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33"/>
  </p:notesMasterIdLst>
  <p:sldIdLst>
    <p:sldId id="284" r:id="rId2"/>
    <p:sldId id="365" r:id="rId3"/>
    <p:sldId id="366" r:id="rId4"/>
    <p:sldId id="275" r:id="rId5"/>
    <p:sldId id="257" r:id="rId6"/>
    <p:sldId id="367" r:id="rId7"/>
    <p:sldId id="370" r:id="rId8"/>
    <p:sldId id="372" r:id="rId9"/>
    <p:sldId id="368" r:id="rId10"/>
    <p:sldId id="373" r:id="rId11"/>
    <p:sldId id="371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93" r:id="rId26"/>
    <p:sldId id="387" r:id="rId27"/>
    <p:sldId id="389" r:id="rId28"/>
    <p:sldId id="390" r:id="rId29"/>
    <p:sldId id="391" r:id="rId30"/>
    <p:sldId id="392" r:id="rId31"/>
    <p:sldId id="271" r:id="rId32"/>
  </p:sldIdLst>
  <p:sldSz cx="12192000" cy="6858000"/>
  <p:notesSz cx="6889750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892" autoAdjust="0"/>
    <p:restoredTop sz="96532" autoAdjust="0"/>
  </p:normalViewPr>
  <p:slideViewPr>
    <p:cSldViewPr snapToGrid="0">
      <p:cViewPr varScale="1">
        <p:scale>
          <a:sx n="98" d="100"/>
          <a:sy n="98" d="100"/>
        </p:scale>
        <p:origin x="78" y="4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58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67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95BBBFC-7AE1-46CA-9CA4-8025EC0A0F40}" type="datetimeFigureOut">
              <a:rPr lang="en-US" smtClean="0"/>
              <a:t>8/27/2020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1506"/>
            <a:ext cx="5511800" cy="394486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6039"/>
            <a:ext cx="2985558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87EAB38-DE6B-41FB-A703-F4E69B66C6E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7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631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KKG has</a:t>
            </a:r>
            <a:r>
              <a:rPr lang="en-US" baseline="0" dirty="0"/>
              <a:t> almost 40 years, but it is featured and upgraded by the most advanced, independent and redundant safety systems.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5889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330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355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330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887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030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EAB38-DE6B-41FB-A703-F4E69B66C6E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797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50400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600" cap="none" spc="0" baseline="0">
                <a:solidFill>
                  <a:schemeClr val="tx2"/>
                </a:solidFill>
                <a:latin typeface="Calibri Light" panose="020F0302020204030204" pitchFamily="34" charset="0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none" baseline="0"/>
            </a:lvl1pPr>
          </a:lstStyle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-20006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15" y="420497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6175169" y="4445183"/>
            <a:ext cx="5040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2000" i="1" cap="none" baseline="0" dirty="0">
              <a:latin typeface="Calibri Light" panose="020F0302020204030204" pitchFamily="34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8601" y="4568355"/>
            <a:ext cx="3218398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043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66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12510"/>
            <a:ext cx="2628900" cy="565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3252" y="512510"/>
            <a:ext cx="7734300" cy="565200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-20006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 userDrawn="1"/>
        </p:nvSpPr>
        <p:spPr>
          <a:xfrm>
            <a:off x="15" y="420497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985" y="-19347"/>
            <a:ext cx="102234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7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12071"/>
            <a:ext cx="100584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071202"/>
            <a:ext cx="100584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04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ctr" anchorCtr="0">
            <a:normAutofit/>
          </a:bodyPr>
          <a:lstStyle>
            <a:lvl1pPr algn="ctr"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none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>
          <a:xfrm>
            <a:off x="0" y="-20006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15" y="420497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3">
            <a:extLst>
              <a:ext uri="{FF2B5EF4-FFF2-40B4-BE49-F238E27FC236}">
                <a16:creationId xmlns:a16="http://schemas.microsoft.com/office/drawing/2014/main" id="{BEB1EA5D-C8F9-4FCA-83B5-2E0757EAE3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985" y="-19347"/>
            <a:ext cx="102234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08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512071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2071202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2071203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cap="non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2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512071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71520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807802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2071520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807802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180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85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985" y="119203"/>
            <a:ext cx="102234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 algn="ctr"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985" y="119203"/>
            <a:ext cx="102234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28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465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512071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71202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none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D6ECEC6-BCBC-4852-8162-84CA2636F67E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963313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0" y="-20006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 userDrawn="1"/>
        </p:nvSpPr>
        <p:spPr>
          <a:xfrm>
            <a:off x="15" y="420497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0985" y="-19347"/>
            <a:ext cx="1022346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07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sldNum="0"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27"/>
          <a:stretch/>
        </p:blipFill>
        <p:spPr>
          <a:xfrm>
            <a:off x="-1" y="1"/>
            <a:ext cx="12204000" cy="682752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864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/>
              <a:t>Meteorological Data Impact:             Health Effects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Early fatalities in 2011 were substantially higher than 2018 (up to one order of magnitude). The early fatalities were confirmed to be very small and very closed to the plant.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Although the cancer fatalities between 0 – 2 km were higher in 2011, the difference in the fatalities remained very small.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Meteorological Data Impact 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04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/>
              <a:t>Meteorological Data Impact:            Health Effects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Two boundary layer models (original model and Pathfinder-TURB) were tested for the year 2018 meteorological data.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The early fatalities were not affected by the boundary layer height model.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The difference between the cancer fatalities evaluated by implementing the two boundary layer models were small (less than 14.5%)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Meteorological Data Impact 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8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/>
              <a:t>Fully Coupled PSA Leve 3 Results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A model  have been developed for coupling PSA level 3 results to PSA Level 1&amp;2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It links the PSA Level 3 conditional probabilities to PSA Level 1&amp;2 release frequencies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The results are presented in terms of Frequency of Exceedance (</a:t>
            </a:r>
            <a:r>
              <a:rPr lang="en-US" sz="3200" dirty="0" err="1"/>
              <a:t>FoE</a:t>
            </a:r>
            <a:r>
              <a:rPr lang="en-US" sz="3200" dirty="0"/>
              <a:t>)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Examples are provide for the MAC and TSBO severe accidents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Fully Coupled PSA Leve 3 Results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70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Fully Coupled PSA Leve 3 Results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234221"/>
            <a:ext cx="6492875" cy="425303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206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Fully Coupled PSA Leve 3 Results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71686">
            <a:extLst>
              <a:ext uri="{FF2B5EF4-FFF2-40B4-BE49-F238E27FC236}">
                <a16:creationId xmlns:a16="http://schemas.microsoft.com/office/drawing/2014/main" id="{CD5A5228-C807-45C9-997A-0E424DEE68E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994812"/>
            <a:ext cx="6492875" cy="4731852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85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Fully Coupled PSA Leve 3 Results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71695">
            <a:extLst>
              <a:ext uri="{FF2B5EF4-FFF2-40B4-BE49-F238E27FC236}">
                <a16:creationId xmlns:a16="http://schemas.microsoft.com/office/drawing/2014/main" id="{E4192875-4911-49E5-B1CB-F3BFEC89990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992200"/>
            <a:ext cx="6492875" cy="473707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189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/>
              <a:t>PSA 2D Plots Generator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It is written in </a:t>
            </a:r>
            <a:r>
              <a:rPr lang="en-US" sz="3200" dirty="0" err="1"/>
              <a:t>Phyton</a:t>
            </a:r>
            <a:r>
              <a:rPr lang="en-US" sz="3200" dirty="0"/>
              <a:t>. No need for any external support libraries or installations.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Several plots can be obtained automatically for a given case, such as: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Dose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Intervention Level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Air and ground Contamination (from Cs-137, I-131, Pu-241, Sr-89, and    U-237)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dirty="0"/>
              <a:t>PSA 2D Plots Generator (based on </a:t>
            </a:r>
            <a:r>
              <a:rPr lang="en-US" dirty="0" err="1"/>
              <a:t>Phyton</a:t>
            </a:r>
            <a:r>
              <a:rPr lang="en-US" dirty="0"/>
              <a:t>)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PSA 2D Plots Generator</a:t>
            </a:r>
          </a:p>
          <a:p>
            <a:r>
              <a:rPr lang="en-US" dirty="0"/>
              <a:t>MAC 2019 Results: Dose, 5km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731" y="689204"/>
            <a:ext cx="5770574" cy="561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071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PSA 2D Plots Generator</a:t>
            </a:r>
          </a:p>
          <a:p>
            <a:r>
              <a:rPr lang="en-US" dirty="0"/>
              <a:t>MAC 2019 Results: Intervention Level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734" y="689204"/>
            <a:ext cx="5770568" cy="561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359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PSA 2D Plots Generator</a:t>
            </a:r>
          </a:p>
          <a:p>
            <a:r>
              <a:rPr lang="en-US" dirty="0"/>
              <a:t>MAC 2019 Results: Dose, 50 km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734" y="700260"/>
            <a:ext cx="5770568" cy="55938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155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Nuclear Power Plant </a:t>
            </a:r>
            <a:r>
              <a:rPr lang="en-US" dirty="0" err="1"/>
              <a:t>Gösgen-Däniken</a:t>
            </a:r>
            <a:r>
              <a:rPr lang="en-US" dirty="0"/>
              <a:t> LTD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57" y="2071688"/>
            <a:ext cx="4376724" cy="4022724"/>
          </a:xfrm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6217919" y="2071203"/>
            <a:ext cx="5261317" cy="4023360"/>
          </a:xfrm>
        </p:spPr>
        <p:txBody>
          <a:bodyPr>
            <a:noAutofit/>
          </a:bodyPr>
          <a:lstStyle/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Built in 1979, Switzerland</a:t>
            </a:r>
          </a:p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1035 MW PWR</a:t>
            </a:r>
          </a:p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b="1" dirty="0"/>
              <a:t>3 Loops</a:t>
            </a:r>
            <a:r>
              <a:rPr lang="en-US" sz="2400" dirty="0"/>
              <a:t>,  KWU Design</a:t>
            </a:r>
          </a:p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Emergency Systems</a:t>
            </a:r>
            <a:r>
              <a:rPr lang="en-US" sz="2400" dirty="0"/>
              <a:t>: HPIS (4 pumps), 6 Accumulators, LPIS (4 pumps), EFWS (4 pumps), 4 Diesel Generators</a:t>
            </a:r>
          </a:p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Special Emergency Systems</a:t>
            </a:r>
            <a:r>
              <a:rPr lang="en-US" sz="2400" dirty="0"/>
              <a:t>: SEFW (2 pumps), SECC (2 pumps), 2 Diesel Generators</a:t>
            </a:r>
          </a:p>
          <a:p>
            <a:pPr marL="363538" indent="-36353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Containment</a:t>
            </a:r>
            <a:r>
              <a:rPr lang="en-US" sz="2400" dirty="0"/>
              <a:t>: Double (Steel &amp; Concrete), UPES, CFVS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20" y="869670"/>
            <a:ext cx="647700" cy="61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58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PSA 2D Plots Generator</a:t>
            </a:r>
          </a:p>
          <a:p>
            <a:r>
              <a:rPr lang="en-US" dirty="0"/>
              <a:t>MAC 2019 Results: Air Contamination Cs-137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176" y="700260"/>
            <a:ext cx="5769683" cy="55938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4587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PSA 2D Plots Generator</a:t>
            </a:r>
          </a:p>
          <a:p>
            <a:r>
              <a:rPr lang="en-US" dirty="0"/>
              <a:t>MAC 2019 Results: Total ground Contamination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176" y="700260"/>
            <a:ext cx="5769683" cy="55938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679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/>
              <a:t>Emergency Planning Applications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Estimation of the dose and contamination level in a broad area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Detailed information's within the Swiss two emergency zones (&lt;5km &amp; &lt;20 km), and beyond (&gt;20 km)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First estimation of the Swiss Intervention Levels, covering: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Staying in house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Staying in cellars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Use of Swiss Shelters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Evacuation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Countermeasures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Short-term actions</a:t>
            </a:r>
          </a:p>
          <a:p>
            <a:pPr marL="749808" lvl="1" indent="-457200">
              <a:buFont typeface="Wingdings" panose="05000000000000000000" pitchFamily="2" charset="2"/>
              <a:buChar char="ü"/>
            </a:pPr>
            <a:r>
              <a:rPr lang="en-US" sz="3000" dirty="0"/>
              <a:t>Long-term actions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8289" y="2926080"/>
            <a:ext cx="3621695" cy="3379124"/>
          </a:xfrm>
        </p:spPr>
        <p:txBody>
          <a:bodyPr/>
          <a:lstStyle/>
          <a:p>
            <a:r>
              <a:rPr lang="en-US" dirty="0"/>
              <a:t>Emergency Planning Applications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1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/>
              <a:t>CFD-based On-Site Dose Assessment 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Why CFD based?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Because </a:t>
            </a:r>
            <a:r>
              <a:rPr lang="en-US" sz="3000" dirty="0" err="1"/>
              <a:t>WinMACCS</a:t>
            </a:r>
            <a:r>
              <a:rPr lang="en-US" sz="3000" dirty="0"/>
              <a:t>, RASCAL or other Gaussian family based model do not provide the necessary and detailed information for the On-Site Emergency Planning.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Moreover, a realistic model of the plant buildings and the site is fundamental for the on site actions within and beyond the plant mission time (72 hours).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To provide an accurate estimation of the ground concentration of the released radioisotopes and the dose rates at more significant locations of interest for the On-Site Emergency Planning (ground level, roof of the buildings, and below the cooling tower). </a:t>
            </a:r>
            <a:endParaRPr lang="en-US" sz="32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9107" y="2926080"/>
            <a:ext cx="3650878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9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200" dirty="0"/>
              <a:t>KKG On-Site Dose Assessment Model</a:t>
            </a:r>
          </a:p>
          <a:p>
            <a:r>
              <a:rPr lang="en-US" sz="3200" dirty="0"/>
              <a:t>It has: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A realistic model of the plant buildings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A Site model including details (from GIS) of hills, valleys, forest, … Identified neighboring towns, roads, rail-roads, escape ways.</a:t>
            </a:r>
          </a:p>
          <a:p>
            <a:pPr marL="0" indent="0">
              <a:buNone/>
            </a:pPr>
            <a:r>
              <a:rPr lang="en-US" sz="3200" dirty="0"/>
              <a:t>It is featured by: 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CFD evaluations of the wind flow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Particle tracking simulations and determination of radioisotope group ground concentration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3D dose assessment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3D representation wind flow, dose rates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Ground level concentrations and doses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9107" y="2926080"/>
            <a:ext cx="3650878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64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EC2AAF01-7626-421E-9C5A-4921B4453C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417428"/>
            <a:ext cx="6492875" cy="3886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8683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" t="2214" r="3140" b="2528"/>
          <a:stretch/>
        </p:blipFill>
        <p:spPr>
          <a:xfrm>
            <a:off x="5429249" y="1531620"/>
            <a:ext cx="5200651" cy="36461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Sprechblase: rechteckig 9">
            <a:extLst>
              <a:ext uri="{FF2B5EF4-FFF2-40B4-BE49-F238E27FC236}">
                <a16:creationId xmlns:a16="http://schemas.microsoft.com/office/drawing/2014/main" id="{1A16F829-849C-4630-A7AC-D4D0C3808E98}"/>
              </a:ext>
            </a:extLst>
          </p:cNvPr>
          <p:cNvSpPr/>
          <p:nvPr/>
        </p:nvSpPr>
        <p:spPr>
          <a:xfrm>
            <a:off x="10797276" y="4250517"/>
            <a:ext cx="1055634" cy="365125"/>
          </a:xfrm>
          <a:prstGeom prst="wedgeRectCallout">
            <a:avLst>
              <a:gd name="adj1" fmla="val -304709"/>
              <a:gd name="adj2" fmla="val -246649"/>
            </a:avLst>
          </a:prstGeom>
          <a:noFill/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C250166-CD07-42FF-A8D9-4005D2886E72}"/>
              </a:ext>
            </a:extLst>
          </p:cNvPr>
          <p:cNvSpPr txBox="1"/>
          <p:nvPr/>
        </p:nvSpPr>
        <p:spPr>
          <a:xfrm>
            <a:off x="10889505" y="4250517"/>
            <a:ext cx="963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KKG Site</a:t>
            </a:r>
          </a:p>
        </p:txBody>
      </p:sp>
    </p:spTree>
    <p:extLst>
      <p:ext uri="{BB962C8B-B14F-4D97-AF65-F5344CB8AC3E}">
        <p14:creationId xmlns:p14="http://schemas.microsoft.com/office/powerpoint/2010/main" val="38794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  <a:p>
            <a:r>
              <a:rPr lang="en-US" dirty="0"/>
              <a:t>Wind speed contours at Z=+5 m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378" y="1829569"/>
            <a:ext cx="5415319" cy="3062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526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  <a:p>
            <a:r>
              <a:rPr lang="en-US" dirty="0"/>
              <a:t>Wind streamlines at Z=+5 m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379" y="1829569"/>
            <a:ext cx="5415317" cy="3062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50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  <a:p>
            <a:r>
              <a:rPr lang="en-US" dirty="0"/>
              <a:t>Wind velocity Vectors at Z=+5 m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71685">
            <a:extLst>
              <a:ext uri="{FF2B5EF4-FFF2-40B4-BE49-F238E27FC236}">
                <a16:creationId xmlns:a16="http://schemas.microsoft.com/office/drawing/2014/main" id="{24CDB48A-D4ED-45CE-BAC2-27C34F5E28A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379" y="1829569"/>
            <a:ext cx="5415317" cy="30623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27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Full-Scope PSA Level 3 Of NPP </a:t>
            </a:r>
            <a:r>
              <a:rPr lang="en-US" dirty="0" err="1"/>
              <a:t>Gösgen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3022" y="731520"/>
            <a:ext cx="6901200" cy="5572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Nuclear Power Plant (KKG) PSA Model Features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en-US" sz="3200" dirty="0"/>
              <a:t>KKG PSA Level 1 and Level 2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en-US" sz="3200" dirty="0"/>
              <a:t>PSA Level 3 – Model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en-US" sz="3200" dirty="0"/>
              <a:t>KKG PSA Level 3 – Selection of Accident Scenarios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en-US" sz="3200" dirty="0"/>
              <a:t>Interface Level 1 and Level 2 PSA to Level 3 PSA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b="1" dirty="0"/>
              <a:t>Nuclear Power Plant PSA Model Features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40185" y="6459785"/>
            <a:ext cx="4822804" cy="365125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798" y="118110"/>
            <a:ext cx="647700" cy="61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17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199" y="2926080"/>
            <a:ext cx="3582785" cy="3379124"/>
          </a:xfrm>
        </p:spPr>
        <p:txBody>
          <a:bodyPr/>
          <a:lstStyle/>
          <a:p>
            <a:r>
              <a:rPr lang="en-US" dirty="0"/>
              <a:t>On-Site Dose Assessment using CFD-based models</a:t>
            </a:r>
          </a:p>
          <a:p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61E26BA6-906D-49F1-BCFB-9B6C1C13F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pPr algn="ctr"/>
            <a:r>
              <a:rPr lang="en-US" sz="3200" dirty="0"/>
              <a:t>Other results coming soon!!!</a:t>
            </a:r>
          </a:p>
        </p:txBody>
      </p:sp>
    </p:spTree>
    <p:extLst>
      <p:ext uri="{BB962C8B-B14F-4D97-AF65-F5344CB8AC3E}">
        <p14:creationId xmlns:p14="http://schemas.microsoft.com/office/powerpoint/2010/main" val="63912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1104012"/>
            <a:ext cx="10058400" cy="3566160"/>
          </a:xfrm>
        </p:spPr>
        <p:txBody>
          <a:bodyPr>
            <a:normAutofit/>
          </a:bodyPr>
          <a:lstStyle/>
          <a:p>
            <a:r>
              <a:rPr lang="en-US" sz="6700" dirty="0"/>
              <a:t>Thank you for your attention</a:t>
            </a:r>
            <a:r>
              <a:rPr lang="de-DE" sz="6700" dirty="0"/>
              <a:t> 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DE" dirty="0"/>
              <a:t>NPP </a:t>
            </a:r>
            <a:r>
              <a:rPr lang="de-DE" dirty="0" err="1"/>
              <a:t>Gösgen</a:t>
            </a:r>
            <a:r>
              <a:rPr lang="de-DE" dirty="0"/>
              <a:t> LTD &amp; SST </a:t>
            </a:r>
            <a:r>
              <a:rPr lang="de-DE" dirty="0" err="1"/>
              <a:t>SwissSafeTech</a:t>
            </a:r>
            <a:r>
              <a:rPr lang="de-DE" dirty="0"/>
              <a:t> AG LTD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40" y="2153"/>
            <a:ext cx="532175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304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8000" dirty="0"/>
              <a:t>KKG PSA Level 3 - Latest Developments and Results</a:t>
            </a:r>
            <a:br>
              <a:rPr lang="en-US" sz="8000" dirty="0"/>
            </a:br>
            <a:br>
              <a:rPr lang="en-US" sz="4000" dirty="0"/>
            </a:br>
            <a:r>
              <a:rPr lang="en-US" sz="4000" dirty="0"/>
              <a:t>“USNRC - IMUG 2020”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8835" y="4614771"/>
            <a:ext cx="5040000" cy="375459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Kernkraftwerk Gösgen Däniken AG</a:t>
            </a:r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4436221"/>
            <a:ext cx="647700" cy="613410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6511680" y="5006171"/>
            <a:ext cx="4644000" cy="8366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600" kern="1200" cap="none" spc="0" baseline="0">
                <a:solidFill>
                  <a:schemeClr val="tx2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2400" dirty="0"/>
              <a:t>Däniken </a:t>
            </a:r>
          </a:p>
          <a:p>
            <a:pPr algn="r">
              <a:spcBef>
                <a:spcPts val="0"/>
              </a:spcBef>
            </a:pPr>
            <a:r>
              <a:rPr lang="en-US" sz="2400" dirty="0"/>
              <a:t>September</a:t>
            </a:r>
            <a:r>
              <a:rPr lang="de-DE" sz="2400" dirty="0"/>
              <a:t> 02, 2020</a:t>
            </a:r>
          </a:p>
        </p:txBody>
      </p:sp>
    </p:spTree>
    <p:extLst>
      <p:ext uri="{BB962C8B-B14F-4D97-AF65-F5344CB8AC3E}">
        <p14:creationId xmlns:p14="http://schemas.microsoft.com/office/powerpoint/2010/main" val="7749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>
            <a:normAutofit fontScale="90000"/>
          </a:bodyPr>
          <a:lstStyle/>
          <a:p>
            <a:r>
              <a:rPr lang="en-US" dirty="0"/>
              <a:t>KKG PSA Level 3      - Latest Developments </a:t>
            </a:r>
            <a:br>
              <a:rPr lang="en-US" dirty="0"/>
            </a:br>
            <a:r>
              <a:rPr lang="en-US" dirty="0"/>
              <a:t>and Results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New Meteorological Databases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Meteorological Data Impact on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Dispersion and Contamination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Health Effects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Fully Coupled PSA Level 3 Results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PSA 2D Plots Generator (based on </a:t>
            </a:r>
            <a:r>
              <a:rPr lang="en-US" sz="3200" dirty="0" err="1"/>
              <a:t>Phyton</a:t>
            </a:r>
            <a:r>
              <a:rPr lang="en-US" sz="3200" dirty="0"/>
              <a:t>)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Emergency Planning Applications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On-Site Dose Assessment using CFD-based models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endParaRPr lang="de-DE" sz="3000" dirty="0"/>
          </a:p>
          <a:p>
            <a:pPr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Contents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40185" y="6459785"/>
            <a:ext cx="4822804" cy="365125"/>
          </a:xfrm>
        </p:spPr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54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KKG PSA Level 3     - Latest Developments </a:t>
            </a:r>
            <a:br>
              <a:rPr lang="en-US" dirty="0"/>
            </a:br>
            <a:r>
              <a:rPr lang="en-US" dirty="0"/>
              <a:t>and Results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New Meteorological Databases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dirty="0"/>
              <a:t>Historical data 20 years hourly records, 1989 - 2008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dirty="0"/>
              <a:t>2011 hourly records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b="1" dirty="0"/>
              <a:t>2018 hourly records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b="1" dirty="0"/>
              <a:t>New boundary layer height, based on the ETHZ measured data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0085" y="2926080"/>
            <a:ext cx="3509319" cy="3379124"/>
          </a:xfrm>
        </p:spPr>
        <p:txBody>
          <a:bodyPr/>
          <a:lstStyle/>
          <a:p>
            <a:r>
              <a:rPr lang="en-US" dirty="0"/>
              <a:t>New Meteorological Databases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91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0BE8B974-93E6-4132-909B-9A4D4F64A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12071"/>
            <a:ext cx="10058400" cy="1456771"/>
          </a:xfrm>
        </p:spPr>
        <p:txBody>
          <a:bodyPr anchor="ctr"/>
          <a:lstStyle/>
          <a:p>
            <a:pPr algn="ctr"/>
            <a:r>
              <a:rPr lang="en-US" dirty="0"/>
              <a:t>KKG 2018 Windrose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43DC7DA-EE55-4C4A-8598-C718A9E3A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D47960-348F-4835-B455-EF6BD3098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@SST SwissSafeTech AG; KKG PSA Level 3 - Latest Developments and Results</a:t>
            </a:r>
            <a:endParaRPr lang="en-US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63F575C2-B42A-48FD-A28F-033FA3A7F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6" y="2167179"/>
            <a:ext cx="5527789" cy="36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8EBB636-AA0B-42F5-8617-993BC7EC1D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46" y="2167179"/>
            <a:ext cx="5414938" cy="360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973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KKG PSA Level 3     - Latest Developments </a:t>
            </a:r>
            <a:br>
              <a:rPr lang="en-US" dirty="0"/>
            </a:br>
            <a:r>
              <a:rPr lang="en-US" dirty="0"/>
              <a:t>and Results</a:t>
            </a:r>
            <a:br>
              <a:rPr lang="de-DE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363" indent="-360363">
              <a:buFont typeface="Arial" panose="020B0604020202020204" pitchFamily="34" charset="0"/>
              <a:buChar char="•"/>
            </a:pPr>
            <a:r>
              <a:rPr lang="en-US" sz="3200" dirty="0"/>
              <a:t>Boundary layer height using the ETHZ Pathfinder-TURB algorithm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dirty="0"/>
              <a:t>The algorithm analyzes the ceilometer backscatter data and the real-time detection of the vertical structure of the planetary boundary layer</a:t>
            </a:r>
          </a:p>
          <a:p>
            <a:pPr marL="749808" lvl="1" indent="-457200">
              <a:buFont typeface="Symbol" panose="05050102010706020507" pitchFamily="18" charset="2"/>
              <a:buChar char="-"/>
            </a:pPr>
            <a:r>
              <a:rPr lang="en-US" sz="3000" dirty="0"/>
              <a:t>Providing an accurate evaluation of the boundary layer height.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0085" y="2926080"/>
            <a:ext cx="3635210" cy="3379124"/>
          </a:xfrm>
        </p:spPr>
        <p:txBody>
          <a:bodyPr/>
          <a:lstStyle/>
          <a:p>
            <a:r>
              <a:rPr lang="en-US" dirty="0"/>
              <a:t>New Meteorological Databases:</a:t>
            </a:r>
          </a:p>
          <a:p>
            <a:r>
              <a:rPr lang="en-US" dirty="0"/>
              <a:t>ETHZ Pathfinder-TURB Algorithm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4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EE8C5C-0721-425C-9ABA-3F21172E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KKG PSA Level 3 - Latest Developments </a:t>
            </a:r>
            <a:br>
              <a:rPr lang="en-US" dirty="0"/>
            </a:br>
            <a:r>
              <a:rPr lang="en-US" dirty="0"/>
              <a:t>and Results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66D2AF-9E4B-4123-B707-15BD24F9C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Meteorological Data Impact: Dispersion and Contamination</a:t>
            </a:r>
          </a:p>
          <a:p>
            <a:pPr marL="360000" indent="-360000">
              <a:buFont typeface="Arial" panose="020B0604020202020204" pitchFamily="34" charset="0"/>
              <a:buChar char="•"/>
            </a:pPr>
            <a:r>
              <a:rPr lang="en-US" sz="3200" dirty="0"/>
              <a:t>Results based on two sets of meteorological data (year 2011 and 2018) were compared. It has been found that: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The meteorological data can cause difference in the results up to 38%.</a:t>
            </a:r>
          </a:p>
          <a:p>
            <a:pPr marL="749808" lvl="1" indent="-457200">
              <a:buFont typeface="Wingdings" panose="05000000000000000000" pitchFamily="2" charset="2"/>
              <a:buChar char="Ø"/>
            </a:pPr>
            <a:r>
              <a:rPr lang="en-US" sz="3000" dirty="0"/>
              <a:t>Boundary layer model (ETHZ Pathfinder-TURB algorithm) can also cause a difference in results of 32%.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E084D5C-C3F8-4536-9FA7-BE629F6D27C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Meteorological Data Impact 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5FF4739-9112-470F-B29D-4F0AFECE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02/09/2020</a:t>
            </a:r>
            <a:endParaRPr lang="en-US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4D86D3A-7995-4BEE-82FA-D09C147B9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@SST SwissSafeTech AG; KKG PSA Level 3 - Latest Developments and Results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20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Custom 2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0</TotalTime>
  <Words>1734</Words>
  <Application>Microsoft Office PowerPoint</Application>
  <PresentationFormat>Breitbild</PresentationFormat>
  <Paragraphs>219</Paragraphs>
  <Slides>31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Symbol</vt:lpstr>
      <vt:lpstr>Wingdings</vt:lpstr>
      <vt:lpstr>Retrospect</vt:lpstr>
      <vt:lpstr>PowerPoint-Präsentation</vt:lpstr>
      <vt:lpstr>Nuclear Power Plant Gösgen-Däniken LTD</vt:lpstr>
      <vt:lpstr>Full-Scope PSA Level 3 Of NPP Gösgen </vt:lpstr>
      <vt:lpstr>KKG PSA Level 3 - Latest Developments and Results  “USNRC - IMUG 2020”</vt:lpstr>
      <vt:lpstr>KKG PSA Level 3      - Latest Developments  and Results </vt:lpstr>
      <vt:lpstr>KKG PSA Level 3     - Latest Developments  and Results </vt:lpstr>
      <vt:lpstr>KKG 2018 Windrose</vt:lpstr>
      <vt:lpstr>KKG PSA Level 3     - Latest Developments  and Results 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KKG PSA Level 3 - Latest Developments  and Results</vt:lpstr>
      <vt:lpstr>Thank you for your attention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Behrooz Askari</dc:creator>
  <cp:lastModifiedBy>Behrooz Askari</cp:lastModifiedBy>
  <cp:revision>476</cp:revision>
  <cp:lastPrinted>2018-08-30T11:50:03Z</cp:lastPrinted>
  <dcterms:created xsi:type="dcterms:W3CDTF">2018-02-21T14:50:22Z</dcterms:created>
  <dcterms:modified xsi:type="dcterms:W3CDTF">2020-08-27T11:41:34Z</dcterms:modified>
</cp:coreProperties>
</file>