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1" r:id="rId4"/>
  </p:sldMasterIdLst>
  <p:notesMasterIdLst>
    <p:notesMasterId r:id="rId27"/>
  </p:notesMasterIdLst>
  <p:sldIdLst>
    <p:sldId id="256" r:id="rId5"/>
    <p:sldId id="287" r:id="rId6"/>
    <p:sldId id="266" r:id="rId7"/>
    <p:sldId id="267" r:id="rId8"/>
    <p:sldId id="274" r:id="rId9"/>
    <p:sldId id="276" r:id="rId10"/>
    <p:sldId id="275" r:id="rId11"/>
    <p:sldId id="284" r:id="rId12"/>
    <p:sldId id="268" r:id="rId13"/>
    <p:sldId id="281" r:id="rId14"/>
    <p:sldId id="282" r:id="rId15"/>
    <p:sldId id="289" r:id="rId16"/>
    <p:sldId id="270" r:id="rId17"/>
    <p:sldId id="283" r:id="rId18"/>
    <p:sldId id="285" r:id="rId19"/>
    <p:sldId id="292" r:id="rId20"/>
    <p:sldId id="288" r:id="rId21"/>
    <p:sldId id="291" r:id="rId22"/>
    <p:sldId id="286" r:id="rId23"/>
    <p:sldId id="293" r:id="rId24"/>
    <p:sldId id="290" r:id="rId25"/>
    <p:sldId id="265"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 id="2" name="Leute, Jennifer E" initials="LJE" lastIdx="12" clrIdx="1">
    <p:extLst>
      <p:ext uri="{19B8F6BF-5375-455C-9EA6-DF929625EA0E}">
        <p15:presenceInfo xmlns:p15="http://schemas.microsoft.com/office/powerpoint/2012/main" userId="S::jeleute@srn.sandia.gov::2d9f381b-7ba7-4007-8a25-a430bb8d74dc" providerId="AD"/>
      </p:ext>
    </p:extLst>
  </p:cmAuthor>
  <p:cmAuthor id="3" name="Bloomer, Tamara" initials="BT" lastIdx="6" clrIdx="2">
    <p:extLst>
      <p:ext uri="{19B8F6BF-5375-455C-9EA6-DF929625EA0E}">
        <p15:presenceInfo xmlns:p15="http://schemas.microsoft.com/office/powerpoint/2012/main" userId="S::TEB@NRC.GOV::ed9a4448-973d-4dd8-a6f9-e95e4f4384bd" providerId="AD"/>
      </p:ext>
    </p:extLst>
  </p:cmAuthor>
  <p:cmAuthor id="4" name="Andrew Nosek" initials="AN" lastIdx="12" clrIdx="3">
    <p:extLst>
      <p:ext uri="{19B8F6BF-5375-455C-9EA6-DF929625EA0E}">
        <p15:presenceInfo xmlns:p15="http://schemas.microsoft.com/office/powerpoint/2012/main" userId="S::AJN1@NRC.GOV::a160b336-d863-4205-b6d8-698aa35ac2b5" providerId="AD"/>
      </p:ext>
    </p:extLst>
  </p:cmAuthor>
  <p:cmAuthor id="5" name="Bixler, Nathan E" initials="BNE" lastIdx="13" clrIdx="4">
    <p:extLst>
      <p:ext uri="{19B8F6BF-5375-455C-9EA6-DF929625EA0E}">
        <p15:presenceInfo xmlns:p15="http://schemas.microsoft.com/office/powerpoint/2012/main" userId="S::nbixler@sandia.gov::5692e67a-be40-4f83-b09f-773d8f2ca8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4070"/>
    <a:srgbClr val="00A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095"/>
    <p:restoredTop sz="94980" autoAdjust="0"/>
  </p:normalViewPr>
  <p:slideViewPr>
    <p:cSldViewPr snapToGrid="0" snapToObjects="1">
      <p:cViewPr varScale="1">
        <p:scale>
          <a:sx n="84" d="100"/>
          <a:sy n="84" d="100"/>
        </p:scale>
        <p:origin x="504" y="7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1C89B6-0167-0549-A9D3-815C20C90D38}" type="datetimeFigureOut">
              <a:rPr lang="en-US" smtClean="0"/>
              <a:t>8/30/2020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430F75-B5EC-044F-A636-30352D0A1350}" type="slidenum">
              <a:rPr lang="en-US" smtClean="0"/>
              <a:t>‹#›</a:t>
            </a:fld>
            <a:endParaRPr lang="en-US"/>
          </a:p>
        </p:txBody>
      </p:sp>
    </p:spTree>
    <p:extLst>
      <p:ext uri="{BB962C8B-B14F-4D97-AF65-F5344CB8AC3E}">
        <p14:creationId xmlns:p14="http://schemas.microsoft.com/office/powerpoint/2010/main" val="160283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2430F75-B5EC-044F-A636-30352D0A1350}" type="slidenum">
              <a:rPr lang="en-US" smtClean="0"/>
              <a:t>1</a:t>
            </a:fld>
            <a:endParaRPr lang="en-US"/>
          </a:p>
        </p:txBody>
      </p:sp>
    </p:spTree>
    <p:extLst>
      <p:ext uri="{BB962C8B-B14F-4D97-AF65-F5344CB8AC3E}">
        <p14:creationId xmlns:p14="http://schemas.microsoft.com/office/powerpoint/2010/main" val="944728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DAC517-686D-441E-83EA-FD416C91C3C1}" type="slidenum">
              <a:rPr lang="en-US" smtClean="0"/>
              <a:t>2</a:t>
            </a:fld>
            <a:endParaRPr lang="en-US"/>
          </a:p>
        </p:txBody>
      </p:sp>
    </p:spTree>
    <p:extLst>
      <p:ext uri="{BB962C8B-B14F-4D97-AF65-F5344CB8AC3E}">
        <p14:creationId xmlns:p14="http://schemas.microsoft.com/office/powerpoint/2010/main" val="2106942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this methodology does not address the time needed to complete decontamination (which is the sum of the intermediate phase duration and the late phase duration), or the parameters needed to estimate the collective doses to decontamination workers.  </a:t>
            </a:r>
          </a:p>
          <a:p>
            <a:endParaRPr lang="en-US" dirty="0"/>
          </a:p>
          <a:p>
            <a:endParaRPr lang="en-US" dirty="0"/>
          </a:p>
        </p:txBody>
      </p:sp>
      <p:sp>
        <p:nvSpPr>
          <p:cNvPr id="4" name="Slide Number Placeholder 3"/>
          <p:cNvSpPr>
            <a:spLocks noGrp="1"/>
          </p:cNvSpPr>
          <p:nvPr>
            <p:ph type="sldNum" sz="quarter" idx="5"/>
          </p:nvPr>
        </p:nvSpPr>
        <p:spPr/>
        <p:txBody>
          <a:bodyPr/>
          <a:lstStyle/>
          <a:p>
            <a:fld id="{8DDAC517-686D-441E-83EA-FD416C91C3C1}" type="slidenum">
              <a:rPr lang="en-US" smtClean="0"/>
              <a:t>3</a:t>
            </a:fld>
            <a:endParaRPr lang="en-US"/>
          </a:p>
        </p:txBody>
      </p:sp>
    </p:spTree>
    <p:extLst>
      <p:ext uri="{BB962C8B-B14F-4D97-AF65-F5344CB8AC3E}">
        <p14:creationId xmlns:p14="http://schemas.microsoft.com/office/powerpoint/2010/main" val="30001909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the detailed derivation of these fractions is not included in this presentation because of length. However, </a:t>
            </a:r>
          </a:p>
        </p:txBody>
      </p:sp>
      <p:sp>
        <p:nvSpPr>
          <p:cNvPr id="4" name="Slide Number Placeholder 3"/>
          <p:cNvSpPr>
            <a:spLocks noGrp="1"/>
          </p:cNvSpPr>
          <p:nvPr>
            <p:ph type="sldNum" sz="quarter" idx="5"/>
          </p:nvPr>
        </p:nvSpPr>
        <p:spPr/>
        <p:txBody>
          <a:bodyPr/>
          <a:lstStyle/>
          <a:p>
            <a:fld id="{8DDAC517-686D-441E-83EA-FD416C91C3C1}" type="slidenum">
              <a:rPr lang="en-US" smtClean="0"/>
              <a:t>15</a:t>
            </a:fld>
            <a:endParaRPr lang="en-US"/>
          </a:p>
        </p:txBody>
      </p:sp>
    </p:spTree>
    <p:extLst>
      <p:ext uri="{BB962C8B-B14F-4D97-AF65-F5344CB8AC3E}">
        <p14:creationId xmlns:p14="http://schemas.microsoft.com/office/powerpoint/2010/main" val="2290390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the detailed derivation of these fractions is not included in this presentation because of length. However, note that developed areas are a small fraction of land use in the United States.</a:t>
            </a:r>
          </a:p>
        </p:txBody>
      </p:sp>
      <p:sp>
        <p:nvSpPr>
          <p:cNvPr id="4" name="Slide Number Placeholder 3"/>
          <p:cNvSpPr>
            <a:spLocks noGrp="1"/>
          </p:cNvSpPr>
          <p:nvPr>
            <p:ph type="sldNum" sz="quarter" idx="5"/>
          </p:nvPr>
        </p:nvSpPr>
        <p:spPr/>
        <p:txBody>
          <a:bodyPr/>
          <a:lstStyle/>
          <a:p>
            <a:fld id="{8DDAC517-686D-441E-83EA-FD416C91C3C1}" type="slidenum">
              <a:rPr lang="en-US" smtClean="0"/>
              <a:t>16</a:t>
            </a:fld>
            <a:endParaRPr lang="en-US"/>
          </a:p>
        </p:txBody>
      </p:sp>
    </p:spTree>
    <p:extLst>
      <p:ext uri="{BB962C8B-B14F-4D97-AF65-F5344CB8AC3E}">
        <p14:creationId xmlns:p14="http://schemas.microsoft.com/office/powerpoint/2010/main" val="1411402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the equations, data, and assumptions described previously results in the following results</a:t>
            </a:r>
          </a:p>
          <a:p>
            <a:endParaRPr lang="en-US" dirty="0"/>
          </a:p>
          <a:p>
            <a:r>
              <a:rPr lang="en-US" dirty="0"/>
              <a:t>Review of the results </a:t>
            </a:r>
          </a:p>
        </p:txBody>
      </p:sp>
      <p:sp>
        <p:nvSpPr>
          <p:cNvPr id="4" name="Slide Number Placeholder 3"/>
          <p:cNvSpPr>
            <a:spLocks noGrp="1"/>
          </p:cNvSpPr>
          <p:nvPr>
            <p:ph type="sldNum" sz="quarter" idx="5"/>
          </p:nvPr>
        </p:nvSpPr>
        <p:spPr/>
        <p:txBody>
          <a:bodyPr/>
          <a:lstStyle/>
          <a:p>
            <a:fld id="{8DDAC517-686D-441E-83EA-FD416C91C3C1}" type="slidenum">
              <a:rPr lang="en-US" smtClean="0"/>
              <a:t>19</a:t>
            </a:fld>
            <a:endParaRPr lang="en-US"/>
          </a:p>
        </p:txBody>
      </p:sp>
    </p:spTree>
    <p:extLst>
      <p:ext uri="{BB962C8B-B14F-4D97-AF65-F5344CB8AC3E}">
        <p14:creationId xmlns:p14="http://schemas.microsoft.com/office/powerpoint/2010/main" val="312882791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11" Type="http://schemas.openxmlformats.org/officeDocument/2006/relationships/image" Target="../media/image20.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M Title Slide">
    <p:spTree>
      <p:nvGrpSpPr>
        <p:cNvPr id="1" name=""/>
        <p:cNvGrpSpPr/>
        <p:nvPr/>
      </p:nvGrpSpPr>
      <p:grpSpPr>
        <a:xfrm>
          <a:off x="0" y="0"/>
          <a:ext cx="0" cy="0"/>
          <a:chOff x="0" y="0"/>
          <a:chExt cx="0" cy="0"/>
        </a:xfrm>
      </p:grpSpPr>
      <p:sp>
        <p:nvSpPr>
          <p:cNvPr id="24" name="Rectangle 23"/>
          <p:cNvSpPr/>
          <p:nvPr userDrawn="1"/>
        </p:nvSpPr>
        <p:spPr>
          <a:xfrm>
            <a:off x="1"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p:cNvPicPr>
            <a:picLocks noChangeAspect="1"/>
          </p:cNvPicPr>
          <p:nvPr userDrawn="1"/>
        </p:nvPicPr>
        <p:blipFill rotWithShape="1">
          <a:blip r:embed="rId2" cstate="email">
            <a:alphaModFix amt="33000"/>
            <a:extLst>
              <a:ext uri="{28A0092B-C50C-407E-A947-70E740481C1C}">
                <a14:useLocalDpi xmlns:a14="http://schemas.microsoft.com/office/drawing/2010/main"/>
              </a:ext>
            </a:extLst>
          </a:blip>
          <a:srcRect/>
          <a:stretch/>
        </p:blipFill>
        <p:spPr>
          <a:xfrm>
            <a:off x="-1" y="0"/>
            <a:ext cx="5674179" cy="5427879"/>
          </a:xfrm>
          <a:prstGeom prst="rect">
            <a:avLst/>
          </a:prstGeom>
        </p:spPr>
      </p:pic>
      <p:sp>
        <p:nvSpPr>
          <p:cNvPr id="27" name="Rectangle 26"/>
          <p:cNvSpPr/>
          <p:nvPr userDrawn="1"/>
        </p:nvSpPr>
        <p:spPr>
          <a:xfrm>
            <a:off x="1" y="1228440"/>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p:cNvSpPr/>
          <p:nvPr userDrawn="1"/>
        </p:nvSpPr>
        <p:spPr>
          <a:xfrm>
            <a:off x="5674180" y="1"/>
            <a:ext cx="1967594"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29" name="Picture 28"/>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936223" y="432263"/>
            <a:ext cx="1455318" cy="562054"/>
          </a:xfrm>
          <a:prstGeom prst="rect">
            <a:avLst/>
          </a:prstGeom>
          <a:noFill/>
          <a:ln>
            <a:noFill/>
          </a:ln>
        </p:spPr>
      </p:pic>
      <p:sp>
        <p:nvSpPr>
          <p:cNvPr id="31" name="Rectangle 30"/>
          <p:cNvSpPr/>
          <p:nvPr userDrawn="1"/>
        </p:nvSpPr>
        <p:spPr>
          <a:xfrm>
            <a:off x="591934" y="2915631"/>
            <a:ext cx="1527812"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userDrawn="1"/>
        </p:nvSpPr>
        <p:spPr>
          <a:xfrm>
            <a:off x="2149358" y="2915631"/>
            <a:ext cx="1009479" cy="90516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ectangle 32"/>
          <p:cNvSpPr/>
          <p:nvPr userDrawn="1"/>
        </p:nvSpPr>
        <p:spPr>
          <a:xfrm>
            <a:off x="3188449" y="2915631"/>
            <a:ext cx="2485730" cy="9051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TextBox 34"/>
          <p:cNvSpPr txBox="1"/>
          <p:nvPr userDrawn="1"/>
        </p:nvSpPr>
        <p:spPr>
          <a:xfrm>
            <a:off x="525308" y="5271934"/>
            <a:ext cx="1668780" cy="230832"/>
          </a:xfrm>
          <a:prstGeom prst="rect">
            <a:avLst/>
          </a:prstGeom>
          <a:noFill/>
        </p:spPr>
        <p:txBody>
          <a:bodyPr wrap="square" rtlCol="0">
            <a:spAutoFit/>
          </a:bodyPr>
          <a:lstStyle/>
          <a:p>
            <a:r>
              <a:rPr lang="en-US" sz="900" b="0" i="1" spc="225" dirty="0">
                <a:solidFill>
                  <a:srgbClr val="00ACD9"/>
                </a:solidFill>
                <a:latin typeface="Calibri" charset="0"/>
                <a:ea typeface="Calibri" charset="0"/>
                <a:cs typeface="Calibri" charset="0"/>
              </a:rPr>
              <a:t>PRESENTED BY</a:t>
            </a:r>
          </a:p>
        </p:txBody>
      </p:sp>
      <p:pic>
        <p:nvPicPr>
          <p:cNvPr id="39" name="Picture 38"/>
          <p:cNvPicPr>
            <a:picLocks/>
          </p:cNvPicPr>
          <p:nvPr userDrawn="1"/>
        </p:nvPicPr>
        <p:blipFill>
          <a:blip r:embed="rId7" cstate="email">
            <a:extLst>
              <a:ext uri="{28A0092B-C50C-407E-A947-70E740481C1C}">
                <a14:useLocalDpi xmlns:a14="http://schemas.microsoft.com/office/drawing/2010/main"/>
              </a:ext>
            </a:extLst>
          </a:blip>
          <a:stretch>
            <a:fillRect/>
          </a:stretch>
        </p:blipFill>
        <p:spPr>
          <a:xfrm>
            <a:off x="591934" y="5910132"/>
            <a:ext cx="7049838" cy="36576"/>
          </a:xfrm>
          <a:prstGeom prst="rect">
            <a:avLst/>
          </a:prstGeom>
        </p:spPr>
      </p:pic>
      <p:sp>
        <p:nvSpPr>
          <p:cNvPr id="2" name="Title 1"/>
          <p:cNvSpPr>
            <a:spLocks noGrp="1"/>
          </p:cNvSpPr>
          <p:nvPr>
            <p:ph type="ctrTitle" hasCustomPrompt="1"/>
          </p:nvPr>
        </p:nvSpPr>
        <p:spPr>
          <a:xfrm>
            <a:off x="515761" y="1228440"/>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14" name="Rectangle 13"/>
          <p:cNvSpPr/>
          <p:nvPr/>
        </p:nvSpPr>
        <p:spPr>
          <a:xfrm>
            <a:off x="1" y="1228440"/>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hasCustomPrompt="1"/>
          </p:nvPr>
        </p:nvSpPr>
        <p:spPr>
          <a:xfrm>
            <a:off x="525309" y="5559098"/>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5" name="Footer Placeholder 4"/>
          <p:cNvSpPr>
            <a:spLocks noGrp="1"/>
          </p:cNvSpPr>
          <p:nvPr>
            <p:ph type="ftr" sz="quarter" idx="11"/>
          </p:nvPr>
        </p:nvSpPr>
        <p:spPr>
          <a:xfrm>
            <a:off x="5674180" y="6488668"/>
            <a:ext cx="1967594" cy="365125"/>
          </a:xfrm>
        </p:spPr>
        <p:txBody>
          <a:bodyPr/>
          <a:lstStyle/>
          <a:p>
            <a:endParaRPr lang="en-US" dirty="0"/>
          </a:p>
        </p:txBody>
      </p:sp>
      <p:pic>
        <p:nvPicPr>
          <p:cNvPr id="43" name="Picture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501932" y="5885658"/>
            <a:ext cx="461762" cy="134373"/>
          </a:xfrm>
          <a:prstGeom prst="rect">
            <a:avLst/>
          </a:prstGeom>
          <a:noFill/>
          <a:ln>
            <a:noFill/>
          </a:ln>
        </p:spPr>
      </p:pic>
      <p:pic>
        <p:nvPicPr>
          <p:cNvPr id="44" name="Picture 4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799528" y="5872133"/>
            <a:ext cx="582240" cy="146706"/>
          </a:xfrm>
          <a:prstGeom prst="rect">
            <a:avLst/>
          </a:prstGeom>
          <a:noFill/>
          <a:ln>
            <a:noFill/>
          </a:ln>
        </p:spPr>
      </p:pic>
      <p:sp>
        <p:nvSpPr>
          <p:cNvPr id="4" name="Date Placeholder 3"/>
          <p:cNvSpPr>
            <a:spLocks noGrp="1"/>
          </p:cNvSpPr>
          <p:nvPr>
            <p:ph type="dt" sz="half" idx="10"/>
          </p:nvPr>
        </p:nvSpPr>
        <p:spPr>
          <a:xfrm>
            <a:off x="48713" y="6488667"/>
            <a:ext cx="739852" cy="365125"/>
          </a:xfrm>
        </p:spPr>
        <p:txBody>
          <a:bodyPr/>
          <a:lstStyle/>
          <a:p>
            <a:fld id="{BD401753-24C1-CD4E-BD1A-E1FE126B76E2}" type="datetime1">
              <a:rPr lang="en-US" smtClean="0"/>
              <a:t>8/30/2020</a:t>
            </a:fld>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t>‹#›</a:t>
            </a:fld>
            <a:endParaRPr lang="en-US" dirty="0"/>
          </a:p>
        </p:txBody>
      </p:sp>
      <p:sp>
        <p:nvSpPr>
          <p:cNvPr id="23" name="Rectangle 22"/>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bg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04">
          <p15:clr>
            <a:srgbClr val="FBAE40"/>
          </p15:clr>
        </p15:guide>
        <p15:guide id="3" orient="horz" pos="2160">
          <p15:clr>
            <a:srgbClr val="FBAE40"/>
          </p15:clr>
        </p15:guide>
        <p15:guide id="4" pos="37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7"/>
            <a:ext cx="9144000" cy="8747085"/>
          </a:xfrm>
          <a:prstGeom prst="rect">
            <a:avLst/>
          </a:prstGeom>
        </p:spPr>
      </p:pic>
      <p:pic>
        <p:nvPicPr>
          <p:cNvPr id="15" name="Picture 14"/>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1" y="7"/>
            <a:ext cx="3029221" cy="8747085"/>
          </a:xfrm>
          <a:prstGeom prst="rect">
            <a:avLst/>
          </a:prstGeom>
        </p:spPr>
      </p:pic>
      <p:sp>
        <p:nvSpPr>
          <p:cNvPr id="10" name="Rectangle 9"/>
          <p:cNvSpPr/>
          <p:nvPr/>
        </p:nvSpPr>
        <p:spPr>
          <a:xfrm>
            <a:off x="1" y="3112603"/>
            <a:ext cx="9144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56630" cy="365125"/>
          </a:xfrm>
        </p:spPr>
        <p:txBody>
          <a:bodyPr/>
          <a:lstStyle>
            <a:lvl1pPr>
              <a:defRPr>
                <a:solidFill>
                  <a:schemeClr val="tx1"/>
                </a:solidFill>
              </a:defRPr>
            </a:lvl1pPr>
          </a:lstStyle>
          <a:p>
            <a:fld id="{E30A8737-9ED8-534E-AB64-824F3EF1F57B}" type="datetime1">
              <a:rPr lang="en-US" smtClean="0"/>
              <a:t>8/30/2020</a:t>
            </a:fld>
            <a:endParaRPr lang="en-US" dirty="0"/>
          </a:p>
        </p:txBody>
      </p:sp>
      <p:sp>
        <p:nvSpPr>
          <p:cNvPr id="5" name="Footer Placeholder 4"/>
          <p:cNvSpPr>
            <a:spLocks noGrp="1"/>
          </p:cNvSpPr>
          <p:nvPr>
            <p:ph type="ftr" sz="quarter" idx="11"/>
          </p:nvPr>
        </p:nvSpPr>
        <p:spPr>
          <a:xfrm>
            <a:off x="3029220" y="6488667"/>
            <a:ext cx="1967594" cy="365125"/>
          </a:xfrm>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a:xfrm>
            <a:off x="-486561" y="6459791"/>
            <a:ext cx="417765"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4" cstate="email">
            <a:extLst>
              <a:ext uri="{28A0092B-C50C-407E-A947-70E740481C1C}">
                <a14:useLocalDpi xmlns:a14="http://schemas.microsoft.com/office/drawing/2010/main"/>
              </a:ext>
            </a:extLst>
          </a:blip>
          <a:stretch>
            <a:fillRect/>
          </a:stretch>
        </p:blipFill>
        <p:spPr>
          <a:xfrm>
            <a:off x="3029221" y="4893381"/>
            <a:ext cx="6114782" cy="63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CA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6000"/>
            <a:extLst>
              <a:ext uri="{28A0092B-C50C-407E-A947-70E740481C1C}">
                <a14:useLocalDpi xmlns:a14="http://schemas.microsoft.com/office/drawing/2010/main"/>
              </a:ext>
            </a:extLst>
          </a:blip>
          <a:srcRect/>
          <a:stretch/>
        </p:blipFill>
        <p:spPr>
          <a:xfrm>
            <a:off x="0" y="-1"/>
            <a:ext cx="9144000" cy="4957019"/>
          </a:xfrm>
          <a:prstGeom prst="rect">
            <a:avLst/>
          </a:prstGeom>
        </p:spPr>
      </p:pic>
      <p:sp>
        <p:nvSpPr>
          <p:cNvPr id="10" name="Rectangle 9"/>
          <p:cNvSpPr/>
          <p:nvPr/>
        </p:nvSpPr>
        <p:spPr>
          <a:xfrm>
            <a:off x="1" y="3112603"/>
            <a:ext cx="9144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56630" cy="365125"/>
          </a:xfrm>
        </p:spPr>
        <p:txBody>
          <a:bodyPr/>
          <a:lstStyle>
            <a:lvl1pPr>
              <a:defRPr>
                <a:solidFill>
                  <a:schemeClr val="tx1"/>
                </a:solidFill>
              </a:defRPr>
            </a:lvl1pPr>
          </a:lstStyle>
          <a:p>
            <a:fld id="{E30A8737-9ED8-534E-AB64-824F3EF1F57B}" type="datetime1">
              <a:rPr lang="en-US" smtClean="0"/>
              <a:t>8/30/2020</a:t>
            </a:fld>
            <a:endParaRPr lang="en-US" dirty="0"/>
          </a:p>
        </p:txBody>
      </p:sp>
      <p:sp>
        <p:nvSpPr>
          <p:cNvPr id="5" name="Footer Placeholder 4"/>
          <p:cNvSpPr>
            <a:spLocks noGrp="1"/>
          </p:cNvSpPr>
          <p:nvPr>
            <p:ph type="ftr" sz="quarter" idx="11"/>
          </p:nvPr>
        </p:nvSpPr>
        <p:spPr>
          <a:xfrm>
            <a:off x="3029220" y="6488667"/>
            <a:ext cx="1967594" cy="365125"/>
          </a:xfrm>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a:xfrm>
            <a:off x="-486561" y="6459791"/>
            <a:ext cx="417765"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3029221" y="4893381"/>
            <a:ext cx="6114782" cy="63637"/>
          </a:xfrm>
          <a:prstGeom prst="rect">
            <a:avLst/>
          </a:prstGeom>
        </p:spPr>
      </p:pic>
      <p:pic>
        <p:nvPicPr>
          <p:cNvPr id="12" name="Picture 11"/>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3098015" cy="49570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and Content Whit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D8E4DEC-BE59-44F8-9976-B34E8661DE61}"/>
              </a:ext>
            </a:extLst>
          </p:cNvPr>
          <p:cNvGrpSpPr/>
          <p:nvPr userDrawn="1"/>
        </p:nvGrpSpPr>
        <p:grpSpPr>
          <a:xfrm>
            <a:off x="8388089" y="284963"/>
            <a:ext cx="755916" cy="249937"/>
            <a:chOff x="8461829" y="380825"/>
            <a:chExt cx="682171" cy="249937"/>
          </a:xfrm>
        </p:grpSpPr>
        <p:sp>
          <p:nvSpPr>
            <p:cNvPr id="23" name="Rectangle 22"/>
            <p:cNvSpPr/>
            <p:nvPr userDrawn="1"/>
          </p:nvSpPr>
          <p:spPr>
            <a:xfrm>
              <a:off x="8461829" y="380826"/>
              <a:ext cx="682171" cy="249936"/>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grpSp>
      <p:sp>
        <p:nvSpPr>
          <p:cNvPr id="18" name="Title Placeholder 1"/>
          <p:cNvSpPr>
            <a:spLocks noGrp="1"/>
          </p:cNvSpPr>
          <p:nvPr>
            <p:ph type="title" hasCustomPrompt="1"/>
          </p:nvPr>
        </p:nvSpPr>
        <p:spPr>
          <a:xfrm>
            <a:off x="615987" y="223728"/>
            <a:ext cx="7543800" cy="570225"/>
          </a:xfrm>
          <a:prstGeom prst="rect">
            <a:avLst/>
          </a:prstGeom>
        </p:spPr>
        <p:txBody>
          <a:bodyPr vert="horz" lIns="91440" tIns="45720" rIns="91440" bIns="45720" rtlCol="0" anchor="b">
            <a:noAutofit/>
          </a:bodyPr>
          <a:lstStyle>
            <a:lvl1pPr>
              <a:defRPr sz="3200">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21CFFC65-F19B-E241-BA7B-613451C4E80D}" type="datetime1">
              <a:rPr lang="en-US" smtClean="0"/>
              <a:t>8/30/2020</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sp>
        <p:nvSpPr>
          <p:cNvPr id="4" name="Text Placeholder 3"/>
          <p:cNvSpPr>
            <a:spLocks noGrp="1"/>
          </p:cNvSpPr>
          <p:nvPr>
            <p:ph type="body" sz="quarter" idx="10" hasCustomPrompt="1"/>
          </p:nvPr>
        </p:nvSpPr>
        <p:spPr>
          <a:xfrm>
            <a:off x="615987" y="1116200"/>
            <a:ext cx="7543800" cy="5246764"/>
          </a:xfrm>
        </p:spPr>
        <p:txBody>
          <a:bodyPr/>
          <a:lstStyle>
            <a:lvl1pPr marL="342900" indent="-342900" algn="l" defTabSz="685749" rtl="0" eaLnBrk="1" latinLnBrk="0" hangingPunct="1">
              <a:lnSpc>
                <a:spcPct val="90000"/>
              </a:lnSpc>
              <a:spcBef>
                <a:spcPts val="900"/>
              </a:spcBef>
              <a:spcAft>
                <a:spcPts val="150"/>
              </a:spcAft>
              <a:buClrTx/>
              <a:buSzPct val="100000"/>
              <a:buFont typeface="Wingdings" panose="05000000000000000000" pitchFamily="2" charset="2"/>
              <a:buChar char="§"/>
              <a:defRPr lang="en-US" sz="2400" kern="0" baseline="0" dirty="0">
                <a:solidFill>
                  <a:srgbClr val="000000"/>
                </a:solidFill>
                <a:latin typeface="Calibri"/>
                <a:ea typeface="ＭＳ Ｐゴシック" pitchFamily="-112" charset="-128"/>
                <a:cs typeface="Calibri"/>
              </a:defRPr>
            </a:lvl1pPr>
            <a:lvl2pPr marL="457200" indent="0">
              <a:buNone/>
              <a:defRPr lang="en-US" sz="2000" kern="0" baseline="0" dirty="0" smtClean="0">
                <a:solidFill>
                  <a:srgbClr val="000000"/>
                </a:solidFill>
                <a:latin typeface="Calibri"/>
                <a:ea typeface="ＭＳ Ｐゴシック" pitchFamily="-112" charset="-128"/>
                <a:cs typeface="Calibri"/>
              </a:defRPr>
            </a:lvl2pPr>
            <a:lvl3pPr>
              <a:buClr>
                <a:srgbClr val="FF0000"/>
              </a:buClr>
              <a:defRPr lang="en-US" sz="1600" kern="0" baseline="0" dirty="0" smtClean="0">
                <a:solidFill>
                  <a:srgbClr val="000000"/>
                </a:solidFill>
                <a:latin typeface="Calibri"/>
                <a:ea typeface="ＭＳ Ｐゴシック" pitchFamily="-112" charset="-128"/>
                <a:cs typeface="Calibri"/>
              </a:defRPr>
            </a:lvl3pPr>
            <a:lvl4pPr>
              <a:buClr>
                <a:srgbClr val="FFC000"/>
              </a:buClr>
              <a:defRPr lang="en-US" sz="1600" kern="0" baseline="0" dirty="0" smtClean="0">
                <a:solidFill>
                  <a:srgbClr val="000000"/>
                </a:solidFill>
                <a:latin typeface="Calibri"/>
                <a:ea typeface="ＭＳ Ｐゴシック" pitchFamily="-112" charset="-128"/>
                <a:cs typeface="Calibri"/>
              </a:defRPr>
            </a:lvl4pPr>
            <a:lvl5pPr>
              <a:defRPr lang="en-US" sz="1600" kern="0" baseline="0" dirty="0" smtClean="0">
                <a:solidFill>
                  <a:srgbClr val="000000"/>
                </a:solidFill>
                <a:latin typeface="Calibri"/>
                <a:ea typeface="ＭＳ Ｐゴシック" pitchFamily="-112" charset="-128"/>
                <a:cs typeface="Calibri"/>
              </a:defRPr>
            </a:lvl5pPr>
          </a:lstStyle>
          <a:p>
            <a:pPr marL="342900" lvl="0" indent="-342900" algn="l" defTabSz="914400" rtl="0" eaLnBrk="1" fontAlgn="base" latinLnBrk="0" hangingPunct="1">
              <a:lnSpc>
                <a:spcPct val="100000"/>
              </a:lnSpc>
              <a:spcBef>
                <a:spcPct val="20000"/>
              </a:spcBef>
              <a:spcAft>
                <a:spcPct val="0"/>
              </a:spcAft>
              <a:buClr>
                <a:srgbClr val="102E54"/>
              </a:buClr>
              <a:buSzTx/>
              <a:buFont typeface="Wingdings" pitchFamily="-111" charset="2"/>
              <a:buChar char="§"/>
            </a:pPr>
            <a:r>
              <a:rPr lang="en-US" dirty="0"/>
              <a:t>Click to edit Master text styles</a:t>
            </a:r>
          </a:p>
          <a:p>
            <a:pPr marL="742950" lvl="1"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Second level</a:t>
            </a:r>
          </a:p>
          <a:p>
            <a:pPr marL="880100" lvl="2"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Third level</a:t>
            </a:r>
          </a:p>
          <a:p>
            <a:pPr marL="1017249" lvl="3"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Fourth level</a:t>
            </a:r>
          </a:p>
          <a:p>
            <a:pPr marL="1154399" lvl="4"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Fifth level</a:t>
            </a:r>
          </a:p>
        </p:txBody>
      </p:sp>
      <p:pic>
        <p:nvPicPr>
          <p:cNvPr id="13" name="Picture 12"/>
          <p:cNvPicPr>
            <a:picLocks/>
          </p:cNvPicPr>
          <p:nvPr/>
        </p:nvPicPr>
        <p:blipFill rotWithShape="1">
          <a:blip r:embed="rId3"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14" name="Rectangle 13"/>
          <p:cNvSpPr/>
          <p:nvPr userDrawn="1"/>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descr="branding-logo-hi-res">
            <a:extLst>
              <a:ext uri="{FF2B5EF4-FFF2-40B4-BE49-F238E27FC236}">
                <a16:creationId xmlns:a16="http://schemas.microsoft.com/office/drawing/2014/main" id="{4327184A-CBD4-4823-B635-A8335364F6BD}"/>
              </a:ext>
            </a:extLst>
          </p:cNvPr>
          <p:cNvPicPr>
            <a:picLocks noChangeAspect="1" noChangeArrowheads="1"/>
          </p:cNvPicPr>
          <p:nvPr userDrawn="1"/>
        </p:nvPicPr>
        <p:blipFill>
          <a:blip r:embed="rId4" cstate="print"/>
          <a:srcRect/>
          <a:stretch>
            <a:fillRect/>
          </a:stretch>
        </p:blipFill>
        <p:spPr bwMode="auto">
          <a:xfrm>
            <a:off x="8341374" y="9993"/>
            <a:ext cx="746971" cy="22110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Only White">
    <p:spTree>
      <p:nvGrpSpPr>
        <p:cNvPr id="1" name=""/>
        <p:cNvGrpSpPr/>
        <p:nvPr/>
      </p:nvGrpSpPr>
      <p:grpSpPr>
        <a:xfrm>
          <a:off x="0" y="0"/>
          <a:ext cx="0" cy="0"/>
          <a:chOff x="0" y="0"/>
          <a:chExt cx="0" cy="0"/>
        </a:xfrm>
      </p:grpSpPr>
      <p:sp>
        <p:nvSpPr>
          <p:cNvPr id="17" name="Rectangle 16"/>
          <p:cNvSpPr/>
          <p:nvPr/>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Placeholder 1"/>
          <p:cNvSpPr>
            <a:spLocks noGrp="1"/>
          </p:cNvSpPr>
          <p:nvPr>
            <p:ph type="title" hasCustomPrompt="1"/>
          </p:nvPr>
        </p:nvSpPr>
        <p:spPr>
          <a:xfrm>
            <a:off x="615987" y="223728"/>
            <a:ext cx="7543800" cy="570225"/>
          </a:xfrm>
          <a:prstGeom prst="rect">
            <a:avLst/>
          </a:prstGeom>
        </p:spPr>
        <p:txBody>
          <a:bodyPr vert="horz" lIns="91440" tIns="45720" rIns="91440" bIns="45720" rtlCol="0" anchor="b">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00D275FE-4322-F945-984E-F69B89073389}" type="datetime1">
              <a:rPr lang="en-US" smtClean="0"/>
              <a:t>8/30/2020</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pic>
        <p:nvPicPr>
          <p:cNvPr id="13" name="Picture 12"/>
          <p:cNvPicPr>
            <a:picLocks/>
          </p:cNvPicPr>
          <p:nvPr/>
        </p:nvPicPr>
        <p:blipFill rotWithShape="1">
          <a:blip r:embed="rId2"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19" name="Rectangle 18"/>
          <p:cNvSpPr/>
          <p:nvPr userDrawn="1"/>
        </p:nvSpPr>
        <p:spPr>
          <a:xfrm>
            <a:off x="8461829" y="321774"/>
            <a:ext cx="682171"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3" name="Picture 22"/>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ustom Layout White">
    <p:spTree>
      <p:nvGrpSpPr>
        <p:cNvPr id="1" name=""/>
        <p:cNvGrpSpPr/>
        <p:nvPr/>
      </p:nvGrpSpPr>
      <p:grpSpPr>
        <a:xfrm>
          <a:off x="0" y="0"/>
          <a:ext cx="0" cy="0"/>
          <a:chOff x="0" y="0"/>
          <a:chExt cx="0" cy="0"/>
        </a:xfrm>
      </p:grpSpPr>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2E058465-9237-E546-85F0-B7E7FAA43EBF}" type="datetime1">
              <a:rPr lang="en-US" smtClean="0"/>
              <a:t>8/30/2020</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pic>
        <p:nvPicPr>
          <p:cNvPr id="13" name="Picture 12"/>
          <p:cNvPicPr>
            <a:picLocks/>
          </p:cNvPicPr>
          <p:nvPr/>
        </p:nvPicPr>
        <p:blipFill rotWithShape="1">
          <a:blip r:embed="rId2"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9" name="Rectangle 8"/>
          <p:cNvSpPr/>
          <p:nvPr userDrawn="1"/>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16" name="Rectangle 15"/>
          <p:cNvSpPr/>
          <p:nvPr userDrawn="1"/>
        </p:nvSpPr>
        <p:spPr>
          <a:xfrm>
            <a:off x="8287491" y="321774"/>
            <a:ext cx="856509" cy="308987"/>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8" name="Picture 17"/>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8358629" y="351329"/>
            <a:ext cx="262128" cy="249936"/>
          </a:xfrm>
          <a:prstGeom prst="rect">
            <a:avLst/>
          </a:prstGeom>
          <a:noFill/>
          <a:ln>
            <a:noFill/>
          </a:ln>
        </p:spPr>
      </p:pic>
      <p:pic>
        <p:nvPicPr>
          <p:cNvPr id="10" name="Picture 9" descr="branding-logo-hi-res">
            <a:extLst>
              <a:ext uri="{FF2B5EF4-FFF2-40B4-BE49-F238E27FC236}">
                <a16:creationId xmlns:a16="http://schemas.microsoft.com/office/drawing/2014/main" id="{4051278A-5D2E-4174-873A-A957AB000FF5}"/>
              </a:ext>
            </a:extLst>
          </p:cNvPr>
          <p:cNvPicPr>
            <a:picLocks noChangeAspect="1" noChangeArrowheads="1"/>
          </p:cNvPicPr>
          <p:nvPr userDrawn="1"/>
        </p:nvPicPr>
        <p:blipFill>
          <a:blip r:embed="rId4" cstate="print"/>
          <a:srcRect/>
          <a:stretch>
            <a:fillRect/>
          </a:stretch>
        </p:blipFill>
        <p:spPr bwMode="auto">
          <a:xfrm>
            <a:off x="8287491" y="63403"/>
            <a:ext cx="773110" cy="228846"/>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A Title Slide">
    <p:spTree>
      <p:nvGrpSpPr>
        <p:cNvPr id="1" name=""/>
        <p:cNvGrpSpPr/>
        <p:nvPr/>
      </p:nvGrpSpPr>
      <p:grpSpPr>
        <a:xfrm>
          <a:off x="0" y="0"/>
          <a:ext cx="0" cy="0"/>
          <a:chOff x="0" y="0"/>
          <a:chExt cx="0" cy="0"/>
        </a:xfrm>
      </p:grpSpPr>
      <p:sp>
        <p:nvSpPr>
          <p:cNvPr id="24" name="Rectangle 23"/>
          <p:cNvSpPr/>
          <p:nvPr userDrawn="1"/>
        </p:nvSpPr>
        <p:spPr>
          <a:xfrm>
            <a:off x="1"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p:cNvPicPr>
            <a:picLocks noChangeAspect="1"/>
          </p:cNvPicPr>
          <p:nvPr userDrawn="1"/>
        </p:nvPicPr>
        <p:blipFill rotWithShape="1">
          <a:blip r:embed="rId2" cstate="email">
            <a:alphaModFix amt="38000"/>
            <a:extLst>
              <a:ext uri="{28A0092B-C50C-407E-A947-70E740481C1C}">
                <a14:useLocalDpi xmlns:a14="http://schemas.microsoft.com/office/drawing/2010/main"/>
              </a:ext>
            </a:extLst>
          </a:blip>
          <a:srcRect/>
          <a:stretch/>
        </p:blipFill>
        <p:spPr>
          <a:xfrm>
            <a:off x="-1" y="-4208"/>
            <a:ext cx="5674179" cy="3433209"/>
          </a:xfrm>
          <a:prstGeom prst="rect">
            <a:avLst/>
          </a:prstGeom>
        </p:spPr>
      </p:pic>
      <p:sp>
        <p:nvSpPr>
          <p:cNvPr id="27" name="Rectangle 26"/>
          <p:cNvSpPr/>
          <p:nvPr userDrawn="1"/>
        </p:nvSpPr>
        <p:spPr>
          <a:xfrm>
            <a:off x="1" y="1228440"/>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p:cNvSpPr/>
          <p:nvPr userDrawn="1"/>
        </p:nvSpPr>
        <p:spPr>
          <a:xfrm>
            <a:off x="5674180" y="1"/>
            <a:ext cx="1967594"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29" name="Picture 28"/>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936223" y="432263"/>
            <a:ext cx="1455318" cy="562054"/>
          </a:xfrm>
          <a:prstGeom prst="rect">
            <a:avLst/>
          </a:prstGeom>
          <a:noFill/>
          <a:ln>
            <a:noFill/>
          </a:ln>
        </p:spPr>
      </p:pic>
      <p:sp>
        <p:nvSpPr>
          <p:cNvPr id="31" name="Rectangle 30"/>
          <p:cNvSpPr/>
          <p:nvPr userDrawn="1"/>
        </p:nvSpPr>
        <p:spPr>
          <a:xfrm>
            <a:off x="591934" y="2915631"/>
            <a:ext cx="1527812"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userDrawn="1"/>
        </p:nvSpPr>
        <p:spPr>
          <a:xfrm>
            <a:off x="2149358" y="2915631"/>
            <a:ext cx="1009479" cy="90516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ectangle 32"/>
          <p:cNvSpPr/>
          <p:nvPr userDrawn="1"/>
        </p:nvSpPr>
        <p:spPr>
          <a:xfrm>
            <a:off x="3188449" y="2915631"/>
            <a:ext cx="2485730" cy="9051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TextBox 34"/>
          <p:cNvSpPr txBox="1"/>
          <p:nvPr userDrawn="1"/>
        </p:nvSpPr>
        <p:spPr>
          <a:xfrm>
            <a:off x="525308" y="5271934"/>
            <a:ext cx="1668780" cy="230832"/>
          </a:xfrm>
          <a:prstGeom prst="rect">
            <a:avLst/>
          </a:prstGeom>
          <a:noFill/>
        </p:spPr>
        <p:txBody>
          <a:bodyPr wrap="square" rtlCol="0">
            <a:spAutoFit/>
          </a:bodyPr>
          <a:lstStyle/>
          <a:p>
            <a:r>
              <a:rPr lang="en-US" sz="900" b="0" i="1" spc="225" dirty="0">
                <a:solidFill>
                  <a:srgbClr val="00ACD9"/>
                </a:solidFill>
                <a:latin typeface="Calibri" charset="0"/>
                <a:ea typeface="Calibri" charset="0"/>
                <a:cs typeface="Calibri" charset="0"/>
              </a:rPr>
              <a:t>PRESENTED BY</a:t>
            </a:r>
          </a:p>
        </p:txBody>
      </p:sp>
      <p:pic>
        <p:nvPicPr>
          <p:cNvPr id="39" name="Picture 38"/>
          <p:cNvPicPr>
            <a:picLocks/>
          </p:cNvPicPr>
          <p:nvPr userDrawn="1"/>
        </p:nvPicPr>
        <p:blipFill>
          <a:blip r:embed="rId7" cstate="email">
            <a:extLst>
              <a:ext uri="{28A0092B-C50C-407E-A947-70E740481C1C}">
                <a14:useLocalDpi xmlns:a14="http://schemas.microsoft.com/office/drawing/2010/main"/>
              </a:ext>
            </a:extLst>
          </a:blip>
          <a:stretch>
            <a:fillRect/>
          </a:stretch>
        </p:blipFill>
        <p:spPr>
          <a:xfrm>
            <a:off x="591934" y="5910132"/>
            <a:ext cx="7049838" cy="36576"/>
          </a:xfrm>
          <a:prstGeom prst="rect">
            <a:avLst/>
          </a:prstGeom>
        </p:spPr>
      </p:pic>
      <p:sp>
        <p:nvSpPr>
          <p:cNvPr id="2" name="Title 1"/>
          <p:cNvSpPr>
            <a:spLocks noGrp="1"/>
          </p:cNvSpPr>
          <p:nvPr>
            <p:ph type="ctrTitle" hasCustomPrompt="1"/>
          </p:nvPr>
        </p:nvSpPr>
        <p:spPr>
          <a:xfrm>
            <a:off x="515761" y="1228440"/>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14" name="Rectangle 13"/>
          <p:cNvSpPr/>
          <p:nvPr/>
        </p:nvSpPr>
        <p:spPr>
          <a:xfrm>
            <a:off x="1" y="1228440"/>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hasCustomPrompt="1"/>
          </p:nvPr>
        </p:nvSpPr>
        <p:spPr>
          <a:xfrm>
            <a:off x="525309" y="5559098"/>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5" name="Footer Placeholder 4"/>
          <p:cNvSpPr>
            <a:spLocks noGrp="1"/>
          </p:cNvSpPr>
          <p:nvPr>
            <p:ph type="ftr" sz="quarter" idx="11"/>
          </p:nvPr>
        </p:nvSpPr>
        <p:spPr>
          <a:xfrm>
            <a:off x="5674180" y="6488668"/>
            <a:ext cx="1967594" cy="365125"/>
          </a:xfrm>
        </p:spPr>
        <p:txBody>
          <a:bodyPr/>
          <a:lstStyle/>
          <a:p>
            <a:endParaRPr lang="en-US" dirty="0"/>
          </a:p>
        </p:txBody>
      </p:sp>
      <p:pic>
        <p:nvPicPr>
          <p:cNvPr id="43" name="Picture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501932" y="5885658"/>
            <a:ext cx="461762" cy="134373"/>
          </a:xfrm>
          <a:prstGeom prst="rect">
            <a:avLst/>
          </a:prstGeom>
          <a:noFill/>
          <a:ln>
            <a:noFill/>
          </a:ln>
        </p:spPr>
      </p:pic>
      <p:pic>
        <p:nvPicPr>
          <p:cNvPr id="44" name="Picture 4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799528" y="5872133"/>
            <a:ext cx="582240" cy="146706"/>
          </a:xfrm>
          <a:prstGeom prst="rect">
            <a:avLst/>
          </a:prstGeom>
          <a:noFill/>
          <a:ln>
            <a:noFill/>
          </a:ln>
        </p:spPr>
      </p:pic>
      <p:sp>
        <p:nvSpPr>
          <p:cNvPr id="4" name="Date Placeholder 3"/>
          <p:cNvSpPr>
            <a:spLocks noGrp="1"/>
          </p:cNvSpPr>
          <p:nvPr>
            <p:ph type="dt" sz="half" idx="10"/>
          </p:nvPr>
        </p:nvSpPr>
        <p:spPr>
          <a:xfrm>
            <a:off x="48713" y="6488667"/>
            <a:ext cx="739852" cy="365125"/>
          </a:xfrm>
        </p:spPr>
        <p:txBody>
          <a:bodyPr/>
          <a:lstStyle/>
          <a:p>
            <a:fld id="{BD401753-24C1-CD4E-BD1A-E1FE126B76E2}" type="datetime1">
              <a:rPr lang="en-US" smtClean="0"/>
              <a:t>8/30/2020</a:t>
            </a:fld>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t>‹#›</a:t>
            </a:fld>
            <a:endParaRPr lang="en-US" dirty="0"/>
          </a:p>
        </p:txBody>
      </p:sp>
      <p:sp>
        <p:nvSpPr>
          <p:cNvPr id="23" name="Rectangle 22"/>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bg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04">
          <p15:clr>
            <a:srgbClr val="FBAE40"/>
          </p15:clr>
        </p15:guide>
        <p15:guide id="3" orient="horz" pos="2160">
          <p15:clr>
            <a:srgbClr val="FBAE40"/>
          </p15:clr>
        </p15:guide>
        <p15:guide id="4" pos="37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NM Section Title">
    <p:spTree>
      <p:nvGrpSpPr>
        <p:cNvPr id="1" name=""/>
        <p:cNvGrpSpPr/>
        <p:nvPr/>
      </p:nvGrpSpPr>
      <p:grpSpPr>
        <a:xfrm>
          <a:off x="0" y="0"/>
          <a:ext cx="0" cy="0"/>
          <a:chOff x="0" y="0"/>
          <a:chExt cx="0" cy="0"/>
        </a:xfrm>
      </p:grpSpPr>
      <p:sp>
        <p:nvSpPr>
          <p:cNvPr id="10" name="Rectangle 9"/>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1"/>
            <a:ext cx="9144000" cy="8747085"/>
          </a:xfrm>
          <a:prstGeom prst="rect">
            <a:avLst/>
          </a:prstGeom>
        </p:spPr>
      </p:pic>
      <p:sp>
        <p:nvSpPr>
          <p:cNvPr id="13" name="Rectangle 12"/>
          <p:cNvSpPr/>
          <p:nvPr/>
        </p:nvSpPr>
        <p:spPr>
          <a:xfrm>
            <a:off x="1" y="3112607"/>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2945674" y="0"/>
            <a:ext cx="6198329"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06296" cy="365125"/>
          </a:xfrm>
        </p:spPr>
        <p:txBody>
          <a:bodyPr/>
          <a:lstStyle/>
          <a:p>
            <a:fld id="{E30A8737-9ED8-534E-AB64-824F3EF1F57B}" type="datetime1">
              <a:rPr lang="en-US" smtClean="0"/>
              <a:t>8/30/2020</a:t>
            </a:fld>
            <a:endParaRPr lang="en-US" dirty="0"/>
          </a:p>
        </p:txBody>
      </p:sp>
      <p:sp>
        <p:nvSpPr>
          <p:cNvPr id="5" name="Footer Placeholder 4"/>
          <p:cNvSpPr>
            <a:spLocks noGrp="1"/>
          </p:cNvSpPr>
          <p:nvPr>
            <p:ph type="ftr" sz="quarter" idx="11"/>
          </p:nvPr>
        </p:nvSpPr>
        <p:spPr>
          <a:xfrm>
            <a:off x="2945674" y="6488667"/>
            <a:ext cx="1967594" cy="365125"/>
          </a:xfrm>
        </p:spPr>
        <p:txBody>
          <a:bodyPr/>
          <a:lstStyle/>
          <a:p>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2945674" y="4893381"/>
            <a:ext cx="6198326" cy="45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CA Section Title">
    <p:spTree>
      <p:nvGrpSpPr>
        <p:cNvPr id="1" name=""/>
        <p:cNvGrpSpPr/>
        <p:nvPr/>
      </p:nvGrpSpPr>
      <p:grpSpPr>
        <a:xfrm>
          <a:off x="0" y="0"/>
          <a:ext cx="0" cy="0"/>
          <a:chOff x="0" y="0"/>
          <a:chExt cx="0" cy="0"/>
        </a:xfrm>
      </p:grpSpPr>
      <p:sp>
        <p:nvSpPr>
          <p:cNvPr id="10" name="Rectangle 9"/>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6" name="Picture 25"/>
          <p:cNvPicPr>
            <a:picLocks noChangeAspect="1"/>
          </p:cNvPicPr>
          <p:nvPr/>
        </p:nvPicPr>
        <p:blipFill rotWithShape="1">
          <a:blip r:embed="rId2" cstate="email">
            <a:alphaModFix amt="47000"/>
            <a:extLst>
              <a:ext uri="{28A0092B-C50C-407E-A947-70E740481C1C}">
                <a14:useLocalDpi xmlns:a14="http://schemas.microsoft.com/office/drawing/2010/main"/>
              </a:ext>
            </a:extLst>
          </a:blip>
          <a:srcRect/>
          <a:stretch/>
        </p:blipFill>
        <p:spPr>
          <a:xfrm>
            <a:off x="0" y="-4209"/>
            <a:ext cx="9144000" cy="5345279"/>
          </a:xfrm>
          <a:prstGeom prst="rect">
            <a:avLst/>
          </a:prstGeom>
        </p:spPr>
      </p:pic>
      <p:sp>
        <p:nvSpPr>
          <p:cNvPr id="13" name="Rectangle 12"/>
          <p:cNvSpPr/>
          <p:nvPr/>
        </p:nvSpPr>
        <p:spPr>
          <a:xfrm>
            <a:off x="1" y="3112607"/>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2945674" y="0"/>
            <a:ext cx="6198329"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06296" cy="365125"/>
          </a:xfrm>
        </p:spPr>
        <p:txBody>
          <a:bodyPr/>
          <a:lstStyle/>
          <a:p>
            <a:fld id="{E30A8737-9ED8-534E-AB64-824F3EF1F57B}" type="datetime1">
              <a:rPr lang="en-US" smtClean="0"/>
              <a:t>8/30/2020</a:t>
            </a:fld>
            <a:endParaRPr lang="en-US" dirty="0"/>
          </a:p>
        </p:txBody>
      </p:sp>
      <p:sp>
        <p:nvSpPr>
          <p:cNvPr id="5" name="Footer Placeholder 4"/>
          <p:cNvSpPr>
            <a:spLocks noGrp="1"/>
          </p:cNvSpPr>
          <p:nvPr>
            <p:ph type="ftr" sz="quarter" idx="11"/>
          </p:nvPr>
        </p:nvSpPr>
        <p:spPr>
          <a:xfrm>
            <a:off x="2945674" y="6488667"/>
            <a:ext cx="1967594" cy="365125"/>
          </a:xfrm>
        </p:spPr>
        <p:txBody>
          <a:bodyPr/>
          <a:lstStyle/>
          <a:p>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2945674" y="4893381"/>
            <a:ext cx="6198326" cy="45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9BE40A0-BA3A-E44B-A6F9-7A1F916D77D1}" type="datetime1">
              <a:rPr lang="en-US" smtClean="0"/>
              <a:t>8/30/2020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0D5E2EC-3A15-B94B-9602-395D7423BE9F}" type="datetime1">
              <a:rPr lang="en-US" smtClean="0"/>
              <a:t>8/30/2020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7BE153A-A236-9B4D-A0F1-DA988CDD6E09}" type="datetime1">
              <a:rPr lang="en-US" smtClean="0"/>
              <a:t>8/30/2020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NM Title Slide Whit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4000"/>
            <a:extLst>
              <a:ext uri="{28A0092B-C50C-407E-A947-70E740481C1C}">
                <a14:useLocalDpi xmlns:a14="http://schemas.microsoft.com/office/drawing/2010/main"/>
              </a:ext>
            </a:extLst>
          </a:blip>
          <a:srcRect/>
          <a:stretch/>
        </p:blipFill>
        <p:spPr>
          <a:xfrm>
            <a:off x="5674179" y="2915624"/>
            <a:ext cx="3469822" cy="4782754"/>
          </a:xfrm>
          <a:prstGeom prst="rect">
            <a:avLst/>
          </a:prstGeom>
        </p:spPr>
      </p:pic>
      <p:sp>
        <p:nvSpPr>
          <p:cNvPr id="11" name="Rectangle 10"/>
          <p:cNvSpPr/>
          <p:nvPr userDrawn="1"/>
        </p:nvSpPr>
        <p:spPr>
          <a:xfrm>
            <a:off x="5674180" y="0"/>
            <a:ext cx="1967594"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516920" y="4143074"/>
            <a:ext cx="4695998" cy="1777538"/>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15" name="Date Placeholder 3"/>
          <p:cNvSpPr>
            <a:spLocks noGrp="1"/>
          </p:cNvSpPr>
          <p:nvPr>
            <p:ph type="dt" sz="half" idx="10"/>
          </p:nvPr>
        </p:nvSpPr>
        <p:spPr>
          <a:xfrm>
            <a:off x="48713" y="6459792"/>
            <a:ext cx="756630" cy="365125"/>
          </a:xfrm>
        </p:spPr>
        <p:txBody>
          <a:bodyPr/>
          <a:lstStyle>
            <a:lvl1pPr>
              <a:defRPr>
                <a:solidFill>
                  <a:schemeClr val="bg1">
                    <a:lumMod val="50000"/>
                  </a:schemeClr>
                </a:solidFill>
              </a:defRPr>
            </a:lvl1pPr>
          </a:lstStyle>
          <a:p>
            <a:fld id="{9BB4F62A-F143-0E44-AD26-04E6D9F03BB4}" type="datetime1">
              <a:rPr lang="en-US" smtClean="0"/>
              <a:t>8/30/2020</a:t>
            </a:fld>
            <a:endParaRPr lang="en-US" dirty="0"/>
          </a:p>
        </p:txBody>
      </p:sp>
      <p:sp>
        <p:nvSpPr>
          <p:cNvPr id="16" name="Footer Placeholder 4"/>
          <p:cNvSpPr>
            <a:spLocks noGrp="1"/>
          </p:cNvSpPr>
          <p:nvPr>
            <p:ph type="ftr" sz="quarter" idx="11"/>
          </p:nvPr>
        </p:nvSpPr>
        <p:spPr>
          <a:xfrm>
            <a:off x="5674180" y="6459792"/>
            <a:ext cx="1967594" cy="365125"/>
          </a:xfrm>
        </p:spPr>
        <p:txBody>
          <a:bodyPr/>
          <a:lstStyle/>
          <a:p>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19" name="Rectangle 18"/>
          <p:cNvSpPr/>
          <p:nvPr/>
        </p:nvSpPr>
        <p:spPr>
          <a:xfrm>
            <a:off x="1" y="1228439"/>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515761" y="3912241"/>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40" name="Picture 39"/>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5934370"/>
            <a:ext cx="7049838" cy="36576"/>
          </a:xfrm>
          <a:prstGeom prst="rect">
            <a:avLst/>
          </a:prstGeom>
        </p:spPr>
      </p:pic>
      <p:pic>
        <p:nvPicPr>
          <p:cNvPr id="41" name="Picture 4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502728" y="5905621"/>
            <a:ext cx="447351" cy="129732"/>
          </a:xfrm>
          <a:prstGeom prst="rect">
            <a:avLst/>
          </a:prstGeom>
          <a:noFill/>
          <a:ln>
            <a:noFill/>
          </a:ln>
        </p:spPr>
      </p:pic>
      <p:pic>
        <p:nvPicPr>
          <p:cNvPr id="42" name="Picture 4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799528" y="5880651"/>
            <a:ext cx="610223" cy="153757"/>
          </a:xfrm>
          <a:prstGeom prst="rect">
            <a:avLst/>
          </a:prstGeom>
          <a:noFill/>
          <a:ln>
            <a:noFill/>
          </a:ln>
        </p:spPr>
      </p:pic>
      <p:sp>
        <p:nvSpPr>
          <p:cNvPr id="44" name="Rectangle 43"/>
          <p:cNvSpPr/>
          <p:nvPr userDrawn="1"/>
        </p:nvSpPr>
        <p:spPr>
          <a:xfrm>
            <a:off x="591934" y="2915631"/>
            <a:ext cx="1527812"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userDrawn="1"/>
        </p:nvSpPr>
        <p:spPr>
          <a:xfrm>
            <a:off x="2149358" y="2915631"/>
            <a:ext cx="1009479"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userDrawn="1"/>
        </p:nvSpPr>
        <p:spPr>
          <a:xfrm>
            <a:off x="3188449" y="2915631"/>
            <a:ext cx="2485730"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p:cNvSpPr txBox="1"/>
          <p:nvPr userDrawn="1"/>
        </p:nvSpPr>
        <p:spPr>
          <a:xfrm>
            <a:off x="7695526" y="6094148"/>
            <a:ext cx="1399922" cy="646331"/>
          </a:xfrm>
          <a:prstGeom prst="rect">
            <a:avLst/>
          </a:prstGeom>
          <a:noFill/>
        </p:spPr>
        <p:txBody>
          <a:bodyPr wrap="square" rtlCol="0">
            <a:spAutoFit/>
          </a:bodyPr>
          <a:lstStyle/>
          <a:p>
            <a:pPr algn="l"/>
            <a:r>
              <a:rPr lang="en-US" sz="450" b="0" i="0" kern="1200" dirty="0">
                <a:solidFill>
                  <a:schemeClr val="tx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 SAND2020-8608 PE</a:t>
            </a:r>
            <a:endParaRPr lang="en-US" sz="450" dirty="0">
              <a:solidFill>
                <a:schemeClr val="tx1"/>
              </a:solidFill>
            </a:endParaRPr>
          </a:p>
        </p:txBody>
      </p:sp>
      <p:pic>
        <p:nvPicPr>
          <p:cNvPr id="21" name="Picture 20" descr="branding-logo-hi-res">
            <a:extLst>
              <a:ext uri="{FF2B5EF4-FFF2-40B4-BE49-F238E27FC236}">
                <a16:creationId xmlns:a16="http://schemas.microsoft.com/office/drawing/2014/main" id="{1B689F4C-6E2E-48D3-A92C-E063A273BA29}"/>
              </a:ext>
            </a:extLst>
          </p:cNvPr>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622685" y="473212"/>
            <a:ext cx="1472763" cy="43594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A Title Slide Whit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9000"/>
            <a:extLst>
              <a:ext uri="{28A0092B-C50C-407E-A947-70E740481C1C}">
                <a14:useLocalDpi xmlns:a14="http://schemas.microsoft.com/office/drawing/2010/main"/>
              </a:ext>
            </a:extLst>
          </a:blip>
          <a:srcRect b="-666"/>
          <a:stretch/>
        </p:blipFill>
        <p:spPr>
          <a:xfrm>
            <a:off x="5674179" y="2915630"/>
            <a:ext cx="3469822" cy="2931937"/>
          </a:xfrm>
          <a:prstGeom prst="rect">
            <a:avLst/>
          </a:prstGeom>
        </p:spPr>
      </p:pic>
      <p:sp>
        <p:nvSpPr>
          <p:cNvPr id="11" name="Rectangle 10"/>
          <p:cNvSpPr/>
          <p:nvPr userDrawn="1"/>
        </p:nvSpPr>
        <p:spPr>
          <a:xfrm>
            <a:off x="5674180" y="0"/>
            <a:ext cx="1967594"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516920" y="5567486"/>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15" name="Date Placeholder 3"/>
          <p:cNvSpPr>
            <a:spLocks noGrp="1"/>
          </p:cNvSpPr>
          <p:nvPr>
            <p:ph type="dt" sz="half" idx="10"/>
          </p:nvPr>
        </p:nvSpPr>
        <p:spPr>
          <a:xfrm>
            <a:off x="48713" y="6459792"/>
            <a:ext cx="756630" cy="365125"/>
          </a:xfrm>
        </p:spPr>
        <p:txBody>
          <a:bodyPr/>
          <a:lstStyle>
            <a:lvl1pPr>
              <a:defRPr>
                <a:solidFill>
                  <a:schemeClr val="bg1">
                    <a:lumMod val="50000"/>
                  </a:schemeClr>
                </a:solidFill>
              </a:defRPr>
            </a:lvl1pPr>
          </a:lstStyle>
          <a:p>
            <a:fld id="{9BB4F62A-F143-0E44-AD26-04E6D9F03BB4}" type="datetime1">
              <a:rPr lang="en-US" smtClean="0"/>
              <a:t>8/30/2020</a:t>
            </a:fld>
            <a:endParaRPr lang="en-US" dirty="0"/>
          </a:p>
        </p:txBody>
      </p:sp>
      <p:sp>
        <p:nvSpPr>
          <p:cNvPr id="16" name="Footer Placeholder 4"/>
          <p:cNvSpPr>
            <a:spLocks noGrp="1"/>
          </p:cNvSpPr>
          <p:nvPr>
            <p:ph type="ftr" sz="quarter" idx="11"/>
          </p:nvPr>
        </p:nvSpPr>
        <p:spPr>
          <a:xfrm>
            <a:off x="5674180" y="6459792"/>
            <a:ext cx="1967594" cy="365125"/>
          </a:xfrm>
        </p:spPr>
        <p:txBody>
          <a:bodyPr/>
          <a:lstStyle/>
          <a:p>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19" name="Rectangle 18"/>
          <p:cNvSpPr/>
          <p:nvPr/>
        </p:nvSpPr>
        <p:spPr>
          <a:xfrm>
            <a:off x="1" y="1228439"/>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525308" y="5336654"/>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40" name="Picture 39"/>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5934370"/>
            <a:ext cx="7049838" cy="36576"/>
          </a:xfrm>
          <a:prstGeom prst="rect">
            <a:avLst/>
          </a:prstGeom>
        </p:spPr>
      </p:pic>
      <p:pic>
        <p:nvPicPr>
          <p:cNvPr id="41" name="Picture 4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502728" y="5905621"/>
            <a:ext cx="447351" cy="129732"/>
          </a:xfrm>
          <a:prstGeom prst="rect">
            <a:avLst/>
          </a:prstGeom>
          <a:noFill/>
          <a:ln>
            <a:noFill/>
          </a:ln>
        </p:spPr>
      </p:pic>
      <p:pic>
        <p:nvPicPr>
          <p:cNvPr id="42" name="Picture 4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799528" y="5880651"/>
            <a:ext cx="610223" cy="153757"/>
          </a:xfrm>
          <a:prstGeom prst="rect">
            <a:avLst/>
          </a:prstGeom>
          <a:noFill/>
          <a:ln>
            <a:noFill/>
          </a:ln>
        </p:spPr>
      </p:pic>
      <p:sp>
        <p:nvSpPr>
          <p:cNvPr id="44" name="Rectangle 43"/>
          <p:cNvSpPr/>
          <p:nvPr userDrawn="1"/>
        </p:nvSpPr>
        <p:spPr>
          <a:xfrm>
            <a:off x="591934" y="2915631"/>
            <a:ext cx="1527812"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userDrawn="1"/>
        </p:nvSpPr>
        <p:spPr>
          <a:xfrm>
            <a:off x="2149358" y="2915631"/>
            <a:ext cx="1009479"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userDrawn="1"/>
        </p:nvSpPr>
        <p:spPr>
          <a:xfrm>
            <a:off x="3188449" y="2915631"/>
            <a:ext cx="2485730"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tx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5400000">
            <a:off x="167891"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Placeholder 1"/>
          <p:cNvSpPr>
            <a:spLocks noGrp="1"/>
          </p:cNvSpPr>
          <p:nvPr>
            <p:ph type="title"/>
          </p:nvPr>
        </p:nvSpPr>
        <p:spPr>
          <a:xfrm>
            <a:off x="582051" y="215415"/>
            <a:ext cx="7543800" cy="570225"/>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582051" y="1429236"/>
            <a:ext cx="7543800" cy="343363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900">
                <a:solidFill>
                  <a:srgbClr val="FFFFFF"/>
                </a:solidFill>
              </a:defRPr>
            </a:lvl1pPr>
          </a:lstStyle>
          <a:p>
            <a:fld id="{E30A8737-9ED8-534E-AB64-824F3EF1F57B}" type="datetime1">
              <a:rPr lang="en-US" smtClean="0"/>
              <a:pPr/>
              <a:t>8/30/2020</a:t>
            </a:fld>
            <a:endParaRPr lang="en-US" dirty="0"/>
          </a:p>
        </p:txBody>
      </p:sp>
      <p:sp>
        <p:nvSpPr>
          <p:cNvPr id="5"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48714" y="437293"/>
            <a:ext cx="438070"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8461829" y="321774"/>
            <a:ext cx="682171"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7"/>
          <p:cNvPicPr>
            <a:picLocks noChangeAspect="1"/>
          </p:cNvPicPr>
          <p:nvPr/>
        </p:nvPicPr>
        <p:blipFill rotWithShape="1">
          <a:blip r:embed="rId16"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pic>
        <p:nvPicPr>
          <p:cNvPr id="13" name="Picture 12"/>
          <p:cNvPicPr>
            <a:picLocks/>
          </p:cNvPicPr>
          <p:nvPr/>
        </p:nvPicPr>
        <p:blipFill rotWithShape="1">
          <a:blip r:embed="rId17"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pic>
        <p:nvPicPr>
          <p:cNvPr id="16" name="Picture 15"/>
          <p:cNvPicPr>
            <a:picLocks/>
          </p:cNvPicPr>
          <p:nvPr userDrawn="1"/>
        </p:nvPicPr>
        <p:blipFill rotWithShape="1">
          <a:blip r:embed="rId17"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Tree>
    <p:extLst>
      <p:ext uri="{BB962C8B-B14F-4D97-AF65-F5344CB8AC3E}">
        <p14:creationId xmlns:p14="http://schemas.microsoft.com/office/powerpoint/2010/main" val="464738681"/>
      </p:ext>
    </p:extLst>
  </p:cSld>
  <p:clrMap bg1="lt1" tx1="dk1" bg2="lt2" tx2="dk2" accent1="accent1" accent2="accent2" accent3="accent3" accent4="accent4" accent5="accent5" accent6="accent6" hlink="hlink" folHlink="folHlink"/>
  <p:sldLayoutIdLst>
    <p:sldLayoutId id="2147483682" r:id="rId1"/>
    <p:sldLayoutId id="2147483692" r:id="rId2"/>
    <p:sldLayoutId id="2147483683" r:id="rId3"/>
    <p:sldLayoutId id="2147483693" r:id="rId4"/>
    <p:sldLayoutId id="2147483684" r:id="rId5"/>
    <p:sldLayoutId id="2147483685" r:id="rId6"/>
    <p:sldLayoutId id="2147483686" r:id="rId7"/>
    <p:sldLayoutId id="2147483687" r:id="rId8"/>
    <p:sldLayoutId id="2147483694" r:id="rId9"/>
    <p:sldLayoutId id="2147483688" r:id="rId10"/>
    <p:sldLayoutId id="2147483695" r:id="rId11"/>
    <p:sldLayoutId id="2147483689" r:id="rId12"/>
    <p:sldLayoutId id="2147483690" r:id="rId13"/>
    <p:sldLayoutId id="2147483691"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749" rtl="0" eaLnBrk="1" latinLnBrk="0" hangingPunct="1">
        <a:lnSpc>
          <a:spcPct val="85000"/>
        </a:lnSpc>
        <a:spcBef>
          <a:spcPct val="0"/>
        </a:spcBef>
        <a:buNone/>
        <a:defRPr sz="2000" b="0" i="0" kern="1200" spc="75" baseline="0">
          <a:solidFill>
            <a:schemeClr val="bg1"/>
          </a:solidFill>
          <a:latin typeface="Gill Sans MT" charset="0"/>
          <a:ea typeface="Gill Sans MT" charset="0"/>
          <a:cs typeface="Gill Sans MT" charset="0"/>
        </a:defRPr>
      </a:lvl1pPr>
    </p:titleStyle>
    <p:bodyStyle>
      <a:lvl1pPr marL="68576" indent="-68576" algn="l" defTabSz="685749" rtl="0" eaLnBrk="1" latinLnBrk="0" hangingPunct="1">
        <a:lnSpc>
          <a:spcPct val="90000"/>
        </a:lnSpc>
        <a:spcBef>
          <a:spcPts val="900"/>
        </a:spcBef>
        <a:spcAft>
          <a:spcPts val="150"/>
        </a:spcAft>
        <a:buClr>
          <a:srgbClr val="00B0F0"/>
        </a:buClr>
        <a:buSzPct val="100000"/>
        <a:buFont typeface="Calibri" panose="020F0502020204030204" pitchFamily="34" charset="0"/>
        <a:buChar char=" "/>
        <a:defRPr sz="1800" kern="1200">
          <a:solidFill>
            <a:schemeClr val="bg1"/>
          </a:solidFill>
          <a:latin typeface="Garamond" charset="0"/>
          <a:ea typeface="Garamond" charset="0"/>
          <a:cs typeface="Garamond" charset="0"/>
        </a:defRPr>
      </a:lvl1pPr>
      <a:lvl2pPr marL="288015" indent="-137150" algn="l" defTabSz="685749" rtl="0" eaLnBrk="1" latinLnBrk="0" hangingPunct="1">
        <a:lnSpc>
          <a:spcPct val="90000"/>
        </a:lnSpc>
        <a:spcBef>
          <a:spcPts val="150"/>
        </a:spcBef>
        <a:spcAft>
          <a:spcPts val="300"/>
        </a:spcAft>
        <a:buClr>
          <a:srgbClr val="00B0F0"/>
        </a:buClr>
        <a:buFont typeface="Calibri" pitchFamily="34" charset="0"/>
        <a:buChar char="◦"/>
        <a:defRPr sz="1600" kern="1200">
          <a:solidFill>
            <a:schemeClr val="bg1"/>
          </a:solidFill>
          <a:latin typeface="Garamond" charset="0"/>
          <a:ea typeface="Garamond" charset="0"/>
          <a:cs typeface="Garamond" charset="0"/>
        </a:defRPr>
      </a:lvl2pPr>
      <a:lvl3pPr marL="425165"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3pPr>
      <a:lvl4pPr marL="562314"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4pPr>
      <a:lvl5pPr marL="699464"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5pPr>
      <a:lvl6pPr marL="824939"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28"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1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0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www.census.gov/programs-surveys/acs" TargetMode="External"/><Relationship Id="rId2" Type="http://schemas.openxmlformats.org/officeDocument/2006/relationships/hyperlink" Target="https://www.census.gov/programs-surveys/ahs/data/interactive/ahstablecreator.html" TargetMode="External"/><Relationship Id="rId1" Type="http://schemas.openxmlformats.org/officeDocument/2006/relationships/slideLayout" Target="../slideLayouts/slideLayout12.xml"/><Relationship Id="rId4" Type="http://schemas.openxmlformats.org/officeDocument/2006/relationships/hyperlink" Target="https://www.ers.usda.gov/data-products/major-land-uses/major-land-use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66266-1789-4BA4-9A6A-61D5A06816F8}"/>
              </a:ext>
            </a:extLst>
          </p:cNvPr>
          <p:cNvSpPr>
            <a:spLocks noGrp="1"/>
          </p:cNvSpPr>
          <p:nvPr>
            <p:ph type="ctrTitle"/>
          </p:nvPr>
        </p:nvSpPr>
        <p:spPr>
          <a:xfrm>
            <a:off x="171938" y="1228439"/>
            <a:ext cx="5462954" cy="1690255"/>
          </a:xfrm>
        </p:spPr>
        <p:txBody>
          <a:bodyPr>
            <a:noAutofit/>
          </a:bodyPr>
          <a:lstStyle/>
          <a:p>
            <a:pPr>
              <a:lnSpc>
                <a:spcPts val="4000"/>
              </a:lnSpc>
              <a:spcAft>
                <a:spcPts val="600"/>
              </a:spcAft>
            </a:pPr>
            <a:r>
              <a:rPr lang="en-US" sz="2800" dirty="0"/>
              <a:t>A Proposed Methodology for Estimating Decontamination Costs  in MACCS 3.10</a:t>
            </a:r>
          </a:p>
        </p:txBody>
      </p:sp>
      <p:sp>
        <p:nvSpPr>
          <p:cNvPr id="3" name="Subtitle 2">
            <a:extLst>
              <a:ext uri="{FF2B5EF4-FFF2-40B4-BE49-F238E27FC236}">
                <a16:creationId xmlns:a16="http://schemas.microsoft.com/office/drawing/2014/main" id="{CFD4CCDB-1A46-4DD7-94CE-1E0DCF26FCDE}"/>
              </a:ext>
            </a:extLst>
          </p:cNvPr>
          <p:cNvSpPr>
            <a:spLocks noGrp="1"/>
          </p:cNvSpPr>
          <p:nvPr>
            <p:ph type="subTitle" idx="1"/>
          </p:nvPr>
        </p:nvSpPr>
        <p:spPr>
          <a:xfrm>
            <a:off x="340243" y="4158185"/>
            <a:ext cx="5349358" cy="1862172"/>
          </a:xfrm>
        </p:spPr>
        <p:txBody>
          <a:bodyPr>
            <a:normAutofit fontScale="77500" lnSpcReduction="20000"/>
          </a:bodyPr>
          <a:lstStyle/>
          <a:p>
            <a:pPr fontAlgn="auto"/>
            <a:r>
              <a:rPr lang="en-US" sz="2900" b="1" dirty="0">
                <a:latin typeface="Calibri" panose="020F0502020204030204" pitchFamily="34" charset="0"/>
                <a:cs typeface="Calibri" panose="020F0502020204030204" pitchFamily="34" charset="0"/>
              </a:rPr>
              <a:t>N. E. Bixler (Sandia National Labs) </a:t>
            </a:r>
          </a:p>
          <a:p>
            <a:r>
              <a:rPr lang="en-US" sz="2900" b="1" dirty="0">
                <a:latin typeface="Calibri" panose="020F0502020204030204" pitchFamily="34" charset="0"/>
                <a:cs typeface="Calibri" panose="020F0502020204030204" pitchFamily="34" charset="0"/>
              </a:rPr>
              <a:t>Coauthor: A. J. Nosek (USNRC) </a:t>
            </a:r>
          </a:p>
          <a:p>
            <a:r>
              <a:rPr lang="en-US" sz="2900" b="1" dirty="0">
                <a:latin typeface="Calibri" panose="020F0502020204030204" pitchFamily="34" charset="0"/>
                <a:cs typeface="Calibri" panose="020F0502020204030204" pitchFamily="34" charset="0"/>
              </a:rPr>
              <a:t>Tech. Monitor: K. Compton (USNRC) </a:t>
            </a:r>
            <a:endParaRPr lang="en-US" sz="2400" b="1" dirty="0">
              <a:latin typeface="Calibri" panose="020F0502020204030204" pitchFamily="34" charset="0"/>
              <a:cs typeface="Calibri" panose="020F0502020204030204" pitchFamily="34" charset="0"/>
            </a:endParaRPr>
          </a:p>
          <a:p>
            <a:pPr fontAlgn="auto"/>
            <a:endParaRPr lang="en-US" sz="1800" b="1" dirty="0">
              <a:latin typeface="Calibri" panose="020F0502020204030204" pitchFamily="34" charset="0"/>
              <a:cs typeface="Calibri" panose="020F0502020204030204" pitchFamily="34" charset="0"/>
            </a:endParaRPr>
          </a:p>
          <a:p>
            <a:pPr fontAlgn="auto"/>
            <a:r>
              <a:rPr lang="en-US" sz="1800" b="1" dirty="0">
                <a:latin typeface="Calibri" panose="020F0502020204030204" pitchFamily="34" charset="0"/>
                <a:cs typeface="Calibri" panose="020F0502020204030204" pitchFamily="34" charset="0"/>
              </a:rPr>
              <a:t>Presented at 2020 Virtual International MACCS Users’ Group Meeting, August 31 to September 2, 2020</a:t>
            </a:r>
          </a:p>
          <a:p>
            <a:endParaRPr lang="en-US" dirty="0"/>
          </a:p>
        </p:txBody>
      </p:sp>
      <p:sp>
        <p:nvSpPr>
          <p:cNvPr id="16" name="Slide Number Placeholder 15"/>
          <p:cNvSpPr>
            <a:spLocks noGrp="1"/>
          </p:cNvSpPr>
          <p:nvPr>
            <p:ph type="sldNum" sz="quarter" idx="4294967295"/>
          </p:nvPr>
        </p:nvSpPr>
        <p:spPr>
          <a:xfrm>
            <a:off x="0" y="6459538"/>
            <a:ext cx="417513" cy="365125"/>
          </a:xfrm>
        </p:spPr>
        <p:txBody>
          <a:bodyPr/>
          <a:lstStyle/>
          <a:p>
            <a:fld id="{4FAB73BC-B049-4115-A692-8D63A059BFB8}" type="slidenum">
              <a:rPr lang="en-US" smtClean="0"/>
              <a:t>1</a:t>
            </a:fld>
            <a:endParaRPr lang="en-US" dirty="0"/>
          </a:p>
        </p:txBody>
      </p:sp>
    </p:spTree>
    <p:extLst>
      <p:ext uri="{BB962C8B-B14F-4D97-AF65-F5344CB8AC3E}">
        <p14:creationId xmlns:p14="http://schemas.microsoft.com/office/powerpoint/2010/main" val="174136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BACB5-0958-4EFF-8C31-86C858862654}"/>
              </a:ext>
            </a:extLst>
          </p:cNvPr>
          <p:cNvSpPr>
            <a:spLocks noGrp="1"/>
          </p:cNvSpPr>
          <p:nvPr>
            <p:ph type="title"/>
          </p:nvPr>
        </p:nvSpPr>
        <p:spPr>
          <a:xfrm>
            <a:off x="615987" y="223728"/>
            <a:ext cx="7543800" cy="1137239"/>
          </a:xfrm>
        </p:spPr>
        <p:txBody>
          <a:bodyPr>
            <a:noAutofit/>
          </a:bodyPr>
          <a:lstStyle/>
          <a:p>
            <a:r>
              <a:rPr lang="en-US" sz="2800" dirty="0"/>
              <a:t>Examples of Residential Decontamination Methods (adapted from Appendix A of JAEA, 2015)</a:t>
            </a:r>
          </a:p>
        </p:txBody>
      </p:sp>
      <p:sp>
        <p:nvSpPr>
          <p:cNvPr id="5" name="Rectangle 1">
            <a:extLst>
              <a:ext uri="{FF2B5EF4-FFF2-40B4-BE49-F238E27FC236}">
                <a16:creationId xmlns:a16="http://schemas.microsoft.com/office/drawing/2014/main" id="{4970F69D-77BE-4AE1-9343-B6558C759C4B}"/>
              </a:ext>
            </a:extLst>
          </p:cNvPr>
          <p:cNvSpPr>
            <a:spLocks noChangeArrowheads="1"/>
          </p:cNvSpPr>
          <p:nvPr/>
        </p:nvSpPr>
        <p:spPr bwMode="auto">
          <a:xfrm>
            <a:off x="326575" y="599188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*Assumed conversion of 100 Yen per dollar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8" name="Table 7">
            <a:extLst>
              <a:ext uri="{FF2B5EF4-FFF2-40B4-BE49-F238E27FC236}">
                <a16:creationId xmlns:a16="http://schemas.microsoft.com/office/drawing/2014/main" id="{19FF2F7F-3F1C-491D-9C19-5DA210856A3D}"/>
              </a:ext>
            </a:extLst>
          </p:cNvPr>
          <p:cNvGraphicFramePr>
            <a:graphicFrameLocks noGrp="1"/>
          </p:cNvGraphicFramePr>
          <p:nvPr>
            <p:extLst>
              <p:ext uri="{D42A27DB-BD31-4B8C-83A1-F6EECF244321}">
                <p14:modId xmlns:p14="http://schemas.microsoft.com/office/powerpoint/2010/main" val="3390407108"/>
              </p:ext>
            </p:extLst>
          </p:nvPr>
        </p:nvGraphicFramePr>
        <p:xfrm>
          <a:off x="326234" y="1569789"/>
          <a:ext cx="8474866" cy="4023360"/>
        </p:xfrm>
        <a:graphic>
          <a:graphicData uri="http://schemas.openxmlformats.org/drawingml/2006/table">
            <a:tbl>
              <a:tblPr firstRow="1" firstCol="1" bandRow="1"/>
              <a:tblGrid>
                <a:gridCol w="1152709">
                  <a:extLst>
                    <a:ext uri="{9D8B030D-6E8A-4147-A177-3AD203B41FA5}">
                      <a16:colId xmlns:a16="http://schemas.microsoft.com/office/drawing/2014/main" val="292631700"/>
                    </a:ext>
                  </a:extLst>
                </a:gridCol>
                <a:gridCol w="2234316">
                  <a:extLst>
                    <a:ext uri="{9D8B030D-6E8A-4147-A177-3AD203B41FA5}">
                      <a16:colId xmlns:a16="http://schemas.microsoft.com/office/drawing/2014/main" val="2958627245"/>
                    </a:ext>
                  </a:extLst>
                </a:gridCol>
                <a:gridCol w="1596923">
                  <a:extLst>
                    <a:ext uri="{9D8B030D-6E8A-4147-A177-3AD203B41FA5}">
                      <a16:colId xmlns:a16="http://schemas.microsoft.com/office/drawing/2014/main" val="900714124"/>
                    </a:ext>
                  </a:extLst>
                </a:gridCol>
                <a:gridCol w="875933">
                  <a:extLst>
                    <a:ext uri="{9D8B030D-6E8A-4147-A177-3AD203B41FA5}">
                      <a16:colId xmlns:a16="http://schemas.microsoft.com/office/drawing/2014/main" val="1307415940"/>
                    </a:ext>
                  </a:extLst>
                </a:gridCol>
                <a:gridCol w="841821">
                  <a:extLst>
                    <a:ext uri="{9D8B030D-6E8A-4147-A177-3AD203B41FA5}">
                      <a16:colId xmlns:a16="http://schemas.microsoft.com/office/drawing/2014/main" val="1875047203"/>
                    </a:ext>
                  </a:extLst>
                </a:gridCol>
                <a:gridCol w="1773164">
                  <a:extLst>
                    <a:ext uri="{9D8B030D-6E8A-4147-A177-3AD203B41FA5}">
                      <a16:colId xmlns:a16="http://schemas.microsoft.com/office/drawing/2014/main" val="4184048636"/>
                    </a:ext>
                  </a:extLst>
                </a:gridCol>
              </a:tblGrid>
              <a:tr h="422897">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dirty="0">
                          <a:effectLst/>
                        </a:rPr>
                        <a:t>Reference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dirty="0">
                          <a:effectLst/>
                        </a:rPr>
                        <a:t>Type of Surface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dirty="0">
                          <a:effectLst/>
                        </a:rPr>
                        <a:t>Method</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Unit cost* ($/SY unless otherwise noted)</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Dose Reduction Factor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Solid waste volume (L/m2 unless otherwise noted) and type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48525348"/>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Residential-1a</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Residential Houses: tile roof, iron roof</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Surface brushing and washing (iron roof)</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9.11</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1.1 - 1.5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almost none (sludge &amp; solids)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838533786"/>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Residential Houses: gutter</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Removal of debris and wiping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3.35 $/lf</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1.4 - 10</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1 m</a:t>
                      </a:r>
                      <a:r>
                        <a:rPr lang="en-US" sz="1200" baseline="30000" dirty="0">
                          <a:effectLst/>
                        </a:rPr>
                        <a:t>3</a:t>
                      </a:r>
                      <a:r>
                        <a:rPr lang="en-US" sz="1200" dirty="0">
                          <a:effectLst/>
                        </a:rPr>
                        <a:t> per house on average (litter, soil)</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596008869"/>
                  </a:ext>
                </a:extLst>
              </a:tr>
              <a:tr h="31717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Residential Land: garden</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Thin-layer topsoil stripping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4.93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1.1 - 10</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20 – 40 (thickness of stripping 2-3 cm) (vegetation, soil)</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884594723"/>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Residential-8</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Residential Land: turf</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Turf stripping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12.54</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20 - 50 (stripping 2-5cm) (turf)</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277255113"/>
                  </a:ext>
                </a:extLst>
              </a:tr>
              <a:tr h="422897">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Residential-12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Concrete/asphalt surfaces: hard-packed floors, scarcement, flat roofs, stairs, terraced areas, car parks, pavements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Ultra-high-pressure water jet </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9.62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~3 (Concrete &amp; asphalt)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986174188"/>
                  </a:ext>
                </a:extLst>
              </a:tr>
              <a:tr h="31717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Residential-14</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Concrete surfaces:  concrete walls, scarcement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Brushing followed by high pressure water jet washing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8.03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1.3 - 3.3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almost none (sludge)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020078573"/>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Residential-15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Concrete surfaces: hard floors, scarcement, roof, stairs, balcony</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High-pressure washing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8.03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1.3 - 3.3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almost none (sludge)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4008607168"/>
                  </a:ext>
                </a:extLst>
              </a:tr>
            </a:tbl>
          </a:graphicData>
        </a:graphic>
      </p:graphicFrame>
    </p:spTree>
    <p:extLst>
      <p:ext uri="{BB962C8B-B14F-4D97-AF65-F5344CB8AC3E}">
        <p14:creationId xmlns:p14="http://schemas.microsoft.com/office/powerpoint/2010/main" val="84166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BACB5-0958-4EFF-8C31-86C858862654}"/>
              </a:ext>
            </a:extLst>
          </p:cNvPr>
          <p:cNvSpPr>
            <a:spLocks noGrp="1"/>
          </p:cNvSpPr>
          <p:nvPr>
            <p:ph type="title"/>
          </p:nvPr>
        </p:nvSpPr>
        <p:spPr>
          <a:xfrm>
            <a:off x="615987" y="223727"/>
            <a:ext cx="7543800" cy="1126607"/>
          </a:xfrm>
        </p:spPr>
        <p:txBody>
          <a:bodyPr>
            <a:noAutofit/>
          </a:bodyPr>
          <a:lstStyle/>
          <a:p>
            <a:r>
              <a:rPr lang="en-US" sz="2800" dirty="0"/>
              <a:t>Examples of Non-Residential Decontamination Methods (adapted from Appendix A of JAEA 2015)</a:t>
            </a:r>
          </a:p>
        </p:txBody>
      </p:sp>
      <p:sp>
        <p:nvSpPr>
          <p:cNvPr id="5" name="Rectangle 1">
            <a:extLst>
              <a:ext uri="{FF2B5EF4-FFF2-40B4-BE49-F238E27FC236}">
                <a16:creationId xmlns:a16="http://schemas.microsoft.com/office/drawing/2014/main" id="{4970F69D-77BE-4AE1-9343-B6558C759C4B}"/>
              </a:ext>
            </a:extLst>
          </p:cNvPr>
          <p:cNvSpPr>
            <a:spLocks noChangeArrowheads="1"/>
          </p:cNvSpPr>
          <p:nvPr/>
        </p:nvSpPr>
        <p:spPr bwMode="auto">
          <a:xfrm>
            <a:off x="198985" y="542070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*Assumed conversion of 100 Yen per dollar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8" name="Table 7">
            <a:extLst>
              <a:ext uri="{FF2B5EF4-FFF2-40B4-BE49-F238E27FC236}">
                <a16:creationId xmlns:a16="http://schemas.microsoft.com/office/drawing/2014/main" id="{D37A79A0-3F2A-420A-AA9C-5D0435F77740}"/>
              </a:ext>
            </a:extLst>
          </p:cNvPr>
          <p:cNvGraphicFramePr>
            <a:graphicFrameLocks noGrp="1"/>
          </p:cNvGraphicFramePr>
          <p:nvPr>
            <p:extLst>
              <p:ext uri="{D42A27DB-BD31-4B8C-83A1-F6EECF244321}">
                <p14:modId xmlns:p14="http://schemas.microsoft.com/office/powerpoint/2010/main" val="2860235786"/>
              </p:ext>
            </p:extLst>
          </p:nvPr>
        </p:nvGraphicFramePr>
        <p:xfrm>
          <a:off x="326234" y="1569789"/>
          <a:ext cx="8474866" cy="3657600"/>
        </p:xfrm>
        <a:graphic>
          <a:graphicData uri="http://schemas.openxmlformats.org/drawingml/2006/table">
            <a:tbl>
              <a:tblPr firstRow="1" firstCol="1" bandRow="1"/>
              <a:tblGrid>
                <a:gridCol w="1326795">
                  <a:extLst>
                    <a:ext uri="{9D8B030D-6E8A-4147-A177-3AD203B41FA5}">
                      <a16:colId xmlns:a16="http://schemas.microsoft.com/office/drawing/2014/main" val="292631700"/>
                    </a:ext>
                  </a:extLst>
                </a:gridCol>
                <a:gridCol w="1901204">
                  <a:extLst>
                    <a:ext uri="{9D8B030D-6E8A-4147-A177-3AD203B41FA5}">
                      <a16:colId xmlns:a16="http://schemas.microsoft.com/office/drawing/2014/main" val="2958627245"/>
                    </a:ext>
                  </a:extLst>
                </a:gridCol>
                <a:gridCol w="1755949">
                  <a:extLst>
                    <a:ext uri="{9D8B030D-6E8A-4147-A177-3AD203B41FA5}">
                      <a16:colId xmlns:a16="http://schemas.microsoft.com/office/drawing/2014/main" val="900714124"/>
                    </a:ext>
                  </a:extLst>
                </a:gridCol>
                <a:gridCol w="923641">
                  <a:extLst>
                    <a:ext uri="{9D8B030D-6E8A-4147-A177-3AD203B41FA5}">
                      <a16:colId xmlns:a16="http://schemas.microsoft.com/office/drawing/2014/main" val="1307415940"/>
                    </a:ext>
                  </a:extLst>
                </a:gridCol>
                <a:gridCol w="794113">
                  <a:extLst>
                    <a:ext uri="{9D8B030D-6E8A-4147-A177-3AD203B41FA5}">
                      <a16:colId xmlns:a16="http://schemas.microsoft.com/office/drawing/2014/main" val="1875047203"/>
                    </a:ext>
                  </a:extLst>
                </a:gridCol>
                <a:gridCol w="1773164">
                  <a:extLst>
                    <a:ext uri="{9D8B030D-6E8A-4147-A177-3AD203B41FA5}">
                      <a16:colId xmlns:a16="http://schemas.microsoft.com/office/drawing/2014/main" val="4184048636"/>
                    </a:ext>
                  </a:extLst>
                </a:gridCol>
              </a:tblGrid>
              <a:tr h="422897">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dirty="0">
                          <a:effectLst/>
                        </a:rPr>
                        <a:t>Reference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Type of Surface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Method</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Unit cost* ($/SY unless otherwise noted)</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Dose Reduction Factor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dirty="0">
                          <a:effectLst/>
                        </a:rPr>
                        <a:t>Solid waste volume (L/m</a:t>
                      </a:r>
                      <a:r>
                        <a:rPr lang="en-US" sz="1200" baseline="30000" dirty="0">
                          <a:effectLst/>
                        </a:rPr>
                        <a:t>2</a:t>
                      </a:r>
                      <a:r>
                        <a:rPr lang="en-US" sz="1200" dirty="0">
                          <a:effectLst/>
                        </a:rPr>
                        <a:t> unless otherwise noted) and type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148525348"/>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Public Infrastructure-1b</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Asphalt roads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Road Sweeper (On-board road sweeper)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0.17</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1 - 2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1 - 1.5 (soil, road dust, vegetation)</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820747292"/>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Public Infrastructure-3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Asphalt roads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Water-jet vehicle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1.25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1 - 3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few (sludge)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725663496"/>
                  </a:ext>
                </a:extLst>
              </a:tr>
              <a:tr h="31717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Public Infrastructure-8</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Asphalt roads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Asphalt removal by surface stripping machine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3.26</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22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~8 (stripping ~5mm) (Asphalt)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110806163"/>
                  </a:ext>
                </a:extLst>
              </a:tr>
              <a:tr h="31717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Forest-2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Forested flat ground</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Humus and thin-layer topsoil removal (stripping)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7.44</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1.3 - 5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20 - 90 (litter, humus, soil)</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656252069"/>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Forest-3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Forested flat ground</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err="1">
                          <a:effectLst/>
                        </a:rPr>
                        <a:t>Strimming</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1.34</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5 - 10 (grasses, shrubs, litter)</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154179867"/>
                  </a:ext>
                </a:extLst>
              </a:tr>
              <a:tr h="11053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dirty="0">
                          <a:effectLst/>
                        </a:rPr>
                        <a:t>Agricultural land-1</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Paddy fields, vegetable fields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Reversal tillage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0.28</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1.4 - 2.5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67980810"/>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Agricultural land-2</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Paddy fields, vegetable fields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Interchanging topsoil with subsoil</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2.59</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~3</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352413049"/>
                  </a:ext>
                </a:extLst>
              </a:tr>
              <a:tr h="115336">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Agricultural land-6</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Paddy fields, vegetable fields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Mowing</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0.59</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9 -12 (vegetation)</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28367777"/>
                  </a:ext>
                </a:extLst>
              </a:tr>
              <a:tr h="21144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spcBef>
                          <a:spcPts val="0"/>
                        </a:spcBef>
                        <a:spcAft>
                          <a:spcPts val="0"/>
                        </a:spcAft>
                      </a:pPr>
                      <a:r>
                        <a:rPr lang="en-US" sz="1200">
                          <a:effectLst/>
                        </a:rPr>
                        <a:t>Agricultural land-7</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Paddy fields, vegetable fields, fruit farm</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Strimming</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0.84</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a:effectLst/>
                        </a:rPr>
                        <a:t>-</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spcBef>
                          <a:spcPts val="0"/>
                        </a:spcBef>
                        <a:spcAft>
                          <a:spcPts val="0"/>
                        </a:spcAft>
                      </a:pPr>
                      <a:r>
                        <a:rPr lang="en-US" sz="1200" dirty="0">
                          <a:effectLst/>
                        </a:rPr>
                        <a:t>9 - 12 (crops)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43251" marR="43251"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189834567"/>
                  </a:ext>
                </a:extLst>
              </a:tr>
            </a:tbl>
          </a:graphicData>
        </a:graphic>
      </p:graphicFrame>
    </p:spTree>
    <p:extLst>
      <p:ext uri="{BB962C8B-B14F-4D97-AF65-F5344CB8AC3E}">
        <p14:creationId xmlns:p14="http://schemas.microsoft.com/office/powerpoint/2010/main" val="4284835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723AC-8A6D-4539-8DCD-94F8A3CA3D4C}"/>
              </a:ext>
            </a:extLst>
          </p:cNvPr>
          <p:cNvSpPr>
            <a:spLocks noGrp="1"/>
          </p:cNvSpPr>
          <p:nvPr>
            <p:ph type="title"/>
          </p:nvPr>
        </p:nvSpPr>
        <p:spPr/>
        <p:txBody>
          <a:bodyPr/>
          <a:lstStyle/>
          <a:p>
            <a:r>
              <a:rPr lang="en-US" dirty="0"/>
              <a:t>Farmland Decontamination</a:t>
            </a:r>
          </a:p>
        </p:txBody>
      </p:sp>
      <p:sp>
        <p:nvSpPr>
          <p:cNvPr id="3" name="Content Placeholder 2">
            <a:extLst>
              <a:ext uri="{FF2B5EF4-FFF2-40B4-BE49-F238E27FC236}">
                <a16:creationId xmlns:a16="http://schemas.microsoft.com/office/drawing/2014/main" id="{617EE572-2135-4D06-9AE0-AF762BC64D23}"/>
              </a:ext>
            </a:extLst>
          </p:cNvPr>
          <p:cNvSpPr>
            <a:spLocks noGrp="1"/>
          </p:cNvSpPr>
          <p:nvPr>
            <p:ph type="body" sz="quarter" idx="10"/>
          </p:nvPr>
        </p:nvSpPr>
        <p:spPr>
          <a:xfrm>
            <a:off x="615987" y="1116200"/>
            <a:ext cx="7543800" cy="5518072"/>
          </a:xfrm>
        </p:spPr>
        <p:txBody>
          <a:bodyPr>
            <a:normAutofit lnSpcReduction="10000"/>
          </a:bodyPr>
          <a:lstStyle/>
          <a:p>
            <a:r>
              <a:rPr lang="en-US" dirty="0"/>
              <a:t>Decontamination of farmland in MACCS does not affect contamination levels in crops produced on the land. </a:t>
            </a:r>
          </a:p>
          <a:p>
            <a:r>
              <a:rPr lang="en-US" dirty="0"/>
              <a:t>Preliminary work showed that methods involving farmland soil removal are cost-prohibitive in MACCS due to the cost of removing contaminated soil.</a:t>
            </a:r>
          </a:p>
          <a:p>
            <a:r>
              <a:rPr lang="en-US" dirty="0"/>
              <a:t>It is appropriate to consider only methods that are based on mixing or exchanging surface and subsoil, providing shielding.</a:t>
            </a:r>
          </a:p>
          <a:p>
            <a:r>
              <a:rPr lang="en-US" dirty="0"/>
              <a:t>Reversal Tillage and Interchanging Topsoil with Subsoil are therefore included in all three farmland decontamination levels. </a:t>
            </a:r>
          </a:p>
          <a:p>
            <a:r>
              <a:rPr lang="en-US" dirty="0"/>
              <a:t>Waste management costs are therefore zero for farmland.</a:t>
            </a:r>
          </a:p>
          <a:p>
            <a:r>
              <a:rPr lang="en-US" dirty="0"/>
              <a:t>High costs associated with soil interchange methods may be cost-ineffective due to relatively low typical farmland values.</a:t>
            </a:r>
          </a:p>
        </p:txBody>
      </p:sp>
    </p:spTree>
    <p:extLst>
      <p:ext uri="{BB962C8B-B14F-4D97-AF65-F5344CB8AC3E}">
        <p14:creationId xmlns:p14="http://schemas.microsoft.com/office/powerpoint/2010/main" val="198144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C73D-BA3A-4035-B0C8-4CCCE3FC78FE}"/>
              </a:ext>
            </a:extLst>
          </p:cNvPr>
          <p:cNvSpPr>
            <a:spLocks noGrp="1"/>
          </p:cNvSpPr>
          <p:nvPr>
            <p:ph type="title"/>
          </p:nvPr>
        </p:nvSpPr>
        <p:spPr>
          <a:xfrm>
            <a:off x="615987" y="223728"/>
            <a:ext cx="7543800" cy="839528"/>
          </a:xfrm>
        </p:spPr>
        <p:txBody>
          <a:bodyPr>
            <a:normAutofit fontScale="90000"/>
          </a:bodyPr>
          <a:lstStyle/>
          <a:p>
            <a:r>
              <a:rPr lang="en-US" dirty="0"/>
              <a:t>Non-Farmland Decontamination Methods Selected to achieve targeted dose reduction</a:t>
            </a:r>
          </a:p>
        </p:txBody>
      </p:sp>
      <p:sp>
        <p:nvSpPr>
          <p:cNvPr id="9" name="Rectangle 8">
            <a:extLst>
              <a:ext uri="{FF2B5EF4-FFF2-40B4-BE49-F238E27FC236}">
                <a16:creationId xmlns:a16="http://schemas.microsoft.com/office/drawing/2014/main" id="{971CB7D8-15D9-48A6-AF01-E18B06B91780}"/>
              </a:ext>
            </a:extLst>
          </p:cNvPr>
          <p:cNvSpPr/>
          <p:nvPr/>
        </p:nvSpPr>
        <p:spPr>
          <a:xfrm>
            <a:off x="342898" y="5283955"/>
            <a:ext cx="8458202" cy="600164"/>
          </a:xfrm>
          <a:prstGeom prst="rect">
            <a:avLst/>
          </a:prstGeom>
        </p:spPr>
        <p:txBody>
          <a:bodyPr wrap="square">
            <a:spAutoFit/>
          </a:bodyPr>
          <a:lstStyle/>
          <a:p>
            <a:pPr marL="342900" marR="0" lvl="0" indent="-342900">
              <a:spcBef>
                <a:spcPts val="0"/>
              </a:spcBef>
              <a:spcAft>
                <a:spcPts val="0"/>
              </a:spcAft>
              <a:buFont typeface="+mj-lt"/>
              <a:buAutoNum type="arabicPeriod"/>
            </a:pPr>
            <a:r>
              <a:rPr lang="en-US" sz="1100" b="1" i="1" dirty="0">
                <a:solidFill>
                  <a:srgbClr val="000000"/>
                </a:solidFill>
                <a:latin typeface="Arial" panose="020B0604020202020204" pitchFamily="34" charset="0"/>
                <a:ea typeface="Times New Roman" panose="02020603050405020304" pitchFamily="18" charset="0"/>
                <a:cs typeface="Arial" panose="020B0604020202020204" pitchFamily="34" charset="0"/>
              </a:rPr>
              <a:t>Values are inferred from Appendix B of </a:t>
            </a:r>
            <a:r>
              <a:rPr lang="en-US" sz="1100" b="1" i="1" dirty="0">
                <a:latin typeface="Arial" panose="020B0604020202020204" pitchFamily="34" charset="0"/>
                <a:ea typeface="Calibri" panose="020F0502020204030204" pitchFamily="34" charset="0"/>
                <a:cs typeface="Arial" panose="020B0604020202020204" pitchFamily="34" charset="0"/>
              </a:rPr>
              <a:t>[Brown et al. 2007]</a:t>
            </a:r>
            <a:r>
              <a:rPr lang="en-US" sz="1100" b="1" i="1" dirty="0">
                <a:solidFill>
                  <a:srgbClr val="000000"/>
                </a:solidFill>
                <a:latin typeface="Arial" panose="020B0604020202020204" pitchFamily="34" charset="0"/>
                <a:ea typeface="Times New Roman" panose="02020603050405020304" pitchFamily="18" charset="0"/>
                <a:cs typeface="Arial" panose="020B0604020202020204" pitchFamily="34" charset="0"/>
              </a:rPr>
              <a:t>. When the relative contribution between two surface types is unknown (e.g., interior walls and floors), each surface is assumed to contribute an equal amount. Information on the contribution to dose from roof gutters was not available in Appendix B of </a:t>
            </a:r>
            <a:r>
              <a:rPr lang="en-US" sz="1100" b="1" i="1" dirty="0">
                <a:latin typeface="Arial" panose="020B0604020202020204" pitchFamily="34" charset="0"/>
                <a:ea typeface="Calibri" panose="020F0502020204030204" pitchFamily="34" charset="0"/>
                <a:cs typeface="Arial" panose="020B0604020202020204" pitchFamily="34" charset="0"/>
              </a:rPr>
              <a:t>[Brown et al. 2007]. </a:t>
            </a:r>
          </a:p>
        </p:txBody>
      </p:sp>
      <p:graphicFrame>
        <p:nvGraphicFramePr>
          <p:cNvPr id="8" name="Content Placeholder 3">
            <a:extLst>
              <a:ext uri="{FF2B5EF4-FFF2-40B4-BE49-F238E27FC236}">
                <a16:creationId xmlns:a16="http://schemas.microsoft.com/office/drawing/2014/main" id="{C0A53FA1-751A-4E5F-B4E1-8257B3B66137}"/>
              </a:ext>
            </a:extLst>
          </p:cNvPr>
          <p:cNvGraphicFramePr>
            <a:graphicFrameLocks/>
          </p:cNvGraphicFramePr>
          <p:nvPr>
            <p:extLst>
              <p:ext uri="{D42A27DB-BD31-4B8C-83A1-F6EECF244321}">
                <p14:modId xmlns:p14="http://schemas.microsoft.com/office/powerpoint/2010/main" val="2634623500"/>
              </p:ext>
            </p:extLst>
          </p:nvPr>
        </p:nvGraphicFramePr>
        <p:xfrm>
          <a:off x="342898" y="1273963"/>
          <a:ext cx="8458202" cy="3902345"/>
        </p:xfrm>
        <a:graphic>
          <a:graphicData uri="http://schemas.openxmlformats.org/drawingml/2006/table">
            <a:tbl>
              <a:tblPr firstRow="1" firstCol="1" bandRow="1"/>
              <a:tblGrid>
                <a:gridCol w="1557462">
                  <a:extLst>
                    <a:ext uri="{9D8B030D-6E8A-4147-A177-3AD203B41FA5}">
                      <a16:colId xmlns:a16="http://schemas.microsoft.com/office/drawing/2014/main" val="600153199"/>
                    </a:ext>
                  </a:extLst>
                </a:gridCol>
                <a:gridCol w="1311965">
                  <a:extLst>
                    <a:ext uri="{9D8B030D-6E8A-4147-A177-3AD203B41FA5}">
                      <a16:colId xmlns:a16="http://schemas.microsoft.com/office/drawing/2014/main" val="2602007577"/>
                    </a:ext>
                  </a:extLst>
                </a:gridCol>
                <a:gridCol w="2266122">
                  <a:extLst>
                    <a:ext uri="{9D8B030D-6E8A-4147-A177-3AD203B41FA5}">
                      <a16:colId xmlns:a16="http://schemas.microsoft.com/office/drawing/2014/main" val="674544517"/>
                    </a:ext>
                  </a:extLst>
                </a:gridCol>
                <a:gridCol w="2011680">
                  <a:extLst>
                    <a:ext uri="{9D8B030D-6E8A-4147-A177-3AD203B41FA5}">
                      <a16:colId xmlns:a16="http://schemas.microsoft.com/office/drawing/2014/main" val="337532677"/>
                    </a:ext>
                  </a:extLst>
                </a:gridCol>
                <a:gridCol w="707666">
                  <a:extLst>
                    <a:ext uri="{9D8B030D-6E8A-4147-A177-3AD203B41FA5}">
                      <a16:colId xmlns:a16="http://schemas.microsoft.com/office/drawing/2014/main" val="2432405748"/>
                    </a:ext>
                  </a:extLst>
                </a:gridCol>
                <a:gridCol w="603307">
                  <a:extLst>
                    <a:ext uri="{9D8B030D-6E8A-4147-A177-3AD203B41FA5}">
                      <a16:colId xmlns:a16="http://schemas.microsoft.com/office/drawing/2014/main" val="3616798618"/>
                    </a:ext>
                  </a:extLst>
                </a:gridCol>
              </a:tblGrid>
              <a:tr h="442967">
                <a:tc rowSpan="2">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lang="en-US" sz="1200" dirty="0">
                          <a:effectLst/>
                        </a:rPr>
                        <a:t>Decontamination Surface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rowSpan="2">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lang="en-US" sz="1200" u="none" strike="noStrike" dirty="0">
                          <a:effectLst/>
                        </a:rPr>
                        <a:t>DF=2</a:t>
                      </a:r>
                      <a:endParaRPr lang="en-US" sz="1200" b="0" i="0" u="none" strike="noStrike" dirty="0">
                        <a:solidFill>
                          <a:srgbClr val="000000"/>
                        </a:solidFill>
                        <a:effectLst/>
                        <a:latin typeface="Arial" panose="020B0604020202020204" pitchFamily="34" charset="0"/>
                      </a:endParaRPr>
                    </a:p>
                    <a:p>
                      <a:pPr marL="0" marR="0" algn="ctr">
                        <a:lnSpc>
                          <a:spcPct val="115000"/>
                        </a:lnSpc>
                        <a:spcBef>
                          <a:spcPts val="0"/>
                        </a:spcBef>
                        <a:spcAft>
                          <a:spcPts val="0"/>
                        </a:spcAft>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rowSpan="2">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lang="en-US" sz="1200" u="none" strike="noStrike" dirty="0">
                          <a:effectLst/>
                        </a:rPr>
                        <a:t>DF=4</a:t>
                      </a:r>
                      <a:endParaRPr lang="en-US" sz="1200" b="0" i="0" u="none" strike="noStrike" dirty="0">
                        <a:solidFill>
                          <a:srgbClr val="000000"/>
                        </a:solidFill>
                        <a:effectLst/>
                        <a:latin typeface="Arial" panose="020B0604020202020204" pitchFamily="34" charset="0"/>
                      </a:endParaRPr>
                    </a:p>
                    <a:p>
                      <a:pPr marL="0" marR="0" algn="ctr">
                        <a:lnSpc>
                          <a:spcPct val="115000"/>
                        </a:lnSpc>
                        <a:spcBef>
                          <a:spcPts val="0"/>
                        </a:spcBef>
                        <a:spcAft>
                          <a:spcPts val="0"/>
                        </a:spcAft>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rowSpan="2">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lvl="0" indent="0" algn="ctr" defTabSz="457200" rtl="0" eaLnBrk="1" fontAlgn="auto" latinLnBrk="0" hangingPunct="1">
                        <a:lnSpc>
                          <a:spcPct val="115000"/>
                        </a:lnSpc>
                        <a:spcBef>
                          <a:spcPts val="0"/>
                        </a:spcBef>
                        <a:spcAft>
                          <a:spcPts val="0"/>
                        </a:spcAft>
                        <a:buClrTx/>
                        <a:buSzTx/>
                        <a:buFontTx/>
                        <a:buNone/>
                        <a:tabLst/>
                        <a:defRPr/>
                      </a:pPr>
                      <a:r>
                        <a:rPr lang="en-US" sz="1200" u="none" strike="noStrike" dirty="0">
                          <a:effectLst/>
                        </a:rPr>
                        <a:t>DF=8</a:t>
                      </a:r>
                      <a:endParaRPr lang="en-US" sz="1200" b="0" i="0" u="none" strike="noStrike" dirty="0">
                        <a:solidFill>
                          <a:srgbClr val="000000"/>
                        </a:solidFill>
                        <a:effectLst/>
                        <a:latin typeface="Arial" panose="020B0604020202020204" pitchFamily="34" charset="0"/>
                      </a:endParaRPr>
                    </a:p>
                    <a:p>
                      <a:pPr marL="0" marR="0" algn="ctr">
                        <a:lnSpc>
                          <a:spcPct val="115000"/>
                        </a:lnSpc>
                        <a:spcBef>
                          <a:spcPts val="0"/>
                        </a:spcBef>
                        <a:spcAft>
                          <a:spcPts val="0"/>
                        </a:spcAft>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gridSpan="2">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lnSpc>
                          <a:spcPct val="115000"/>
                        </a:lnSpc>
                        <a:spcBef>
                          <a:spcPts val="0"/>
                        </a:spcBef>
                        <a:spcAft>
                          <a:spcPts val="0"/>
                        </a:spcAft>
                      </a:pPr>
                      <a:r>
                        <a:rPr lang="en-US" sz="1200" dirty="0">
                          <a:effectLst/>
                        </a:rPr>
                        <a:t>Approximate Dose Contribution</a:t>
                      </a:r>
                      <a:r>
                        <a:rPr lang="en-US" sz="1200" baseline="30000" dirty="0">
                          <a:effectLst/>
                        </a:rPr>
                        <a:t>1</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hMerge="1">
                  <a:txBody>
                    <a:bodyPr/>
                    <a:lstStyle/>
                    <a:p>
                      <a:endParaRPr lang="en-US"/>
                    </a:p>
                  </a:txBody>
                  <a:tcPr/>
                </a:tc>
                <a:extLst>
                  <a:ext uri="{0D108BD9-81ED-4DB2-BD59-A6C34878D82A}">
                    <a16:rowId xmlns:a16="http://schemas.microsoft.com/office/drawing/2014/main" val="226960956"/>
                  </a:ext>
                </a:extLst>
              </a:tr>
              <a:tr h="0">
                <a:tc vMerge="1">
                  <a:txBody>
                    <a:bodyPr/>
                    <a:lstStyle/>
                    <a:p>
                      <a:pPr marL="0" marR="0" algn="ctr">
                        <a:lnSpc>
                          <a:spcPct val="115000"/>
                        </a:lnSpc>
                        <a:spcBef>
                          <a:spcPts val="0"/>
                        </a:spcBef>
                        <a:spcAft>
                          <a:spcPts val="0"/>
                        </a:spcAft>
                      </a:pPr>
                      <a:endParaRPr lang="en-US" sz="11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tc>
                <a:tc vMerge="1">
                  <a:txBody>
                    <a:bodyPr/>
                    <a:lstStyle/>
                    <a:p>
                      <a:pPr algn="l" fontAlgn="b"/>
                      <a:endParaRPr lang="en-US" sz="700" b="0" i="0" u="none" strike="noStrike" dirty="0">
                        <a:solidFill>
                          <a:srgbClr val="000000"/>
                        </a:solidFill>
                        <a:effectLst/>
                        <a:latin typeface="Arial" panose="020B0604020202020204" pitchFamily="34" charset="0"/>
                      </a:endParaRPr>
                    </a:p>
                  </a:txBody>
                  <a:tcPr marL="4789" marR="4789" marT="4789" marB="0" anchor="b"/>
                </a:tc>
                <a:tc vMerge="1">
                  <a:txBody>
                    <a:bodyPr/>
                    <a:lstStyle/>
                    <a:p>
                      <a:pPr algn="l" fontAlgn="b"/>
                      <a:endParaRPr lang="en-US" sz="700" b="0" i="0" u="none" strike="noStrike" dirty="0">
                        <a:solidFill>
                          <a:srgbClr val="000000"/>
                        </a:solidFill>
                        <a:effectLst/>
                        <a:latin typeface="Arial" panose="020B0604020202020204" pitchFamily="34" charset="0"/>
                      </a:endParaRPr>
                    </a:p>
                  </a:txBody>
                  <a:tcPr marL="4789" marR="4789" marT="4789" marB="0" anchor="b"/>
                </a:tc>
                <a:tc vMerge="1">
                  <a:txBody>
                    <a:bodyPr/>
                    <a:lstStyle/>
                    <a:p>
                      <a:pPr algn="l" fontAlgn="b"/>
                      <a:endParaRPr lang="en-US" sz="700" b="0" i="0" u="none" strike="noStrike" dirty="0">
                        <a:solidFill>
                          <a:srgbClr val="000000"/>
                        </a:solidFill>
                        <a:effectLst/>
                        <a:latin typeface="Arial" panose="020B0604020202020204" pitchFamily="34" charset="0"/>
                      </a:endParaRPr>
                    </a:p>
                  </a:txBody>
                  <a:tcPr marL="4789" marR="4789" marT="4789" marB="0" anchor="b"/>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dry</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381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wet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729018513"/>
                  </a:ext>
                </a:extLst>
              </a:tr>
              <a:tr h="16966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Asphalt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dirty="0">
                          <a:effectLst/>
                        </a:rPr>
                        <a:t>Public infrastructure-1b, -3</a:t>
                      </a:r>
                      <a:endParaRPr lang="en-US" sz="1200" b="0" i="0" u="none" strike="noStrike" dirty="0">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Public Infrastructure-1b, -8, seal coat</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dirty="0">
                          <a:effectLst/>
                        </a:rPr>
                        <a:t>Public Infrastructure-1b, -8, seal coat</a:t>
                      </a:r>
                      <a:endParaRPr lang="en-US" sz="1200" b="1" i="0" u="none" strike="noStrike" dirty="0">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4%</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a:effectLst/>
                        </a:rPr>
                        <a:t>7.5%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619288376"/>
                  </a:ext>
                </a:extLst>
              </a:tr>
              <a:tr h="16966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Concrete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a:effectLst/>
                        </a:rPr>
                        <a:t>Residential-14</a:t>
                      </a:r>
                      <a:endParaRPr lang="en-US" sz="1200" b="0" i="0" u="none" strike="noStrike">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Residential-12</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Residential-12</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4%</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7.5%</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88460403"/>
                  </a:ext>
                </a:extLst>
              </a:tr>
              <a:tr h="30273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Roof area</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dirty="0">
                          <a:effectLst/>
                        </a:rPr>
                        <a:t>Residential-1a</a:t>
                      </a:r>
                      <a:endParaRPr lang="en-US" sz="1200" b="0" i="0" u="none" strike="noStrike" dirty="0">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Residential-1a 50% of surface Remove &amp; Replace 50% of surface</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dirty="0">
                          <a:effectLst/>
                        </a:rPr>
                        <a:t>Remove &amp; replace 100% of surface</a:t>
                      </a:r>
                      <a:endParaRPr lang="en-US" sz="1200" b="1" i="0" u="none" strike="noStrike" dirty="0">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11%</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9%</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934481125"/>
                  </a:ext>
                </a:extLst>
              </a:tr>
              <a:tr h="16966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Roof gutters</a:t>
                      </a:r>
                      <a:r>
                        <a:rPr lang="en-US" sz="1200" baseline="30000" dirty="0">
                          <a:effectLst/>
                        </a:rPr>
                        <a:t>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a:effectLst/>
                        </a:rPr>
                        <a:t>Residential-2</a:t>
                      </a:r>
                      <a:endParaRPr lang="en-US" sz="1200" b="0" i="0" u="none" strike="noStrike">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Residential-2</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Residential-2</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 </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 </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304902030"/>
                  </a:ext>
                </a:extLst>
              </a:tr>
              <a:tr h="275174">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Wall area - exterior</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dirty="0">
                          <a:effectLst/>
                        </a:rPr>
                        <a:t>Residential-15</a:t>
                      </a:r>
                      <a:endParaRPr lang="en-US" sz="1200" b="0" i="0" u="none" strike="noStrike" dirty="0">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Residential-15 50% of surface Remove &amp; Replace 50% of surface</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Remove &amp; replace </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9%</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1%</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665883806"/>
                  </a:ext>
                </a:extLst>
              </a:tr>
              <a:tr h="275174">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Wall area - interior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dirty="0">
                          <a:effectLst/>
                        </a:rPr>
                        <a:t>Wash</a:t>
                      </a:r>
                      <a:endParaRPr lang="en-US" sz="1200" b="0" i="0" u="none" strike="noStrike" dirty="0">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Wash 50% Replace 50%</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Remove &amp; replace </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8%</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76822751"/>
                  </a:ext>
                </a:extLst>
              </a:tr>
              <a:tr h="16966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Floor area</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dirty="0">
                          <a:effectLst/>
                        </a:rPr>
                        <a:t>Scrub floors and shampoo carpets</a:t>
                      </a:r>
                      <a:endParaRPr lang="en-US" sz="1200" b="0" i="0" u="none" strike="noStrike" dirty="0">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dirty="0">
                          <a:effectLst/>
                        </a:rPr>
                        <a:t>Scrub floors and shampoo carpets 50%, Replace 50%</a:t>
                      </a:r>
                      <a:endParaRPr lang="en-US" sz="1200" b="1" i="0" u="none" strike="noStrike" dirty="0">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Remove &amp; replace </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8%</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4172739204"/>
                  </a:ext>
                </a:extLst>
              </a:tr>
              <a:tr h="275174">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Landscape - trees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dirty="0">
                          <a:effectLst/>
                        </a:rPr>
                        <a:t>Forest-2</a:t>
                      </a:r>
                      <a:endParaRPr lang="en-US" sz="1200" b="0" i="0" u="none" strike="noStrike" dirty="0">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Forest-2</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Forest-2 with increased topsoil removal</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10%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0.5%</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506567933"/>
                  </a:ext>
                </a:extLst>
              </a:tr>
              <a:tr h="275174">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Landscape - shrubs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a:effectLst/>
                        </a:rPr>
                        <a:t>Forest-2</a:t>
                      </a:r>
                      <a:endParaRPr lang="en-US" sz="1200" b="0" i="0" u="none" strike="noStrike">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dirty="0">
                          <a:effectLst/>
                        </a:rPr>
                        <a:t>Forest-2</a:t>
                      </a:r>
                      <a:endParaRPr lang="en-US" sz="1200" b="1" i="0" u="none" strike="noStrike" dirty="0">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a:effectLst/>
                        </a:rPr>
                        <a:t>Forest-2 with increased topsoil removal</a:t>
                      </a:r>
                      <a:endParaRPr lang="en-US" sz="1200" b="1" i="0" u="none" strike="noStrike">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10%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0.5%</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854429758"/>
                  </a:ext>
                </a:extLst>
              </a:tr>
              <a:tr h="275174">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Landscape - lawn</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fontAlgn="ctr"/>
                      <a:r>
                        <a:rPr lang="en-US" sz="1200" u="none" strike="noStrike">
                          <a:effectLst/>
                        </a:rPr>
                        <a:t>Residential-8, 3.5 cm, 67% of surface</a:t>
                      </a:r>
                      <a:endParaRPr lang="en-US" sz="1200" b="0" i="0" u="none" strike="noStrike">
                        <a:solidFill>
                          <a:srgbClr val="000000"/>
                        </a:solidFill>
                        <a:effectLst/>
                        <a:latin typeface="Arial" panose="020B060402020202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dirty="0">
                          <a:effectLst/>
                        </a:rPr>
                        <a:t>Residential-8, 3.5 cm</a:t>
                      </a:r>
                      <a:endParaRPr lang="en-US" sz="1200" b="1" i="0" u="none" strike="noStrike" dirty="0">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algn="l" rtl="0" fontAlgn="ctr"/>
                      <a:r>
                        <a:rPr lang="en-US" sz="1200" u="none" strike="noStrike" dirty="0">
                          <a:effectLst/>
                        </a:rPr>
                        <a:t>Residential-8, 3.5 cm </a:t>
                      </a:r>
                    </a:p>
                    <a:p>
                      <a:pPr algn="l" rtl="0" fontAlgn="ctr"/>
                      <a:r>
                        <a:rPr lang="en-US" sz="1200" u="none" strike="noStrike" dirty="0">
                          <a:effectLst/>
                        </a:rPr>
                        <a:t>Residential-5, 3.5 cm</a:t>
                      </a:r>
                      <a:endParaRPr lang="en-US" sz="1200" b="1" i="0" u="none" strike="noStrike" dirty="0">
                        <a:solidFill>
                          <a:srgbClr val="FFFFFF"/>
                        </a:solidFill>
                        <a:effectLst/>
                        <a:latin typeface="Calibri" panose="020F0502020204030204" pitchFamily="34" charset="0"/>
                      </a:endParaRPr>
                    </a:p>
                  </a:txBody>
                  <a:tcPr marL="4789" marR="4789" marT="4789"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32%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lnSpc>
                          <a:spcPct val="115000"/>
                        </a:lnSpc>
                        <a:spcBef>
                          <a:spcPts val="0"/>
                        </a:spcBef>
                        <a:spcAft>
                          <a:spcPts val="0"/>
                        </a:spcAft>
                      </a:pPr>
                      <a:r>
                        <a:rPr lang="en-US" sz="1200" dirty="0">
                          <a:effectLst/>
                        </a:rPr>
                        <a:t>74%</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6104" marR="66104"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60040159"/>
                  </a:ext>
                </a:extLst>
              </a:tr>
            </a:tbl>
          </a:graphicData>
        </a:graphic>
      </p:graphicFrame>
    </p:spTree>
    <p:extLst>
      <p:ext uri="{BB962C8B-B14F-4D97-AF65-F5344CB8AC3E}">
        <p14:creationId xmlns:p14="http://schemas.microsoft.com/office/powerpoint/2010/main" val="4109932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9D4BFEE4-0736-4EC0-B40C-3EC20DE33D04}"/>
                  </a:ext>
                </a:extLst>
              </p:cNvPr>
              <p:cNvSpPr>
                <a:spLocks noGrp="1"/>
              </p:cNvSpPr>
              <p:nvPr>
                <p:ph type="title"/>
              </p:nvPr>
            </p:nvSpPr>
            <p:spPr>
              <a:xfrm>
                <a:off x="615987" y="223728"/>
                <a:ext cx="7543800" cy="818263"/>
              </a:xfrm>
            </p:spPr>
            <p:txBody>
              <a:bodyPr>
                <a:noAutofit/>
              </a:bodyPr>
              <a:lstStyle/>
              <a:p>
                <a:r>
                  <a:rPr lang="en-US" sz="2900" dirty="0"/>
                  <a:t>Assumed Surface Areas Associated with Each Housing Intensity (</a:t>
                </a:r>
                <a14:m>
                  <m:oMath xmlns:m="http://schemas.openxmlformats.org/officeDocument/2006/math">
                    <m:sSub>
                      <m:sSubPr>
                        <m:ctrlPr>
                          <a:rPr lang="en-US" sz="2900" i="1">
                            <a:latin typeface="Cambria Math" panose="02040503050406030204" pitchFamily="18" charset="0"/>
                          </a:rPr>
                        </m:ctrlPr>
                      </m:sSubPr>
                      <m:e>
                        <m:r>
                          <a:rPr lang="en-US" sz="2900">
                            <a:latin typeface="Cambria Math" panose="02040503050406030204" pitchFamily="18" charset="0"/>
                          </a:rPr>
                          <m:t>𝑆𝑈𝑅𝐹</m:t>
                        </m:r>
                      </m:e>
                      <m:sub>
                        <m:r>
                          <a:rPr lang="en-US" sz="2900">
                            <a:latin typeface="Cambria Math" panose="02040503050406030204" pitchFamily="18" charset="0"/>
                          </a:rPr>
                          <m:t>𝑖</m:t>
                        </m:r>
                        <m:r>
                          <a:rPr lang="en-US" sz="2900">
                            <a:latin typeface="Cambria Math" panose="02040503050406030204" pitchFamily="18" charset="0"/>
                          </a:rPr>
                          <m:t>,</m:t>
                        </m:r>
                        <m:r>
                          <a:rPr lang="en-US" sz="2900">
                            <a:latin typeface="Cambria Math" panose="02040503050406030204" pitchFamily="18" charset="0"/>
                          </a:rPr>
                          <m:t>𝑙</m:t>
                        </m:r>
                      </m:sub>
                    </m:sSub>
                  </m:oMath>
                </a14:m>
                <a:r>
                  <a:rPr lang="en-US" sz="2900" dirty="0"/>
                  <a:t>)</a:t>
                </a:r>
              </a:p>
            </p:txBody>
          </p:sp>
        </mc:Choice>
        <mc:Fallback xmlns="">
          <p:sp>
            <p:nvSpPr>
              <p:cNvPr id="2" name="Title 1">
                <a:extLst>
                  <a:ext uri="{FF2B5EF4-FFF2-40B4-BE49-F238E27FC236}">
                    <a16:creationId xmlns:a16="http://schemas.microsoft.com/office/drawing/2014/main" id="{9D4BFEE4-0736-4EC0-B40C-3EC20DE33D04}"/>
                  </a:ext>
                </a:extLst>
              </p:cNvPr>
              <p:cNvSpPr>
                <a:spLocks noGrp="1" noRot="1" noChangeAspect="1" noMove="1" noResize="1" noEditPoints="1" noAdjustHandles="1" noChangeArrowheads="1" noChangeShapeType="1" noTextEdit="1"/>
              </p:cNvSpPr>
              <p:nvPr>
                <p:ph type="title"/>
              </p:nvPr>
            </p:nvSpPr>
            <p:spPr>
              <a:xfrm>
                <a:off x="615987" y="223728"/>
                <a:ext cx="7543800" cy="818263"/>
              </a:xfrm>
              <a:blipFill>
                <a:blip r:embed="rId2"/>
                <a:stretch>
                  <a:fillRect l="-1696" t="-23134" b="-18657"/>
                </a:stretch>
              </a:blipFill>
            </p:spPr>
            <p:txBody>
              <a:bodyPr/>
              <a:lstStyle/>
              <a:p>
                <a:r>
                  <a:rPr lang="en-US">
                    <a:noFill/>
                  </a:rPr>
                  <a:t> </a:t>
                </a:r>
              </a:p>
            </p:txBody>
          </p:sp>
        </mc:Fallback>
      </mc:AlternateContent>
      <p:sp>
        <p:nvSpPr>
          <p:cNvPr id="6" name="Content Placeholder 2">
            <a:extLst>
              <a:ext uri="{FF2B5EF4-FFF2-40B4-BE49-F238E27FC236}">
                <a16:creationId xmlns:a16="http://schemas.microsoft.com/office/drawing/2014/main" id="{F0CEE281-0036-40E6-8A8B-6C21745AAEB9}"/>
              </a:ext>
            </a:extLst>
          </p:cNvPr>
          <p:cNvSpPr txBox="1">
            <a:spLocks/>
          </p:cNvSpPr>
          <p:nvPr/>
        </p:nvSpPr>
        <p:spPr>
          <a:xfrm>
            <a:off x="334738" y="1148316"/>
            <a:ext cx="8474524" cy="2073800"/>
          </a:xfrm>
          <a:prstGeom prst="rect">
            <a:avLst/>
          </a:prstGeom>
        </p:spPr>
        <p:txBody>
          <a:bodyPr vert="horz" lIns="91440" tIns="45720" rIns="91440" bIns="45720" rtlCol="0">
            <a:normAutofit fontScale="62500" lnSpcReduction="2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Assumptions: </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High Density Residential Areas: two two-story 10-unit structures on one acre, each unit consisting of 1000 ft</a:t>
            </a:r>
            <a:r>
              <a:rPr lang="en-US" sz="2200" kern="0" baseline="30000" dirty="0">
                <a:solidFill>
                  <a:srgbClr val="000000"/>
                </a:solidFill>
                <a:latin typeface="Calibri"/>
                <a:ea typeface="ＭＳ Ｐゴシック" pitchFamily="-112" charset="-128"/>
                <a:cs typeface="Calibri"/>
              </a:rPr>
              <a:t>2</a:t>
            </a:r>
            <a:r>
              <a:rPr lang="en-US" sz="2200" kern="0" dirty="0">
                <a:solidFill>
                  <a:srgbClr val="000000"/>
                </a:solidFill>
                <a:latin typeface="Calibri"/>
                <a:ea typeface="ＭＳ Ｐゴシック" pitchFamily="-112" charset="-128"/>
                <a:cs typeface="Calibri"/>
              </a:rPr>
              <a:t> of floor space</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Medium Density Residential Areas: four single-level 2000-ft</a:t>
            </a:r>
            <a:r>
              <a:rPr lang="en-US" sz="2200" kern="0" baseline="30000" dirty="0">
                <a:solidFill>
                  <a:srgbClr val="000000"/>
                </a:solidFill>
                <a:latin typeface="Calibri"/>
                <a:ea typeface="ＭＳ Ｐゴシック" pitchFamily="-112" charset="-128"/>
                <a:cs typeface="Calibri"/>
              </a:rPr>
              <a:t>2</a:t>
            </a:r>
            <a:r>
              <a:rPr lang="en-US" sz="2200" kern="0" dirty="0">
                <a:solidFill>
                  <a:srgbClr val="000000"/>
                </a:solidFill>
                <a:latin typeface="Calibri"/>
                <a:ea typeface="ＭＳ Ｐゴシック" pitchFamily="-112" charset="-128"/>
                <a:cs typeface="Calibri"/>
              </a:rPr>
              <a:t> houses on one acre (one unit per quarter-acre). </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Low Density Residential Areas: one single-level 2000-ft</a:t>
            </a:r>
            <a:r>
              <a:rPr lang="en-US" sz="2200" kern="0" baseline="30000" dirty="0">
                <a:solidFill>
                  <a:srgbClr val="000000"/>
                </a:solidFill>
                <a:latin typeface="Calibri"/>
                <a:ea typeface="ＭＳ Ｐゴシック" pitchFamily="-112" charset="-128"/>
                <a:cs typeface="Calibri"/>
              </a:rPr>
              <a:t>2</a:t>
            </a:r>
            <a:r>
              <a:rPr lang="en-US" sz="2200" kern="0" dirty="0">
                <a:solidFill>
                  <a:srgbClr val="000000"/>
                </a:solidFill>
                <a:latin typeface="Calibri"/>
                <a:ea typeface="ＭＳ Ｐゴシック" pitchFamily="-112" charset="-128"/>
                <a:cs typeface="Calibri"/>
              </a:rPr>
              <a:t> house on 2.68 acres</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All land uses include assumptions for roads (asphalt) and driveways and sidewalks (concrete)</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Remaining landscape (excluding the areas occupied by the house, concrete, and asphalt) is assumed to be 2/3 lawn, 1/6 trees, and 1/6 shrubs/bushes/plants. </a:t>
            </a:r>
          </a:p>
        </p:txBody>
      </p:sp>
      <p:graphicFrame>
        <p:nvGraphicFramePr>
          <p:cNvPr id="9" name="Content Placeholder 3">
            <a:extLst>
              <a:ext uri="{FF2B5EF4-FFF2-40B4-BE49-F238E27FC236}">
                <a16:creationId xmlns:a16="http://schemas.microsoft.com/office/drawing/2014/main" id="{85519271-D50A-4AD6-B3BB-0481A8657CD1}"/>
              </a:ext>
            </a:extLst>
          </p:cNvPr>
          <p:cNvGraphicFramePr>
            <a:graphicFrameLocks/>
          </p:cNvGraphicFramePr>
          <p:nvPr>
            <p:extLst>
              <p:ext uri="{D42A27DB-BD31-4B8C-83A1-F6EECF244321}">
                <p14:modId xmlns:p14="http://schemas.microsoft.com/office/powerpoint/2010/main" val="3594665098"/>
              </p:ext>
            </p:extLst>
          </p:nvPr>
        </p:nvGraphicFramePr>
        <p:xfrm>
          <a:off x="537000" y="3086253"/>
          <a:ext cx="8070000" cy="2973349"/>
        </p:xfrm>
        <a:graphic>
          <a:graphicData uri="http://schemas.openxmlformats.org/drawingml/2006/table">
            <a:tbl>
              <a:tblPr firstRow="1" firstCol="1" bandRow="1"/>
              <a:tblGrid>
                <a:gridCol w="2265548">
                  <a:extLst>
                    <a:ext uri="{9D8B030D-6E8A-4147-A177-3AD203B41FA5}">
                      <a16:colId xmlns:a16="http://schemas.microsoft.com/office/drawing/2014/main" val="3050664634"/>
                    </a:ext>
                  </a:extLst>
                </a:gridCol>
                <a:gridCol w="1884459">
                  <a:extLst>
                    <a:ext uri="{9D8B030D-6E8A-4147-A177-3AD203B41FA5}">
                      <a16:colId xmlns:a16="http://schemas.microsoft.com/office/drawing/2014/main" val="1303336136"/>
                    </a:ext>
                  </a:extLst>
                </a:gridCol>
                <a:gridCol w="2094862">
                  <a:extLst>
                    <a:ext uri="{9D8B030D-6E8A-4147-A177-3AD203B41FA5}">
                      <a16:colId xmlns:a16="http://schemas.microsoft.com/office/drawing/2014/main" val="1976704013"/>
                    </a:ext>
                  </a:extLst>
                </a:gridCol>
                <a:gridCol w="1825131">
                  <a:extLst>
                    <a:ext uri="{9D8B030D-6E8A-4147-A177-3AD203B41FA5}">
                      <a16:colId xmlns:a16="http://schemas.microsoft.com/office/drawing/2014/main" val="506191266"/>
                    </a:ext>
                  </a:extLst>
                </a:gridCol>
              </a:tblGrid>
              <a:tr h="381662">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 Decontamination Surface Area (SY/acre)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High Intensity Urban Areas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Medium Intensity Urban Areas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Low Intensity Urban Areas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4178675774"/>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Asphalt</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1316</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696</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205</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208797903"/>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Concrete</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383</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470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a:effectLst/>
                        </a:rPr>
                        <a:t>45</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93752307"/>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Roof area</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1111</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1026</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96</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340531130"/>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Roof gutters (</a:t>
                      </a:r>
                      <a:r>
                        <a:rPr lang="en-US" sz="1200" dirty="0" err="1">
                          <a:effectLst/>
                        </a:rPr>
                        <a:t>lf</a:t>
                      </a:r>
                      <a:r>
                        <a:rPr lang="en-US" sz="1200" dirty="0">
                          <a:effectLst/>
                        </a:rPr>
                        <a:t>/acre)</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560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400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37</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858533576"/>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Wall area - exterior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1562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1005</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94</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676832688"/>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Wall area - interior</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15967</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3129</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292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348682907"/>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Floor area</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2222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889</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83</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698602527"/>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Landscape - trees</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338</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464</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752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483105389"/>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a:effectLst/>
                        </a:rPr>
                        <a:t>Landscape - shrubs</a:t>
                      </a:r>
                      <a:endParaRPr lang="en-US" sz="12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338</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464</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752</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422214010"/>
                  </a:ext>
                </a:extLst>
              </a:tr>
              <a:tr h="2566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200" dirty="0">
                          <a:effectLst/>
                        </a:rPr>
                        <a:t>Landscape - lawn</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1353</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1857</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200" dirty="0">
                          <a:effectLst/>
                        </a:rPr>
                        <a:t>3010</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1955342724"/>
                  </a:ext>
                </a:extLst>
              </a:tr>
            </a:tbl>
          </a:graphicData>
        </a:graphic>
      </p:graphicFrame>
    </p:spTree>
    <p:extLst>
      <p:ext uri="{BB962C8B-B14F-4D97-AF65-F5344CB8AC3E}">
        <p14:creationId xmlns:p14="http://schemas.microsoft.com/office/powerpoint/2010/main" val="1809921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BC306901-47FE-41E7-B40D-A5C461E03DC5}"/>
                  </a:ext>
                </a:extLst>
              </p:cNvPr>
              <p:cNvSpPr>
                <a:spLocks noGrp="1"/>
              </p:cNvSpPr>
              <p:nvPr>
                <p:ph type="title"/>
              </p:nvPr>
            </p:nvSpPr>
            <p:spPr>
              <a:xfrm>
                <a:off x="615987" y="223728"/>
                <a:ext cx="7543800" cy="860793"/>
              </a:xfrm>
            </p:spPr>
            <p:txBody>
              <a:bodyPr>
                <a:noAutofit/>
              </a:bodyPr>
              <a:lstStyle/>
              <a:p>
                <a:r>
                  <a:rPr lang="en-US" sz="2900" dirty="0"/>
                  <a:t>Land Use (</a:t>
                </a:r>
                <a14:m>
                  <m:oMath xmlns:m="http://schemas.openxmlformats.org/officeDocument/2006/math">
                    <m:sSub>
                      <m:sSubPr>
                        <m:ctrlPr>
                          <a:rPr lang="en-US" sz="2900" i="1">
                            <a:latin typeface="Cambria Math" panose="02040503050406030204" pitchFamily="18" charset="0"/>
                          </a:rPr>
                        </m:ctrlPr>
                      </m:sSubPr>
                      <m:e>
                        <m:r>
                          <a:rPr lang="en-US" sz="2900">
                            <a:latin typeface="Cambria Math" panose="02040503050406030204" pitchFamily="18" charset="0"/>
                          </a:rPr>
                          <m:t>𝑓</m:t>
                        </m:r>
                      </m:e>
                      <m:sub>
                        <m:r>
                          <a:rPr lang="en-US" sz="2900">
                            <a:latin typeface="Cambria Math" panose="02040503050406030204" pitchFamily="18" charset="0"/>
                          </a:rPr>
                          <m:t>𝑙</m:t>
                        </m:r>
                      </m:sub>
                    </m:sSub>
                  </m:oMath>
                </a14:m>
                <a:r>
                  <a:rPr lang="en-US" sz="2900" dirty="0"/>
                  <a:t>) and Decontamination (</a:t>
                </a:r>
                <a14:m>
                  <m:oMath xmlns:m="http://schemas.openxmlformats.org/officeDocument/2006/math">
                    <m:sSubSup>
                      <m:sSubSupPr>
                        <m:ctrlPr>
                          <a:rPr lang="en-US" sz="2900" i="1">
                            <a:latin typeface="Cambria Math" panose="02040503050406030204" pitchFamily="18" charset="0"/>
                          </a:rPr>
                        </m:ctrlPr>
                      </m:sSubSupPr>
                      <m:e>
                        <m:r>
                          <a:rPr lang="en-US" sz="2900">
                            <a:latin typeface="Cambria Math" panose="02040503050406030204" pitchFamily="18" charset="0"/>
                          </a:rPr>
                          <m:t>𝐹</m:t>
                        </m:r>
                      </m:e>
                      <m:sub>
                        <m:r>
                          <a:rPr lang="en-US" sz="2900">
                            <a:latin typeface="Cambria Math" panose="02040503050406030204" pitchFamily="18" charset="0"/>
                          </a:rPr>
                          <m:t>𝑙</m:t>
                        </m:r>
                      </m:sub>
                      <m:sup>
                        <m:r>
                          <a:rPr lang="en-US" sz="2900">
                            <a:latin typeface="Cambria Math" panose="02040503050406030204" pitchFamily="18" charset="0"/>
                          </a:rPr>
                          <m:t>𝐷𝐸𝐶𝑂𝑁</m:t>
                        </m:r>
                      </m:sup>
                    </m:sSubSup>
                  </m:oMath>
                </a14:m>
                <a:r>
                  <a:rPr lang="en-US" sz="2900" dirty="0"/>
                  <a:t>) Fractions</a:t>
                </a:r>
              </a:p>
            </p:txBody>
          </p:sp>
        </mc:Choice>
        <mc:Fallback xmlns="">
          <p:sp>
            <p:nvSpPr>
              <p:cNvPr id="2" name="Title 1">
                <a:extLst>
                  <a:ext uri="{FF2B5EF4-FFF2-40B4-BE49-F238E27FC236}">
                    <a16:creationId xmlns:a16="http://schemas.microsoft.com/office/drawing/2014/main" id="{BC306901-47FE-41E7-B40D-A5C461E03DC5}"/>
                  </a:ext>
                </a:extLst>
              </p:cNvPr>
              <p:cNvSpPr>
                <a:spLocks noGrp="1" noRot="1" noChangeAspect="1" noMove="1" noResize="1" noEditPoints="1" noAdjustHandles="1" noChangeArrowheads="1" noChangeShapeType="1" noTextEdit="1"/>
              </p:cNvSpPr>
              <p:nvPr>
                <p:ph type="title"/>
              </p:nvPr>
            </p:nvSpPr>
            <p:spPr>
              <a:xfrm>
                <a:off x="615987" y="223728"/>
                <a:ext cx="7543800" cy="860793"/>
              </a:xfrm>
              <a:blipFill>
                <a:blip r:embed="rId3"/>
                <a:stretch>
                  <a:fillRect l="-1696" t="-14184" r="-1212" b="-19858"/>
                </a:stretch>
              </a:blipFill>
            </p:spPr>
            <p:txBody>
              <a:bodyPr/>
              <a:lstStyle/>
              <a:p>
                <a:r>
                  <a:rPr lang="en-US">
                    <a:noFill/>
                  </a:rPr>
                  <a:t> </a:t>
                </a:r>
              </a:p>
            </p:txBody>
          </p:sp>
        </mc:Fallback>
      </mc:AlternateContent>
      <p:sp>
        <p:nvSpPr>
          <p:cNvPr id="8" name="Content Placeholder 2">
            <a:extLst>
              <a:ext uri="{FF2B5EF4-FFF2-40B4-BE49-F238E27FC236}">
                <a16:creationId xmlns:a16="http://schemas.microsoft.com/office/drawing/2014/main" id="{ED490BD3-2D7D-4E8C-B772-FF65E1DD5E17}"/>
              </a:ext>
            </a:extLst>
          </p:cNvPr>
          <p:cNvSpPr txBox="1">
            <a:spLocks/>
          </p:cNvSpPr>
          <p:nvPr/>
        </p:nvSpPr>
        <p:spPr>
          <a:xfrm>
            <a:off x="334963" y="1417637"/>
            <a:ext cx="8474073" cy="510012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Assumptions: </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All developed areas (urban, rural residential, and rural roads) are decontaminated. </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For DF=4 and DF=8, strips of land adjacent to rural roadways are also decontaminated. </a:t>
            </a:r>
          </a:p>
          <a:p>
            <a:pPr marL="0" indent="0">
              <a:buNone/>
            </a:pPr>
            <a:endParaRPr lang="en-US" sz="2000" dirty="0">
              <a:latin typeface="Arial" panose="020B0604020202020204" pitchFamily="34" charset="0"/>
              <a:cs typeface="Arial" panose="020B0604020202020204" pitchFamily="34" charset="0"/>
            </a:endParaRPr>
          </a:p>
          <a:p>
            <a:pPr marL="0" indent="0">
              <a:buNone/>
            </a:pPr>
            <a:r>
              <a:rPr lang="en-US" sz="2000" dirty="0">
                <a:latin typeface="Arial" panose="020B0604020202020204" pitchFamily="34" charset="0"/>
                <a:cs typeface="Arial" panose="020B0604020202020204" pitchFamily="34" charset="0"/>
              </a:rPr>
              <a:t>Land use fractions derived based on data from:</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U.S. Census Bureau, "2013 National - Housing Unit Characteristics - All Housing Units" </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U.S. Census Bureau, "American Community Survey 2013"</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U.S. Department of Agriculture 2017, "Major Land Uses 2012"</a:t>
            </a:r>
          </a:p>
          <a:p>
            <a:pPr defTabSz="685749">
              <a:lnSpc>
                <a:spcPct val="90000"/>
              </a:lnSpc>
              <a:spcBef>
                <a:spcPts val="900"/>
              </a:spcBef>
              <a:spcAft>
                <a:spcPts val="150"/>
              </a:spcAft>
              <a:buSzPct val="100000"/>
              <a:buFont typeface="Wingdings" panose="05000000000000000000" pitchFamily="2" charset="2"/>
              <a:buChar char="§"/>
            </a:pPr>
            <a:r>
              <a:rPr lang="en-US" sz="2200" kern="0" dirty="0">
                <a:solidFill>
                  <a:srgbClr val="000000"/>
                </a:solidFill>
                <a:latin typeface="Calibri"/>
                <a:ea typeface="ＭＳ Ｐゴシック" pitchFamily="-112" charset="-128"/>
                <a:cs typeface="Calibri"/>
              </a:rPr>
              <a:t>D. P. Bigelow and A. Borchers 2017, "Major Uses of Land in the United States, 2012 (EIB-178)”</a:t>
            </a:r>
          </a:p>
          <a:p>
            <a:endParaRPr lang="en-US" sz="1600" dirty="0">
              <a:latin typeface="Arial" panose="020B0604020202020204" pitchFamily="34" charset="0"/>
              <a:cs typeface="Arial" panose="020B0604020202020204" pitchFamily="34" charset="0"/>
            </a:endParaRPr>
          </a:p>
          <a:p>
            <a:endParaRPr lang="en-US" sz="1400" dirty="0"/>
          </a:p>
        </p:txBody>
      </p:sp>
    </p:spTree>
    <p:extLst>
      <p:ext uri="{BB962C8B-B14F-4D97-AF65-F5344CB8AC3E}">
        <p14:creationId xmlns:p14="http://schemas.microsoft.com/office/powerpoint/2010/main" val="95549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06901-47FE-41E7-B40D-A5C461E03DC5}"/>
              </a:ext>
            </a:extLst>
          </p:cNvPr>
          <p:cNvSpPr>
            <a:spLocks noGrp="1"/>
          </p:cNvSpPr>
          <p:nvPr>
            <p:ph type="title"/>
          </p:nvPr>
        </p:nvSpPr>
        <p:spPr/>
        <p:txBody>
          <a:bodyPr/>
          <a:lstStyle/>
          <a:p>
            <a:r>
              <a:rPr lang="en-US" dirty="0"/>
              <a:t>Land Use and Decontamination Fractions</a:t>
            </a:r>
          </a:p>
        </p:txBody>
      </p:sp>
      <p:sp>
        <p:nvSpPr>
          <p:cNvPr id="9" name="Rectangle 8">
            <a:extLst>
              <a:ext uri="{FF2B5EF4-FFF2-40B4-BE49-F238E27FC236}">
                <a16:creationId xmlns:a16="http://schemas.microsoft.com/office/drawing/2014/main" id="{31D1A081-9934-4BB3-8D54-B8B2FD307B0B}"/>
              </a:ext>
            </a:extLst>
          </p:cNvPr>
          <p:cNvSpPr/>
          <p:nvPr/>
        </p:nvSpPr>
        <p:spPr>
          <a:xfrm>
            <a:off x="363734" y="4162724"/>
            <a:ext cx="8437366" cy="1169551"/>
          </a:xfrm>
          <a:prstGeom prst="rect">
            <a:avLst/>
          </a:prstGeom>
        </p:spPr>
        <p:txBody>
          <a:bodyPr wrap="square">
            <a:spAutoFit/>
          </a:bodyPr>
          <a:lstStyle/>
          <a:p>
            <a:r>
              <a:rPr lang="en-US" sz="1400" dirty="0">
                <a:latin typeface="Arial" panose="020B0604020202020204" pitchFamily="34" charset="0"/>
                <a:ea typeface="Calibri" panose="020F0502020204030204" pitchFamily="34" charset="0"/>
                <a:cs typeface="Times New Roman" panose="02020603050405020304" pitchFamily="18" charset="0"/>
              </a:rPr>
              <a:t>* Total sums to less than 100% because agricultural land is treated separately and decontamination of water bodies is not considered.</a:t>
            </a:r>
          </a:p>
          <a:p>
            <a:r>
              <a:rPr lang="en-US" sz="1400" dirty="0">
                <a:latin typeface="Arial" panose="020B0604020202020204" pitchFamily="34" charset="0"/>
                <a:ea typeface="Calibri" panose="020F0502020204030204" pitchFamily="34" charset="0"/>
                <a:cs typeface="Times New Roman" panose="02020603050405020304" pitchFamily="18" charset="0"/>
              </a:rPr>
              <a:t>** Assumes decontamination of 2.68 acres per household</a:t>
            </a:r>
          </a:p>
          <a:p>
            <a:r>
              <a:rPr lang="en-US" sz="1400" dirty="0">
                <a:latin typeface="Arial" panose="020B0604020202020204" pitchFamily="34" charset="0"/>
                <a:cs typeface="Times New Roman" panose="02020603050405020304" pitchFamily="18" charset="0"/>
              </a:rPr>
              <a:t>*** Assumes decontamination of a 20 m buffer area on each side of rural roads; assumes no decontamination for level 1</a:t>
            </a:r>
            <a:endParaRPr lang="en-US" dirty="0"/>
          </a:p>
        </p:txBody>
      </p:sp>
      <mc:AlternateContent xmlns:mc="http://schemas.openxmlformats.org/markup-compatibility/2006" xmlns:a14="http://schemas.microsoft.com/office/drawing/2010/main">
        <mc:Choice Requires="a14">
          <p:graphicFrame>
            <p:nvGraphicFramePr>
              <p:cNvPr id="10" name="Content Placeholder 6">
                <a:extLst>
                  <a:ext uri="{FF2B5EF4-FFF2-40B4-BE49-F238E27FC236}">
                    <a16:creationId xmlns:a16="http://schemas.microsoft.com/office/drawing/2014/main" id="{42B7BADD-978C-4F39-A999-4C85EC704642}"/>
                  </a:ext>
                </a:extLst>
              </p:cNvPr>
              <p:cNvGraphicFramePr>
                <a:graphicFrameLocks/>
              </p:cNvGraphicFramePr>
              <p:nvPr>
                <p:extLst>
                  <p:ext uri="{D42A27DB-BD31-4B8C-83A1-F6EECF244321}">
                    <p14:modId xmlns:p14="http://schemas.microsoft.com/office/powerpoint/2010/main" val="1279863531"/>
                  </p:ext>
                </p:extLst>
              </p:nvPr>
            </p:nvGraphicFramePr>
            <p:xfrm>
              <a:off x="363734" y="1372252"/>
              <a:ext cx="8457749" cy="2646047"/>
            </p:xfrm>
            <a:graphic>
              <a:graphicData uri="http://schemas.openxmlformats.org/drawingml/2006/table">
                <a:tbl>
                  <a:tblPr firstRow="1" firstCol="1" bandRow="1"/>
                  <a:tblGrid>
                    <a:gridCol w="1514766">
                      <a:extLst>
                        <a:ext uri="{9D8B030D-6E8A-4147-A177-3AD203B41FA5}">
                          <a16:colId xmlns:a16="http://schemas.microsoft.com/office/drawing/2014/main" val="2226183678"/>
                        </a:ext>
                      </a:extLst>
                    </a:gridCol>
                    <a:gridCol w="1023743">
                      <a:extLst>
                        <a:ext uri="{9D8B030D-6E8A-4147-A177-3AD203B41FA5}">
                          <a16:colId xmlns:a16="http://schemas.microsoft.com/office/drawing/2014/main" val="2292887993"/>
                        </a:ext>
                      </a:extLst>
                    </a:gridCol>
                    <a:gridCol w="1269173">
                      <a:extLst>
                        <a:ext uri="{9D8B030D-6E8A-4147-A177-3AD203B41FA5}">
                          <a16:colId xmlns:a16="http://schemas.microsoft.com/office/drawing/2014/main" val="3060866064"/>
                        </a:ext>
                      </a:extLst>
                    </a:gridCol>
                    <a:gridCol w="1025317">
                      <a:extLst>
                        <a:ext uri="{9D8B030D-6E8A-4147-A177-3AD203B41FA5}">
                          <a16:colId xmlns:a16="http://schemas.microsoft.com/office/drawing/2014/main" val="3892267288"/>
                        </a:ext>
                      </a:extLst>
                    </a:gridCol>
                    <a:gridCol w="1208250">
                      <a:extLst>
                        <a:ext uri="{9D8B030D-6E8A-4147-A177-3AD203B41FA5}">
                          <a16:colId xmlns:a16="http://schemas.microsoft.com/office/drawing/2014/main" val="2975004802"/>
                        </a:ext>
                      </a:extLst>
                    </a:gridCol>
                    <a:gridCol w="1208250">
                      <a:extLst>
                        <a:ext uri="{9D8B030D-6E8A-4147-A177-3AD203B41FA5}">
                          <a16:colId xmlns:a16="http://schemas.microsoft.com/office/drawing/2014/main" val="2525235235"/>
                        </a:ext>
                      </a:extLst>
                    </a:gridCol>
                    <a:gridCol w="1208250">
                      <a:extLst>
                        <a:ext uri="{9D8B030D-6E8A-4147-A177-3AD203B41FA5}">
                          <a16:colId xmlns:a16="http://schemas.microsoft.com/office/drawing/2014/main" val="491481504"/>
                        </a:ext>
                      </a:extLst>
                    </a:gridCol>
                  </a:tblGrid>
                  <a:tr h="621916">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Land Use</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High-Intensity Urban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Medium-Intensity Urban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Low-Intensity Urban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Low-Intensity Rural Residential</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Rural Roads (Not Included with Housing)</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Other (Treated as Forest)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4171338974"/>
                      </a:ext>
                    </a:extLst>
                  </a:tr>
                  <a:tr h="41006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Estimated Land-Use Fraction (</a:t>
                          </a:r>
                          <a14:m>
                            <m:oMath xmlns:m="http://schemas.openxmlformats.org/officeDocument/2006/math">
                              <m:sSub>
                                <m:sSubPr>
                                  <m:ctrlPr>
                                    <a:rPr lang="en-US" sz="1400" i="1">
                                      <a:effectLst/>
                                      <a:latin typeface="Cambria Math" panose="02040503050406030204" pitchFamily="18" charset="0"/>
                                    </a:rPr>
                                  </m:ctrlPr>
                                </m:sSubPr>
                                <m:e>
                                  <m:r>
                                    <a:rPr lang="en-US" sz="1400">
                                      <a:effectLst/>
                                      <a:latin typeface="Cambria Math" panose="02040503050406030204" pitchFamily="18" charset="0"/>
                                    </a:rPr>
                                    <m:t>𝑓</m:t>
                                  </m:r>
                                </m:e>
                                <m:sub>
                                  <m:r>
                                    <a:rPr lang="en-US" sz="1400">
                                      <a:effectLst/>
                                      <a:latin typeface="Cambria Math" panose="02040503050406030204" pitchFamily="18" charset="0"/>
                                    </a:rPr>
                                    <m:t>𝑙</m:t>
                                  </m:r>
                                </m:sub>
                              </m:sSub>
                            </m:oMath>
                          </a14:m>
                          <a:r>
                            <a:rPr lang="en-US" sz="1400" dirty="0">
                              <a:effectLst/>
                            </a:rPr>
                            <a:t>)*</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0.069%</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1.6%</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2.0%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5.6%</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1.2%</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69%</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880348009"/>
                      </a:ext>
                    </a:extLst>
                  </a:tr>
                  <a:tr h="630798">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Fraction Decontaminated</a:t>
                          </a:r>
                        </a:p>
                        <a:p>
                          <a:pPr marL="0" marR="0">
                            <a:lnSpc>
                              <a:spcPct val="115000"/>
                            </a:lnSpc>
                            <a:spcBef>
                              <a:spcPts val="0"/>
                            </a:spcBef>
                            <a:spcAft>
                              <a:spcPts val="0"/>
                            </a:spcAft>
                          </a:pPr>
                          <a:r>
                            <a:rPr lang="en-US" sz="1400" dirty="0">
                              <a:effectLst/>
                            </a:rPr>
                            <a:t>(</a:t>
                          </a:r>
                          <a14:m>
                            <m:oMath xmlns:m="http://schemas.openxmlformats.org/officeDocument/2006/math">
                              <m:sSubSup>
                                <m:sSubSupPr>
                                  <m:ctrlPr>
                                    <a:rPr lang="en-US" sz="1400" i="1">
                                      <a:effectLst/>
                                      <a:latin typeface="Cambria Math" panose="02040503050406030204" pitchFamily="18" charset="0"/>
                                    </a:rPr>
                                  </m:ctrlPr>
                                </m:sSubSupPr>
                                <m:e>
                                  <m:r>
                                    <a:rPr lang="en-US" sz="1400">
                                      <a:effectLst/>
                                      <a:latin typeface="Cambria Math" panose="02040503050406030204" pitchFamily="18" charset="0"/>
                                    </a:rPr>
                                    <m:t>𝐹</m:t>
                                  </m:r>
                                </m:e>
                                <m:sub>
                                  <m:r>
                                    <a:rPr lang="en-US" sz="1400">
                                      <a:effectLst/>
                                      <a:latin typeface="Cambria Math" panose="02040503050406030204" pitchFamily="18" charset="0"/>
                                    </a:rPr>
                                    <m:t>𝑙</m:t>
                                  </m:r>
                                </m:sub>
                                <m:sup>
                                  <m:r>
                                    <a:rPr lang="en-US" sz="1400">
                                      <a:effectLst/>
                                      <a:latin typeface="Cambria Math" panose="02040503050406030204" pitchFamily="18" charset="0"/>
                                    </a:rPr>
                                    <m:t>𝐷𝐸𝐶𝑂𝑁</m:t>
                                  </m:r>
                                </m:sup>
                              </m:sSubSup>
                            </m:oMath>
                          </a14:m>
                          <a:r>
                            <a:rPr lang="en-US" sz="1400" dirty="0">
                              <a:effectLst/>
                            </a:rPr>
                            <a:t>)</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100%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100%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100%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71%**</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a:effectLst/>
                            </a:rPr>
                            <a:t>100%</a:t>
                          </a:r>
                          <a:endParaRPr lang="en-US" sz="14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 or 4.5%***</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754389205"/>
                      </a:ext>
                    </a:extLst>
                  </a:tr>
                  <a:tr h="621916">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CONUS-averaged fraction decontaminated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0.069%</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a:effectLst/>
                            </a:rPr>
                            <a:t>1.6%</a:t>
                          </a:r>
                          <a:endParaRPr lang="en-US" sz="14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a:effectLst/>
                            </a:rPr>
                            <a:t>2.0%</a:t>
                          </a:r>
                          <a:endParaRPr lang="en-US" sz="14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4.0%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1.2%</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 or 3.1%***</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03166906"/>
                      </a:ext>
                    </a:extLst>
                  </a:tr>
                </a:tbl>
              </a:graphicData>
            </a:graphic>
          </p:graphicFrame>
        </mc:Choice>
        <mc:Fallback xmlns="">
          <p:graphicFrame>
            <p:nvGraphicFramePr>
              <p:cNvPr id="10" name="Content Placeholder 6">
                <a:extLst>
                  <a:ext uri="{FF2B5EF4-FFF2-40B4-BE49-F238E27FC236}">
                    <a16:creationId xmlns:a16="http://schemas.microsoft.com/office/drawing/2014/main" id="{42B7BADD-978C-4F39-A999-4C85EC704642}"/>
                  </a:ext>
                </a:extLst>
              </p:cNvPr>
              <p:cNvGraphicFramePr>
                <a:graphicFrameLocks/>
              </p:cNvGraphicFramePr>
              <p:nvPr>
                <p:extLst>
                  <p:ext uri="{D42A27DB-BD31-4B8C-83A1-F6EECF244321}">
                    <p14:modId xmlns:p14="http://schemas.microsoft.com/office/powerpoint/2010/main" val="1279863531"/>
                  </p:ext>
                </p:extLst>
              </p:nvPr>
            </p:nvGraphicFramePr>
            <p:xfrm>
              <a:off x="363734" y="1372252"/>
              <a:ext cx="8457749" cy="2646047"/>
            </p:xfrm>
            <a:graphic>
              <a:graphicData uri="http://schemas.openxmlformats.org/drawingml/2006/table">
                <a:tbl>
                  <a:tblPr firstRow="1" firstCol="1" bandRow="1"/>
                  <a:tblGrid>
                    <a:gridCol w="1514766">
                      <a:extLst>
                        <a:ext uri="{9D8B030D-6E8A-4147-A177-3AD203B41FA5}">
                          <a16:colId xmlns:a16="http://schemas.microsoft.com/office/drawing/2014/main" val="2226183678"/>
                        </a:ext>
                      </a:extLst>
                    </a:gridCol>
                    <a:gridCol w="1023743">
                      <a:extLst>
                        <a:ext uri="{9D8B030D-6E8A-4147-A177-3AD203B41FA5}">
                          <a16:colId xmlns:a16="http://schemas.microsoft.com/office/drawing/2014/main" val="2292887993"/>
                        </a:ext>
                      </a:extLst>
                    </a:gridCol>
                    <a:gridCol w="1269173">
                      <a:extLst>
                        <a:ext uri="{9D8B030D-6E8A-4147-A177-3AD203B41FA5}">
                          <a16:colId xmlns:a16="http://schemas.microsoft.com/office/drawing/2014/main" val="3060866064"/>
                        </a:ext>
                      </a:extLst>
                    </a:gridCol>
                    <a:gridCol w="1025317">
                      <a:extLst>
                        <a:ext uri="{9D8B030D-6E8A-4147-A177-3AD203B41FA5}">
                          <a16:colId xmlns:a16="http://schemas.microsoft.com/office/drawing/2014/main" val="3892267288"/>
                        </a:ext>
                      </a:extLst>
                    </a:gridCol>
                    <a:gridCol w="1208250">
                      <a:extLst>
                        <a:ext uri="{9D8B030D-6E8A-4147-A177-3AD203B41FA5}">
                          <a16:colId xmlns:a16="http://schemas.microsoft.com/office/drawing/2014/main" val="2975004802"/>
                        </a:ext>
                      </a:extLst>
                    </a:gridCol>
                    <a:gridCol w="1208250">
                      <a:extLst>
                        <a:ext uri="{9D8B030D-6E8A-4147-A177-3AD203B41FA5}">
                          <a16:colId xmlns:a16="http://schemas.microsoft.com/office/drawing/2014/main" val="2525235235"/>
                        </a:ext>
                      </a:extLst>
                    </a:gridCol>
                    <a:gridCol w="1208250">
                      <a:extLst>
                        <a:ext uri="{9D8B030D-6E8A-4147-A177-3AD203B41FA5}">
                          <a16:colId xmlns:a16="http://schemas.microsoft.com/office/drawing/2014/main" val="491481504"/>
                        </a:ext>
                      </a:extLst>
                    </a:gridCol>
                  </a:tblGrid>
                  <a:tr h="720281">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Land Use</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High-Intensity Urban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Medium-Intensity Urban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Low-Intensity Urban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Low-Intensity Rural Residential</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Rural Roads (Not Included with Housing)</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Other (Treated as Forest)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4171338974"/>
                      </a:ext>
                    </a:extLst>
                  </a:tr>
                  <a:tr h="474917">
                    <a:tc>
                      <a:txBody>
                        <a:bodyPr/>
                        <a:lstStyle/>
                        <a:p>
                          <a:endParaRPr lang="en-US"/>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blipFill>
                          <a:blip r:embed="rId3"/>
                          <a:stretch>
                            <a:fillRect l="-402" t="-158974" r="-459438" b="-329487"/>
                          </a:stretch>
                        </a:blip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0.069%</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1.6%</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2.0%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5.6%</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1.2%</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69%</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880348009"/>
                      </a:ext>
                    </a:extLst>
                  </a:tr>
                  <a:tr h="730568">
                    <a:tc>
                      <a:txBody>
                        <a:bodyPr/>
                        <a:lstStyle/>
                        <a:p>
                          <a:endParaRPr lang="en-US"/>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blipFill>
                          <a:blip r:embed="rId3"/>
                          <a:stretch>
                            <a:fillRect l="-402" t="-166942" r="-459438" b="-112397"/>
                          </a:stretch>
                        </a:blip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100%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100%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100%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71%**</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a:effectLst/>
                            </a:rPr>
                            <a:t>100%</a:t>
                          </a:r>
                          <a:endParaRPr lang="en-US" sz="14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 or 4.5%***</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754389205"/>
                      </a:ext>
                    </a:extLst>
                  </a:tr>
                  <a:tr h="720281">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CONUS-averaged fraction decontaminated</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0.069%</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a:effectLst/>
                            </a:rPr>
                            <a:t>1.6%</a:t>
                          </a:r>
                          <a:endParaRPr lang="en-US" sz="14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a:effectLst/>
                            </a:rPr>
                            <a:t>2.0%</a:t>
                          </a:r>
                          <a:endParaRPr lang="en-US" sz="1400" b="1">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4.0%</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1.2%</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b="1" dirty="0">
                              <a:effectLst/>
                            </a:rPr>
                            <a:t>0 or 3.1%***</a:t>
                          </a:r>
                          <a:endParaRPr lang="en-US"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703166906"/>
                      </a:ext>
                    </a:extLst>
                  </a:tr>
                </a:tbl>
              </a:graphicData>
            </a:graphic>
          </p:graphicFrame>
        </mc:Fallback>
      </mc:AlternateContent>
    </p:spTree>
    <p:extLst>
      <p:ext uri="{BB962C8B-B14F-4D97-AF65-F5344CB8AC3E}">
        <p14:creationId xmlns:p14="http://schemas.microsoft.com/office/powerpoint/2010/main" val="170476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EB61-D2A2-41C9-B266-4BAE3AA9B6E4}"/>
              </a:ext>
            </a:extLst>
          </p:cNvPr>
          <p:cNvSpPr>
            <a:spLocks noGrp="1"/>
          </p:cNvSpPr>
          <p:nvPr>
            <p:ph type="title"/>
          </p:nvPr>
        </p:nvSpPr>
        <p:spPr/>
        <p:txBody>
          <a:bodyPr/>
          <a:lstStyle/>
          <a:p>
            <a:r>
              <a:rPr lang="en-US" dirty="0"/>
              <a:t>Waste Management Costs</a:t>
            </a:r>
          </a:p>
        </p:txBody>
      </p:sp>
      <p:sp>
        <p:nvSpPr>
          <p:cNvPr id="6" name="Content Placeholder 2">
            <a:extLst>
              <a:ext uri="{FF2B5EF4-FFF2-40B4-BE49-F238E27FC236}">
                <a16:creationId xmlns:a16="http://schemas.microsoft.com/office/drawing/2014/main" id="{0F0CF5FB-99F7-4748-A991-13AFCA8CCEAC}"/>
              </a:ext>
            </a:extLst>
          </p:cNvPr>
          <p:cNvSpPr txBox="1">
            <a:spLocks/>
          </p:cNvSpPr>
          <p:nvPr/>
        </p:nvSpPr>
        <p:spPr>
          <a:xfrm>
            <a:off x="334737" y="2405732"/>
            <a:ext cx="8474525" cy="3984435"/>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85749">
              <a:lnSpc>
                <a:spcPct val="90000"/>
              </a:lnSpc>
              <a:spcBef>
                <a:spcPts val="900"/>
              </a:spcBef>
              <a:spcAft>
                <a:spcPts val="150"/>
              </a:spcAft>
              <a:buSzPct val="100000"/>
              <a:buNone/>
            </a:pPr>
            <a:r>
              <a:rPr lang="en-US" sz="2600" kern="0" dirty="0">
                <a:solidFill>
                  <a:srgbClr val="000000"/>
                </a:solidFill>
                <a:latin typeface="Calibri"/>
                <a:ea typeface="ＭＳ Ｐゴシック" pitchFamily="-112" charset="-128"/>
                <a:cs typeface="Calibri"/>
              </a:rPr>
              <a:t>Assumptions: </a:t>
            </a:r>
          </a:p>
          <a:p>
            <a:pPr marL="685800" lvl="1" indent="-342900" defTabSz="685749">
              <a:lnSpc>
                <a:spcPct val="110000"/>
              </a:lnSpc>
              <a:spcBef>
                <a:spcPts val="900"/>
              </a:spcBef>
              <a:spcAft>
                <a:spcPts val="150"/>
              </a:spcAft>
              <a:buClr>
                <a:srgbClr val="C00000"/>
              </a:buClr>
              <a:buSzPct val="100000"/>
              <a:buFont typeface="Wingdings" panose="05000000000000000000" pitchFamily="2" charset="2"/>
              <a:buChar char="§"/>
            </a:pPr>
            <a:r>
              <a:rPr lang="en-US" sz="2600" kern="0" dirty="0">
                <a:solidFill>
                  <a:srgbClr val="000000"/>
                </a:solidFill>
                <a:latin typeface="Calibri"/>
                <a:ea typeface="ＭＳ Ｐゴシック" pitchFamily="-112" charset="-128"/>
                <a:cs typeface="Calibri"/>
              </a:rPr>
              <a:t>Onsite temporary storage in soft-sided bags (Yasutaka and Naito, 2016)</a:t>
            </a:r>
          </a:p>
          <a:p>
            <a:pPr marL="685800" lvl="1" indent="-342900" defTabSz="685749">
              <a:lnSpc>
                <a:spcPct val="110000"/>
              </a:lnSpc>
              <a:spcBef>
                <a:spcPts val="900"/>
              </a:spcBef>
              <a:spcAft>
                <a:spcPts val="150"/>
              </a:spcAft>
              <a:buClr>
                <a:srgbClr val="C00000"/>
              </a:buClr>
              <a:buSzPct val="100000"/>
              <a:buFont typeface="Wingdings" panose="05000000000000000000" pitchFamily="2" charset="2"/>
              <a:buChar char="§"/>
            </a:pPr>
            <a:r>
              <a:rPr lang="en-US" sz="2600" kern="0" dirty="0">
                <a:solidFill>
                  <a:srgbClr val="000000"/>
                </a:solidFill>
                <a:latin typeface="Calibri"/>
                <a:ea typeface="ＭＳ Ｐゴシック" pitchFamily="-112" charset="-128"/>
                <a:cs typeface="Calibri"/>
              </a:rPr>
              <a:t>Waste is 61% debris and 39% soil (JMOE 2014)</a:t>
            </a:r>
          </a:p>
          <a:p>
            <a:pPr marL="685800" lvl="1" indent="-342900" defTabSz="685749">
              <a:lnSpc>
                <a:spcPct val="110000"/>
              </a:lnSpc>
              <a:spcBef>
                <a:spcPts val="900"/>
              </a:spcBef>
              <a:spcAft>
                <a:spcPts val="150"/>
              </a:spcAft>
              <a:buClr>
                <a:srgbClr val="C00000"/>
              </a:buClr>
              <a:buSzPct val="100000"/>
              <a:buFont typeface="Wingdings" panose="05000000000000000000" pitchFamily="2" charset="2"/>
              <a:buChar char="§"/>
            </a:pPr>
            <a:r>
              <a:rPr lang="en-US" sz="2600" kern="0" dirty="0">
                <a:solidFill>
                  <a:srgbClr val="000000"/>
                </a:solidFill>
                <a:latin typeface="Calibri"/>
                <a:ea typeface="ＭＳ Ｐゴシック" pitchFamily="-112" charset="-128"/>
                <a:cs typeface="Calibri"/>
              </a:rPr>
              <a:t>Transportation costs based on </a:t>
            </a:r>
            <a:r>
              <a:rPr lang="en-US" sz="2600" kern="0" dirty="0" err="1">
                <a:solidFill>
                  <a:srgbClr val="000000"/>
                </a:solidFill>
                <a:latin typeface="Calibri"/>
                <a:ea typeface="ＭＳ Ｐゴシック" pitchFamily="-112" charset="-128"/>
                <a:cs typeface="Calibri"/>
              </a:rPr>
              <a:t>Feizollahi</a:t>
            </a:r>
            <a:r>
              <a:rPr lang="en-US" sz="2600" kern="0" dirty="0">
                <a:solidFill>
                  <a:srgbClr val="000000"/>
                </a:solidFill>
                <a:latin typeface="Calibri"/>
                <a:ea typeface="ＭＳ Ｐゴシック" pitchFamily="-112" charset="-128"/>
                <a:cs typeface="Calibri"/>
              </a:rPr>
              <a:t> et al. (1995) assuming shipping 1000 miles using 20 ton flatbed trucks </a:t>
            </a:r>
          </a:p>
          <a:p>
            <a:pPr marL="685800" lvl="1" indent="-342900" defTabSz="685749">
              <a:lnSpc>
                <a:spcPct val="110000"/>
              </a:lnSpc>
              <a:spcBef>
                <a:spcPts val="900"/>
              </a:spcBef>
              <a:spcAft>
                <a:spcPts val="150"/>
              </a:spcAft>
              <a:buClr>
                <a:srgbClr val="C00000"/>
              </a:buClr>
              <a:buSzPct val="100000"/>
              <a:buFont typeface="Wingdings" panose="05000000000000000000" pitchFamily="2" charset="2"/>
              <a:buChar char="§"/>
            </a:pPr>
            <a:r>
              <a:rPr lang="en-US" sz="2600" kern="0" dirty="0">
                <a:solidFill>
                  <a:srgbClr val="000000"/>
                </a:solidFill>
                <a:latin typeface="Calibri"/>
                <a:ea typeface="ＭＳ Ｐゴシック" pitchFamily="-112" charset="-128"/>
                <a:cs typeface="Calibri"/>
              </a:rPr>
              <a:t>Low-level waste facility unit disposal costs assumed to be $250/CY for soil and $630/CY for debris (assumption, consistent with </a:t>
            </a:r>
            <a:r>
              <a:rPr lang="en-US" sz="2600" kern="0" dirty="0" err="1">
                <a:solidFill>
                  <a:srgbClr val="000000"/>
                </a:solidFill>
                <a:latin typeface="Calibri"/>
                <a:ea typeface="ＭＳ Ｐゴシック" pitchFamily="-112" charset="-128"/>
                <a:cs typeface="Calibri"/>
              </a:rPr>
              <a:t>Carilli</a:t>
            </a:r>
            <a:r>
              <a:rPr lang="en-US" sz="2600" kern="0" dirty="0">
                <a:solidFill>
                  <a:srgbClr val="000000"/>
                </a:solidFill>
                <a:latin typeface="Calibri"/>
                <a:ea typeface="ＭＳ Ｐゴシック" pitchFamily="-112" charset="-128"/>
                <a:cs typeface="Calibri"/>
              </a:rPr>
              <a:t> et al. 2009)</a:t>
            </a:r>
          </a:p>
          <a:p>
            <a:pPr marL="685800" lvl="1" indent="-342900" defTabSz="685749">
              <a:lnSpc>
                <a:spcPct val="110000"/>
              </a:lnSpc>
              <a:spcBef>
                <a:spcPts val="900"/>
              </a:spcBef>
              <a:spcAft>
                <a:spcPts val="150"/>
              </a:spcAft>
              <a:buClr>
                <a:srgbClr val="C00000"/>
              </a:buClr>
              <a:buSzPct val="100000"/>
              <a:buFont typeface="Wingdings" panose="05000000000000000000" pitchFamily="2" charset="2"/>
              <a:buChar char="§"/>
            </a:pPr>
            <a:r>
              <a:rPr lang="en-US" sz="2600" kern="0" dirty="0">
                <a:solidFill>
                  <a:srgbClr val="000000"/>
                </a:solidFill>
                <a:latin typeface="Calibri"/>
                <a:ea typeface="ＭＳ Ｐゴシック" pitchFamily="-112" charset="-128"/>
                <a:cs typeface="Calibri"/>
              </a:rPr>
              <a:t>Disposal costs assumed reduced by half to account for the potential for hazardous waste disposal facilities rather than low-level waste disposal facilities</a:t>
            </a:r>
          </a:p>
        </p:txBody>
      </p:sp>
      <p:graphicFrame>
        <p:nvGraphicFramePr>
          <p:cNvPr id="8" name="Table 4">
            <a:extLst>
              <a:ext uri="{FF2B5EF4-FFF2-40B4-BE49-F238E27FC236}">
                <a16:creationId xmlns:a16="http://schemas.microsoft.com/office/drawing/2014/main" id="{C896A639-DE49-4431-B0F7-FD60AD764E63}"/>
              </a:ext>
            </a:extLst>
          </p:cNvPr>
          <p:cNvGraphicFramePr>
            <a:graphicFrameLocks/>
          </p:cNvGraphicFramePr>
          <p:nvPr>
            <p:extLst>
              <p:ext uri="{D42A27DB-BD31-4B8C-83A1-F6EECF244321}">
                <p14:modId xmlns:p14="http://schemas.microsoft.com/office/powerpoint/2010/main" val="673565947"/>
              </p:ext>
            </p:extLst>
          </p:nvPr>
        </p:nvGraphicFramePr>
        <p:xfrm>
          <a:off x="335187" y="1170796"/>
          <a:ext cx="8474075" cy="1010920"/>
        </p:xfrm>
        <a:graphic>
          <a:graphicData uri="http://schemas.openxmlformats.org/drawingml/2006/table">
            <a:tbl>
              <a:tblPr firstRow="1" bandRow="1"/>
              <a:tblGrid>
                <a:gridCol w="1694815">
                  <a:extLst>
                    <a:ext uri="{9D8B030D-6E8A-4147-A177-3AD203B41FA5}">
                      <a16:colId xmlns:a16="http://schemas.microsoft.com/office/drawing/2014/main" val="1641887345"/>
                    </a:ext>
                  </a:extLst>
                </a:gridCol>
                <a:gridCol w="2113288">
                  <a:extLst>
                    <a:ext uri="{9D8B030D-6E8A-4147-A177-3AD203B41FA5}">
                      <a16:colId xmlns:a16="http://schemas.microsoft.com/office/drawing/2014/main" val="2388928602"/>
                    </a:ext>
                  </a:extLst>
                </a:gridCol>
                <a:gridCol w="1693628">
                  <a:extLst>
                    <a:ext uri="{9D8B030D-6E8A-4147-A177-3AD203B41FA5}">
                      <a16:colId xmlns:a16="http://schemas.microsoft.com/office/drawing/2014/main" val="2534476250"/>
                    </a:ext>
                  </a:extLst>
                </a:gridCol>
                <a:gridCol w="1542553">
                  <a:extLst>
                    <a:ext uri="{9D8B030D-6E8A-4147-A177-3AD203B41FA5}">
                      <a16:colId xmlns:a16="http://schemas.microsoft.com/office/drawing/2014/main" val="468591735"/>
                    </a:ext>
                  </a:extLst>
                </a:gridCol>
                <a:gridCol w="1429791">
                  <a:extLst>
                    <a:ext uri="{9D8B030D-6E8A-4147-A177-3AD203B41FA5}">
                      <a16:colId xmlns:a16="http://schemas.microsoft.com/office/drawing/2014/main" val="3963913765"/>
                    </a:ext>
                  </a:extLst>
                </a:gridCol>
              </a:tblGrid>
              <a:tr h="37084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r>
                        <a:rPr lang="en-US" sz="1800" dirty="0"/>
                        <a:t>Unit Costs ($/CY)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r>
                        <a:rPr lang="en-US" sz="1800" dirty="0"/>
                        <a:t>Temporary Storage</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r>
                        <a:rPr lang="en-US" sz="1800" dirty="0"/>
                        <a:t>Transportation</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r>
                        <a:rPr lang="en-US" sz="1800" dirty="0"/>
                        <a:t>Disposal</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r>
                        <a:rPr lang="en-US" sz="1800" dirty="0"/>
                        <a:t>Total</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2529014972"/>
                  </a:ext>
                </a:extLst>
              </a:tr>
              <a:tr h="370840">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r>
                        <a:rPr lang="en-US" sz="1800" dirty="0"/>
                        <a:t>Non-Farmland</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$216</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r>
                        <a:rPr lang="en-US" sz="1800" kern="1200" dirty="0">
                          <a:solidFill>
                            <a:schemeClr val="dk1"/>
                          </a:solidFill>
                          <a:effectLst/>
                          <a:latin typeface="+mn-lt"/>
                          <a:ea typeface="+mn-ea"/>
                          <a:cs typeface="+mn-cs"/>
                        </a:rPr>
                        <a:t>$254</a:t>
                      </a:r>
                      <a:endParaRPr lang="en-US" sz="18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r>
                        <a:rPr lang="en-US" sz="1800" kern="1200" dirty="0">
                          <a:solidFill>
                            <a:schemeClr val="dk1"/>
                          </a:solidFill>
                          <a:effectLst/>
                          <a:latin typeface="+mn-lt"/>
                          <a:ea typeface="+mn-ea"/>
                          <a:cs typeface="+mn-cs"/>
                        </a:rPr>
                        <a:t>$241</a:t>
                      </a:r>
                      <a:endParaRPr lang="en-US" sz="18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r>
                        <a:rPr lang="en-US" sz="1800" kern="1200" dirty="0">
                          <a:solidFill>
                            <a:schemeClr val="dk1"/>
                          </a:solidFill>
                          <a:effectLst/>
                          <a:latin typeface="+mn-lt"/>
                          <a:ea typeface="+mn-ea"/>
                          <a:cs typeface="+mn-cs"/>
                        </a:rPr>
                        <a:t>$711</a:t>
                      </a:r>
                      <a:endParaRPr lang="en-US" sz="180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485714442"/>
                  </a:ext>
                </a:extLst>
              </a:tr>
            </a:tbl>
          </a:graphicData>
        </a:graphic>
      </p:graphicFrame>
    </p:spTree>
    <p:extLst>
      <p:ext uri="{BB962C8B-B14F-4D97-AF65-F5344CB8AC3E}">
        <p14:creationId xmlns:p14="http://schemas.microsoft.com/office/powerpoint/2010/main" val="255114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EFAB2-1FEB-454F-8479-ECF4EBD2C945}"/>
              </a:ext>
            </a:extLst>
          </p:cNvPr>
          <p:cNvSpPr>
            <a:spLocks noGrp="1"/>
          </p:cNvSpPr>
          <p:nvPr>
            <p:ph type="title"/>
          </p:nvPr>
        </p:nvSpPr>
        <p:spPr/>
        <p:txBody>
          <a:bodyPr/>
          <a:lstStyle/>
          <a:p>
            <a:r>
              <a:rPr lang="en-US" dirty="0"/>
              <a:t>Characterization Costs</a:t>
            </a:r>
          </a:p>
        </p:txBody>
      </p:sp>
      <p:sp>
        <p:nvSpPr>
          <p:cNvPr id="3" name="Content Placeholder 2">
            <a:extLst>
              <a:ext uri="{FF2B5EF4-FFF2-40B4-BE49-F238E27FC236}">
                <a16:creationId xmlns:a16="http://schemas.microsoft.com/office/drawing/2014/main" id="{7C3FDAC0-D692-4229-A0DA-B8994118C525}"/>
              </a:ext>
            </a:extLst>
          </p:cNvPr>
          <p:cNvSpPr>
            <a:spLocks noGrp="1"/>
          </p:cNvSpPr>
          <p:nvPr>
            <p:ph type="body" sz="quarter" idx="10"/>
          </p:nvPr>
        </p:nvSpPr>
        <p:spPr>
          <a:xfrm>
            <a:off x="615987" y="1116199"/>
            <a:ext cx="7543800" cy="5412191"/>
          </a:xfrm>
        </p:spPr>
        <p:txBody>
          <a:bodyPr>
            <a:normAutofit/>
          </a:bodyPr>
          <a:lstStyle/>
          <a:p>
            <a:r>
              <a:rPr lang="en-US" dirty="0"/>
              <a:t>Non-Farmland Characterization Assumptions:</a:t>
            </a:r>
          </a:p>
          <a:p>
            <a:pPr marL="685800" lvl="1" indent="-342900">
              <a:spcBef>
                <a:spcPts val="900"/>
              </a:spcBef>
              <a:spcAft>
                <a:spcPts val="150"/>
              </a:spcAft>
              <a:buClr>
                <a:srgbClr val="C00000"/>
              </a:buClr>
              <a:buSzPct val="100000"/>
              <a:buFont typeface="Wingdings" panose="05000000000000000000" pitchFamily="2" charset="2"/>
              <a:buChar char="§"/>
            </a:pPr>
            <a:r>
              <a:rPr lang="en-US" dirty="0"/>
              <a:t>One sample is collected per household (per housing unit).</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The cost to collect a sample is $750 and the cost to analyze it is $900. </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The number is adjusted to a per acre basis accounting for land-use-specific population density.</a:t>
            </a:r>
          </a:p>
          <a:p>
            <a:pPr marL="685800" lvl="1" indent="-342900">
              <a:spcBef>
                <a:spcPts val="900"/>
              </a:spcBef>
              <a:spcAft>
                <a:spcPts val="150"/>
              </a:spcAft>
              <a:buClr>
                <a:srgbClr val="C00000"/>
              </a:buClr>
              <a:buSzPct val="100000"/>
              <a:buFont typeface="Wingdings" panose="05000000000000000000" pitchFamily="2" charset="2"/>
              <a:buChar char="§"/>
            </a:pPr>
            <a:r>
              <a:rPr lang="en-US" dirty="0"/>
              <a:t>Resulting values range from $400 per acre for rural residential areas to $22,000 per acre for urban high density land use.</a:t>
            </a:r>
          </a:p>
          <a:p>
            <a:pPr marL="685800" lvl="1" indent="-342900">
              <a:spcBef>
                <a:spcPts val="900"/>
              </a:spcBef>
              <a:spcAft>
                <a:spcPts val="150"/>
              </a:spcAft>
              <a:buClr>
                <a:srgbClr val="C00000"/>
              </a:buClr>
              <a:buSzPct val="100000"/>
              <a:buFont typeface="Wingdings" panose="05000000000000000000" pitchFamily="2" charset="2"/>
              <a:buChar char="§"/>
            </a:pPr>
            <a:r>
              <a:rPr lang="en-US" dirty="0"/>
              <a:t>On a per acre basis, the cost of waste characterization for Roads and Other land-use categories is assumed to be the same as for rural housing, but Other is adjusted lower to account for the small fraction that would be decontaminated (4.5%). </a:t>
            </a:r>
          </a:p>
          <a:p>
            <a:r>
              <a:rPr lang="en-US" dirty="0"/>
              <a:t>Farmland: $330/ha</a:t>
            </a:r>
          </a:p>
          <a:p>
            <a:pPr marL="685800" lvl="1" indent="-342900">
              <a:spcBef>
                <a:spcPts val="900"/>
              </a:spcBef>
              <a:spcAft>
                <a:spcPts val="150"/>
              </a:spcAft>
              <a:buClr>
                <a:srgbClr val="C00000"/>
              </a:buClr>
              <a:buSzPct val="100000"/>
              <a:buFont typeface="Wingdings" panose="05000000000000000000" pitchFamily="2" charset="2"/>
              <a:buChar char="§"/>
            </a:pPr>
            <a:r>
              <a:rPr lang="en-US" dirty="0"/>
              <a:t>Assumes one sample is collected for every five hectares of farmland at a cost of $750 for acquisition and $900 for analysis. </a:t>
            </a:r>
          </a:p>
          <a:p>
            <a:endParaRPr lang="en-US" dirty="0"/>
          </a:p>
        </p:txBody>
      </p:sp>
    </p:spTree>
    <p:extLst>
      <p:ext uri="{BB962C8B-B14F-4D97-AF65-F5344CB8AC3E}">
        <p14:creationId xmlns:p14="http://schemas.microsoft.com/office/powerpoint/2010/main" val="1004850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70E1B-DFD5-4CBA-82AE-8E7D7844438D}"/>
              </a:ext>
            </a:extLst>
          </p:cNvPr>
          <p:cNvSpPr>
            <a:spLocks noGrp="1"/>
          </p:cNvSpPr>
          <p:nvPr>
            <p:ph type="title"/>
          </p:nvPr>
        </p:nvSpPr>
        <p:spPr/>
        <p:txBody>
          <a:bodyPr>
            <a:normAutofit fontScale="90000"/>
          </a:bodyPr>
          <a:lstStyle/>
          <a:p>
            <a:r>
              <a:rPr lang="en-US" dirty="0"/>
              <a:t>Summary of Potential Decontamination Costs</a:t>
            </a:r>
          </a:p>
        </p:txBody>
      </p:sp>
      <p:sp>
        <p:nvSpPr>
          <p:cNvPr id="5" name="Content Placeholder 2">
            <a:extLst>
              <a:ext uri="{FF2B5EF4-FFF2-40B4-BE49-F238E27FC236}">
                <a16:creationId xmlns:a16="http://schemas.microsoft.com/office/drawing/2014/main" id="{B800E4D9-AF02-4D3E-9FBB-2CA20AD4D3EC}"/>
              </a:ext>
            </a:extLst>
          </p:cNvPr>
          <p:cNvSpPr txBox="1">
            <a:spLocks/>
          </p:cNvSpPr>
          <p:nvPr/>
        </p:nvSpPr>
        <p:spPr>
          <a:xfrm>
            <a:off x="393875" y="1600201"/>
            <a:ext cx="8407225" cy="43533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85749">
              <a:lnSpc>
                <a:spcPct val="90000"/>
              </a:lnSpc>
              <a:spcBef>
                <a:spcPts val="900"/>
              </a:spcBef>
              <a:spcAft>
                <a:spcPts val="150"/>
              </a:spcAft>
              <a:buSzPct val="100000"/>
              <a:buFont typeface="Wingdings" panose="05000000000000000000" pitchFamily="2" charset="2"/>
              <a:buChar char="§"/>
            </a:pPr>
            <a:r>
              <a:rPr lang="en-US" sz="2400" kern="0" dirty="0">
                <a:solidFill>
                  <a:srgbClr val="000000"/>
                </a:solidFill>
                <a:latin typeface="Calibri"/>
                <a:ea typeface="ＭＳ Ｐゴシック" pitchFamily="-112" charset="-128"/>
                <a:cs typeface="Calibri"/>
              </a:rPr>
              <a:t>Non-Farmland decontamination costs averaged over all land usages within the CONUS </a:t>
            </a:r>
          </a:p>
        </p:txBody>
      </p:sp>
      <p:sp>
        <p:nvSpPr>
          <p:cNvPr id="7" name="Content Placeholder 2">
            <a:extLst>
              <a:ext uri="{FF2B5EF4-FFF2-40B4-BE49-F238E27FC236}">
                <a16:creationId xmlns:a16="http://schemas.microsoft.com/office/drawing/2014/main" id="{DEA91ADD-5B94-4152-9009-AA235E8668A6}"/>
              </a:ext>
            </a:extLst>
          </p:cNvPr>
          <p:cNvSpPr txBox="1">
            <a:spLocks/>
          </p:cNvSpPr>
          <p:nvPr/>
        </p:nvSpPr>
        <p:spPr>
          <a:xfrm>
            <a:off x="393875" y="3717430"/>
            <a:ext cx="8474525" cy="43533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4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0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685749">
              <a:lnSpc>
                <a:spcPct val="90000"/>
              </a:lnSpc>
              <a:spcBef>
                <a:spcPts val="900"/>
              </a:spcBef>
              <a:spcAft>
                <a:spcPts val="150"/>
              </a:spcAft>
              <a:buSzPct val="100000"/>
              <a:buFont typeface="Wingdings" panose="05000000000000000000" pitchFamily="2" charset="2"/>
              <a:buChar char="§"/>
            </a:pPr>
            <a:r>
              <a:rPr lang="en-US" sz="2400" kern="0" dirty="0">
                <a:solidFill>
                  <a:srgbClr val="000000"/>
                </a:solidFill>
                <a:latin typeface="Calibri"/>
                <a:ea typeface="ＭＳ Ｐゴシック" pitchFamily="-112" charset="-128"/>
                <a:cs typeface="Calibri"/>
              </a:rPr>
              <a:t>Farmland decontamination costs</a:t>
            </a:r>
          </a:p>
        </p:txBody>
      </p:sp>
      <p:graphicFrame>
        <p:nvGraphicFramePr>
          <p:cNvPr id="9" name="Content Placeholder 3">
            <a:extLst>
              <a:ext uri="{FF2B5EF4-FFF2-40B4-BE49-F238E27FC236}">
                <a16:creationId xmlns:a16="http://schemas.microsoft.com/office/drawing/2014/main" id="{CC668784-EEA7-4565-B5BE-C343B6F4E1D4}"/>
              </a:ext>
            </a:extLst>
          </p:cNvPr>
          <p:cNvGraphicFramePr>
            <a:graphicFrameLocks/>
          </p:cNvGraphicFramePr>
          <p:nvPr>
            <p:extLst>
              <p:ext uri="{D42A27DB-BD31-4B8C-83A1-F6EECF244321}">
                <p14:modId xmlns:p14="http://schemas.microsoft.com/office/powerpoint/2010/main" val="2714563774"/>
              </p:ext>
            </p:extLst>
          </p:nvPr>
        </p:nvGraphicFramePr>
        <p:xfrm>
          <a:off x="556591" y="2012941"/>
          <a:ext cx="7680959" cy="1393129"/>
        </p:xfrm>
        <a:graphic>
          <a:graphicData uri="http://schemas.openxmlformats.org/drawingml/2006/table">
            <a:tbl>
              <a:tblPr firstRow="1" firstCol="1" bandRow="1"/>
              <a:tblGrid>
                <a:gridCol w="1174100">
                  <a:extLst>
                    <a:ext uri="{9D8B030D-6E8A-4147-A177-3AD203B41FA5}">
                      <a16:colId xmlns:a16="http://schemas.microsoft.com/office/drawing/2014/main" val="3917077048"/>
                    </a:ext>
                  </a:extLst>
                </a:gridCol>
                <a:gridCol w="1440906">
                  <a:extLst>
                    <a:ext uri="{9D8B030D-6E8A-4147-A177-3AD203B41FA5}">
                      <a16:colId xmlns:a16="http://schemas.microsoft.com/office/drawing/2014/main" val="31952446"/>
                    </a:ext>
                  </a:extLst>
                </a:gridCol>
                <a:gridCol w="971098">
                  <a:extLst>
                    <a:ext uri="{9D8B030D-6E8A-4147-A177-3AD203B41FA5}">
                      <a16:colId xmlns:a16="http://schemas.microsoft.com/office/drawing/2014/main" val="3071538121"/>
                    </a:ext>
                  </a:extLst>
                </a:gridCol>
                <a:gridCol w="1110301">
                  <a:extLst>
                    <a:ext uri="{9D8B030D-6E8A-4147-A177-3AD203B41FA5}">
                      <a16:colId xmlns:a16="http://schemas.microsoft.com/office/drawing/2014/main" val="2854824988"/>
                    </a:ext>
                  </a:extLst>
                </a:gridCol>
                <a:gridCol w="1395333">
                  <a:extLst>
                    <a:ext uri="{9D8B030D-6E8A-4147-A177-3AD203B41FA5}">
                      <a16:colId xmlns:a16="http://schemas.microsoft.com/office/drawing/2014/main" val="3999039453"/>
                    </a:ext>
                  </a:extLst>
                </a:gridCol>
                <a:gridCol w="768924">
                  <a:extLst>
                    <a:ext uri="{9D8B030D-6E8A-4147-A177-3AD203B41FA5}">
                      <a16:colId xmlns:a16="http://schemas.microsoft.com/office/drawing/2014/main" val="4196921915"/>
                    </a:ext>
                  </a:extLst>
                </a:gridCol>
                <a:gridCol w="820297">
                  <a:extLst>
                    <a:ext uri="{9D8B030D-6E8A-4147-A177-3AD203B41FA5}">
                      <a16:colId xmlns:a16="http://schemas.microsoft.com/office/drawing/2014/main" val="695937020"/>
                    </a:ext>
                  </a:extLst>
                </a:gridCol>
              </a:tblGrid>
              <a:tr h="36576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 </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Decontamination </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Waste Generation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Waste Management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Waste Characterization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gridSpan="2">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Total Cost to Decontaminate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hMerge="1">
                  <a:txBody>
                    <a:bodyPr/>
                    <a:lstStyle/>
                    <a:p>
                      <a:endParaRPr lang="en-US"/>
                    </a:p>
                  </a:txBody>
                  <a:tcPr/>
                </a:tc>
                <a:extLst>
                  <a:ext uri="{0D108BD9-81ED-4DB2-BD59-A6C34878D82A}">
                    <a16:rowId xmlns:a16="http://schemas.microsoft.com/office/drawing/2014/main" val="3315843272"/>
                  </a:ext>
                </a:extLst>
              </a:tr>
              <a:tr h="19050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 </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$/acre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CY/acre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$/acre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$/acre</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$/acre</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$/person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319732039"/>
                  </a:ext>
                </a:extLst>
              </a:tr>
              <a:tr h="18288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Level 1 (DF 2)</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$5,200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15</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$11,000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$170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$16,000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$78,000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526103623"/>
                  </a:ext>
                </a:extLst>
              </a:tr>
              <a:tr h="18288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Level 2 (DF 4)</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$11,000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38</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$27,000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$170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$38,000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$180,000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3677354847"/>
                  </a:ext>
                </a:extLst>
              </a:tr>
              <a:tr h="19050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Level 3 (DF 8)</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$15,000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57</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$40,000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$170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$56,000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$270,000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655115260"/>
                  </a:ext>
                </a:extLst>
              </a:tr>
            </a:tbl>
          </a:graphicData>
        </a:graphic>
      </p:graphicFrame>
      <p:graphicFrame>
        <p:nvGraphicFramePr>
          <p:cNvPr id="10" name="Table 9">
            <a:extLst>
              <a:ext uri="{FF2B5EF4-FFF2-40B4-BE49-F238E27FC236}">
                <a16:creationId xmlns:a16="http://schemas.microsoft.com/office/drawing/2014/main" id="{50CBFA35-385B-4DE6-8C2E-D4083D064095}"/>
              </a:ext>
            </a:extLst>
          </p:cNvPr>
          <p:cNvGraphicFramePr>
            <a:graphicFrameLocks noGrp="1"/>
          </p:cNvGraphicFramePr>
          <p:nvPr>
            <p:extLst>
              <p:ext uri="{D42A27DB-BD31-4B8C-83A1-F6EECF244321}">
                <p14:modId xmlns:p14="http://schemas.microsoft.com/office/powerpoint/2010/main" val="316848007"/>
              </p:ext>
            </p:extLst>
          </p:nvPr>
        </p:nvGraphicFramePr>
        <p:xfrm>
          <a:off x="556590" y="4152763"/>
          <a:ext cx="7680960" cy="1445021"/>
        </p:xfrm>
        <a:graphic>
          <a:graphicData uri="http://schemas.openxmlformats.org/drawingml/2006/table">
            <a:tbl>
              <a:tblPr firstRow="1" firstCol="1" bandRow="1"/>
              <a:tblGrid>
                <a:gridCol w="1184745">
                  <a:extLst>
                    <a:ext uri="{9D8B030D-6E8A-4147-A177-3AD203B41FA5}">
                      <a16:colId xmlns:a16="http://schemas.microsoft.com/office/drawing/2014/main" val="557301265"/>
                    </a:ext>
                  </a:extLst>
                </a:gridCol>
                <a:gridCol w="1431235">
                  <a:extLst>
                    <a:ext uri="{9D8B030D-6E8A-4147-A177-3AD203B41FA5}">
                      <a16:colId xmlns:a16="http://schemas.microsoft.com/office/drawing/2014/main" val="2223980910"/>
                    </a:ext>
                  </a:extLst>
                </a:gridCol>
                <a:gridCol w="970059">
                  <a:extLst>
                    <a:ext uri="{9D8B030D-6E8A-4147-A177-3AD203B41FA5}">
                      <a16:colId xmlns:a16="http://schemas.microsoft.com/office/drawing/2014/main" val="4009231521"/>
                    </a:ext>
                  </a:extLst>
                </a:gridCol>
                <a:gridCol w="1121134">
                  <a:extLst>
                    <a:ext uri="{9D8B030D-6E8A-4147-A177-3AD203B41FA5}">
                      <a16:colId xmlns:a16="http://schemas.microsoft.com/office/drawing/2014/main" val="3967309280"/>
                    </a:ext>
                  </a:extLst>
                </a:gridCol>
                <a:gridCol w="1375576">
                  <a:extLst>
                    <a:ext uri="{9D8B030D-6E8A-4147-A177-3AD203B41FA5}">
                      <a16:colId xmlns:a16="http://schemas.microsoft.com/office/drawing/2014/main" val="4035629138"/>
                    </a:ext>
                  </a:extLst>
                </a:gridCol>
                <a:gridCol w="1598211">
                  <a:extLst>
                    <a:ext uri="{9D8B030D-6E8A-4147-A177-3AD203B41FA5}">
                      <a16:colId xmlns:a16="http://schemas.microsoft.com/office/drawing/2014/main" val="4256201359"/>
                    </a:ext>
                  </a:extLst>
                </a:gridCol>
              </a:tblGrid>
              <a:tr h="526809">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 </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Decontamination </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Waste Generation</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Waste Management</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Soil Characterization</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dirty="0">
                          <a:effectLst/>
                        </a:rPr>
                        <a:t>Total Cost to Decontaminate</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2702164698"/>
                  </a:ext>
                </a:extLst>
              </a:tr>
              <a:tr h="2000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 </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$/ha</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CY/ha</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$/ha</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$/ha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$/ha</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206282269"/>
                  </a:ext>
                </a:extLst>
              </a:tr>
              <a:tr h="18288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Level 1 (DF 2)</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$3,349</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$330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$3,679</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806764726"/>
                  </a:ext>
                </a:extLst>
              </a:tr>
              <a:tr h="18288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Level 2 (DF 4)</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$38,032</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$330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$38,362</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150319453"/>
                  </a:ext>
                </a:extLst>
              </a:tr>
              <a:tr h="190500">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nSpc>
                          <a:spcPct val="115000"/>
                        </a:lnSpc>
                        <a:spcBef>
                          <a:spcPts val="0"/>
                        </a:spcBef>
                        <a:spcAft>
                          <a:spcPts val="0"/>
                        </a:spcAft>
                      </a:pPr>
                      <a:r>
                        <a:rPr lang="en-US" sz="1400">
                          <a:effectLst/>
                        </a:rPr>
                        <a:t>Level 3 (DF 8)</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$38,032</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$0</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a:effectLst/>
                        </a:rPr>
                        <a:t>$330</a:t>
                      </a:r>
                      <a:endParaRPr lang="en-US" sz="140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nSpc>
                          <a:spcPct val="115000"/>
                        </a:lnSpc>
                        <a:spcBef>
                          <a:spcPts val="0"/>
                        </a:spcBef>
                        <a:spcAft>
                          <a:spcPts val="0"/>
                        </a:spcAft>
                      </a:pPr>
                      <a:r>
                        <a:rPr lang="en-US" sz="1400" dirty="0">
                          <a:effectLst/>
                        </a:rPr>
                        <a:t>$38,362</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txBody>
                  <a:tcPr marL="36830" marR="36830" marT="0" marB="0" anchor="b">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2458041127"/>
                  </a:ext>
                </a:extLst>
              </a:tr>
            </a:tbl>
          </a:graphicData>
        </a:graphic>
      </p:graphicFrame>
    </p:spTree>
    <p:extLst>
      <p:ext uri="{BB962C8B-B14F-4D97-AF65-F5344CB8AC3E}">
        <p14:creationId xmlns:p14="http://schemas.microsoft.com/office/powerpoint/2010/main" val="4152886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34BA4-2045-4183-B4C6-267421CA6702}"/>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C7F9DF72-D1DC-4278-AAA5-FCDF0C1A5FA0}"/>
              </a:ext>
            </a:extLst>
          </p:cNvPr>
          <p:cNvSpPr>
            <a:spLocks noGrp="1"/>
          </p:cNvSpPr>
          <p:nvPr>
            <p:ph type="body" sz="quarter" idx="10"/>
          </p:nvPr>
        </p:nvSpPr>
        <p:spPr>
          <a:xfrm>
            <a:off x="615986" y="1116200"/>
            <a:ext cx="7879427" cy="5246764"/>
          </a:xfrm>
        </p:spPr>
        <p:txBody>
          <a:bodyPr/>
          <a:lstStyle/>
          <a:p>
            <a:r>
              <a:rPr lang="en-US" dirty="0"/>
              <a:t>Develop a documented, traceable, and transparent methodology for the development of decontamination parameters for MACCS 3.10</a:t>
            </a:r>
          </a:p>
          <a:p>
            <a:r>
              <a:rPr lang="en-US" dirty="0"/>
              <a:t>Present overview of key elements of the proposed methodology </a:t>
            </a:r>
          </a:p>
          <a:p>
            <a:r>
              <a:rPr lang="en-US" dirty="0"/>
              <a:t>Illustrate proposed methodology using a mixture of </a:t>
            </a:r>
          </a:p>
          <a:p>
            <a:pPr marL="1028700"/>
            <a:r>
              <a:rPr lang="en-US" sz="2000" dirty="0"/>
              <a:t>Documented data sources</a:t>
            </a:r>
          </a:p>
          <a:p>
            <a:pPr marL="1028700"/>
            <a:r>
              <a:rPr lang="en-US" sz="2000" dirty="0"/>
              <a:t>Reasonable assumptions </a:t>
            </a:r>
            <a:endParaRPr lang="en-US" dirty="0"/>
          </a:p>
          <a:p>
            <a:r>
              <a:rPr lang="en-US" dirty="0"/>
              <a:t>Provide examples of resulting MACCS decontamination parameters by applying the proposed methodology </a:t>
            </a:r>
          </a:p>
        </p:txBody>
      </p:sp>
    </p:spTree>
    <p:extLst>
      <p:ext uri="{BB962C8B-B14F-4D97-AF65-F5344CB8AC3E}">
        <p14:creationId xmlns:p14="http://schemas.microsoft.com/office/powerpoint/2010/main" val="2069872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6FCE5-3BE8-4CDF-87AF-67CC5748949E}"/>
              </a:ext>
            </a:extLst>
          </p:cNvPr>
          <p:cNvSpPr>
            <a:spLocks noGrp="1"/>
          </p:cNvSpPr>
          <p:nvPr>
            <p:ph type="title"/>
          </p:nvPr>
        </p:nvSpPr>
        <p:spPr/>
        <p:txBody>
          <a:bodyPr/>
          <a:lstStyle/>
          <a:p>
            <a:r>
              <a:rPr lang="en-US" dirty="0"/>
              <a:t>Observations</a:t>
            </a:r>
          </a:p>
        </p:txBody>
      </p:sp>
      <p:sp>
        <p:nvSpPr>
          <p:cNvPr id="8" name="Content Placeholder 2">
            <a:extLst>
              <a:ext uri="{FF2B5EF4-FFF2-40B4-BE49-F238E27FC236}">
                <a16:creationId xmlns:a16="http://schemas.microsoft.com/office/drawing/2014/main" id="{07859E32-FDA6-4DCD-AE8D-BD5A02AFFDB7}"/>
              </a:ext>
            </a:extLst>
          </p:cNvPr>
          <p:cNvSpPr>
            <a:spLocks noGrp="1"/>
          </p:cNvSpPr>
          <p:nvPr>
            <p:ph type="body" sz="quarter" idx="10"/>
          </p:nvPr>
        </p:nvSpPr>
        <p:spPr>
          <a:xfrm>
            <a:off x="615986" y="1116200"/>
            <a:ext cx="7921957" cy="5246764"/>
          </a:xfrm>
        </p:spPr>
        <p:txBody>
          <a:bodyPr>
            <a:normAutofit fontScale="92500"/>
          </a:bodyPr>
          <a:lstStyle/>
          <a:p>
            <a:r>
              <a:rPr lang="en-US" dirty="0"/>
              <a:t>Majority of dose arises from land areas surrounding structures </a:t>
            </a:r>
          </a:p>
          <a:p>
            <a:pPr marL="800100" lvl="1" indent="-342900">
              <a:buFont typeface="Arial" panose="020B0604020202020204" pitchFamily="34" charset="0"/>
              <a:buChar char="•"/>
            </a:pPr>
            <a:r>
              <a:rPr lang="en-US" dirty="0"/>
              <a:t>Mainly lawns, forest, asphalt, and concrete</a:t>
            </a:r>
          </a:p>
          <a:p>
            <a:pPr marL="800100" lvl="1" indent="-342900">
              <a:buFont typeface="Arial" panose="020B0604020202020204" pitchFamily="34" charset="0"/>
              <a:buChar char="•"/>
            </a:pPr>
            <a:r>
              <a:rPr lang="en-US" dirty="0"/>
              <a:t>Especially so for wet deposition</a:t>
            </a:r>
          </a:p>
          <a:p>
            <a:r>
              <a:rPr lang="en-US" dirty="0"/>
              <a:t>Decontamination of land areas requiring vegetation, humus, and topsoil removal tend to generate large amounts of waste. </a:t>
            </a:r>
          </a:p>
          <a:p>
            <a:r>
              <a:rPr lang="en-US" dirty="0"/>
              <a:t>Per-capita decontamination costs are highest for low population density. </a:t>
            </a:r>
          </a:p>
          <a:p>
            <a:r>
              <a:rPr lang="en-US" dirty="0"/>
              <a:t>Some non-farmland decontamination costs are greater than CDNFRM parameter limit of $100,000/person in MACCS 3.10. </a:t>
            </a:r>
          </a:p>
          <a:p>
            <a:r>
              <a:rPr lang="en-US" dirty="0"/>
              <a:t>High non-farmland decontamination costs coupled with extended interdiction periods may result in increased condemnation. </a:t>
            </a:r>
          </a:p>
          <a:p>
            <a:r>
              <a:rPr lang="en-US" dirty="0"/>
              <a:t>High farmland decontamination costs may result in increased condemnation of farmland. </a:t>
            </a:r>
          </a:p>
        </p:txBody>
      </p:sp>
    </p:spTree>
    <p:extLst>
      <p:ext uri="{BB962C8B-B14F-4D97-AF65-F5344CB8AC3E}">
        <p14:creationId xmlns:p14="http://schemas.microsoft.com/office/powerpoint/2010/main" val="31259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CA57E-AE59-4D5B-AE60-1C9DC7F9DBAD}"/>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20DAA777-F8F6-4129-9EF2-D1BC39DA8A60}"/>
              </a:ext>
            </a:extLst>
          </p:cNvPr>
          <p:cNvSpPr>
            <a:spLocks noGrp="1"/>
          </p:cNvSpPr>
          <p:nvPr>
            <p:ph type="body" sz="quarter" idx="10"/>
          </p:nvPr>
        </p:nvSpPr>
        <p:spPr/>
        <p:txBody>
          <a:bodyPr>
            <a:normAutofit/>
          </a:bodyPr>
          <a:lstStyle/>
          <a:p>
            <a:r>
              <a:rPr lang="en-US" dirty="0"/>
              <a:t>A methodology has been developed by Sandia National Laboratories that provides a documented, traceable, and transparent method for estimating decontamination costs  in MACCS.</a:t>
            </a:r>
          </a:p>
          <a:p>
            <a:r>
              <a:rPr lang="en-US" dirty="0"/>
              <a:t>Values have been estimated using unit cost, waste, and dose reduction data from Fukushima cleanup experience coupled with generic US-average land use statistics.</a:t>
            </a:r>
          </a:p>
        </p:txBody>
      </p:sp>
    </p:spTree>
    <p:extLst>
      <p:ext uri="{BB962C8B-B14F-4D97-AF65-F5344CB8AC3E}">
        <p14:creationId xmlns:p14="http://schemas.microsoft.com/office/powerpoint/2010/main" val="1158194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Selected References</a:t>
            </a:r>
          </a:p>
        </p:txBody>
      </p:sp>
      <p:sp>
        <p:nvSpPr>
          <p:cNvPr id="3" name="Content Placeholder 2"/>
          <p:cNvSpPr>
            <a:spLocks noGrp="1"/>
          </p:cNvSpPr>
          <p:nvPr>
            <p:ph type="body" sz="quarter" idx="10"/>
          </p:nvPr>
        </p:nvSpPr>
        <p:spPr/>
        <p:txBody>
          <a:bodyPr>
            <a:normAutofit fontScale="92500"/>
          </a:bodyPr>
          <a:lstStyle/>
          <a:p>
            <a:r>
              <a:rPr lang="en-US" sz="1200" dirty="0"/>
              <a:t>BNL 2009, "Decontamination Technologies Task 3. Urban Remediation and Response Project Prepared for New York City Department of Health and Mental Hygiene," Brookhaven National Laboratory, Upton, NY, 2009.</a:t>
            </a:r>
          </a:p>
          <a:p>
            <a:r>
              <a:rPr lang="en-US" sz="1200" dirty="0"/>
              <a:t>J. Brown, K. Mortimer, K. Andersson, T. </a:t>
            </a:r>
            <a:r>
              <a:rPr lang="en-US" sz="1200" dirty="0" err="1"/>
              <a:t>Duranova</a:t>
            </a:r>
            <a:r>
              <a:rPr lang="en-US" sz="1200" dirty="0"/>
              <a:t>, A. </a:t>
            </a:r>
            <a:r>
              <a:rPr lang="en-US" sz="1200" dirty="0" err="1"/>
              <a:t>Mrskova</a:t>
            </a:r>
            <a:r>
              <a:rPr lang="en-US" sz="1200" dirty="0"/>
              <a:t>, R. </a:t>
            </a:r>
            <a:r>
              <a:rPr lang="en-US" sz="1200" dirty="0" err="1"/>
              <a:t>Hänninen</a:t>
            </a:r>
            <a:r>
              <a:rPr lang="en-US" sz="1200" dirty="0"/>
              <a:t>, T. </a:t>
            </a:r>
            <a:r>
              <a:rPr lang="en-US" sz="1200" dirty="0" err="1"/>
              <a:t>Ikäheimonen</a:t>
            </a:r>
            <a:r>
              <a:rPr lang="en-US" sz="1200" dirty="0"/>
              <a:t>, G. Kirchner, V. Bertsch, F. </a:t>
            </a:r>
            <a:r>
              <a:rPr lang="en-US" sz="1200" dirty="0" err="1"/>
              <a:t>Gallay</a:t>
            </a:r>
            <a:r>
              <a:rPr lang="en-US" sz="1200" dirty="0"/>
              <a:t> and N. </a:t>
            </a:r>
            <a:r>
              <a:rPr lang="en-US" sz="1200" dirty="0" err="1"/>
              <a:t>Reales</a:t>
            </a:r>
            <a:r>
              <a:rPr lang="en-US" sz="1200" dirty="0"/>
              <a:t>, "Generic handbook for assisting in the management of contaminated inhabited areas in Europe following a radiological emergency: Part II - Compendium of Information on Countermeasure Options, Version 1.0 (EURANOS(CAT1)-TN(07)-02)," Health Protection Agency, Chilton, </a:t>
            </a:r>
            <a:r>
              <a:rPr lang="en-US" sz="1200" dirty="0" err="1"/>
              <a:t>Didcot</a:t>
            </a:r>
            <a:r>
              <a:rPr lang="en-US" sz="1200" dirty="0"/>
              <a:t>, UK, 2007.</a:t>
            </a:r>
          </a:p>
          <a:p>
            <a:r>
              <a:rPr lang="en-US" sz="1200" dirty="0"/>
              <a:t>T. Yasutaka and W. Naito, "Assessing cost and effectiveness of radiation decontamination in Fukushima Prefecture, Japan," </a:t>
            </a:r>
            <a:r>
              <a:rPr lang="en-US" sz="1200" i="1" dirty="0"/>
              <a:t>Journal of Environmental Radioactivity, </a:t>
            </a:r>
            <a:r>
              <a:rPr lang="en-US" sz="1200" dirty="0"/>
              <a:t>vol. 151, pp. 512-520, 2016</a:t>
            </a:r>
          </a:p>
          <a:p>
            <a:r>
              <a:rPr lang="en-US" sz="1200" dirty="0"/>
              <a:t>Japan Atomic Energy Agency, "Remediation of contaminated areas in the aftermath of the accident at the Fukushima Daiichi Nuclear Power station: Overview, analysis and lessons learned Part 1: A report on the “Decontamination Pilot Project" (Review No. 2014-051)," Fukushima Environmental Safety Center, Japan Atomic Energy Agency, Tokai-Mura, Japan, 2015.</a:t>
            </a:r>
          </a:p>
          <a:p>
            <a:r>
              <a:rPr lang="en-US" sz="1200" dirty="0"/>
              <a:t>U.S. Census Bureau, "2013 National - Housing Unit Characteristics - All Housing Units," 2013. [Online]. Available: </a:t>
            </a:r>
            <a:r>
              <a:rPr lang="en-US" sz="1200" dirty="0">
                <a:hlinkClick r:id="rId2"/>
              </a:rPr>
              <a:t>https://www.census.gov/programs-surveys/ahs/data/interactive/ahstablecreator.html</a:t>
            </a:r>
            <a:r>
              <a:rPr lang="en-US" sz="1200" dirty="0"/>
              <a:t>.</a:t>
            </a:r>
          </a:p>
          <a:p>
            <a:r>
              <a:rPr lang="en-US" sz="1200" dirty="0"/>
              <a:t>U.S. Census Bureau, "American Community Survey, 2013," 2013. [Online]. Available: </a:t>
            </a:r>
            <a:r>
              <a:rPr lang="en-US" sz="1200" dirty="0">
                <a:hlinkClick r:id="rId3"/>
              </a:rPr>
              <a:t>https://www.census.gov/programs-surveys/acs</a:t>
            </a:r>
            <a:r>
              <a:rPr lang="en-US" sz="1200" dirty="0"/>
              <a:t>.</a:t>
            </a:r>
          </a:p>
          <a:p>
            <a:r>
              <a:rPr lang="en-US" sz="1200" dirty="0"/>
              <a:t>U.S. Department of Agriculture, "Major Land Uses, 2012," 2017. [Online]. Available: </a:t>
            </a:r>
            <a:r>
              <a:rPr lang="en-US" sz="1200" dirty="0">
                <a:hlinkClick r:id="rId4"/>
              </a:rPr>
              <a:t>https://www.ers.usda.gov/data-products/major-land-uses/major-land-uses/</a:t>
            </a:r>
            <a:r>
              <a:rPr lang="en-US" sz="1200" dirty="0"/>
              <a:t>.</a:t>
            </a:r>
          </a:p>
          <a:p>
            <a:r>
              <a:rPr lang="en-US" sz="1200" dirty="0"/>
              <a:t>D. P. Bigelow and A. Borchers, "Major Uses of Land in the United States, 2012 (EIB-178)," U.S. Department of Agriculture, 2017.</a:t>
            </a:r>
          </a:p>
          <a:p>
            <a:r>
              <a:rPr lang="en-US" sz="1200" dirty="0"/>
              <a:t>Japan Ministry of the Environment, "</a:t>
            </a:r>
            <a:r>
              <a:rPr lang="en-US" sz="1200" dirty="0" err="1"/>
              <a:t>Jokyo</a:t>
            </a:r>
            <a:r>
              <a:rPr lang="en-US" sz="1200" dirty="0"/>
              <a:t> </a:t>
            </a:r>
            <a:r>
              <a:rPr lang="en-US" sz="1200" dirty="0" err="1"/>
              <a:t>Dojou</a:t>
            </a:r>
            <a:r>
              <a:rPr lang="en-US" sz="1200" dirty="0"/>
              <a:t> </a:t>
            </a:r>
            <a:r>
              <a:rPr lang="en-US" sz="1200" dirty="0" err="1"/>
              <a:t>tou</a:t>
            </a:r>
            <a:r>
              <a:rPr lang="en-US" sz="1200" dirty="0"/>
              <a:t> no </a:t>
            </a:r>
            <a:r>
              <a:rPr lang="en-US" sz="1200" dirty="0" err="1"/>
              <a:t>Chuukan</a:t>
            </a:r>
            <a:r>
              <a:rPr lang="en-US" sz="1200" dirty="0"/>
              <a:t> </a:t>
            </a:r>
            <a:r>
              <a:rPr lang="en-US" sz="1200" dirty="0" err="1"/>
              <a:t>Chozou</a:t>
            </a:r>
            <a:r>
              <a:rPr lang="en-US" sz="1200" dirty="0"/>
              <a:t> </a:t>
            </a:r>
            <a:r>
              <a:rPr lang="en-US" sz="1200" dirty="0" err="1"/>
              <a:t>Shisetsu</a:t>
            </a:r>
            <a:r>
              <a:rPr lang="en-US" sz="1200" dirty="0"/>
              <a:t> no An </a:t>
            </a:r>
            <a:r>
              <a:rPr lang="en-US" sz="1200" dirty="0" err="1"/>
              <a:t>ni</a:t>
            </a:r>
            <a:r>
              <a:rPr lang="en-US" sz="1200" dirty="0"/>
              <a:t> </a:t>
            </a:r>
            <a:r>
              <a:rPr lang="en-US" sz="1200" dirty="0" err="1"/>
              <a:t>tsuite</a:t>
            </a:r>
            <a:r>
              <a:rPr lang="en-US" sz="1200" dirty="0"/>
              <a:t> [Draft Plan of Interim Storage Facility for Removed Soil and Waste] (in Japanese)," Fukushima Headquarters for Interim Storage Facilities, 2014.</a:t>
            </a:r>
          </a:p>
          <a:p>
            <a:r>
              <a:rPr lang="en-US" sz="1200" dirty="0"/>
              <a:t>F. </a:t>
            </a:r>
            <a:r>
              <a:rPr lang="en-US" sz="1200" dirty="0" err="1"/>
              <a:t>Feizollahi</a:t>
            </a:r>
            <a:r>
              <a:rPr lang="en-US" sz="1200" dirty="0"/>
              <a:t>, D. </a:t>
            </a:r>
            <a:r>
              <a:rPr lang="en-US" sz="1200" dirty="0" err="1"/>
              <a:t>Shropshire</a:t>
            </a:r>
            <a:r>
              <a:rPr lang="en-US" sz="1200" dirty="0"/>
              <a:t> and D. Burton, "Waste Management Facilities Cost Information for Transportation of Radioactive and Hazardous Materials (INEL-95/0300)," Idaho National Engineering Laboratory, Idaho Falls, ID, 1995.</a:t>
            </a:r>
          </a:p>
          <a:p>
            <a:r>
              <a:rPr lang="en-US" sz="1200" dirty="0"/>
              <a:t>J. T. </a:t>
            </a:r>
            <a:r>
              <a:rPr lang="en-US" sz="1200" dirty="0" err="1"/>
              <a:t>Carilli</a:t>
            </a:r>
            <a:r>
              <a:rPr lang="en-US" sz="1200" dirty="0"/>
              <a:t>, S. K. </a:t>
            </a:r>
            <a:r>
              <a:rPr lang="en-US" sz="1200" dirty="0" err="1"/>
              <a:t>Krenzien</a:t>
            </a:r>
            <a:r>
              <a:rPr lang="en-US" sz="1200" dirty="0"/>
              <a:t>, R. G. Geisinger, S. J. Gordon and B. Quinn, "Overview of Nevada Test Site Radioactive and Mixed Waste Disposal Operations - 9117," in WM2009 Conference, Phoenix, AZ, 2009. </a:t>
            </a:r>
          </a:p>
        </p:txBody>
      </p:sp>
    </p:spTree>
    <p:extLst>
      <p:ext uri="{BB962C8B-B14F-4D97-AF65-F5344CB8AC3E}">
        <p14:creationId xmlns:p14="http://schemas.microsoft.com/office/powerpoint/2010/main" val="47233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FE8FC-17E9-490F-97B7-87CC2A1D36E4}"/>
              </a:ext>
            </a:extLst>
          </p:cNvPr>
          <p:cNvSpPr>
            <a:spLocks noGrp="1"/>
          </p:cNvSpPr>
          <p:nvPr>
            <p:ph type="title"/>
          </p:nvPr>
        </p:nvSpPr>
        <p:spPr/>
        <p:txBody>
          <a:bodyPr/>
          <a:lstStyle/>
          <a:p>
            <a:r>
              <a:rPr lang="en-US" dirty="0"/>
              <a:t>MACCS Parameters Evaluated</a:t>
            </a:r>
          </a:p>
        </p:txBody>
      </p:sp>
      <p:sp>
        <p:nvSpPr>
          <p:cNvPr id="3" name="Content Placeholder 2">
            <a:extLst>
              <a:ext uri="{FF2B5EF4-FFF2-40B4-BE49-F238E27FC236}">
                <a16:creationId xmlns:a16="http://schemas.microsoft.com/office/drawing/2014/main" id="{E3B000B5-4196-45EE-AC78-886791591973}"/>
              </a:ext>
            </a:extLst>
          </p:cNvPr>
          <p:cNvSpPr>
            <a:spLocks noGrp="1"/>
          </p:cNvSpPr>
          <p:nvPr>
            <p:ph type="body" sz="quarter" idx="10"/>
          </p:nvPr>
        </p:nvSpPr>
        <p:spPr/>
        <p:txBody>
          <a:bodyPr/>
          <a:lstStyle/>
          <a:p>
            <a:r>
              <a:rPr lang="en-US" dirty="0"/>
              <a:t>Number of Decontamination Levels (LVLDEC)</a:t>
            </a:r>
          </a:p>
          <a:p>
            <a:r>
              <a:rPr lang="en-US" dirty="0"/>
              <a:t>Decontamination Factors (DSRFCT)</a:t>
            </a:r>
          </a:p>
          <a:p>
            <a:r>
              <a:rPr lang="en-US" dirty="0"/>
              <a:t>Non-Farmland Decontamination Cost (CDNFRM), per capita</a:t>
            </a:r>
          </a:p>
          <a:p>
            <a:r>
              <a:rPr lang="en-US" dirty="0"/>
              <a:t>Farmland Decontamination Cost (CDFRM), per hectare</a:t>
            </a:r>
          </a:p>
        </p:txBody>
      </p:sp>
    </p:spTree>
    <p:extLst>
      <p:ext uri="{BB962C8B-B14F-4D97-AF65-F5344CB8AC3E}">
        <p14:creationId xmlns:p14="http://schemas.microsoft.com/office/powerpoint/2010/main" val="176387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DA159-67DE-42AB-9054-CB1E585D08C8}"/>
              </a:ext>
            </a:extLst>
          </p:cNvPr>
          <p:cNvSpPr>
            <a:spLocks noGrp="1"/>
          </p:cNvSpPr>
          <p:nvPr>
            <p:ph type="title"/>
          </p:nvPr>
        </p:nvSpPr>
        <p:spPr>
          <a:xfrm>
            <a:off x="615987" y="223728"/>
            <a:ext cx="7543800" cy="796998"/>
          </a:xfrm>
        </p:spPr>
        <p:txBody>
          <a:bodyPr>
            <a:normAutofit fontScale="90000"/>
          </a:bodyPr>
          <a:lstStyle/>
          <a:p>
            <a:r>
              <a:rPr lang="en-US" dirty="0"/>
              <a:t>Development of Decontamination Levels</a:t>
            </a:r>
            <a:br>
              <a:rPr lang="en-US" dirty="0"/>
            </a:br>
            <a:r>
              <a:rPr lang="en-US" dirty="0"/>
              <a:t>(LVLDEC and DSRFCT)</a:t>
            </a:r>
          </a:p>
        </p:txBody>
      </p:sp>
      <p:sp>
        <p:nvSpPr>
          <p:cNvPr id="3" name="Content Placeholder 2">
            <a:extLst>
              <a:ext uri="{FF2B5EF4-FFF2-40B4-BE49-F238E27FC236}">
                <a16:creationId xmlns:a16="http://schemas.microsoft.com/office/drawing/2014/main" id="{12777988-0C8A-4509-B814-F021124CC8C4}"/>
              </a:ext>
            </a:extLst>
          </p:cNvPr>
          <p:cNvSpPr>
            <a:spLocks noGrp="1"/>
          </p:cNvSpPr>
          <p:nvPr>
            <p:ph type="body" sz="quarter" idx="10"/>
          </p:nvPr>
        </p:nvSpPr>
        <p:spPr>
          <a:xfrm>
            <a:off x="615987" y="1443910"/>
            <a:ext cx="7543800" cy="4919054"/>
          </a:xfrm>
        </p:spPr>
        <p:txBody>
          <a:bodyPr>
            <a:normAutofit/>
          </a:bodyPr>
          <a:lstStyle/>
          <a:p>
            <a:pPr marL="342900" indent="-342900">
              <a:buClrTx/>
              <a:buFont typeface="Wingdings" panose="05000000000000000000" pitchFamily="2" charset="2"/>
              <a:buChar char="§"/>
            </a:pPr>
            <a:r>
              <a:rPr lang="en-US" dirty="0"/>
              <a:t>Selected values based on BNL 2009</a:t>
            </a:r>
          </a:p>
          <a:p>
            <a:pPr marL="685800">
              <a:buClr>
                <a:srgbClr val="C00000"/>
              </a:buClr>
            </a:pPr>
            <a:r>
              <a:rPr lang="en-US" sz="2000" dirty="0"/>
              <a:t>DFs of 1-4 can be achieved using mechanical methods such as sweeping and washing </a:t>
            </a:r>
          </a:p>
          <a:p>
            <a:pPr marL="685800">
              <a:buClr>
                <a:srgbClr val="C00000"/>
              </a:buClr>
            </a:pPr>
            <a:r>
              <a:rPr lang="en-US" sz="2000" dirty="0"/>
              <a:t>DFs of 5-10 can be achieved by additional more aggressive methods such as high pressure washing, sand blasting, and selective surface replacement. </a:t>
            </a:r>
          </a:p>
          <a:p>
            <a:r>
              <a:rPr lang="en-US" dirty="0"/>
              <a:t>Currently Proposed Decontamination Levels:</a:t>
            </a:r>
          </a:p>
          <a:p>
            <a:pPr marL="0" indent="0">
              <a:buNone/>
            </a:pPr>
            <a:endParaRPr lang="en-US" dirty="0"/>
          </a:p>
        </p:txBody>
      </p:sp>
      <p:graphicFrame>
        <p:nvGraphicFramePr>
          <p:cNvPr id="7" name="Table 6">
            <a:extLst>
              <a:ext uri="{FF2B5EF4-FFF2-40B4-BE49-F238E27FC236}">
                <a16:creationId xmlns:a16="http://schemas.microsoft.com/office/drawing/2014/main" id="{B6FA78E6-E4D7-425F-B8C9-BA61934FC0AA}"/>
              </a:ext>
            </a:extLst>
          </p:cNvPr>
          <p:cNvGraphicFramePr>
            <a:graphicFrameLocks noGrp="1"/>
          </p:cNvGraphicFramePr>
          <p:nvPr>
            <p:extLst>
              <p:ext uri="{D42A27DB-BD31-4B8C-83A1-F6EECF244321}">
                <p14:modId xmlns:p14="http://schemas.microsoft.com/office/powerpoint/2010/main" val="364614149"/>
              </p:ext>
            </p:extLst>
          </p:nvPr>
        </p:nvGraphicFramePr>
        <p:xfrm>
          <a:off x="1058337" y="4150942"/>
          <a:ext cx="7027325" cy="1645920"/>
        </p:xfrm>
        <a:graphic>
          <a:graphicData uri="http://schemas.openxmlformats.org/drawingml/2006/table">
            <a:tbl>
              <a:tblPr firstRow="1" firstCol="1" bandRow="1"/>
              <a:tblGrid>
                <a:gridCol w="1849023">
                  <a:extLst>
                    <a:ext uri="{9D8B030D-6E8A-4147-A177-3AD203B41FA5}">
                      <a16:colId xmlns:a16="http://schemas.microsoft.com/office/drawing/2014/main" val="717133012"/>
                    </a:ext>
                  </a:extLst>
                </a:gridCol>
                <a:gridCol w="2812411">
                  <a:extLst>
                    <a:ext uri="{9D8B030D-6E8A-4147-A177-3AD203B41FA5}">
                      <a16:colId xmlns:a16="http://schemas.microsoft.com/office/drawing/2014/main" val="1842622237"/>
                    </a:ext>
                  </a:extLst>
                </a:gridCol>
                <a:gridCol w="2365891">
                  <a:extLst>
                    <a:ext uri="{9D8B030D-6E8A-4147-A177-3AD203B41FA5}">
                      <a16:colId xmlns:a16="http://schemas.microsoft.com/office/drawing/2014/main" val="2150219883"/>
                    </a:ext>
                  </a:extLst>
                </a:gridCol>
              </a:tblGrid>
              <a:tr h="495725">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spcBef>
                          <a:spcPts val="0"/>
                        </a:spcBef>
                        <a:spcAft>
                          <a:spcPts val="0"/>
                        </a:spcAft>
                      </a:pPr>
                      <a:r>
                        <a:rPr lang="en-US" sz="1800" dirty="0">
                          <a:effectLst/>
                        </a:rPr>
                        <a:t>Decontamination Level (DF)</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spcBef>
                          <a:spcPts val="0"/>
                        </a:spcBef>
                        <a:spcAft>
                          <a:spcPts val="0"/>
                        </a:spcAft>
                      </a:pPr>
                      <a:r>
                        <a:rPr lang="en-US" sz="1800" dirty="0">
                          <a:effectLst/>
                        </a:rPr>
                        <a:t>Percentage of the Initial Dose Remaining After Decontamination</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spcBef>
                          <a:spcPts val="0"/>
                        </a:spcBef>
                        <a:spcAft>
                          <a:spcPts val="0"/>
                        </a:spcAft>
                      </a:pPr>
                      <a:r>
                        <a:rPr lang="en-US" sz="1800">
                          <a:effectLst/>
                        </a:rPr>
                        <a:t>Total Dose Reduction Percentage</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F81BD"/>
                    </a:solidFill>
                  </a:tcPr>
                </a:tc>
                <a:extLst>
                  <a:ext uri="{0D108BD9-81ED-4DB2-BD59-A6C34878D82A}">
                    <a16:rowId xmlns:a16="http://schemas.microsoft.com/office/drawing/2014/main" val="2309093274"/>
                  </a:ext>
                </a:extLst>
              </a:tr>
              <a:tr h="24786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spcBef>
                          <a:spcPts val="0"/>
                        </a:spcBef>
                        <a:spcAft>
                          <a:spcPts val="0"/>
                        </a:spcAft>
                      </a:pPr>
                      <a:r>
                        <a:rPr lang="en-US" sz="1800">
                          <a:effectLst/>
                        </a:rPr>
                        <a:t>2</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spcBef>
                          <a:spcPts val="0"/>
                        </a:spcBef>
                        <a:spcAft>
                          <a:spcPts val="0"/>
                        </a:spcAft>
                      </a:pPr>
                      <a:r>
                        <a:rPr lang="en-US" sz="1800">
                          <a:effectLst/>
                        </a:rPr>
                        <a:t>50%</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spcBef>
                          <a:spcPts val="0"/>
                        </a:spcBef>
                        <a:spcAft>
                          <a:spcPts val="0"/>
                        </a:spcAft>
                      </a:pPr>
                      <a:r>
                        <a:rPr lang="en-US" sz="1800">
                          <a:effectLst/>
                        </a:rPr>
                        <a:t>50%</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929247768"/>
                  </a:ext>
                </a:extLst>
              </a:tr>
              <a:tr h="24786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spcBef>
                          <a:spcPts val="0"/>
                        </a:spcBef>
                        <a:spcAft>
                          <a:spcPts val="0"/>
                        </a:spcAft>
                      </a:pPr>
                      <a:r>
                        <a:rPr lang="en-US" sz="1800">
                          <a:effectLst/>
                        </a:rPr>
                        <a:t>4</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spcBef>
                          <a:spcPts val="0"/>
                        </a:spcBef>
                        <a:spcAft>
                          <a:spcPts val="0"/>
                        </a:spcAft>
                      </a:pPr>
                      <a:r>
                        <a:rPr lang="en-US" sz="1800">
                          <a:effectLst/>
                        </a:rPr>
                        <a:t>25%</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spcBef>
                          <a:spcPts val="0"/>
                        </a:spcBef>
                        <a:spcAft>
                          <a:spcPts val="0"/>
                        </a:spcAft>
                      </a:pPr>
                      <a:r>
                        <a:rPr lang="en-US" sz="1800">
                          <a:effectLst/>
                        </a:rPr>
                        <a:t>75%</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20000"/>
                      </a:srgbClr>
                    </a:solidFill>
                  </a:tcPr>
                </a:tc>
                <a:extLst>
                  <a:ext uri="{0D108BD9-81ED-4DB2-BD59-A6C34878D82A}">
                    <a16:rowId xmlns:a16="http://schemas.microsoft.com/office/drawing/2014/main" val="3902245255"/>
                  </a:ext>
                </a:extLst>
              </a:tr>
              <a:tr h="247863">
                <a:tc>
                  <a:txBody>
                    <a:bodyPr/>
                    <a:lstStyle>
                      <a:lvl1pPr marL="0" algn="l" defTabSz="685749" rtl="0" eaLnBrk="1" latinLnBrk="0" hangingPunct="1">
                        <a:defRPr sz="1350" b="1" kern="1200">
                          <a:solidFill>
                            <a:schemeClr val="lt1"/>
                          </a:solidFill>
                          <a:latin typeface="Calibri"/>
                        </a:defRPr>
                      </a:lvl1pPr>
                      <a:lvl2pPr marL="342875" algn="l" defTabSz="685749" rtl="0" eaLnBrk="1" latinLnBrk="0" hangingPunct="1">
                        <a:defRPr sz="1350" b="1" kern="1200">
                          <a:solidFill>
                            <a:schemeClr val="lt1"/>
                          </a:solidFill>
                          <a:latin typeface="Calibri"/>
                        </a:defRPr>
                      </a:lvl2pPr>
                      <a:lvl3pPr marL="685749" algn="l" defTabSz="685749" rtl="0" eaLnBrk="1" latinLnBrk="0" hangingPunct="1">
                        <a:defRPr sz="1350" b="1" kern="1200">
                          <a:solidFill>
                            <a:schemeClr val="lt1"/>
                          </a:solidFill>
                          <a:latin typeface="Calibri"/>
                        </a:defRPr>
                      </a:lvl3pPr>
                      <a:lvl4pPr marL="1028624" algn="l" defTabSz="685749" rtl="0" eaLnBrk="1" latinLnBrk="0" hangingPunct="1">
                        <a:defRPr sz="1350" b="1" kern="1200">
                          <a:solidFill>
                            <a:schemeClr val="lt1"/>
                          </a:solidFill>
                          <a:latin typeface="Calibri"/>
                        </a:defRPr>
                      </a:lvl4pPr>
                      <a:lvl5pPr marL="1371498" algn="l" defTabSz="685749" rtl="0" eaLnBrk="1" latinLnBrk="0" hangingPunct="1">
                        <a:defRPr sz="1350" b="1" kern="1200">
                          <a:solidFill>
                            <a:schemeClr val="lt1"/>
                          </a:solidFill>
                          <a:latin typeface="Calibri"/>
                        </a:defRPr>
                      </a:lvl5pPr>
                      <a:lvl6pPr marL="1714373" algn="l" defTabSz="685749" rtl="0" eaLnBrk="1" latinLnBrk="0" hangingPunct="1">
                        <a:defRPr sz="1350" b="1" kern="1200">
                          <a:solidFill>
                            <a:schemeClr val="lt1"/>
                          </a:solidFill>
                          <a:latin typeface="Calibri"/>
                        </a:defRPr>
                      </a:lvl6pPr>
                      <a:lvl7pPr marL="2057246" algn="l" defTabSz="685749" rtl="0" eaLnBrk="1" latinLnBrk="0" hangingPunct="1">
                        <a:defRPr sz="1350" b="1" kern="1200">
                          <a:solidFill>
                            <a:schemeClr val="lt1"/>
                          </a:solidFill>
                          <a:latin typeface="Calibri"/>
                        </a:defRPr>
                      </a:lvl7pPr>
                      <a:lvl8pPr marL="2400120" algn="l" defTabSz="685749" rtl="0" eaLnBrk="1" latinLnBrk="0" hangingPunct="1">
                        <a:defRPr sz="1350" b="1" kern="1200">
                          <a:solidFill>
                            <a:schemeClr val="lt1"/>
                          </a:solidFill>
                          <a:latin typeface="Calibri"/>
                        </a:defRPr>
                      </a:lvl8pPr>
                      <a:lvl9pPr marL="2742995" algn="l" defTabSz="685749" rtl="0" eaLnBrk="1" latinLnBrk="0" hangingPunct="1">
                        <a:defRPr sz="1350" b="1" kern="1200">
                          <a:solidFill>
                            <a:schemeClr val="lt1"/>
                          </a:solidFill>
                          <a:latin typeface="Calibri"/>
                        </a:defRPr>
                      </a:lvl9pPr>
                    </a:lstStyle>
                    <a:p>
                      <a:pPr marL="0" marR="0" algn="ctr">
                        <a:spcBef>
                          <a:spcPts val="0"/>
                        </a:spcBef>
                        <a:spcAft>
                          <a:spcPts val="0"/>
                        </a:spcAft>
                      </a:pPr>
                      <a:r>
                        <a:rPr lang="en-US" sz="1800">
                          <a:effectLst/>
                        </a:rPr>
                        <a:t>8</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spcBef>
                          <a:spcPts val="0"/>
                        </a:spcBef>
                        <a:spcAft>
                          <a:spcPts val="0"/>
                        </a:spcAft>
                      </a:pPr>
                      <a:r>
                        <a:rPr lang="en-US" sz="1800">
                          <a:effectLst/>
                        </a:rPr>
                        <a:t>12.5%</a:t>
                      </a:r>
                      <a:endParaRPr lang="en-US" sz="18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tc>
                  <a:txBody>
                    <a:bodyPr/>
                    <a:lstStyle>
                      <a:lvl1pPr marL="0" algn="l" defTabSz="685749" rtl="0" eaLnBrk="1" latinLnBrk="0" hangingPunct="1">
                        <a:defRPr sz="1350" kern="1200">
                          <a:solidFill>
                            <a:schemeClr val="dk1"/>
                          </a:solidFill>
                          <a:latin typeface="Calibri"/>
                        </a:defRPr>
                      </a:lvl1pPr>
                      <a:lvl2pPr marL="342875" algn="l" defTabSz="685749" rtl="0" eaLnBrk="1" latinLnBrk="0" hangingPunct="1">
                        <a:defRPr sz="1350" kern="1200">
                          <a:solidFill>
                            <a:schemeClr val="dk1"/>
                          </a:solidFill>
                          <a:latin typeface="Calibri"/>
                        </a:defRPr>
                      </a:lvl2pPr>
                      <a:lvl3pPr marL="685749" algn="l" defTabSz="685749" rtl="0" eaLnBrk="1" latinLnBrk="0" hangingPunct="1">
                        <a:defRPr sz="1350" kern="1200">
                          <a:solidFill>
                            <a:schemeClr val="dk1"/>
                          </a:solidFill>
                          <a:latin typeface="Calibri"/>
                        </a:defRPr>
                      </a:lvl3pPr>
                      <a:lvl4pPr marL="1028624" algn="l" defTabSz="685749" rtl="0" eaLnBrk="1" latinLnBrk="0" hangingPunct="1">
                        <a:defRPr sz="1350" kern="1200">
                          <a:solidFill>
                            <a:schemeClr val="dk1"/>
                          </a:solidFill>
                          <a:latin typeface="Calibri"/>
                        </a:defRPr>
                      </a:lvl4pPr>
                      <a:lvl5pPr marL="1371498" algn="l" defTabSz="685749" rtl="0" eaLnBrk="1" latinLnBrk="0" hangingPunct="1">
                        <a:defRPr sz="1350" kern="1200">
                          <a:solidFill>
                            <a:schemeClr val="dk1"/>
                          </a:solidFill>
                          <a:latin typeface="Calibri"/>
                        </a:defRPr>
                      </a:lvl5pPr>
                      <a:lvl6pPr marL="1714373" algn="l" defTabSz="685749" rtl="0" eaLnBrk="1" latinLnBrk="0" hangingPunct="1">
                        <a:defRPr sz="1350" kern="1200">
                          <a:solidFill>
                            <a:schemeClr val="dk1"/>
                          </a:solidFill>
                          <a:latin typeface="Calibri"/>
                        </a:defRPr>
                      </a:lvl6pPr>
                      <a:lvl7pPr marL="2057246" algn="l" defTabSz="685749" rtl="0" eaLnBrk="1" latinLnBrk="0" hangingPunct="1">
                        <a:defRPr sz="1350" kern="1200">
                          <a:solidFill>
                            <a:schemeClr val="dk1"/>
                          </a:solidFill>
                          <a:latin typeface="Calibri"/>
                        </a:defRPr>
                      </a:lvl7pPr>
                      <a:lvl8pPr marL="2400120" algn="l" defTabSz="685749" rtl="0" eaLnBrk="1" latinLnBrk="0" hangingPunct="1">
                        <a:defRPr sz="1350" kern="1200">
                          <a:solidFill>
                            <a:schemeClr val="dk1"/>
                          </a:solidFill>
                          <a:latin typeface="Calibri"/>
                        </a:defRPr>
                      </a:lvl8pPr>
                      <a:lvl9pPr marL="2742995" algn="l" defTabSz="685749" rtl="0" eaLnBrk="1" latinLnBrk="0" hangingPunct="1">
                        <a:defRPr sz="1350" kern="1200">
                          <a:solidFill>
                            <a:schemeClr val="dk1"/>
                          </a:solidFill>
                          <a:latin typeface="Calibri"/>
                        </a:defRPr>
                      </a:lvl9pPr>
                    </a:lstStyle>
                    <a:p>
                      <a:pPr marL="0" marR="0" algn="ctr">
                        <a:spcBef>
                          <a:spcPts val="0"/>
                        </a:spcBef>
                        <a:spcAft>
                          <a:spcPts val="0"/>
                        </a:spcAft>
                      </a:pPr>
                      <a:r>
                        <a:rPr lang="en-US" sz="1800" dirty="0">
                          <a:effectLst/>
                        </a:rPr>
                        <a:t>87.5%</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F81BD">
                        <a:tint val="40000"/>
                      </a:srgbClr>
                    </a:solidFill>
                  </a:tcPr>
                </a:tc>
                <a:extLst>
                  <a:ext uri="{0D108BD9-81ED-4DB2-BD59-A6C34878D82A}">
                    <a16:rowId xmlns:a16="http://schemas.microsoft.com/office/drawing/2014/main" val="2061521823"/>
                  </a:ext>
                </a:extLst>
              </a:tr>
            </a:tbl>
          </a:graphicData>
        </a:graphic>
      </p:graphicFrame>
    </p:spTree>
    <p:extLst>
      <p:ext uri="{BB962C8B-B14F-4D97-AF65-F5344CB8AC3E}">
        <p14:creationId xmlns:p14="http://schemas.microsoft.com/office/powerpoint/2010/main" val="39864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4EF0A-639B-4201-8725-DD1D35F4CCD6}"/>
              </a:ext>
            </a:extLst>
          </p:cNvPr>
          <p:cNvSpPr>
            <a:spLocks noGrp="1"/>
          </p:cNvSpPr>
          <p:nvPr>
            <p:ph type="title"/>
          </p:nvPr>
        </p:nvSpPr>
        <p:spPr>
          <a:xfrm>
            <a:off x="615987" y="223728"/>
            <a:ext cx="7543800" cy="796998"/>
          </a:xfrm>
        </p:spPr>
        <p:txBody>
          <a:bodyPr>
            <a:normAutofit fontScale="90000"/>
          </a:bodyPr>
          <a:lstStyle/>
          <a:p>
            <a:r>
              <a:rPr lang="en-US" dirty="0"/>
              <a:t>Overall Framework for Estimating Decontamination Costs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8E2F1EF-5EF1-44DF-AC17-FDD182AEF7C7}"/>
                  </a:ext>
                </a:extLst>
              </p:cNvPr>
              <p:cNvSpPr>
                <a:spLocks noGrp="1"/>
              </p:cNvSpPr>
              <p:nvPr>
                <p:ph type="body" sz="quarter" idx="10"/>
              </p:nvPr>
            </p:nvSpPr>
            <p:spPr>
              <a:xfrm>
                <a:off x="615987" y="1446028"/>
                <a:ext cx="7543800" cy="4916936"/>
              </a:xfrm>
            </p:spPr>
            <p:txBody>
              <a:bodyPr/>
              <a:lstStyle/>
              <a:p>
                <a:r>
                  <a:rPr lang="en-US" dirty="0"/>
                  <a:t>Total decontamination costs include:</a:t>
                </a:r>
              </a:p>
              <a:p>
                <a:pPr marL="685800" lvl="1" indent="-342900">
                  <a:spcBef>
                    <a:spcPts val="900"/>
                  </a:spcBef>
                  <a:spcAft>
                    <a:spcPts val="150"/>
                  </a:spcAft>
                  <a:buClr>
                    <a:srgbClr val="C00000"/>
                  </a:buClr>
                  <a:buSzPct val="100000"/>
                  <a:buFont typeface="Wingdings" panose="05000000000000000000" pitchFamily="2" charset="2"/>
                  <a:buChar char="§"/>
                </a:pPr>
                <a:r>
                  <a:rPr lang="en-US" dirty="0"/>
                  <a:t>Cost for local decontamination activities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𝐶𝐷</m:t>
                        </m:r>
                      </m:e>
                      <m:sub>
                        <m:r>
                          <a:rPr lang="en-US">
                            <a:latin typeface="Cambria Math" panose="02040503050406030204" pitchFamily="18" charset="0"/>
                          </a:rPr>
                          <m:t>𝐷𝑒𝑐𝑜𝑛</m:t>
                        </m:r>
                      </m:sub>
                    </m:sSub>
                  </m:oMath>
                </a14:m>
                <a:r>
                  <a:rPr lang="en-US" dirty="0"/>
                  <a:t>)</a:t>
                </a:r>
              </a:p>
              <a:p>
                <a:pPr marL="685800" lvl="1" indent="-342900">
                  <a:spcBef>
                    <a:spcPts val="900"/>
                  </a:spcBef>
                  <a:spcAft>
                    <a:spcPts val="150"/>
                  </a:spcAft>
                  <a:buClr>
                    <a:srgbClr val="C00000"/>
                  </a:buClr>
                  <a:buSzPct val="100000"/>
                  <a:buFont typeface="Wingdings" panose="05000000000000000000" pitchFamily="2" charset="2"/>
                  <a:buChar char="§"/>
                </a:pPr>
                <a:r>
                  <a:rPr lang="en-US" dirty="0"/>
                  <a:t>Cost for waste characterization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𝐶𝐷</m:t>
                        </m:r>
                      </m:e>
                      <m:sub>
                        <m:r>
                          <a:rPr lang="en-US">
                            <a:latin typeface="Cambria Math" panose="02040503050406030204" pitchFamily="18" charset="0"/>
                          </a:rPr>
                          <m:t>𝐶h𝑎𝑟</m:t>
                        </m:r>
                      </m:sub>
                    </m:sSub>
                  </m:oMath>
                </a14:m>
                <a:r>
                  <a:rPr lang="en-US" dirty="0"/>
                  <a:t>)</a:t>
                </a:r>
              </a:p>
              <a:p>
                <a:pPr marL="685800" lvl="1" indent="-342900">
                  <a:spcBef>
                    <a:spcPts val="900"/>
                  </a:spcBef>
                  <a:spcAft>
                    <a:spcPts val="150"/>
                  </a:spcAft>
                  <a:buClr>
                    <a:srgbClr val="C00000"/>
                  </a:buClr>
                  <a:buSzPct val="100000"/>
                  <a:buFont typeface="Wingdings" panose="05000000000000000000" pitchFamily="2" charset="2"/>
                  <a:buChar char="§"/>
                </a:pPr>
                <a:r>
                  <a:rPr lang="en-US" dirty="0"/>
                  <a:t>Cost for waste storage, transportation, and disposal (</a:t>
                </a:r>
                <a14:m>
                  <m:oMath xmlns:m="http://schemas.openxmlformats.org/officeDocument/2006/math">
                    <m:r>
                      <a:rPr lang="en-US">
                        <a:latin typeface="Cambria Math" panose="02040503050406030204" pitchFamily="18" charset="0"/>
                      </a:rPr>
                      <m:t>𝐶</m:t>
                    </m:r>
                    <m:sSub>
                      <m:sSubPr>
                        <m:ctrlPr>
                          <a:rPr lang="en-US" i="1">
                            <a:latin typeface="Cambria Math" panose="02040503050406030204" pitchFamily="18" charset="0"/>
                          </a:rPr>
                        </m:ctrlPr>
                      </m:sSubPr>
                      <m:e>
                        <m:r>
                          <a:rPr lang="en-US">
                            <a:latin typeface="Cambria Math" panose="02040503050406030204" pitchFamily="18" charset="0"/>
                          </a:rPr>
                          <m:t>𝐷</m:t>
                        </m:r>
                      </m:e>
                      <m:sub>
                        <m:r>
                          <a:rPr lang="en-US">
                            <a:latin typeface="Cambria Math" panose="02040503050406030204" pitchFamily="18" charset="0"/>
                          </a:rPr>
                          <m:t>𝑊𝑎𝑠𝑡𝑒</m:t>
                        </m:r>
                      </m:sub>
                    </m:sSub>
                  </m:oMath>
                </a14:m>
                <a:r>
                  <a:rPr lang="en-US" dirty="0"/>
                  <a:t>)</a:t>
                </a:r>
              </a:p>
              <a:p>
                <a:pPr lvl="1"/>
                <a:endParaRPr lang="en-US" dirty="0"/>
              </a:p>
              <a:p>
                <a:pPr marL="457200" lvl="1"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𝐶𝐷</m:t>
                          </m:r>
                        </m:e>
                        <m:sub>
                          <m:r>
                            <a:rPr lang="en-US" i="1">
                              <a:latin typeface="Cambria Math" panose="02040503050406030204" pitchFamily="18" charset="0"/>
                            </a:rPr>
                            <m:t>𝑇𝑜𝑡</m:t>
                          </m:r>
                        </m:sub>
                      </m:sSub>
                      <m:r>
                        <a:rPr lang="en-US">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𝐶𝐷</m:t>
                          </m:r>
                        </m:e>
                        <m:sub>
                          <m:r>
                            <a:rPr lang="en-US" i="1">
                              <a:latin typeface="Cambria Math" panose="02040503050406030204" pitchFamily="18" charset="0"/>
                            </a:rPr>
                            <m:t>𝐷𝑒𝑐𝑜𝑛</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𝐶𝐷</m:t>
                          </m:r>
                        </m:e>
                        <m:sub>
                          <m:r>
                            <a:rPr lang="en-US" i="1">
                              <a:latin typeface="Cambria Math" panose="02040503050406030204" pitchFamily="18" charset="0"/>
                            </a:rPr>
                            <m:t>𝐶h𝑎𝑟</m:t>
                          </m:r>
                        </m:sub>
                      </m:sSub>
                      <m:r>
                        <a:rPr lang="en-US" i="1">
                          <a:latin typeface="Cambria Math" panose="02040503050406030204" pitchFamily="18" charset="0"/>
                        </a:rPr>
                        <m:t>+</m:t>
                      </m:r>
                      <m:r>
                        <a:rPr lang="en-US" i="1" smtClean="0">
                          <a:latin typeface="Cambria Math" panose="02040503050406030204" pitchFamily="18" charset="0"/>
                        </a:rPr>
                        <m:t>𝐶</m:t>
                      </m:r>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i="1">
                              <a:latin typeface="Cambria Math" panose="02040503050406030204" pitchFamily="18" charset="0"/>
                            </a:rPr>
                            <m:t>𝑊𝑎𝑠𝑡𝑒</m:t>
                          </m:r>
                        </m:sub>
                      </m:sSub>
                    </m:oMath>
                  </m:oMathPara>
                </a14:m>
                <a:endParaRPr lang="en-US" dirty="0"/>
              </a:p>
              <a:p>
                <a:pPr marL="457200" lvl="1" indent="0">
                  <a:buNone/>
                </a:pPr>
                <a:endParaRPr lang="en-US" dirty="0"/>
              </a:p>
            </p:txBody>
          </p:sp>
        </mc:Choice>
        <mc:Fallback xmlns="">
          <p:sp>
            <p:nvSpPr>
              <p:cNvPr id="3" name="Content Placeholder 2">
                <a:extLst>
                  <a:ext uri="{FF2B5EF4-FFF2-40B4-BE49-F238E27FC236}">
                    <a16:creationId xmlns:a16="http://schemas.microsoft.com/office/drawing/2014/main" id="{68E2F1EF-5EF1-44DF-AC17-FDD182AEF7C7}"/>
                  </a:ext>
                </a:extLst>
              </p:cNvPr>
              <p:cNvSpPr>
                <a:spLocks noGrp="1" noRot="1" noChangeAspect="1" noMove="1" noResize="1" noEditPoints="1" noAdjustHandles="1" noChangeArrowheads="1" noChangeShapeType="1" noTextEdit="1"/>
              </p:cNvSpPr>
              <p:nvPr>
                <p:ph type="body" sz="quarter" idx="10"/>
              </p:nvPr>
            </p:nvSpPr>
            <p:spPr>
              <a:xfrm>
                <a:off x="615987" y="1446028"/>
                <a:ext cx="7543800" cy="4916936"/>
              </a:xfrm>
              <a:blipFill>
                <a:blip r:embed="rId2"/>
                <a:stretch>
                  <a:fillRect l="-2262" t="-1735"/>
                </a:stretch>
              </a:blipFill>
            </p:spPr>
            <p:txBody>
              <a:bodyPr/>
              <a:lstStyle/>
              <a:p>
                <a:r>
                  <a:rPr lang="en-US">
                    <a:noFill/>
                  </a:rPr>
                  <a:t> </a:t>
                </a:r>
              </a:p>
            </p:txBody>
          </p:sp>
        </mc:Fallback>
      </mc:AlternateContent>
    </p:spTree>
    <p:extLst>
      <p:ext uri="{BB962C8B-B14F-4D97-AF65-F5344CB8AC3E}">
        <p14:creationId xmlns:p14="http://schemas.microsoft.com/office/powerpoint/2010/main" val="288044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72325-AE3E-41CA-810B-A88C0411C3D7}"/>
              </a:ext>
            </a:extLst>
          </p:cNvPr>
          <p:cNvSpPr>
            <a:spLocks noGrp="1"/>
          </p:cNvSpPr>
          <p:nvPr>
            <p:ph type="title"/>
          </p:nvPr>
        </p:nvSpPr>
        <p:spPr/>
        <p:txBody>
          <a:bodyPr>
            <a:normAutofit/>
          </a:bodyPr>
          <a:lstStyle/>
          <a:p>
            <a:r>
              <a:rPr lang="en-US" dirty="0"/>
              <a:t>Decontamination Cost Estimation</a:t>
            </a:r>
            <a:endParaRPr lang="en-US" i="1" dirty="0"/>
          </a:p>
        </p:txBody>
      </p:sp>
      <p:sp>
        <p:nvSpPr>
          <p:cNvPr id="3" name="Content Placeholder 2">
            <a:extLst>
              <a:ext uri="{FF2B5EF4-FFF2-40B4-BE49-F238E27FC236}">
                <a16:creationId xmlns:a16="http://schemas.microsoft.com/office/drawing/2014/main" id="{0997209D-4B6C-4249-BBDE-00E78A3D1AF0}"/>
              </a:ext>
            </a:extLst>
          </p:cNvPr>
          <p:cNvSpPr>
            <a:spLocks noGrp="1"/>
          </p:cNvSpPr>
          <p:nvPr>
            <p:ph type="body" sz="quarter" idx="10"/>
          </p:nvPr>
        </p:nvSpPr>
        <p:spPr/>
        <p:txBody>
          <a:bodyPr>
            <a:normAutofit/>
          </a:bodyPr>
          <a:lstStyle/>
          <a:p>
            <a:r>
              <a:rPr lang="en-US" dirty="0"/>
              <a:t>Estimation of decontamination costs should consider</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Types of surfaces (e.g., lawns, roads) requiring decontamination</a:t>
            </a:r>
          </a:p>
          <a:p>
            <a:pPr marL="685800" lvl="1" indent="-342900">
              <a:spcBef>
                <a:spcPts val="900"/>
              </a:spcBef>
              <a:spcAft>
                <a:spcPts val="150"/>
              </a:spcAft>
              <a:buClr>
                <a:srgbClr val="C00000"/>
              </a:buClr>
              <a:buSzPct val="100000"/>
              <a:buFont typeface="Wingdings" panose="05000000000000000000" pitchFamily="2" charset="2"/>
              <a:buChar char="§"/>
            </a:pPr>
            <a:r>
              <a:rPr lang="en-US" dirty="0"/>
              <a:t>Decontamination method applied to a given surface (e.g. topsoil removal, pressure washing, etc.)</a:t>
            </a:r>
          </a:p>
          <a:p>
            <a:pPr marL="928064" lvl="4" indent="-342900">
              <a:spcBef>
                <a:spcPts val="900"/>
              </a:spcBef>
              <a:spcAft>
                <a:spcPts val="150"/>
              </a:spcAft>
              <a:buClr>
                <a:srgbClr val="FF0000"/>
              </a:buClr>
              <a:buSzPct val="100000"/>
              <a:buFont typeface="Wingdings" panose="05000000000000000000" pitchFamily="2" charset="2"/>
              <a:buChar char="§"/>
            </a:pPr>
            <a:r>
              <a:rPr lang="en-US" sz="1800" dirty="0"/>
              <a:t>Effectiveness</a:t>
            </a:r>
          </a:p>
          <a:p>
            <a:pPr marL="928064" lvl="4" indent="-342900">
              <a:spcBef>
                <a:spcPts val="900"/>
              </a:spcBef>
              <a:spcAft>
                <a:spcPts val="150"/>
              </a:spcAft>
              <a:buClr>
                <a:srgbClr val="FF0000"/>
              </a:buClr>
              <a:buSzPct val="100000"/>
              <a:buFont typeface="Wingdings" panose="05000000000000000000" pitchFamily="2" charset="2"/>
              <a:buChar char="§"/>
            </a:pPr>
            <a:r>
              <a:rPr lang="en-US" sz="1800" dirty="0"/>
              <a:t>Unit cost</a:t>
            </a:r>
          </a:p>
          <a:p>
            <a:pPr marL="928064" lvl="4" indent="-342900">
              <a:spcBef>
                <a:spcPts val="900"/>
              </a:spcBef>
              <a:spcAft>
                <a:spcPts val="150"/>
              </a:spcAft>
              <a:buClr>
                <a:srgbClr val="FF0000"/>
              </a:buClr>
              <a:buSzPct val="100000"/>
              <a:buFont typeface="Wingdings" panose="05000000000000000000" pitchFamily="2" charset="2"/>
              <a:buChar char="§"/>
            </a:pPr>
            <a:r>
              <a:rPr lang="en-US" sz="1800" dirty="0"/>
              <a:t>Unit waste generated</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The total amount of decontamination target surfaces to be  decontaminated for each type of land use</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The fraction of land dedicated to each land use category </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The extent of decontamination in each land use category </a:t>
            </a:r>
          </a:p>
          <a:p>
            <a:pPr marL="685800" lvl="1" indent="-342900">
              <a:spcBef>
                <a:spcPts val="900"/>
              </a:spcBef>
              <a:spcAft>
                <a:spcPts val="150"/>
              </a:spcAft>
              <a:buClr>
                <a:srgbClr val="C00000"/>
              </a:buClr>
              <a:buSzPct val="100000"/>
              <a:buFont typeface="Wingdings" panose="05000000000000000000" pitchFamily="2" charset="2"/>
              <a:buChar char="§"/>
            </a:pPr>
            <a:r>
              <a:rPr lang="en-US" dirty="0"/>
              <a:t>The population density of populated areas in each land use category </a:t>
            </a:r>
          </a:p>
          <a:p>
            <a:pPr lvl="1"/>
            <a:endParaRPr lang="en-US" dirty="0"/>
          </a:p>
        </p:txBody>
      </p:sp>
    </p:spTree>
    <p:extLst>
      <p:ext uri="{BB962C8B-B14F-4D97-AF65-F5344CB8AC3E}">
        <p14:creationId xmlns:p14="http://schemas.microsoft.com/office/powerpoint/2010/main" val="200556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B28C5-E773-406F-9A23-D1C9CE5F54C6}"/>
              </a:ext>
            </a:extLst>
          </p:cNvPr>
          <p:cNvSpPr>
            <a:spLocks noGrp="1"/>
          </p:cNvSpPr>
          <p:nvPr>
            <p:ph type="title"/>
          </p:nvPr>
        </p:nvSpPr>
        <p:spPr>
          <a:xfrm>
            <a:off x="615987" y="223728"/>
            <a:ext cx="7543800" cy="810537"/>
          </a:xfrm>
        </p:spPr>
        <p:txBody>
          <a:bodyPr>
            <a:noAutofit/>
          </a:bodyPr>
          <a:lstStyle/>
          <a:p>
            <a:r>
              <a:rPr lang="en-US" dirty="0"/>
              <a:t>Cost Estimation</a:t>
            </a:r>
            <a:br>
              <a:rPr lang="en-US" dirty="0"/>
            </a:br>
            <a:r>
              <a:rPr lang="en-US" i="1" dirty="0"/>
              <a:t>Decontamination Activities</a:t>
            </a:r>
            <a:endParaRPr lang="en-US" dirty="0"/>
          </a:p>
        </p:txBody>
      </p:sp>
      <p:sp>
        <p:nvSpPr>
          <p:cNvPr id="3" name="Content Placeholder 2">
            <a:extLst>
              <a:ext uri="{FF2B5EF4-FFF2-40B4-BE49-F238E27FC236}">
                <a16:creationId xmlns:a16="http://schemas.microsoft.com/office/drawing/2014/main" id="{D1D86608-8D41-4C81-BA75-E70FD2495829}"/>
              </a:ext>
            </a:extLst>
          </p:cNvPr>
          <p:cNvSpPr>
            <a:spLocks noGrp="1"/>
          </p:cNvSpPr>
          <p:nvPr>
            <p:ph type="body" sz="quarter" idx="10"/>
          </p:nvPr>
        </p:nvSpPr>
        <p:spPr>
          <a:xfrm>
            <a:off x="453225" y="1116200"/>
            <a:ext cx="7706562" cy="5246764"/>
          </a:xfrm>
        </p:spPr>
        <p:txBody>
          <a:bodyPr>
            <a:normAutofit/>
          </a:bodyPr>
          <a:lstStyle/>
          <a:p>
            <a:pPr marL="0" indent="0">
              <a:buNone/>
            </a:pPr>
            <a:r>
              <a:rPr lang="en-US" sz="1800" dirty="0"/>
              <a:t>Estimate decontamination costs as a weighted sum</a:t>
            </a:r>
            <a:endParaRPr lang="en-US" sz="2000" dirty="0"/>
          </a:p>
          <a:p>
            <a:pPr marL="0" indent="0">
              <a:buNone/>
            </a:pPr>
            <a:endParaRPr lang="en-US" sz="2000" dirty="0"/>
          </a:p>
          <a:p>
            <a:pPr marL="0" indent="0">
              <a:buNone/>
            </a:pPr>
            <a:endParaRPr lang="en-US" sz="2000" dirty="0"/>
          </a:p>
          <a:p>
            <a:pPr marL="0" indent="0">
              <a:buNone/>
            </a:pPr>
            <a:endParaRPr lang="en-US" sz="2000" dirty="0"/>
          </a:p>
          <a:p>
            <a:pPr marL="0" indent="0">
              <a:buNone/>
            </a:pPr>
            <a:endParaRPr lang="en-US" sz="1800" dirty="0"/>
          </a:p>
          <a:p>
            <a:pPr marL="0" indent="0">
              <a:buNone/>
            </a:pPr>
            <a:r>
              <a:rPr lang="en-US" sz="1800" dirty="0"/>
              <a:t>Where:</a:t>
            </a:r>
          </a:p>
          <a:p>
            <a:pPr marL="0" indent="0">
              <a:buNone/>
            </a:pPr>
            <a:endParaRPr lang="en-US" dirty="0"/>
          </a:p>
          <a:p>
            <a:pPr marL="0" indent="0">
              <a:buNone/>
            </a:pPr>
            <a:endParaRPr lang="en-US" dirty="0"/>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B8AD0268-1839-4501-BFA6-98874C5CEFA6}"/>
                  </a:ext>
                </a:extLst>
              </p:cNvPr>
              <p:cNvGraphicFramePr>
                <a:graphicFrameLocks noGrp="1"/>
              </p:cNvGraphicFramePr>
              <p:nvPr>
                <p:extLst>
                  <p:ext uri="{D42A27DB-BD31-4B8C-83A1-F6EECF244321}">
                    <p14:modId xmlns:p14="http://schemas.microsoft.com/office/powerpoint/2010/main" val="2629437811"/>
                  </p:ext>
                </p:extLst>
              </p:nvPr>
            </p:nvGraphicFramePr>
            <p:xfrm>
              <a:off x="453225" y="3463447"/>
              <a:ext cx="8137881" cy="2981452"/>
            </p:xfrm>
            <a:graphic>
              <a:graphicData uri="http://schemas.openxmlformats.org/drawingml/2006/table">
                <a:tbl>
                  <a:tblPr firstRow="1" bandRow="1">
                    <a:tableStyleId>{2D5ABB26-0587-4C30-8999-92F81FD0307C}</a:tableStyleId>
                  </a:tblPr>
                  <a:tblGrid>
                    <a:gridCol w="1129667">
                      <a:extLst>
                        <a:ext uri="{9D8B030D-6E8A-4147-A177-3AD203B41FA5}">
                          <a16:colId xmlns:a16="http://schemas.microsoft.com/office/drawing/2014/main" val="1599777582"/>
                        </a:ext>
                      </a:extLst>
                    </a:gridCol>
                    <a:gridCol w="7008214">
                      <a:extLst>
                        <a:ext uri="{9D8B030D-6E8A-4147-A177-3AD203B41FA5}">
                          <a16:colId xmlns:a16="http://schemas.microsoft.com/office/drawing/2014/main" val="35508769"/>
                        </a:ext>
                      </a:extLst>
                    </a:gridCol>
                  </a:tblGrid>
                  <a:tr h="31379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𝑓</m:t>
                                  </m:r>
                                </m:e>
                                <m:sub>
                                  <m:r>
                                    <a:rPr lang="en-US" sz="1600">
                                      <a:latin typeface="Cambria Math" panose="02040503050406030204" pitchFamily="18" charset="0"/>
                                    </a:rPr>
                                    <m:t>𝑙</m:t>
                                  </m:r>
                                </m:sub>
                              </m:sSub>
                            </m:oMath>
                          </a14:m>
                          <a:r>
                            <a:rPr lang="en-US" sz="16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Average fraction of area dedicated to land use </a:t>
                          </a:r>
                          <a14:m>
                            <m:oMath xmlns:m="http://schemas.openxmlformats.org/officeDocument/2006/math">
                              <m:r>
                                <a:rPr lang="en-US" sz="1600">
                                  <a:latin typeface="Cambria Math" panose="02040503050406030204" pitchFamily="18" charset="0"/>
                                </a:rPr>
                                <m:t>𝑙</m:t>
                              </m:r>
                            </m:oMath>
                          </a14:m>
                          <a:r>
                            <a:rPr lang="en-US" sz="1600" dirty="0"/>
                            <a:t> (dimensionless)</a:t>
                          </a:r>
                        </a:p>
                      </a:txBody>
                      <a:tcPr/>
                    </a:tc>
                    <a:extLst>
                      <a:ext uri="{0D108BD9-81ED-4DB2-BD59-A6C34878D82A}">
                        <a16:rowId xmlns:a16="http://schemas.microsoft.com/office/drawing/2014/main" val="3568770748"/>
                      </a:ext>
                    </a:extLst>
                  </a:tr>
                  <a:tr h="33260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sSubSup>
                                <m:sSubSupPr>
                                  <m:ctrlPr>
                                    <a:rPr lang="en-US" sz="1600" i="1" smtClean="0">
                                      <a:latin typeface="Cambria Math" panose="02040503050406030204" pitchFamily="18" charset="0"/>
                                    </a:rPr>
                                  </m:ctrlPr>
                                </m:sSubSupPr>
                                <m:e>
                                  <m:r>
                                    <a:rPr lang="en-US" sz="1600">
                                      <a:latin typeface="Cambria Math" panose="02040503050406030204" pitchFamily="18" charset="0"/>
                                    </a:rPr>
                                    <m:t>𝐹</m:t>
                                  </m:r>
                                </m:e>
                                <m:sub>
                                  <m:r>
                                    <a:rPr lang="en-US" sz="1600">
                                      <a:latin typeface="Cambria Math" panose="02040503050406030204" pitchFamily="18" charset="0"/>
                                    </a:rPr>
                                    <m:t>𝑙</m:t>
                                  </m:r>
                                </m:sub>
                                <m:sup>
                                  <m:r>
                                    <a:rPr lang="en-US" sz="1600">
                                      <a:latin typeface="Cambria Math" panose="02040503050406030204" pitchFamily="18" charset="0"/>
                                    </a:rPr>
                                    <m:t>𝐷𝐸𝐶𝑂𝑁</m:t>
                                  </m:r>
                                </m:sup>
                              </m:sSubSup>
                            </m:oMath>
                          </a14:m>
                          <a:r>
                            <a:rPr lang="en-US" sz="16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Fraction of area dedicated to land use </a:t>
                          </a:r>
                          <a14:m>
                            <m:oMath xmlns:m="http://schemas.openxmlformats.org/officeDocument/2006/math">
                              <m:r>
                                <a:rPr lang="en-US" sz="1600">
                                  <a:latin typeface="Cambria Math" panose="02040503050406030204" pitchFamily="18" charset="0"/>
                                </a:rPr>
                                <m:t>𝑙</m:t>
                              </m:r>
                            </m:oMath>
                          </a14:m>
                          <a:r>
                            <a:rPr lang="en-US" sz="1600" dirty="0"/>
                            <a:t> that is decontaminated (dimensionless)</a:t>
                          </a:r>
                        </a:p>
                      </a:txBody>
                      <a:tcPr/>
                    </a:tc>
                    <a:extLst>
                      <a:ext uri="{0D108BD9-81ED-4DB2-BD59-A6C34878D82A}">
                        <a16:rowId xmlns:a16="http://schemas.microsoft.com/office/drawing/2014/main" val="441146635"/>
                      </a:ext>
                    </a:extLst>
                  </a:tr>
                  <a:tr h="539547">
                    <a:tc>
                      <a:txBody>
                        <a:bodyPr/>
                        <a:lstStyle/>
                        <a:p>
                          <a:pPr algn="l"/>
                          <a14:m>
                            <m:oMathPara xmlns:m="http://schemas.openxmlformats.org/officeDocument/2006/math">
                              <m:oMathParaPr>
                                <m:jc m:val="left"/>
                              </m:oMathParaPr>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𝑆𝑈𝑅𝐹</m:t>
                                    </m:r>
                                  </m:e>
                                  <m:sub>
                                    <m:r>
                                      <a:rPr lang="en-US" sz="1600">
                                        <a:latin typeface="Cambria Math" panose="02040503050406030204" pitchFamily="18" charset="0"/>
                                      </a:rPr>
                                      <m:t>𝑖</m:t>
                                    </m:r>
                                    <m:r>
                                      <a:rPr lang="en-US" sz="1600">
                                        <a:latin typeface="Cambria Math" panose="02040503050406030204" pitchFamily="18" charset="0"/>
                                      </a:rPr>
                                      <m:t>,</m:t>
                                    </m:r>
                                    <m:r>
                                      <a:rPr lang="en-US" sz="1600">
                                        <a:latin typeface="Cambria Math" panose="02040503050406030204" pitchFamily="18" charset="0"/>
                                      </a:rPr>
                                      <m:t>𝑙</m:t>
                                    </m:r>
                                  </m:sub>
                                </m:sSub>
                              </m:oMath>
                            </m:oMathPara>
                          </a14:m>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Average decontamination surface area </a:t>
                          </a:r>
                          <a14:m>
                            <m:oMath xmlns:m="http://schemas.openxmlformats.org/officeDocument/2006/math">
                              <m:r>
                                <a:rPr lang="en-US" sz="1600">
                                  <a:latin typeface="Cambria Math" panose="02040503050406030204" pitchFamily="18" charset="0"/>
                                </a:rPr>
                                <m:t>𝑖</m:t>
                              </m:r>
                            </m:oMath>
                          </a14:m>
                          <a:r>
                            <a:rPr lang="en-US" sz="1600" dirty="0"/>
                            <a:t> per land area dedicated to land use </a:t>
                          </a:r>
                          <a14:m>
                            <m:oMath xmlns:m="http://schemas.openxmlformats.org/officeDocument/2006/math">
                              <m:r>
                                <a:rPr lang="en-US" sz="1600">
                                  <a:latin typeface="Cambria Math" panose="02040503050406030204" pitchFamily="18" charset="0"/>
                                </a:rPr>
                                <m:t>𝑙</m:t>
                              </m:r>
                            </m:oMath>
                          </a14:m>
                          <a:r>
                            <a:rPr lang="en-US" sz="1600" dirty="0"/>
                            <a:t> (square yards per acre)</a:t>
                          </a:r>
                        </a:p>
                      </a:txBody>
                      <a:tcPr/>
                    </a:tc>
                    <a:extLst>
                      <a:ext uri="{0D108BD9-81ED-4DB2-BD59-A6C34878D82A}">
                        <a16:rowId xmlns:a16="http://schemas.microsoft.com/office/drawing/2014/main" val="320959679"/>
                      </a:ext>
                    </a:extLst>
                  </a:tr>
                  <a:tr h="539547">
                    <a:tc>
                      <a:txBody>
                        <a:bodyPr/>
                        <a:lstStyle/>
                        <a:p>
                          <a:pPr algn="l"/>
                          <a14:m>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𝐶𝑂𝑆𝑇</m:t>
                                  </m:r>
                                </m:e>
                                <m:sub>
                                  <m:r>
                                    <a:rPr lang="en-US" sz="1600">
                                      <a:latin typeface="Cambria Math" panose="02040503050406030204" pitchFamily="18" charset="0"/>
                                    </a:rPr>
                                    <m:t>𝑖</m:t>
                                  </m:r>
                                  <m:r>
                                    <a:rPr lang="en-US" sz="1600">
                                      <a:latin typeface="Cambria Math" panose="02040503050406030204" pitchFamily="18" charset="0"/>
                                    </a:rPr>
                                    <m:t>,</m:t>
                                  </m:r>
                                  <m:r>
                                    <a:rPr lang="en-US" sz="1600">
                                      <a:latin typeface="Cambria Math" panose="02040503050406030204" pitchFamily="18" charset="0"/>
                                    </a:rPr>
                                    <m:t>𝑛</m:t>
                                  </m:r>
                                </m:sub>
                              </m:sSub>
                            </m:oMath>
                          </a14:m>
                          <a:r>
                            <a:rPr lang="en-US" sz="16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Average unit cost to decontaminate surface area </a:t>
                          </a:r>
                          <a14:m>
                            <m:oMath xmlns:m="http://schemas.openxmlformats.org/officeDocument/2006/math">
                              <m:r>
                                <a:rPr lang="en-US" sz="1600">
                                  <a:latin typeface="Cambria Math" panose="02040503050406030204" pitchFamily="18" charset="0"/>
                                </a:rPr>
                                <m:t>𝑖</m:t>
                              </m:r>
                            </m:oMath>
                          </a14:m>
                          <a:r>
                            <a:rPr lang="en-US" sz="1600" dirty="0"/>
                            <a:t> to achieve an overall decontamination level </a:t>
                          </a:r>
                          <a14:m>
                            <m:oMath xmlns:m="http://schemas.openxmlformats.org/officeDocument/2006/math">
                              <m:r>
                                <a:rPr lang="en-US" sz="1600">
                                  <a:latin typeface="Cambria Math" panose="02040503050406030204" pitchFamily="18" charset="0"/>
                                </a:rPr>
                                <m:t>𝑛</m:t>
                              </m:r>
                            </m:oMath>
                          </a14:m>
                          <a:r>
                            <a:rPr lang="en-US" sz="1600" dirty="0"/>
                            <a:t> ($ per square yard)</a:t>
                          </a:r>
                        </a:p>
                      </a:txBody>
                      <a:tcPr/>
                    </a:tc>
                    <a:extLst>
                      <a:ext uri="{0D108BD9-81ED-4DB2-BD59-A6C34878D82A}">
                        <a16:rowId xmlns:a16="http://schemas.microsoft.com/office/drawing/2014/main" val="942687272"/>
                      </a:ext>
                    </a:extLst>
                  </a:tr>
                  <a:tr h="312369">
                    <a:tc>
                      <a:txBody>
                        <a:bodyPr/>
                        <a:lstStyle/>
                        <a:p>
                          <a:pPr algn="l"/>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𝐴𝑅𝐸𝐴</m:t>
                                    </m:r>
                                  </m:e>
                                  <m:sub>
                                    <m:r>
                                      <a:rPr lang="en-US" sz="1600">
                                        <a:latin typeface="Cambria Math" panose="02040503050406030204" pitchFamily="18" charset="0"/>
                                      </a:rPr>
                                      <m:t>𝑇𝑂𝑇𝐴𝐿</m:t>
                                    </m:r>
                                  </m:sub>
                                </m:sSub>
                              </m:oMath>
                            </m:oMathPara>
                          </a14:m>
                          <a:endParaRPr lang="en-US"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Total area (acres)</a:t>
                          </a:r>
                        </a:p>
                      </a:txBody>
                      <a:tcPr/>
                    </a:tc>
                    <a:extLst>
                      <a:ext uri="{0D108BD9-81ED-4DB2-BD59-A6C34878D82A}">
                        <a16:rowId xmlns:a16="http://schemas.microsoft.com/office/drawing/2014/main" val="2004517607"/>
                      </a:ext>
                    </a:extLst>
                  </a:tr>
                  <a:tr h="511781">
                    <a:tc>
                      <a:txBody>
                        <a:bodyPr/>
                        <a:lstStyle/>
                        <a:p>
                          <a:pPr algn="l"/>
                          <a14:m>
                            <m:oMath xmlns:m="http://schemas.openxmlformats.org/officeDocument/2006/math">
                              <m:sSub>
                                <m:sSubPr>
                                  <m:ctrlPr>
                                    <a:rPr lang="en-US" sz="1600" i="1" smtClean="0">
                                      <a:latin typeface="Cambria Math" panose="02040503050406030204" pitchFamily="18" charset="0"/>
                                    </a:rPr>
                                  </m:ctrlPr>
                                </m:sSubPr>
                                <m:e>
                                  <m:r>
                                    <a:rPr lang="en-US" sz="1600">
                                      <a:latin typeface="Cambria Math" panose="02040503050406030204" pitchFamily="18" charset="0"/>
                                    </a:rPr>
                                    <m:t>𝑃𝑂𝑃</m:t>
                                  </m:r>
                                </m:e>
                                <m:sub>
                                  <m:r>
                                    <a:rPr lang="en-US" sz="1600">
                                      <a:latin typeface="Cambria Math" panose="02040503050406030204" pitchFamily="18" charset="0"/>
                                    </a:rPr>
                                    <m:t>𝑇𝑂𝑇𝐴𝐿</m:t>
                                  </m:r>
                                </m:sub>
                              </m:sSub>
                            </m:oMath>
                          </a14:m>
                          <a:r>
                            <a:rPr lang="en-US" sz="16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Total population (people) </a:t>
                          </a:r>
                        </a:p>
                      </a:txBody>
                      <a:tcPr/>
                    </a:tc>
                    <a:extLst>
                      <a:ext uri="{0D108BD9-81ED-4DB2-BD59-A6C34878D82A}">
                        <a16:rowId xmlns:a16="http://schemas.microsoft.com/office/drawing/2014/main" val="405977015"/>
                      </a:ext>
                    </a:extLst>
                  </a:tr>
                </a:tbl>
              </a:graphicData>
            </a:graphic>
          </p:graphicFrame>
        </mc:Choice>
        <mc:Fallback xmlns="">
          <p:graphicFrame>
            <p:nvGraphicFramePr>
              <p:cNvPr id="5" name="Table 5">
                <a:extLst>
                  <a:ext uri="{FF2B5EF4-FFF2-40B4-BE49-F238E27FC236}">
                    <a16:creationId xmlns:a16="http://schemas.microsoft.com/office/drawing/2014/main" id="{B8AD0268-1839-4501-BFA6-98874C5CEFA6}"/>
                  </a:ext>
                </a:extLst>
              </p:cNvPr>
              <p:cNvGraphicFramePr>
                <a:graphicFrameLocks noGrp="1"/>
              </p:cNvGraphicFramePr>
              <p:nvPr>
                <p:extLst>
                  <p:ext uri="{D42A27DB-BD31-4B8C-83A1-F6EECF244321}">
                    <p14:modId xmlns:p14="http://schemas.microsoft.com/office/powerpoint/2010/main" val="2629437811"/>
                  </p:ext>
                </p:extLst>
              </p:nvPr>
            </p:nvGraphicFramePr>
            <p:xfrm>
              <a:off x="453225" y="3463447"/>
              <a:ext cx="8137881" cy="2981452"/>
            </p:xfrm>
            <a:graphic>
              <a:graphicData uri="http://schemas.openxmlformats.org/drawingml/2006/table">
                <a:tbl>
                  <a:tblPr firstRow="1" bandRow="1">
                    <a:tableStyleId>{2D5ABB26-0587-4C30-8999-92F81FD0307C}</a:tableStyleId>
                  </a:tblPr>
                  <a:tblGrid>
                    <a:gridCol w="1129667">
                      <a:extLst>
                        <a:ext uri="{9D8B030D-6E8A-4147-A177-3AD203B41FA5}">
                          <a16:colId xmlns:a16="http://schemas.microsoft.com/office/drawing/2014/main" val="1599777582"/>
                        </a:ext>
                      </a:extLst>
                    </a:gridCol>
                    <a:gridCol w="7008214">
                      <a:extLst>
                        <a:ext uri="{9D8B030D-6E8A-4147-A177-3AD203B41FA5}">
                          <a16:colId xmlns:a16="http://schemas.microsoft.com/office/drawing/2014/main" val="35508769"/>
                        </a:ext>
                      </a:extLst>
                    </a:gridCol>
                  </a:tblGrid>
                  <a:tr h="335280">
                    <a:tc>
                      <a:txBody>
                        <a:bodyPr/>
                        <a:lstStyle/>
                        <a:p>
                          <a:endParaRPr lang="en-US"/>
                        </a:p>
                      </a:txBody>
                      <a:tcPr>
                        <a:blipFill>
                          <a:blip r:embed="rId2"/>
                          <a:stretch>
                            <a:fillRect t="-7273" r="-622162" b="-790909"/>
                          </a:stretch>
                        </a:blipFill>
                      </a:tcPr>
                    </a:tc>
                    <a:tc>
                      <a:txBody>
                        <a:bodyPr/>
                        <a:lstStyle/>
                        <a:p>
                          <a:endParaRPr lang="en-US"/>
                        </a:p>
                      </a:txBody>
                      <a:tcPr>
                        <a:blipFill>
                          <a:blip r:embed="rId2"/>
                          <a:stretch>
                            <a:fillRect l="-16073" t="-7273" b="-790909"/>
                          </a:stretch>
                        </a:blipFill>
                      </a:tcPr>
                    </a:tc>
                    <a:extLst>
                      <a:ext uri="{0D108BD9-81ED-4DB2-BD59-A6C34878D82A}">
                        <a16:rowId xmlns:a16="http://schemas.microsoft.com/office/drawing/2014/main" val="3568770748"/>
                      </a:ext>
                    </a:extLst>
                  </a:tr>
                  <a:tr h="579120">
                    <a:tc>
                      <a:txBody>
                        <a:bodyPr/>
                        <a:lstStyle/>
                        <a:p>
                          <a:endParaRPr lang="en-US"/>
                        </a:p>
                      </a:txBody>
                      <a:tcPr>
                        <a:blipFill>
                          <a:blip r:embed="rId2"/>
                          <a:stretch>
                            <a:fillRect t="-62105" r="-622162" b="-357895"/>
                          </a:stretch>
                        </a:blipFill>
                      </a:tcPr>
                    </a:tc>
                    <a:tc>
                      <a:txBody>
                        <a:bodyPr/>
                        <a:lstStyle/>
                        <a:p>
                          <a:endParaRPr lang="en-US"/>
                        </a:p>
                      </a:txBody>
                      <a:tcPr>
                        <a:blipFill>
                          <a:blip r:embed="rId2"/>
                          <a:stretch>
                            <a:fillRect l="-16073" t="-62105" b="-357895"/>
                          </a:stretch>
                        </a:blipFill>
                      </a:tcPr>
                    </a:tc>
                    <a:extLst>
                      <a:ext uri="{0D108BD9-81ED-4DB2-BD59-A6C34878D82A}">
                        <a16:rowId xmlns:a16="http://schemas.microsoft.com/office/drawing/2014/main" val="441146635"/>
                      </a:ext>
                    </a:extLst>
                  </a:tr>
                  <a:tr h="579120">
                    <a:tc>
                      <a:txBody>
                        <a:bodyPr/>
                        <a:lstStyle/>
                        <a:p>
                          <a:endParaRPr lang="en-US"/>
                        </a:p>
                      </a:txBody>
                      <a:tcPr>
                        <a:blipFill>
                          <a:blip r:embed="rId2"/>
                          <a:stretch>
                            <a:fillRect t="-162105" r="-622162" b="-257895"/>
                          </a:stretch>
                        </a:blipFill>
                      </a:tcPr>
                    </a:tc>
                    <a:tc>
                      <a:txBody>
                        <a:bodyPr/>
                        <a:lstStyle/>
                        <a:p>
                          <a:endParaRPr lang="en-US"/>
                        </a:p>
                      </a:txBody>
                      <a:tcPr>
                        <a:blipFill>
                          <a:blip r:embed="rId2"/>
                          <a:stretch>
                            <a:fillRect l="-16073" t="-162105" b="-257895"/>
                          </a:stretch>
                        </a:blipFill>
                      </a:tcPr>
                    </a:tc>
                    <a:extLst>
                      <a:ext uri="{0D108BD9-81ED-4DB2-BD59-A6C34878D82A}">
                        <a16:rowId xmlns:a16="http://schemas.microsoft.com/office/drawing/2014/main" val="320959679"/>
                      </a:ext>
                    </a:extLst>
                  </a:tr>
                  <a:tr h="579120">
                    <a:tc>
                      <a:txBody>
                        <a:bodyPr/>
                        <a:lstStyle/>
                        <a:p>
                          <a:endParaRPr lang="en-US"/>
                        </a:p>
                      </a:txBody>
                      <a:tcPr>
                        <a:blipFill>
                          <a:blip r:embed="rId2"/>
                          <a:stretch>
                            <a:fillRect t="-259375" r="-622162" b="-155208"/>
                          </a:stretch>
                        </a:blipFill>
                      </a:tcPr>
                    </a:tc>
                    <a:tc>
                      <a:txBody>
                        <a:bodyPr/>
                        <a:lstStyle/>
                        <a:p>
                          <a:endParaRPr lang="en-US"/>
                        </a:p>
                      </a:txBody>
                      <a:tcPr>
                        <a:blipFill>
                          <a:blip r:embed="rId2"/>
                          <a:stretch>
                            <a:fillRect l="-16073" t="-259375" b="-155208"/>
                          </a:stretch>
                        </a:blipFill>
                      </a:tcPr>
                    </a:tc>
                    <a:extLst>
                      <a:ext uri="{0D108BD9-81ED-4DB2-BD59-A6C34878D82A}">
                        <a16:rowId xmlns:a16="http://schemas.microsoft.com/office/drawing/2014/main" val="942687272"/>
                      </a:ext>
                    </a:extLst>
                  </a:tr>
                  <a:tr h="335280">
                    <a:tc>
                      <a:txBody>
                        <a:bodyPr/>
                        <a:lstStyle/>
                        <a:p>
                          <a:endParaRPr lang="en-US"/>
                        </a:p>
                      </a:txBody>
                      <a:tcPr>
                        <a:blipFill>
                          <a:blip r:embed="rId2"/>
                          <a:stretch>
                            <a:fillRect t="-627273" r="-622162" b="-170909"/>
                          </a:stretch>
                        </a:blip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Total area (acres)</a:t>
                          </a:r>
                        </a:p>
                      </a:txBody>
                      <a:tcPr/>
                    </a:tc>
                    <a:extLst>
                      <a:ext uri="{0D108BD9-81ED-4DB2-BD59-A6C34878D82A}">
                        <a16:rowId xmlns:a16="http://schemas.microsoft.com/office/drawing/2014/main" val="2004517607"/>
                      </a:ext>
                    </a:extLst>
                  </a:tr>
                  <a:tr h="573532">
                    <a:tc>
                      <a:txBody>
                        <a:bodyPr/>
                        <a:lstStyle/>
                        <a:p>
                          <a:endParaRPr lang="en-US"/>
                        </a:p>
                      </a:txBody>
                      <a:tcPr>
                        <a:blipFill>
                          <a:blip r:embed="rId2"/>
                          <a:stretch>
                            <a:fillRect t="-425532" r="-622162"/>
                          </a:stretch>
                        </a:blip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Total population (people) </a:t>
                          </a:r>
                        </a:p>
                      </a:txBody>
                      <a:tcPr/>
                    </a:tc>
                    <a:extLst>
                      <a:ext uri="{0D108BD9-81ED-4DB2-BD59-A6C34878D82A}">
                        <a16:rowId xmlns:a16="http://schemas.microsoft.com/office/drawing/2014/main" val="405977015"/>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Table 7">
                <a:extLst>
                  <a:ext uri="{FF2B5EF4-FFF2-40B4-BE49-F238E27FC236}">
                    <a16:creationId xmlns:a16="http://schemas.microsoft.com/office/drawing/2014/main" id="{A472EF0C-4111-4364-9A90-9540FE907046}"/>
                  </a:ext>
                </a:extLst>
              </p:cNvPr>
              <p:cNvGraphicFramePr>
                <a:graphicFrameLocks noGrp="1"/>
              </p:cNvGraphicFramePr>
              <p:nvPr/>
            </p:nvGraphicFramePr>
            <p:xfrm>
              <a:off x="453225" y="1824624"/>
              <a:ext cx="7927450" cy="1231837"/>
            </p:xfrm>
            <a:graphic>
              <a:graphicData uri="http://schemas.openxmlformats.org/drawingml/2006/table">
                <a:tbl>
                  <a:tblPr firstRow="1" bandRow="1">
                    <a:tableStyleId>{2D5ABB26-0587-4C30-8999-92F81FD0307C}</a:tableStyleId>
                  </a:tblPr>
                  <a:tblGrid>
                    <a:gridCol w="1789022">
                      <a:extLst>
                        <a:ext uri="{9D8B030D-6E8A-4147-A177-3AD203B41FA5}">
                          <a16:colId xmlns:a16="http://schemas.microsoft.com/office/drawing/2014/main" val="3179876024"/>
                        </a:ext>
                      </a:extLst>
                    </a:gridCol>
                    <a:gridCol w="6138428">
                      <a:extLst>
                        <a:ext uri="{9D8B030D-6E8A-4147-A177-3AD203B41FA5}">
                          <a16:colId xmlns:a16="http://schemas.microsoft.com/office/drawing/2014/main" val="2941009760"/>
                        </a:ext>
                      </a:extLst>
                    </a:gridCol>
                  </a:tblGrid>
                  <a:tr h="370840">
                    <a:tc>
                      <a:txBody>
                        <a:bodyPr/>
                        <a:lstStyle/>
                        <a:p>
                          <a:r>
                            <a:rPr lang="en-US" sz="1400" dirty="0"/>
                            <a:t>Non-Farmland</a:t>
                          </a:r>
                          <a:br>
                            <a:rPr lang="en-US" sz="1400" dirty="0"/>
                          </a:br>
                          <a:r>
                            <a:rPr lang="en-US" sz="1400" dirty="0"/>
                            <a:t>($/person)</a:t>
                          </a: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400" i="1" kern="1200" smtClean="0">
                                        <a:effectLst/>
                                        <a:latin typeface="Cambria Math" panose="02040503050406030204" pitchFamily="18" charset="0"/>
                                      </a:rPr>
                                    </m:ctrlPr>
                                  </m:sSubPr>
                                  <m:e>
                                    <m:r>
                                      <a:rPr lang="en-US" sz="1400" kern="1200">
                                        <a:effectLst/>
                                        <a:latin typeface="Cambria Math" panose="02040503050406030204" pitchFamily="18" charset="0"/>
                                      </a:rPr>
                                      <m:t>𝐶𝐷𝑁𝐹𝑅𝑀</m:t>
                                    </m:r>
                                  </m:e>
                                  <m:sub>
                                    <m:r>
                                      <a:rPr lang="en-US" sz="1400" kern="1200">
                                        <a:effectLst/>
                                        <a:latin typeface="Cambria Math" panose="02040503050406030204" pitchFamily="18" charset="0"/>
                                      </a:rPr>
                                      <m:t>𝐷𝐸𝐶𝑂𝑁</m:t>
                                    </m:r>
                                    <m:r>
                                      <a:rPr lang="en-US" sz="1400" kern="1200">
                                        <a:effectLst/>
                                        <a:latin typeface="Cambria Math" panose="02040503050406030204" pitchFamily="18" charset="0"/>
                                      </a:rPr>
                                      <m:t>,</m:t>
                                    </m:r>
                                    <m:r>
                                      <a:rPr lang="en-US" sz="1400" kern="1200">
                                        <a:effectLst/>
                                        <a:latin typeface="Cambria Math" panose="02040503050406030204" pitchFamily="18" charset="0"/>
                                      </a:rPr>
                                      <m:t>𝑛</m:t>
                                    </m:r>
                                  </m:sub>
                                </m:sSub>
                                <m:r>
                                  <a:rPr lang="en-US" sz="1400" kern="1200">
                                    <a:effectLst/>
                                    <a:latin typeface="Cambria Math" panose="02040503050406030204" pitchFamily="18" charset="0"/>
                                  </a:rPr>
                                  <m:t>=</m:t>
                                </m:r>
                                <m:d>
                                  <m:dPr>
                                    <m:ctrlPr>
                                      <a:rPr lang="en-US" sz="1400" i="1" kern="1200">
                                        <a:effectLst/>
                                        <a:latin typeface="Cambria Math" panose="02040503050406030204" pitchFamily="18" charset="0"/>
                                      </a:rPr>
                                    </m:ctrlPr>
                                  </m:dPr>
                                  <m:e>
                                    <m:f>
                                      <m:fPr>
                                        <m:ctrlPr>
                                          <a:rPr lang="en-US" sz="1400" i="1" kern="1200">
                                            <a:effectLst/>
                                            <a:latin typeface="Cambria Math" panose="02040503050406030204" pitchFamily="18" charset="0"/>
                                          </a:rPr>
                                        </m:ctrlPr>
                                      </m:fPr>
                                      <m:num>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𝐴𝑅𝐸𝐴</m:t>
                                            </m:r>
                                          </m:e>
                                          <m:sub>
                                            <m:r>
                                              <a:rPr lang="en-US" sz="1400" kern="1200">
                                                <a:effectLst/>
                                                <a:latin typeface="Cambria Math" panose="02040503050406030204" pitchFamily="18" charset="0"/>
                                              </a:rPr>
                                              <m:t>𝑇𝑂𝑇𝐴𝐿</m:t>
                                            </m:r>
                                          </m:sub>
                                        </m:sSub>
                                      </m:num>
                                      <m:den>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𝑃𝑂𝑃</m:t>
                                            </m:r>
                                          </m:e>
                                          <m:sub>
                                            <m:r>
                                              <a:rPr lang="en-US" sz="1400" kern="1200">
                                                <a:effectLst/>
                                                <a:latin typeface="Cambria Math" panose="02040503050406030204" pitchFamily="18" charset="0"/>
                                              </a:rPr>
                                              <m:t>𝑇𝑂𝑇𝐴𝐿</m:t>
                                            </m:r>
                                          </m:sub>
                                        </m:sSub>
                                      </m:den>
                                    </m:f>
                                  </m:e>
                                </m:d>
                                <m:r>
                                  <a:rPr lang="en-US" sz="1400" kern="1200">
                                    <a:effectLst/>
                                    <a:latin typeface="Cambria Math" panose="02040503050406030204" pitchFamily="18" charset="0"/>
                                  </a:rPr>
                                  <m:t>∙</m:t>
                                </m:r>
                                <m:nary>
                                  <m:naryPr>
                                    <m:chr m:val="∑"/>
                                    <m:limLoc m:val="undOvr"/>
                                    <m:supHide m:val="on"/>
                                    <m:ctrlPr>
                                      <a:rPr lang="en-US" sz="1400" i="1" kern="1200">
                                        <a:effectLst/>
                                        <a:latin typeface="Cambria Math" panose="02040503050406030204" pitchFamily="18" charset="0"/>
                                      </a:rPr>
                                    </m:ctrlPr>
                                  </m:naryPr>
                                  <m:sub>
                                    <m:r>
                                      <a:rPr lang="en-US" sz="1400" kern="1200">
                                        <a:effectLst/>
                                        <a:latin typeface="Cambria Math" panose="02040503050406030204" pitchFamily="18" charset="0"/>
                                      </a:rPr>
                                      <m:t>𝑙</m:t>
                                    </m:r>
                                  </m:sub>
                                  <m:sup/>
                                  <m:e>
                                    <m:nary>
                                      <m:naryPr>
                                        <m:chr m:val="∑"/>
                                        <m:limLoc m:val="undOvr"/>
                                        <m:supHide m:val="on"/>
                                        <m:ctrlPr>
                                          <a:rPr lang="en-US" sz="1400" i="1" kern="1200">
                                            <a:effectLst/>
                                            <a:latin typeface="Cambria Math" panose="02040503050406030204" pitchFamily="18" charset="0"/>
                                          </a:rPr>
                                        </m:ctrlPr>
                                      </m:naryPr>
                                      <m:sub>
                                        <m:r>
                                          <a:rPr lang="en-US" sz="1400" kern="1200">
                                            <a:effectLst/>
                                            <a:latin typeface="Cambria Math" panose="02040503050406030204" pitchFamily="18" charset="0"/>
                                          </a:rPr>
                                          <m:t>𝑖</m:t>
                                        </m:r>
                                      </m:sub>
                                      <m:sup/>
                                      <m:e>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𝑓</m:t>
                                            </m:r>
                                          </m:e>
                                          <m:sub>
                                            <m:r>
                                              <a:rPr lang="en-US" sz="1400" kern="1200">
                                                <a:effectLst/>
                                                <a:latin typeface="Cambria Math" panose="02040503050406030204" pitchFamily="18" charset="0"/>
                                              </a:rPr>
                                              <m:t>𝑙</m:t>
                                            </m:r>
                                          </m:sub>
                                        </m:sSub>
                                        <m:r>
                                          <a:rPr lang="en-US" sz="1400" kern="1200">
                                            <a:effectLst/>
                                            <a:latin typeface="Cambria Math" panose="02040503050406030204" pitchFamily="18" charset="0"/>
                                          </a:rPr>
                                          <m:t>∙</m:t>
                                        </m:r>
                                        <m:sSubSup>
                                          <m:sSubSupPr>
                                            <m:ctrlPr>
                                              <a:rPr lang="en-US" sz="1400" i="1" kern="1200">
                                                <a:effectLst/>
                                                <a:latin typeface="Cambria Math" panose="02040503050406030204" pitchFamily="18" charset="0"/>
                                              </a:rPr>
                                            </m:ctrlPr>
                                          </m:sSubSupPr>
                                          <m:e>
                                            <m:r>
                                              <a:rPr lang="en-US" sz="1400" kern="1200">
                                                <a:effectLst/>
                                                <a:latin typeface="Cambria Math" panose="02040503050406030204" pitchFamily="18" charset="0"/>
                                              </a:rPr>
                                              <m:t>𝐹</m:t>
                                            </m:r>
                                          </m:e>
                                          <m:sub>
                                            <m:r>
                                              <a:rPr lang="en-US" sz="1400" kern="1200">
                                                <a:effectLst/>
                                                <a:latin typeface="Cambria Math" panose="02040503050406030204" pitchFamily="18" charset="0"/>
                                              </a:rPr>
                                              <m:t>𝑙</m:t>
                                            </m:r>
                                          </m:sub>
                                          <m:sup>
                                            <m:r>
                                              <a:rPr lang="en-US" sz="1400" kern="1200">
                                                <a:effectLst/>
                                                <a:latin typeface="Cambria Math" panose="02040503050406030204" pitchFamily="18" charset="0"/>
                                              </a:rPr>
                                              <m:t>𝐷𝐸𝐶𝑂𝑁</m:t>
                                            </m:r>
                                          </m:sup>
                                        </m:sSubSup>
                                        <m:r>
                                          <a:rPr lang="en-US" sz="1400" kern="1200">
                                            <a:effectLst/>
                                            <a:latin typeface="Cambria Math" panose="02040503050406030204" pitchFamily="18" charset="0"/>
                                          </a:rPr>
                                          <m:t>∙</m:t>
                                        </m:r>
                                        <m:d>
                                          <m:dPr>
                                            <m:ctrlPr>
                                              <a:rPr lang="en-US" sz="1400" i="1" kern="1200">
                                                <a:effectLst/>
                                                <a:latin typeface="Cambria Math" panose="02040503050406030204" pitchFamily="18" charset="0"/>
                                              </a:rPr>
                                            </m:ctrlPr>
                                          </m:dPr>
                                          <m:e>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𝑆𝑈𝑅𝐹</m:t>
                                                </m:r>
                                              </m:e>
                                              <m:sub>
                                                <m:r>
                                                  <a:rPr lang="en-US" sz="1400" kern="1200">
                                                    <a:effectLst/>
                                                    <a:latin typeface="Cambria Math" panose="02040503050406030204" pitchFamily="18" charset="0"/>
                                                  </a:rPr>
                                                  <m:t>𝑖</m:t>
                                                </m:r>
                                                <m:r>
                                                  <a:rPr lang="en-US" sz="1400" kern="1200">
                                                    <a:effectLst/>
                                                    <a:latin typeface="Cambria Math" panose="02040503050406030204" pitchFamily="18" charset="0"/>
                                                  </a:rPr>
                                                  <m:t>,</m:t>
                                                </m:r>
                                                <m:r>
                                                  <a:rPr lang="en-US" sz="1400" kern="1200">
                                                    <a:effectLst/>
                                                    <a:latin typeface="Cambria Math" panose="02040503050406030204" pitchFamily="18" charset="0"/>
                                                  </a:rPr>
                                                  <m:t>𝑙</m:t>
                                                </m:r>
                                              </m:sub>
                                            </m:sSub>
                                            <m:r>
                                              <a:rPr lang="en-US" sz="1400" kern="1200">
                                                <a:effectLst/>
                                                <a:latin typeface="Cambria Math" panose="02040503050406030204" pitchFamily="18" charset="0"/>
                                              </a:rPr>
                                              <m:t>∙</m:t>
                                            </m:r>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𝐶𝑂𝑆𝑇</m:t>
                                                </m:r>
                                              </m:e>
                                              <m:sub>
                                                <m:r>
                                                  <a:rPr lang="en-US" sz="1400" kern="1200">
                                                    <a:effectLst/>
                                                    <a:latin typeface="Cambria Math" panose="02040503050406030204" pitchFamily="18" charset="0"/>
                                                  </a:rPr>
                                                  <m:t>𝑖</m:t>
                                                </m:r>
                                                <m:r>
                                                  <a:rPr lang="en-US" sz="1400" kern="1200">
                                                    <a:effectLst/>
                                                    <a:latin typeface="Cambria Math" panose="02040503050406030204" pitchFamily="18" charset="0"/>
                                                  </a:rPr>
                                                  <m:t>,</m:t>
                                                </m:r>
                                                <m:r>
                                                  <a:rPr lang="en-US" sz="1400" kern="1200">
                                                    <a:effectLst/>
                                                    <a:latin typeface="Cambria Math" panose="02040503050406030204" pitchFamily="18" charset="0"/>
                                                  </a:rPr>
                                                  <m:t>𝑛</m:t>
                                                </m:r>
                                              </m:sub>
                                            </m:sSub>
                                          </m:e>
                                        </m:d>
                                      </m:e>
                                    </m:nary>
                                  </m:e>
                                </m:nary>
                              </m:oMath>
                            </m:oMathPara>
                          </a14:m>
                          <a:endParaRPr lang="en-US" sz="1400" dirty="0"/>
                        </a:p>
                      </a:txBody>
                      <a:tcPr/>
                    </a:tc>
                    <a:extLst>
                      <a:ext uri="{0D108BD9-81ED-4DB2-BD59-A6C34878D82A}">
                        <a16:rowId xmlns:a16="http://schemas.microsoft.com/office/drawing/2014/main" val="1001303570"/>
                      </a:ext>
                    </a:extLst>
                  </a:tr>
                  <a:tr h="370840">
                    <a:tc>
                      <a:txBody>
                        <a:bodyPr/>
                        <a:lstStyle/>
                        <a:p>
                          <a:r>
                            <a:rPr lang="en-US" sz="1400" dirty="0"/>
                            <a:t>Farmland </a:t>
                          </a:r>
                          <a:br>
                            <a:rPr lang="en-US" sz="1400" dirty="0"/>
                          </a:br>
                          <a:r>
                            <a:rPr lang="en-US" sz="1400" dirty="0"/>
                            <a:t>($/ha)</a:t>
                          </a: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400" i="1" kern="1200" smtClean="0">
                                        <a:effectLst/>
                                        <a:latin typeface="Cambria Math" panose="02040503050406030204" pitchFamily="18" charset="0"/>
                                      </a:rPr>
                                    </m:ctrlPr>
                                  </m:sSubPr>
                                  <m:e>
                                    <m:r>
                                      <a:rPr lang="en-US" sz="1400" kern="1200">
                                        <a:effectLst/>
                                        <a:latin typeface="Cambria Math" panose="02040503050406030204" pitchFamily="18" charset="0"/>
                                      </a:rPr>
                                      <m:t>𝐶𝐷𝐹𝑅𝑀</m:t>
                                    </m:r>
                                  </m:e>
                                  <m:sub>
                                    <m:r>
                                      <a:rPr lang="en-US" sz="1400" kern="1200">
                                        <a:effectLst/>
                                        <a:latin typeface="Cambria Math" panose="02040503050406030204" pitchFamily="18" charset="0"/>
                                      </a:rPr>
                                      <m:t>𝐷𝐸𝐶𝑂𝑁</m:t>
                                    </m:r>
                                    <m:r>
                                      <a:rPr lang="en-US" sz="1400" kern="1200">
                                        <a:effectLst/>
                                        <a:latin typeface="Cambria Math" panose="02040503050406030204" pitchFamily="18" charset="0"/>
                                      </a:rPr>
                                      <m:t>,</m:t>
                                    </m:r>
                                    <m:r>
                                      <a:rPr lang="en-US" sz="1400" kern="1200">
                                        <a:effectLst/>
                                        <a:latin typeface="Cambria Math" panose="02040503050406030204" pitchFamily="18" charset="0"/>
                                      </a:rPr>
                                      <m:t>𝑛</m:t>
                                    </m:r>
                                  </m:sub>
                                </m:sSub>
                                <m:r>
                                  <a:rPr lang="en-US" sz="1400" kern="1200">
                                    <a:effectLst/>
                                    <a:latin typeface="Cambria Math" panose="02040503050406030204" pitchFamily="18" charset="0"/>
                                  </a:rPr>
                                  <m:t>=</m:t>
                                </m:r>
                                <m:nary>
                                  <m:naryPr>
                                    <m:chr m:val="∑"/>
                                    <m:limLoc m:val="undOvr"/>
                                    <m:supHide m:val="on"/>
                                    <m:ctrlPr>
                                      <a:rPr lang="en-US" sz="1400" i="1" kern="1200">
                                        <a:effectLst/>
                                        <a:latin typeface="Cambria Math" panose="02040503050406030204" pitchFamily="18" charset="0"/>
                                      </a:rPr>
                                    </m:ctrlPr>
                                  </m:naryPr>
                                  <m:sub>
                                    <m:r>
                                      <a:rPr lang="en-US" sz="1400" kern="1200">
                                        <a:effectLst/>
                                        <a:latin typeface="Cambria Math" panose="02040503050406030204" pitchFamily="18" charset="0"/>
                                      </a:rPr>
                                      <m:t>𝑖</m:t>
                                    </m:r>
                                  </m:sub>
                                  <m:sup/>
                                  <m:e>
                                    <m:sSubSup>
                                      <m:sSubSupPr>
                                        <m:ctrlPr>
                                          <a:rPr lang="en-US" sz="1400" i="1" kern="1200">
                                            <a:effectLst/>
                                            <a:latin typeface="Cambria Math" panose="02040503050406030204" pitchFamily="18" charset="0"/>
                                          </a:rPr>
                                        </m:ctrlPr>
                                      </m:sSubSupPr>
                                      <m:e>
                                        <m:r>
                                          <a:rPr lang="en-US" sz="1400" kern="1200">
                                            <a:effectLst/>
                                            <a:latin typeface="Cambria Math" panose="02040503050406030204" pitchFamily="18" charset="0"/>
                                          </a:rPr>
                                          <m:t>𝐹</m:t>
                                        </m:r>
                                      </m:e>
                                      <m:sub>
                                        <m:r>
                                          <a:rPr lang="en-US" sz="1400" kern="1200">
                                            <a:effectLst/>
                                            <a:latin typeface="Cambria Math" panose="02040503050406030204" pitchFamily="18" charset="0"/>
                                          </a:rPr>
                                          <m:t>𝐹𝑎𝑟𝑚</m:t>
                                        </m:r>
                                      </m:sub>
                                      <m:sup>
                                        <m:r>
                                          <a:rPr lang="en-US" sz="1400" kern="1200">
                                            <a:effectLst/>
                                            <a:latin typeface="Cambria Math" panose="02040503050406030204" pitchFamily="18" charset="0"/>
                                          </a:rPr>
                                          <m:t>𝐷𝐸𝐶𝑂𝑁</m:t>
                                        </m:r>
                                      </m:sup>
                                    </m:sSubSup>
                                    <m:r>
                                      <a:rPr lang="en-US" sz="1400" kern="1200">
                                        <a:effectLst/>
                                        <a:latin typeface="Cambria Math" panose="02040503050406030204" pitchFamily="18" charset="0"/>
                                      </a:rPr>
                                      <m:t>∙</m:t>
                                    </m:r>
                                    <m:d>
                                      <m:dPr>
                                        <m:ctrlPr>
                                          <a:rPr lang="en-US" sz="1400" i="1" kern="1200">
                                            <a:effectLst/>
                                            <a:latin typeface="Cambria Math" panose="02040503050406030204" pitchFamily="18" charset="0"/>
                                          </a:rPr>
                                        </m:ctrlPr>
                                      </m:dPr>
                                      <m:e>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𝑆𝑈𝑅𝐹</m:t>
                                            </m:r>
                                          </m:e>
                                          <m:sub>
                                            <m:r>
                                              <a:rPr lang="en-US" sz="1400" kern="1200">
                                                <a:effectLst/>
                                                <a:latin typeface="Cambria Math" panose="02040503050406030204" pitchFamily="18" charset="0"/>
                                              </a:rPr>
                                              <m:t>𝑖</m:t>
                                            </m:r>
                                            <m:r>
                                              <a:rPr lang="en-US" sz="1400" kern="1200">
                                                <a:effectLst/>
                                                <a:latin typeface="Cambria Math" panose="02040503050406030204" pitchFamily="18" charset="0"/>
                                              </a:rPr>
                                              <m:t>,</m:t>
                                            </m:r>
                                            <m:r>
                                              <a:rPr lang="en-US" sz="1400" kern="1200">
                                                <a:effectLst/>
                                                <a:latin typeface="Cambria Math" panose="02040503050406030204" pitchFamily="18" charset="0"/>
                                              </a:rPr>
                                              <m:t>𝐹𝑎𝑟𝑚</m:t>
                                            </m:r>
                                          </m:sub>
                                        </m:sSub>
                                        <m:r>
                                          <a:rPr lang="en-US" sz="1400" kern="1200">
                                            <a:effectLst/>
                                            <a:latin typeface="Cambria Math" panose="02040503050406030204" pitchFamily="18" charset="0"/>
                                          </a:rPr>
                                          <m:t>∙</m:t>
                                        </m:r>
                                        <m:sSub>
                                          <m:sSubPr>
                                            <m:ctrlPr>
                                              <a:rPr lang="en-US" sz="1400" i="1" kern="1200">
                                                <a:effectLst/>
                                                <a:latin typeface="Cambria Math" panose="02040503050406030204" pitchFamily="18" charset="0"/>
                                              </a:rPr>
                                            </m:ctrlPr>
                                          </m:sSubPr>
                                          <m:e>
                                            <m:r>
                                              <a:rPr lang="en-US" sz="1400" kern="1200">
                                                <a:effectLst/>
                                                <a:latin typeface="Cambria Math" panose="02040503050406030204" pitchFamily="18" charset="0"/>
                                              </a:rPr>
                                              <m:t>𝐶𝑂𝑆𝑇</m:t>
                                            </m:r>
                                          </m:e>
                                          <m:sub>
                                            <m:r>
                                              <a:rPr lang="en-US" sz="1400" kern="1200">
                                                <a:effectLst/>
                                                <a:latin typeface="Cambria Math" panose="02040503050406030204" pitchFamily="18" charset="0"/>
                                              </a:rPr>
                                              <m:t>𝑖</m:t>
                                            </m:r>
                                            <m:r>
                                              <a:rPr lang="en-US" sz="1400" kern="1200">
                                                <a:effectLst/>
                                                <a:latin typeface="Cambria Math" panose="02040503050406030204" pitchFamily="18" charset="0"/>
                                              </a:rPr>
                                              <m:t>,</m:t>
                                            </m:r>
                                            <m:r>
                                              <a:rPr lang="en-US" sz="1400" kern="1200">
                                                <a:effectLst/>
                                                <a:latin typeface="Cambria Math" panose="02040503050406030204" pitchFamily="18" charset="0"/>
                                              </a:rPr>
                                              <m:t>𝑛</m:t>
                                            </m:r>
                                          </m:sub>
                                        </m:sSub>
                                      </m:e>
                                    </m:d>
                                  </m:e>
                                </m:nary>
                              </m:oMath>
                            </m:oMathPara>
                          </a14:m>
                          <a:endParaRPr lang="en-US" sz="1400" dirty="0"/>
                        </a:p>
                      </a:txBody>
                      <a:tcPr/>
                    </a:tc>
                    <a:extLst>
                      <a:ext uri="{0D108BD9-81ED-4DB2-BD59-A6C34878D82A}">
                        <a16:rowId xmlns:a16="http://schemas.microsoft.com/office/drawing/2014/main" val="4251905227"/>
                      </a:ext>
                    </a:extLst>
                  </a:tr>
                </a:tbl>
              </a:graphicData>
            </a:graphic>
          </p:graphicFrame>
        </mc:Choice>
        <mc:Fallback xmlns="">
          <p:graphicFrame>
            <p:nvGraphicFramePr>
              <p:cNvPr id="7" name="Table 7">
                <a:extLst>
                  <a:ext uri="{FF2B5EF4-FFF2-40B4-BE49-F238E27FC236}">
                    <a16:creationId xmlns:a16="http://schemas.microsoft.com/office/drawing/2014/main" id="{A472EF0C-4111-4364-9A90-9540FE907046}"/>
                  </a:ext>
                </a:extLst>
              </p:cNvPr>
              <p:cNvGraphicFramePr>
                <a:graphicFrameLocks noGrp="1"/>
              </p:cNvGraphicFramePr>
              <p:nvPr>
                <p:extLst>
                  <p:ext uri="{D42A27DB-BD31-4B8C-83A1-F6EECF244321}">
                    <p14:modId xmlns:p14="http://schemas.microsoft.com/office/powerpoint/2010/main" val="631225072"/>
                  </p:ext>
                </p:extLst>
              </p:nvPr>
            </p:nvGraphicFramePr>
            <p:xfrm>
              <a:off x="453225" y="1824624"/>
              <a:ext cx="7927450" cy="1231837"/>
            </p:xfrm>
            <a:graphic>
              <a:graphicData uri="http://schemas.openxmlformats.org/drawingml/2006/table">
                <a:tbl>
                  <a:tblPr firstRow="1" bandRow="1">
                    <a:tableStyleId>{2D5ABB26-0587-4C30-8999-92F81FD0307C}</a:tableStyleId>
                  </a:tblPr>
                  <a:tblGrid>
                    <a:gridCol w="1789022">
                      <a:extLst>
                        <a:ext uri="{9D8B030D-6E8A-4147-A177-3AD203B41FA5}">
                          <a16:colId xmlns:a16="http://schemas.microsoft.com/office/drawing/2014/main" val="3179876024"/>
                        </a:ext>
                      </a:extLst>
                    </a:gridCol>
                    <a:gridCol w="6138428">
                      <a:extLst>
                        <a:ext uri="{9D8B030D-6E8A-4147-A177-3AD203B41FA5}">
                          <a16:colId xmlns:a16="http://schemas.microsoft.com/office/drawing/2014/main" val="2941009760"/>
                        </a:ext>
                      </a:extLst>
                    </a:gridCol>
                  </a:tblGrid>
                  <a:tr h="622618">
                    <a:tc>
                      <a:txBody>
                        <a:bodyPr/>
                        <a:lstStyle/>
                        <a:p>
                          <a:r>
                            <a:rPr lang="en-US" sz="1400" dirty="0"/>
                            <a:t>Non-Farmland</a:t>
                          </a:r>
                          <a:br>
                            <a:rPr lang="en-US" sz="1400" dirty="0"/>
                          </a:br>
                          <a:r>
                            <a:rPr lang="en-US" sz="1400" dirty="0"/>
                            <a:t>($/person)</a:t>
                          </a:r>
                        </a:p>
                      </a:txBody>
                      <a:tcPr/>
                    </a:tc>
                    <a:tc>
                      <a:txBody>
                        <a:bodyPr/>
                        <a:lstStyle/>
                        <a:p>
                          <a:endParaRPr lang="en-US"/>
                        </a:p>
                      </a:txBody>
                      <a:tcPr>
                        <a:blipFill>
                          <a:blip r:embed="rId3"/>
                          <a:stretch>
                            <a:fillRect l="-29196" t="-14563" b="-260194"/>
                          </a:stretch>
                        </a:blipFill>
                      </a:tcPr>
                    </a:tc>
                    <a:extLst>
                      <a:ext uri="{0D108BD9-81ED-4DB2-BD59-A6C34878D82A}">
                        <a16:rowId xmlns:a16="http://schemas.microsoft.com/office/drawing/2014/main" val="1001303570"/>
                      </a:ext>
                    </a:extLst>
                  </a:tr>
                  <a:tr h="609219">
                    <a:tc>
                      <a:txBody>
                        <a:bodyPr/>
                        <a:lstStyle/>
                        <a:p>
                          <a:r>
                            <a:rPr lang="en-US" sz="1400" dirty="0"/>
                            <a:t>Farmland </a:t>
                          </a:r>
                          <a:br>
                            <a:rPr lang="en-US" sz="1400" dirty="0"/>
                          </a:br>
                          <a:r>
                            <a:rPr lang="en-US" sz="1400" dirty="0"/>
                            <a:t>($/ha)</a:t>
                          </a:r>
                        </a:p>
                      </a:txBody>
                      <a:tcPr/>
                    </a:tc>
                    <a:tc>
                      <a:txBody>
                        <a:bodyPr/>
                        <a:lstStyle/>
                        <a:p>
                          <a:endParaRPr lang="en-US"/>
                        </a:p>
                      </a:txBody>
                      <a:tcPr>
                        <a:blipFill>
                          <a:blip r:embed="rId3"/>
                          <a:stretch>
                            <a:fillRect l="-29196" t="-118000" b="-168000"/>
                          </a:stretch>
                        </a:blipFill>
                      </a:tcPr>
                    </a:tc>
                    <a:extLst>
                      <a:ext uri="{0D108BD9-81ED-4DB2-BD59-A6C34878D82A}">
                        <a16:rowId xmlns:a16="http://schemas.microsoft.com/office/drawing/2014/main" val="4251905227"/>
                      </a:ext>
                    </a:extLst>
                  </a:tr>
                </a:tbl>
              </a:graphicData>
            </a:graphic>
          </p:graphicFrame>
        </mc:Fallback>
      </mc:AlternateContent>
    </p:spTree>
    <p:extLst>
      <p:ext uri="{BB962C8B-B14F-4D97-AF65-F5344CB8AC3E}">
        <p14:creationId xmlns:p14="http://schemas.microsoft.com/office/powerpoint/2010/main" val="3310164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B28C5-E773-406F-9A23-D1C9CE5F54C6}"/>
              </a:ext>
            </a:extLst>
          </p:cNvPr>
          <p:cNvSpPr>
            <a:spLocks noGrp="1"/>
          </p:cNvSpPr>
          <p:nvPr>
            <p:ph type="title"/>
          </p:nvPr>
        </p:nvSpPr>
        <p:spPr>
          <a:xfrm>
            <a:off x="615987" y="223728"/>
            <a:ext cx="7543800" cy="843185"/>
          </a:xfrm>
        </p:spPr>
        <p:txBody>
          <a:bodyPr>
            <a:noAutofit/>
          </a:bodyPr>
          <a:lstStyle/>
          <a:p>
            <a:r>
              <a:rPr lang="en-US" dirty="0"/>
              <a:t>Cost Estimation</a:t>
            </a:r>
            <a:br>
              <a:rPr lang="en-US" dirty="0"/>
            </a:br>
            <a:r>
              <a:rPr lang="en-US" i="1" dirty="0"/>
              <a:t>Waste Management Activities</a:t>
            </a:r>
            <a:endParaRPr lang="en-US" dirty="0"/>
          </a:p>
        </p:txBody>
      </p:sp>
      <p:sp>
        <p:nvSpPr>
          <p:cNvPr id="3" name="Content Placeholder 2">
            <a:extLst>
              <a:ext uri="{FF2B5EF4-FFF2-40B4-BE49-F238E27FC236}">
                <a16:creationId xmlns:a16="http://schemas.microsoft.com/office/drawing/2014/main" id="{D1D86608-8D41-4C81-BA75-E70FD2495829}"/>
              </a:ext>
            </a:extLst>
          </p:cNvPr>
          <p:cNvSpPr>
            <a:spLocks noGrp="1"/>
          </p:cNvSpPr>
          <p:nvPr>
            <p:ph type="body" sz="quarter" idx="10"/>
          </p:nvPr>
        </p:nvSpPr>
        <p:spPr/>
        <p:txBody>
          <a:bodyPr>
            <a:normAutofit/>
          </a:bodyPr>
          <a:lstStyle/>
          <a:p>
            <a:pPr marL="0" indent="0">
              <a:buNone/>
            </a:pPr>
            <a:r>
              <a:rPr lang="en-US" sz="1800" dirty="0"/>
              <a:t>Estimate waste management costs as a weighted sum</a:t>
            </a:r>
            <a:r>
              <a:rPr lang="en-US" sz="2000" dirty="0"/>
              <a:t>:</a:t>
            </a:r>
          </a:p>
          <a:p>
            <a:pPr marL="0" indent="0">
              <a:buNone/>
            </a:pPr>
            <a:endParaRPr lang="en-US" sz="2000" dirty="0"/>
          </a:p>
          <a:p>
            <a:pPr marL="0" indent="0">
              <a:buNone/>
            </a:pPr>
            <a:endParaRPr lang="en-US" sz="2000" dirty="0"/>
          </a:p>
          <a:p>
            <a:pPr marL="0" indent="0">
              <a:buNone/>
            </a:pPr>
            <a:endParaRPr lang="en-US" sz="2000" dirty="0"/>
          </a:p>
          <a:p>
            <a:pPr marL="0" indent="0">
              <a:buNone/>
            </a:pPr>
            <a:r>
              <a:rPr lang="en-US" sz="1800" dirty="0"/>
              <a:t>Where:</a:t>
            </a:r>
          </a:p>
          <a:p>
            <a:pPr marL="0" indent="0">
              <a:buNone/>
            </a:pPr>
            <a:endParaRPr lang="en-US" dirty="0"/>
          </a:p>
          <a:p>
            <a:pPr marL="0" indent="0">
              <a:buNone/>
            </a:pPr>
            <a:endParaRPr lang="en-US" dirty="0"/>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B8AD0268-1839-4501-BFA6-98874C5CEFA6}"/>
                  </a:ext>
                </a:extLst>
              </p:cNvPr>
              <p:cNvGraphicFramePr>
                <a:graphicFrameLocks noGrp="1"/>
              </p:cNvGraphicFramePr>
              <p:nvPr/>
            </p:nvGraphicFramePr>
            <p:xfrm>
              <a:off x="453224" y="3307743"/>
              <a:ext cx="8474525" cy="3005934"/>
            </p:xfrm>
            <a:graphic>
              <a:graphicData uri="http://schemas.openxmlformats.org/drawingml/2006/table">
                <a:tbl>
                  <a:tblPr firstRow="1" bandRow="1">
                    <a:tableStyleId>{2D5ABB26-0587-4C30-8999-92F81FD0307C}</a:tableStyleId>
                  </a:tblPr>
                  <a:tblGrid>
                    <a:gridCol w="1192696">
                      <a:extLst>
                        <a:ext uri="{9D8B030D-6E8A-4147-A177-3AD203B41FA5}">
                          <a16:colId xmlns:a16="http://schemas.microsoft.com/office/drawing/2014/main" val="1599777582"/>
                        </a:ext>
                      </a:extLst>
                    </a:gridCol>
                    <a:gridCol w="7281829">
                      <a:extLst>
                        <a:ext uri="{9D8B030D-6E8A-4147-A177-3AD203B41FA5}">
                          <a16:colId xmlns:a16="http://schemas.microsoft.com/office/drawing/2014/main" val="35508769"/>
                        </a:ext>
                      </a:extLst>
                    </a:gridCol>
                  </a:tblGrid>
                  <a:tr h="30119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1400" b="0" i="1" kern="1200" smtClean="0">
                                    <a:effectLst/>
                                    <a:latin typeface="Cambria Math" panose="02040503050406030204" pitchFamily="18" charset="0"/>
                                  </a:rPr>
                                  <m:t>𝑊𝐴𝑆𝑇𝐸</m:t>
                                </m:r>
                                <m:r>
                                  <a:rPr lang="en-US" sz="1400" b="0" i="1" kern="1200" smtClean="0">
                                    <a:effectLst/>
                                    <a:latin typeface="Cambria Math" panose="02040503050406030204" pitchFamily="18" charset="0"/>
                                  </a:rPr>
                                  <m:t>_</m:t>
                                </m:r>
                                <m:r>
                                  <a:rPr lang="en-US" sz="1400" b="0" i="1" kern="1200" smtClean="0">
                                    <a:effectLst/>
                                    <a:latin typeface="Cambria Math" panose="02040503050406030204" pitchFamily="18" charset="0"/>
                                  </a:rPr>
                                  <m:t>𝐶𝑂𝑆𝑇</m:t>
                                </m:r>
                              </m:oMath>
                            </m:oMathPara>
                          </a14:m>
                          <a:endParaRPr lang="en-US"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Total waste management cost for storage, transportation, and disposal ($ per cubic yard )</a:t>
                          </a:r>
                        </a:p>
                      </a:txBody>
                      <a:tcPr/>
                    </a:tc>
                    <a:extLst>
                      <a:ext uri="{0D108BD9-81ED-4DB2-BD59-A6C34878D82A}">
                        <a16:rowId xmlns:a16="http://schemas.microsoft.com/office/drawing/2014/main" val="2238587654"/>
                      </a:ext>
                    </a:extLst>
                  </a:tr>
                  <a:tr h="30119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1400" i="1" smtClean="0">
                                      <a:latin typeface="Cambria Math" panose="02040503050406030204" pitchFamily="18" charset="0"/>
                                    </a:rPr>
                                  </m:ctrlPr>
                                </m:sSubPr>
                                <m:e>
                                  <m:r>
                                    <a:rPr lang="en-US" sz="1400">
                                      <a:latin typeface="Cambria Math" panose="02040503050406030204" pitchFamily="18" charset="0"/>
                                    </a:rPr>
                                    <m:t>𝑓</m:t>
                                  </m:r>
                                </m:e>
                                <m:sub>
                                  <m:r>
                                    <a:rPr lang="en-US" sz="1400">
                                      <a:latin typeface="Cambria Math" panose="02040503050406030204" pitchFamily="18" charset="0"/>
                                    </a:rPr>
                                    <m:t>𝑙</m:t>
                                  </m:r>
                                </m:sub>
                              </m:sSub>
                            </m:oMath>
                          </a14:m>
                          <a:r>
                            <a:rPr lang="en-US" sz="14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Average fraction of area dedicated to land use </a:t>
                          </a:r>
                          <a14:m>
                            <m:oMath xmlns:m="http://schemas.openxmlformats.org/officeDocument/2006/math">
                              <m:r>
                                <a:rPr lang="en-US" sz="1400">
                                  <a:latin typeface="Cambria Math" panose="02040503050406030204" pitchFamily="18" charset="0"/>
                                </a:rPr>
                                <m:t>𝑙</m:t>
                              </m:r>
                            </m:oMath>
                          </a14:m>
                          <a:r>
                            <a:rPr lang="en-US" sz="1400" dirty="0"/>
                            <a:t> (dimensionless)</a:t>
                          </a:r>
                        </a:p>
                      </a:txBody>
                      <a:tcPr/>
                    </a:tc>
                    <a:extLst>
                      <a:ext uri="{0D108BD9-81ED-4DB2-BD59-A6C34878D82A}">
                        <a16:rowId xmlns:a16="http://schemas.microsoft.com/office/drawing/2014/main" val="3568770748"/>
                      </a:ext>
                    </a:extLst>
                  </a:tr>
                  <a:tr h="31924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sSubSup>
                                <m:sSubSupPr>
                                  <m:ctrlPr>
                                    <a:rPr lang="en-US" sz="1400" i="1" smtClean="0">
                                      <a:latin typeface="Cambria Math" panose="02040503050406030204" pitchFamily="18" charset="0"/>
                                    </a:rPr>
                                  </m:ctrlPr>
                                </m:sSubSupPr>
                                <m:e>
                                  <m:r>
                                    <a:rPr lang="en-US" sz="1400">
                                      <a:latin typeface="Cambria Math" panose="02040503050406030204" pitchFamily="18" charset="0"/>
                                    </a:rPr>
                                    <m:t>𝐹</m:t>
                                  </m:r>
                                </m:e>
                                <m:sub>
                                  <m:r>
                                    <a:rPr lang="en-US" sz="1400">
                                      <a:latin typeface="Cambria Math" panose="02040503050406030204" pitchFamily="18" charset="0"/>
                                    </a:rPr>
                                    <m:t>𝑙</m:t>
                                  </m:r>
                                </m:sub>
                                <m:sup>
                                  <m:r>
                                    <a:rPr lang="en-US" sz="1400">
                                      <a:latin typeface="Cambria Math" panose="02040503050406030204" pitchFamily="18" charset="0"/>
                                    </a:rPr>
                                    <m:t>𝐷𝐸𝐶𝑂𝑁</m:t>
                                  </m:r>
                                </m:sup>
                              </m:sSubSup>
                            </m:oMath>
                          </a14:m>
                          <a:r>
                            <a:rPr lang="en-US" sz="14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Fraction of area dedicated to land use </a:t>
                          </a:r>
                          <a14:m>
                            <m:oMath xmlns:m="http://schemas.openxmlformats.org/officeDocument/2006/math">
                              <m:r>
                                <a:rPr lang="en-US" sz="1400">
                                  <a:latin typeface="Cambria Math" panose="02040503050406030204" pitchFamily="18" charset="0"/>
                                </a:rPr>
                                <m:t>𝑙</m:t>
                              </m:r>
                            </m:oMath>
                          </a14:m>
                          <a:r>
                            <a:rPr lang="en-US" sz="1400" dirty="0"/>
                            <a:t> that is decontaminated (dimensionless)</a:t>
                          </a:r>
                        </a:p>
                      </a:txBody>
                      <a:tcPr/>
                    </a:tc>
                    <a:extLst>
                      <a:ext uri="{0D108BD9-81ED-4DB2-BD59-A6C34878D82A}">
                        <a16:rowId xmlns:a16="http://schemas.microsoft.com/office/drawing/2014/main" val="441146635"/>
                      </a:ext>
                    </a:extLst>
                  </a:tr>
                  <a:tr h="517885">
                    <a:tc>
                      <a:txBody>
                        <a:bodyPr/>
                        <a:lstStyle/>
                        <a:p>
                          <a:pPr algn="l"/>
                          <a14:m>
                            <m:oMathPara xmlns:m="http://schemas.openxmlformats.org/officeDocument/2006/math">
                              <m:oMathParaPr>
                                <m:jc m:val="left"/>
                              </m:oMathParaPr>
                              <m:oMath xmlns:m="http://schemas.openxmlformats.org/officeDocument/2006/math">
                                <m:sSub>
                                  <m:sSubPr>
                                    <m:ctrlPr>
                                      <a:rPr lang="en-US" sz="1400" i="1" smtClean="0">
                                        <a:latin typeface="Cambria Math" panose="02040503050406030204" pitchFamily="18" charset="0"/>
                                      </a:rPr>
                                    </m:ctrlPr>
                                  </m:sSubPr>
                                  <m:e>
                                    <m:r>
                                      <a:rPr lang="en-US" sz="1400">
                                        <a:latin typeface="Cambria Math" panose="02040503050406030204" pitchFamily="18" charset="0"/>
                                      </a:rPr>
                                      <m:t>𝑆𝑈𝑅𝐹</m:t>
                                    </m:r>
                                  </m:e>
                                  <m:sub>
                                    <m:r>
                                      <a:rPr lang="en-US" sz="1400">
                                        <a:latin typeface="Cambria Math" panose="02040503050406030204" pitchFamily="18" charset="0"/>
                                      </a:rPr>
                                      <m:t>𝑖</m:t>
                                    </m:r>
                                    <m:r>
                                      <a:rPr lang="en-US" sz="1400">
                                        <a:latin typeface="Cambria Math" panose="02040503050406030204" pitchFamily="18" charset="0"/>
                                      </a:rPr>
                                      <m:t>,</m:t>
                                    </m:r>
                                    <m:r>
                                      <a:rPr lang="en-US" sz="1400">
                                        <a:latin typeface="Cambria Math" panose="02040503050406030204" pitchFamily="18" charset="0"/>
                                      </a:rPr>
                                      <m:t>𝑙</m:t>
                                    </m:r>
                                  </m:sub>
                                </m:sSub>
                              </m:oMath>
                            </m:oMathPara>
                          </a14:m>
                          <a:endParaRPr lang="en-US"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Average decontamination surface area </a:t>
                          </a:r>
                          <a14:m>
                            <m:oMath xmlns:m="http://schemas.openxmlformats.org/officeDocument/2006/math">
                              <m:r>
                                <a:rPr lang="en-US" sz="1400">
                                  <a:latin typeface="Cambria Math" panose="02040503050406030204" pitchFamily="18" charset="0"/>
                                </a:rPr>
                                <m:t>𝑖</m:t>
                              </m:r>
                            </m:oMath>
                          </a14:m>
                          <a:r>
                            <a:rPr lang="en-US" sz="1400" dirty="0"/>
                            <a:t> per land area dedicated to land use </a:t>
                          </a:r>
                          <a14:m>
                            <m:oMath xmlns:m="http://schemas.openxmlformats.org/officeDocument/2006/math">
                              <m:r>
                                <a:rPr lang="en-US" sz="1400">
                                  <a:latin typeface="Cambria Math" panose="02040503050406030204" pitchFamily="18" charset="0"/>
                                </a:rPr>
                                <m:t>𝑙</m:t>
                              </m:r>
                            </m:oMath>
                          </a14:m>
                          <a:r>
                            <a:rPr lang="en-US" sz="1400" dirty="0"/>
                            <a:t> (square yards per acre)</a:t>
                          </a:r>
                        </a:p>
                      </a:txBody>
                      <a:tcPr/>
                    </a:tc>
                    <a:extLst>
                      <a:ext uri="{0D108BD9-81ED-4DB2-BD59-A6C34878D82A}">
                        <a16:rowId xmlns:a16="http://schemas.microsoft.com/office/drawing/2014/main" val="320959679"/>
                      </a:ext>
                    </a:extLst>
                  </a:tr>
                  <a:tr h="517885">
                    <a:tc>
                      <a:txBody>
                        <a:bodyPr/>
                        <a:lstStyle/>
                        <a:p>
                          <a:pPr algn="l"/>
                          <a14:m>
                            <m:oMath xmlns:m="http://schemas.openxmlformats.org/officeDocument/2006/math">
                              <m:sSub>
                                <m:sSubPr>
                                  <m:ctrlPr>
                                    <a:rPr lang="en-US" sz="1400" i="1" smtClean="0">
                                      <a:latin typeface="Cambria Math" panose="02040503050406030204" pitchFamily="18" charset="0"/>
                                    </a:rPr>
                                  </m:ctrlPr>
                                </m:sSubPr>
                                <m:e>
                                  <m:r>
                                    <a:rPr lang="en-US" sz="1400" b="0" i="1" smtClean="0">
                                      <a:latin typeface="Cambria Math" panose="02040503050406030204" pitchFamily="18" charset="0"/>
                                    </a:rPr>
                                    <m:t>𝑊𝐴𝑆𝑇𝐸</m:t>
                                  </m:r>
                                </m:e>
                                <m:sub>
                                  <m:r>
                                    <a:rPr lang="en-US" sz="1400">
                                      <a:latin typeface="Cambria Math" panose="02040503050406030204" pitchFamily="18" charset="0"/>
                                    </a:rPr>
                                    <m:t>𝑖</m:t>
                                  </m:r>
                                  <m:r>
                                    <a:rPr lang="en-US" sz="1400">
                                      <a:latin typeface="Cambria Math" panose="02040503050406030204" pitchFamily="18" charset="0"/>
                                    </a:rPr>
                                    <m:t>,</m:t>
                                  </m:r>
                                  <m:r>
                                    <a:rPr lang="en-US" sz="1400">
                                      <a:latin typeface="Cambria Math" panose="02040503050406030204" pitchFamily="18" charset="0"/>
                                    </a:rPr>
                                    <m:t>𝑛</m:t>
                                  </m:r>
                                </m:sub>
                              </m:sSub>
                            </m:oMath>
                          </a14:m>
                          <a:r>
                            <a:rPr lang="en-US" sz="14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Average unit waste volume</a:t>
                          </a:r>
                          <a:r>
                            <a:rPr lang="en-US" sz="1400" baseline="0" dirty="0"/>
                            <a:t> generated in </a:t>
                          </a:r>
                          <a:r>
                            <a:rPr lang="en-US" sz="1400" dirty="0"/>
                            <a:t>decontaminate surface area </a:t>
                          </a:r>
                          <a14:m>
                            <m:oMath xmlns:m="http://schemas.openxmlformats.org/officeDocument/2006/math">
                              <m:r>
                                <a:rPr lang="en-US" sz="1400">
                                  <a:latin typeface="Cambria Math" panose="02040503050406030204" pitchFamily="18" charset="0"/>
                                </a:rPr>
                                <m:t>𝑖</m:t>
                              </m:r>
                            </m:oMath>
                          </a14:m>
                          <a:r>
                            <a:rPr lang="en-US" sz="1400" dirty="0"/>
                            <a:t> to achieve an overall decontamination level </a:t>
                          </a:r>
                          <a14:m>
                            <m:oMath xmlns:m="http://schemas.openxmlformats.org/officeDocument/2006/math">
                              <m:r>
                                <a:rPr lang="en-US" sz="1400">
                                  <a:latin typeface="Cambria Math" panose="02040503050406030204" pitchFamily="18" charset="0"/>
                                </a:rPr>
                                <m:t>𝑛</m:t>
                              </m:r>
                            </m:oMath>
                          </a14:m>
                          <a:r>
                            <a:rPr lang="en-US" sz="1400" dirty="0"/>
                            <a:t> (cubic</a:t>
                          </a:r>
                          <a:r>
                            <a:rPr lang="en-US" sz="1400" baseline="0" dirty="0"/>
                            <a:t> yard</a:t>
                          </a:r>
                          <a:r>
                            <a:rPr lang="en-US" sz="1400" dirty="0"/>
                            <a:t> per square yard)</a:t>
                          </a:r>
                        </a:p>
                      </a:txBody>
                      <a:tcPr/>
                    </a:tc>
                    <a:extLst>
                      <a:ext uri="{0D108BD9-81ED-4DB2-BD59-A6C34878D82A}">
                        <a16:rowId xmlns:a16="http://schemas.microsoft.com/office/drawing/2014/main" val="942687272"/>
                      </a:ext>
                    </a:extLst>
                  </a:tr>
                  <a:tr h="299828">
                    <a:tc>
                      <a:txBody>
                        <a:bodyPr/>
                        <a:lstStyle/>
                        <a:p>
                          <a:pPr algn="l"/>
                          <a14:m>
                            <m:oMathPara xmlns:m="http://schemas.openxmlformats.org/officeDocument/2006/math">
                              <m:oMathParaPr>
                                <m:jc m:val="left"/>
                              </m:oMathParaPr>
                              <m:oMath xmlns:m="http://schemas.openxmlformats.org/officeDocument/2006/math">
                                <m:sSub>
                                  <m:sSubPr>
                                    <m:ctrlPr>
                                      <a:rPr lang="en-US" sz="1400" i="1" smtClean="0">
                                        <a:latin typeface="Cambria Math" panose="02040503050406030204" pitchFamily="18" charset="0"/>
                                      </a:rPr>
                                    </m:ctrlPr>
                                  </m:sSubPr>
                                  <m:e>
                                    <m:r>
                                      <a:rPr lang="en-US" sz="1400">
                                        <a:latin typeface="Cambria Math" panose="02040503050406030204" pitchFamily="18" charset="0"/>
                                      </a:rPr>
                                      <m:t>𝐴𝑅𝐸𝐴</m:t>
                                    </m:r>
                                  </m:e>
                                  <m:sub>
                                    <m:r>
                                      <a:rPr lang="en-US" sz="1400">
                                        <a:latin typeface="Cambria Math" panose="02040503050406030204" pitchFamily="18" charset="0"/>
                                      </a:rPr>
                                      <m:t>𝑇𝑂𝑇𝐴𝐿</m:t>
                                    </m:r>
                                  </m:sub>
                                </m:sSub>
                              </m:oMath>
                            </m:oMathPara>
                          </a14:m>
                          <a:endParaRPr lang="en-US"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Total area (acres)</a:t>
                          </a:r>
                        </a:p>
                      </a:txBody>
                      <a:tcPr/>
                    </a:tc>
                    <a:extLst>
                      <a:ext uri="{0D108BD9-81ED-4DB2-BD59-A6C34878D82A}">
                        <a16:rowId xmlns:a16="http://schemas.microsoft.com/office/drawing/2014/main" val="2004517607"/>
                      </a:ext>
                    </a:extLst>
                  </a:tr>
                  <a:tr h="491234">
                    <a:tc>
                      <a:txBody>
                        <a:bodyPr/>
                        <a:lstStyle/>
                        <a:p>
                          <a:pPr algn="l"/>
                          <a14:m>
                            <m:oMath xmlns:m="http://schemas.openxmlformats.org/officeDocument/2006/math">
                              <m:sSub>
                                <m:sSubPr>
                                  <m:ctrlPr>
                                    <a:rPr lang="en-US" sz="1400" i="1" smtClean="0">
                                      <a:latin typeface="Cambria Math" panose="02040503050406030204" pitchFamily="18" charset="0"/>
                                    </a:rPr>
                                  </m:ctrlPr>
                                </m:sSubPr>
                                <m:e>
                                  <m:r>
                                    <a:rPr lang="en-US" sz="1400">
                                      <a:latin typeface="Cambria Math" panose="02040503050406030204" pitchFamily="18" charset="0"/>
                                    </a:rPr>
                                    <m:t>𝑃𝑂𝑃</m:t>
                                  </m:r>
                                </m:e>
                                <m:sub>
                                  <m:r>
                                    <a:rPr lang="en-US" sz="1400">
                                      <a:latin typeface="Cambria Math" panose="02040503050406030204" pitchFamily="18" charset="0"/>
                                    </a:rPr>
                                    <m:t>𝑇𝑂𝑇𝐴𝐿</m:t>
                                  </m:r>
                                </m:sub>
                              </m:sSub>
                            </m:oMath>
                          </a14:m>
                          <a:r>
                            <a:rPr lang="en-US" sz="1400" dirty="0"/>
                            <a: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Total population (people) </a:t>
                          </a:r>
                        </a:p>
                      </a:txBody>
                      <a:tcPr/>
                    </a:tc>
                    <a:extLst>
                      <a:ext uri="{0D108BD9-81ED-4DB2-BD59-A6C34878D82A}">
                        <a16:rowId xmlns:a16="http://schemas.microsoft.com/office/drawing/2014/main" val="405977015"/>
                      </a:ext>
                    </a:extLst>
                  </a:tr>
                </a:tbl>
              </a:graphicData>
            </a:graphic>
          </p:graphicFrame>
        </mc:Choice>
        <mc:Fallback xmlns="">
          <p:graphicFrame>
            <p:nvGraphicFramePr>
              <p:cNvPr id="5" name="Table 5">
                <a:extLst>
                  <a:ext uri="{FF2B5EF4-FFF2-40B4-BE49-F238E27FC236}">
                    <a16:creationId xmlns:a16="http://schemas.microsoft.com/office/drawing/2014/main" id="{B8AD0268-1839-4501-BFA6-98874C5CEFA6}"/>
                  </a:ext>
                </a:extLst>
              </p:cNvPr>
              <p:cNvGraphicFramePr>
                <a:graphicFrameLocks noGrp="1"/>
              </p:cNvGraphicFramePr>
              <p:nvPr>
                <p:extLst>
                  <p:ext uri="{D42A27DB-BD31-4B8C-83A1-F6EECF244321}">
                    <p14:modId xmlns:p14="http://schemas.microsoft.com/office/powerpoint/2010/main" val="4015045007"/>
                  </p:ext>
                </p:extLst>
              </p:nvPr>
            </p:nvGraphicFramePr>
            <p:xfrm>
              <a:off x="453224" y="3307743"/>
              <a:ext cx="8474525" cy="2761202"/>
            </p:xfrm>
            <a:graphic>
              <a:graphicData uri="http://schemas.openxmlformats.org/drawingml/2006/table">
                <a:tbl>
                  <a:tblPr firstRow="1" bandRow="1">
                    <a:tableStyleId>{2D5ABB26-0587-4C30-8999-92F81FD0307C}</a:tableStyleId>
                  </a:tblPr>
                  <a:tblGrid>
                    <a:gridCol w="1192696">
                      <a:extLst>
                        <a:ext uri="{9D8B030D-6E8A-4147-A177-3AD203B41FA5}">
                          <a16:colId xmlns:a16="http://schemas.microsoft.com/office/drawing/2014/main" val="1599777582"/>
                        </a:ext>
                      </a:extLst>
                    </a:gridCol>
                    <a:gridCol w="7281829">
                      <a:extLst>
                        <a:ext uri="{9D8B030D-6E8A-4147-A177-3AD203B41FA5}">
                          <a16:colId xmlns:a16="http://schemas.microsoft.com/office/drawing/2014/main" val="35508769"/>
                        </a:ext>
                      </a:extLst>
                    </a:gridCol>
                  </a:tblGrid>
                  <a:tr h="304800">
                    <a:tc>
                      <a:txBody>
                        <a:bodyPr/>
                        <a:lstStyle/>
                        <a:p>
                          <a:endParaRPr lang="en-US"/>
                        </a:p>
                      </a:txBody>
                      <a:tcPr>
                        <a:blipFill>
                          <a:blip r:embed="rId2"/>
                          <a:stretch>
                            <a:fillRect t="-2000" r="-609694" b="-808000"/>
                          </a:stretch>
                        </a:blip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Total waste management cost for storage, transportation, and disposal ($ per cubic yard )</a:t>
                          </a:r>
                        </a:p>
                      </a:txBody>
                      <a:tcPr/>
                    </a:tc>
                    <a:extLst>
                      <a:ext uri="{0D108BD9-81ED-4DB2-BD59-A6C34878D82A}">
                        <a16:rowId xmlns:a16="http://schemas.microsoft.com/office/drawing/2014/main" val="2238587654"/>
                      </a:ext>
                    </a:extLst>
                  </a:tr>
                  <a:tr h="304800">
                    <a:tc>
                      <a:txBody>
                        <a:bodyPr/>
                        <a:lstStyle/>
                        <a:p>
                          <a:endParaRPr lang="en-US"/>
                        </a:p>
                      </a:txBody>
                      <a:tcPr>
                        <a:blipFill>
                          <a:blip r:embed="rId2"/>
                          <a:stretch>
                            <a:fillRect t="-102000" r="-609694" b="-708000"/>
                          </a:stretch>
                        </a:blipFill>
                      </a:tcPr>
                    </a:tc>
                    <a:tc>
                      <a:txBody>
                        <a:bodyPr/>
                        <a:lstStyle/>
                        <a:p>
                          <a:endParaRPr lang="en-US"/>
                        </a:p>
                      </a:txBody>
                      <a:tcPr>
                        <a:blipFill>
                          <a:blip r:embed="rId2"/>
                          <a:stretch>
                            <a:fillRect l="-16402" t="-102000" b="-708000"/>
                          </a:stretch>
                        </a:blipFill>
                      </a:tcPr>
                    </a:tc>
                    <a:extLst>
                      <a:ext uri="{0D108BD9-81ED-4DB2-BD59-A6C34878D82A}">
                        <a16:rowId xmlns:a16="http://schemas.microsoft.com/office/drawing/2014/main" val="3568770748"/>
                      </a:ext>
                    </a:extLst>
                  </a:tr>
                  <a:tr h="319248">
                    <a:tc>
                      <a:txBody>
                        <a:bodyPr/>
                        <a:lstStyle/>
                        <a:p>
                          <a:endParaRPr lang="en-US"/>
                        </a:p>
                      </a:txBody>
                      <a:tcPr>
                        <a:blipFill>
                          <a:blip r:embed="rId2"/>
                          <a:stretch>
                            <a:fillRect t="-190566" r="-609694" b="-567925"/>
                          </a:stretch>
                        </a:blipFill>
                      </a:tcPr>
                    </a:tc>
                    <a:tc>
                      <a:txBody>
                        <a:bodyPr/>
                        <a:lstStyle/>
                        <a:p>
                          <a:endParaRPr lang="en-US"/>
                        </a:p>
                      </a:txBody>
                      <a:tcPr>
                        <a:blipFill>
                          <a:blip r:embed="rId2"/>
                          <a:stretch>
                            <a:fillRect l="-16402" t="-190566" b="-567925"/>
                          </a:stretch>
                        </a:blipFill>
                      </a:tcPr>
                    </a:tc>
                    <a:extLst>
                      <a:ext uri="{0D108BD9-81ED-4DB2-BD59-A6C34878D82A}">
                        <a16:rowId xmlns:a16="http://schemas.microsoft.com/office/drawing/2014/main" val="441146635"/>
                      </a:ext>
                    </a:extLst>
                  </a:tr>
                  <a:tr h="518160">
                    <a:tc>
                      <a:txBody>
                        <a:bodyPr/>
                        <a:lstStyle/>
                        <a:p>
                          <a:endParaRPr lang="en-US"/>
                        </a:p>
                      </a:txBody>
                      <a:tcPr>
                        <a:blipFill>
                          <a:blip r:embed="rId2"/>
                          <a:stretch>
                            <a:fillRect t="-181176" r="-609694" b="-254118"/>
                          </a:stretch>
                        </a:blipFill>
                      </a:tcPr>
                    </a:tc>
                    <a:tc>
                      <a:txBody>
                        <a:bodyPr/>
                        <a:lstStyle/>
                        <a:p>
                          <a:endParaRPr lang="en-US"/>
                        </a:p>
                      </a:txBody>
                      <a:tcPr>
                        <a:blipFill>
                          <a:blip r:embed="rId2"/>
                          <a:stretch>
                            <a:fillRect l="-16402" t="-181176" b="-254118"/>
                          </a:stretch>
                        </a:blipFill>
                      </a:tcPr>
                    </a:tc>
                    <a:extLst>
                      <a:ext uri="{0D108BD9-81ED-4DB2-BD59-A6C34878D82A}">
                        <a16:rowId xmlns:a16="http://schemas.microsoft.com/office/drawing/2014/main" val="320959679"/>
                      </a:ext>
                    </a:extLst>
                  </a:tr>
                  <a:tr h="518160">
                    <a:tc>
                      <a:txBody>
                        <a:bodyPr/>
                        <a:lstStyle/>
                        <a:p>
                          <a:endParaRPr lang="en-US"/>
                        </a:p>
                      </a:txBody>
                      <a:tcPr>
                        <a:blipFill>
                          <a:blip r:embed="rId2"/>
                          <a:stretch>
                            <a:fillRect t="-281176" r="-609694" b="-154118"/>
                          </a:stretch>
                        </a:blipFill>
                      </a:tcPr>
                    </a:tc>
                    <a:tc>
                      <a:txBody>
                        <a:bodyPr/>
                        <a:lstStyle/>
                        <a:p>
                          <a:endParaRPr lang="en-US"/>
                        </a:p>
                      </a:txBody>
                      <a:tcPr>
                        <a:blipFill>
                          <a:blip r:embed="rId2"/>
                          <a:stretch>
                            <a:fillRect l="-16402" t="-281176" b="-154118"/>
                          </a:stretch>
                        </a:blipFill>
                      </a:tcPr>
                    </a:tc>
                    <a:extLst>
                      <a:ext uri="{0D108BD9-81ED-4DB2-BD59-A6C34878D82A}">
                        <a16:rowId xmlns:a16="http://schemas.microsoft.com/office/drawing/2014/main" val="942687272"/>
                      </a:ext>
                    </a:extLst>
                  </a:tr>
                  <a:tr h="304800">
                    <a:tc>
                      <a:txBody>
                        <a:bodyPr/>
                        <a:lstStyle/>
                        <a:p>
                          <a:endParaRPr lang="en-US"/>
                        </a:p>
                      </a:txBody>
                      <a:tcPr>
                        <a:blipFill>
                          <a:blip r:embed="rId2"/>
                          <a:stretch>
                            <a:fillRect t="-648000" r="-609694" b="-162000"/>
                          </a:stretch>
                        </a:blip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Total area (acres)</a:t>
                          </a:r>
                        </a:p>
                      </a:txBody>
                      <a:tcPr/>
                    </a:tc>
                    <a:extLst>
                      <a:ext uri="{0D108BD9-81ED-4DB2-BD59-A6C34878D82A}">
                        <a16:rowId xmlns:a16="http://schemas.microsoft.com/office/drawing/2014/main" val="2004517607"/>
                      </a:ext>
                    </a:extLst>
                  </a:tr>
                  <a:tr h="491234">
                    <a:tc>
                      <a:txBody>
                        <a:bodyPr/>
                        <a:lstStyle/>
                        <a:p>
                          <a:endParaRPr lang="en-US"/>
                        </a:p>
                      </a:txBody>
                      <a:tcPr>
                        <a:blipFill>
                          <a:blip r:embed="rId2"/>
                          <a:stretch>
                            <a:fillRect t="-461728" r="-609694"/>
                          </a:stretch>
                        </a:blip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Total population (people) </a:t>
                          </a:r>
                        </a:p>
                      </a:txBody>
                      <a:tcPr/>
                    </a:tc>
                    <a:extLst>
                      <a:ext uri="{0D108BD9-81ED-4DB2-BD59-A6C34878D82A}">
                        <a16:rowId xmlns:a16="http://schemas.microsoft.com/office/drawing/2014/main" val="405977015"/>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Table 7">
                <a:extLst>
                  <a:ext uri="{FF2B5EF4-FFF2-40B4-BE49-F238E27FC236}">
                    <a16:creationId xmlns:a16="http://schemas.microsoft.com/office/drawing/2014/main" id="{A472EF0C-4111-4364-9A90-9540FE907046}"/>
                  </a:ext>
                </a:extLst>
              </p:cNvPr>
              <p:cNvGraphicFramePr>
                <a:graphicFrameLocks noGrp="1"/>
              </p:cNvGraphicFramePr>
              <p:nvPr/>
            </p:nvGraphicFramePr>
            <p:xfrm>
              <a:off x="326574" y="1756237"/>
              <a:ext cx="8601175" cy="1082041"/>
            </p:xfrm>
            <a:graphic>
              <a:graphicData uri="http://schemas.openxmlformats.org/drawingml/2006/table">
                <a:tbl>
                  <a:tblPr firstRow="1" bandRow="1">
                    <a:tableStyleId>{2D5ABB26-0587-4C30-8999-92F81FD0307C}</a:tableStyleId>
                  </a:tblPr>
                  <a:tblGrid>
                    <a:gridCol w="1430664">
                      <a:extLst>
                        <a:ext uri="{9D8B030D-6E8A-4147-A177-3AD203B41FA5}">
                          <a16:colId xmlns:a16="http://schemas.microsoft.com/office/drawing/2014/main" val="3179876024"/>
                        </a:ext>
                      </a:extLst>
                    </a:gridCol>
                    <a:gridCol w="7170511">
                      <a:extLst>
                        <a:ext uri="{9D8B030D-6E8A-4147-A177-3AD203B41FA5}">
                          <a16:colId xmlns:a16="http://schemas.microsoft.com/office/drawing/2014/main" val="2941009760"/>
                        </a:ext>
                      </a:extLst>
                    </a:gridCol>
                  </a:tblGrid>
                  <a:tr h="370840">
                    <a:tc>
                      <a:txBody>
                        <a:bodyPr/>
                        <a:lstStyle/>
                        <a:p>
                          <a:r>
                            <a:rPr lang="en-US" sz="1400" dirty="0"/>
                            <a:t>Non-Farmland</a:t>
                          </a:r>
                          <a:br>
                            <a:rPr lang="en-US" sz="1400" dirty="0"/>
                          </a:br>
                          <a:r>
                            <a:rPr lang="en-US" sz="1400" dirty="0"/>
                            <a:t>($/person)</a:t>
                          </a: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200" i="1" kern="1200" smtClean="0">
                                        <a:effectLst/>
                                        <a:latin typeface="Cambria Math" panose="02040503050406030204" pitchFamily="18" charset="0"/>
                                      </a:rPr>
                                    </m:ctrlPr>
                                  </m:sSubPr>
                                  <m:e>
                                    <m:r>
                                      <a:rPr lang="en-US" sz="1200" kern="1200">
                                        <a:effectLst/>
                                        <a:latin typeface="Cambria Math" panose="02040503050406030204" pitchFamily="18" charset="0"/>
                                      </a:rPr>
                                      <m:t>𝐶𝐷𝑁𝐹𝑅𝑀</m:t>
                                    </m:r>
                                  </m:e>
                                  <m:sub>
                                    <m:r>
                                      <a:rPr lang="en-US" sz="1200" b="0" i="1" kern="1200" smtClean="0">
                                        <a:effectLst/>
                                        <a:latin typeface="Cambria Math" panose="02040503050406030204" pitchFamily="18" charset="0"/>
                                      </a:rPr>
                                      <m:t>𝑊𝐴𝑆𝑇𝐸</m:t>
                                    </m:r>
                                    <m:r>
                                      <a:rPr lang="en-US" sz="1200" kern="1200">
                                        <a:effectLst/>
                                        <a:latin typeface="Cambria Math" panose="02040503050406030204" pitchFamily="18" charset="0"/>
                                      </a:rPr>
                                      <m:t>,</m:t>
                                    </m:r>
                                    <m:r>
                                      <a:rPr lang="en-US" sz="1200" kern="1200">
                                        <a:effectLst/>
                                        <a:latin typeface="Cambria Math" panose="02040503050406030204" pitchFamily="18" charset="0"/>
                                      </a:rPr>
                                      <m:t>𝑛</m:t>
                                    </m:r>
                                  </m:sub>
                                </m:sSub>
                                <m:r>
                                  <a:rPr lang="en-US" sz="1200" kern="1200">
                                    <a:effectLst/>
                                    <a:latin typeface="Cambria Math" panose="02040503050406030204" pitchFamily="18" charset="0"/>
                                  </a:rPr>
                                  <m:t>=</m:t>
                                </m:r>
                                <m:sSub>
                                  <m:sSubPr>
                                    <m:ctrlPr>
                                      <a:rPr lang="en-US" sz="1200" i="1" kern="1200" smtClean="0">
                                        <a:effectLst/>
                                        <a:latin typeface="Cambria Math" panose="02040503050406030204" pitchFamily="18" charset="0"/>
                                      </a:rPr>
                                    </m:ctrlPr>
                                  </m:sSubPr>
                                  <m:e>
                                    <m:r>
                                      <a:rPr lang="en-US" sz="1200" b="0" i="1" kern="1200" smtClean="0">
                                        <a:effectLst/>
                                        <a:latin typeface="Cambria Math" panose="02040503050406030204" pitchFamily="18" charset="0"/>
                                      </a:rPr>
                                      <m:t>𝑊𝐴𝑆𝑇𝐸</m:t>
                                    </m:r>
                                    <m:r>
                                      <a:rPr lang="en-US" sz="1200" b="0" i="1" kern="1200" smtClean="0">
                                        <a:effectLst/>
                                        <a:latin typeface="Cambria Math" panose="02040503050406030204" pitchFamily="18" charset="0"/>
                                      </a:rPr>
                                      <m:t>_</m:t>
                                    </m:r>
                                    <m:r>
                                      <a:rPr lang="en-US" sz="1200" b="0" i="1" kern="1200" smtClean="0">
                                        <a:effectLst/>
                                        <a:latin typeface="Cambria Math" panose="02040503050406030204" pitchFamily="18" charset="0"/>
                                      </a:rPr>
                                      <m:t>𝐶𝑂𝑆𝑇</m:t>
                                    </m:r>
                                  </m:e>
                                  <m:sub>
                                    <m:r>
                                      <a:rPr lang="en-US" sz="1200" b="0" i="1" kern="1200" smtClean="0">
                                        <a:effectLst/>
                                        <a:latin typeface="Cambria Math" panose="02040503050406030204" pitchFamily="18" charset="0"/>
                                      </a:rPr>
                                      <m:t>𝑁𝑂𝑁𝐹𝐴𝑅𝑀</m:t>
                                    </m:r>
                                  </m:sub>
                                </m:sSub>
                                <m:r>
                                  <a:rPr lang="en-US" sz="1200" kern="1200" smtClean="0">
                                    <a:effectLst/>
                                    <a:latin typeface="Cambria Math" panose="02040503050406030204" pitchFamily="18" charset="0"/>
                                  </a:rPr>
                                  <m:t>∙</m:t>
                                </m:r>
                                <m:d>
                                  <m:dPr>
                                    <m:ctrlPr>
                                      <a:rPr lang="en-US" sz="1200" i="1" kern="1200">
                                        <a:effectLst/>
                                        <a:latin typeface="Cambria Math" panose="02040503050406030204" pitchFamily="18" charset="0"/>
                                      </a:rPr>
                                    </m:ctrlPr>
                                  </m:dPr>
                                  <m:e>
                                    <m:f>
                                      <m:fPr>
                                        <m:ctrlPr>
                                          <a:rPr lang="en-US" sz="1200" i="1" kern="1200">
                                            <a:effectLst/>
                                            <a:latin typeface="Cambria Math" panose="02040503050406030204" pitchFamily="18" charset="0"/>
                                          </a:rPr>
                                        </m:ctrlPr>
                                      </m:fPr>
                                      <m:num>
                                        <m:sSub>
                                          <m:sSubPr>
                                            <m:ctrlPr>
                                              <a:rPr lang="en-US" sz="1200" i="1" kern="1200">
                                                <a:effectLst/>
                                                <a:latin typeface="Cambria Math" panose="02040503050406030204" pitchFamily="18" charset="0"/>
                                              </a:rPr>
                                            </m:ctrlPr>
                                          </m:sSubPr>
                                          <m:e>
                                            <m:r>
                                              <a:rPr lang="en-US" sz="1200" kern="1200">
                                                <a:effectLst/>
                                                <a:latin typeface="Cambria Math" panose="02040503050406030204" pitchFamily="18" charset="0"/>
                                              </a:rPr>
                                              <m:t>𝐴𝑅𝐸𝐴</m:t>
                                            </m:r>
                                          </m:e>
                                          <m:sub>
                                            <m:r>
                                              <a:rPr lang="en-US" sz="1200" kern="1200">
                                                <a:effectLst/>
                                                <a:latin typeface="Cambria Math" panose="02040503050406030204" pitchFamily="18" charset="0"/>
                                              </a:rPr>
                                              <m:t>𝑇𝑂𝑇𝐴𝐿</m:t>
                                            </m:r>
                                          </m:sub>
                                        </m:sSub>
                                      </m:num>
                                      <m:den>
                                        <m:sSub>
                                          <m:sSubPr>
                                            <m:ctrlPr>
                                              <a:rPr lang="en-US" sz="1200" i="1" kern="1200">
                                                <a:effectLst/>
                                                <a:latin typeface="Cambria Math" panose="02040503050406030204" pitchFamily="18" charset="0"/>
                                              </a:rPr>
                                            </m:ctrlPr>
                                          </m:sSubPr>
                                          <m:e>
                                            <m:r>
                                              <a:rPr lang="en-US" sz="1200" kern="1200">
                                                <a:effectLst/>
                                                <a:latin typeface="Cambria Math" panose="02040503050406030204" pitchFamily="18" charset="0"/>
                                              </a:rPr>
                                              <m:t>𝑃𝑂𝑃</m:t>
                                            </m:r>
                                          </m:e>
                                          <m:sub>
                                            <m:r>
                                              <a:rPr lang="en-US" sz="1200" kern="1200">
                                                <a:effectLst/>
                                                <a:latin typeface="Cambria Math" panose="02040503050406030204" pitchFamily="18" charset="0"/>
                                              </a:rPr>
                                              <m:t>𝑇𝑂𝑇𝐴𝐿</m:t>
                                            </m:r>
                                          </m:sub>
                                        </m:sSub>
                                      </m:den>
                                    </m:f>
                                  </m:e>
                                </m:d>
                                <m:r>
                                  <a:rPr lang="en-US" sz="1200" kern="1200">
                                    <a:effectLst/>
                                    <a:latin typeface="Cambria Math" panose="02040503050406030204" pitchFamily="18" charset="0"/>
                                  </a:rPr>
                                  <m:t>∙</m:t>
                                </m:r>
                                <m:nary>
                                  <m:naryPr>
                                    <m:chr m:val="∑"/>
                                    <m:limLoc m:val="undOvr"/>
                                    <m:supHide m:val="on"/>
                                    <m:ctrlPr>
                                      <a:rPr lang="en-US" sz="1200" i="1" kern="1200">
                                        <a:effectLst/>
                                        <a:latin typeface="Cambria Math" panose="02040503050406030204" pitchFamily="18" charset="0"/>
                                      </a:rPr>
                                    </m:ctrlPr>
                                  </m:naryPr>
                                  <m:sub>
                                    <m:r>
                                      <a:rPr lang="en-US" sz="1200" kern="1200">
                                        <a:effectLst/>
                                        <a:latin typeface="Cambria Math" panose="02040503050406030204" pitchFamily="18" charset="0"/>
                                      </a:rPr>
                                      <m:t>𝑙</m:t>
                                    </m:r>
                                  </m:sub>
                                  <m:sup/>
                                  <m:e>
                                    <m:nary>
                                      <m:naryPr>
                                        <m:chr m:val="∑"/>
                                        <m:limLoc m:val="undOvr"/>
                                        <m:supHide m:val="on"/>
                                        <m:ctrlPr>
                                          <a:rPr lang="en-US" sz="1200" i="1" kern="1200">
                                            <a:effectLst/>
                                            <a:latin typeface="Cambria Math" panose="02040503050406030204" pitchFamily="18" charset="0"/>
                                          </a:rPr>
                                        </m:ctrlPr>
                                      </m:naryPr>
                                      <m:sub>
                                        <m:r>
                                          <a:rPr lang="en-US" sz="1200" kern="1200">
                                            <a:effectLst/>
                                            <a:latin typeface="Cambria Math" panose="02040503050406030204" pitchFamily="18" charset="0"/>
                                          </a:rPr>
                                          <m:t>𝑖</m:t>
                                        </m:r>
                                      </m:sub>
                                      <m:sup/>
                                      <m:e>
                                        <m:sSub>
                                          <m:sSubPr>
                                            <m:ctrlPr>
                                              <a:rPr lang="en-US" sz="1200" i="1" kern="1200">
                                                <a:effectLst/>
                                                <a:latin typeface="Cambria Math" panose="02040503050406030204" pitchFamily="18" charset="0"/>
                                              </a:rPr>
                                            </m:ctrlPr>
                                          </m:sSubPr>
                                          <m:e>
                                            <m:r>
                                              <a:rPr lang="en-US" sz="1200" kern="1200">
                                                <a:effectLst/>
                                                <a:latin typeface="Cambria Math" panose="02040503050406030204" pitchFamily="18" charset="0"/>
                                              </a:rPr>
                                              <m:t>𝑓</m:t>
                                            </m:r>
                                          </m:e>
                                          <m:sub>
                                            <m:r>
                                              <a:rPr lang="en-US" sz="1200" kern="1200">
                                                <a:effectLst/>
                                                <a:latin typeface="Cambria Math" panose="02040503050406030204" pitchFamily="18" charset="0"/>
                                              </a:rPr>
                                              <m:t>𝑙</m:t>
                                            </m:r>
                                          </m:sub>
                                        </m:sSub>
                                        <m:r>
                                          <a:rPr lang="en-US" sz="1200" kern="1200">
                                            <a:effectLst/>
                                            <a:latin typeface="Cambria Math" panose="02040503050406030204" pitchFamily="18" charset="0"/>
                                          </a:rPr>
                                          <m:t>∙</m:t>
                                        </m:r>
                                        <m:sSubSup>
                                          <m:sSubSupPr>
                                            <m:ctrlPr>
                                              <a:rPr lang="en-US" sz="1200" i="1" kern="1200">
                                                <a:effectLst/>
                                                <a:latin typeface="Cambria Math" panose="02040503050406030204" pitchFamily="18" charset="0"/>
                                              </a:rPr>
                                            </m:ctrlPr>
                                          </m:sSubSupPr>
                                          <m:e>
                                            <m:r>
                                              <a:rPr lang="en-US" sz="1200" kern="1200">
                                                <a:effectLst/>
                                                <a:latin typeface="Cambria Math" panose="02040503050406030204" pitchFamily="18" charset="0"/>
                                              </a:rPr>
                                              <m:t>𝐹</m:t>
                                            </m:r>
                                          </m:e>
                                          <m:sub>
                                            <m:r>
                                              <a:rPr lang="en-US" sz="1200" kern="1200">
                                                <a:effectLst/>
                                                <a:latin typeface="Cambria Math" panose="02040503050406030204" pitchFamily="18" charset="0"/>
                                              </a:rPr>
                                              <m:t>𝑙</m:t>
                                            </m:r>
                                          </m:sub>
                                          <m:sup>
                                            <m:r>
                                              <a:rPr lang="en-US" sz="1200" kern="1200">
                                                <a:effectLst/>
                                                <a:latin typeface="Cambria Math" panose="02040503050406030204" pitchFamily="18" charset="0"/>
                                              </a:rPr>
                                              <m:t>𝐷𝐸𝐶𝑂𝑁</m:t>
                                            </m:r>
                                          </m:sup>
                                        </m:sSubSup>
                                        <m:r>
                                          <a:rPr lang="en-US" sz="1200" kern="1200">
                                            <a:effectLst/>
                                            <a:latin typeface="Cambria Math" panose="02040503050406030204" pitchFamily="18" charset="0"/>
                                          </a:rPr>
                                          <m:t>∙</m:t>
                                        </m:r>
                                        <m:d>
                                          <m:dPr>
                                            <m:ctrlPr>
                                              <a:rPr lang="en-US" sz="1200" i="1" kern="1200">
                                                <a:effectLst/>
                                                <a:latin typeface="Cambria Math" panose="02040503050406030204" pitchFamily="18" charset="0"/>
                                              </a:rPr>
                                            </m:ctrlPr>
                                          </m:dPr>
                                          <m:e>
                                            <m:sSub>
                                              <m:sSubPr>
                                                <m:ctrlPr>
                                                  <a:rPr lang="en-US" sz="1200" i="1" kern="1200">
                                                    <a:effectLst/>
                                                    <a:latin typeface="Cambria Math" panose="02040503050406030204" pitchFamily="18" charset="0"/>
                                                  </a:rPr>
                                                </m:ctrlPr>
                                              </m:sSubPr>
                                              <m:e>
                                                <m:r>
                                                  <a:rPr lang="en-US" sz="1200" kern="1200">
                                                    <a:effectLst/>
                                                    <a:latin typeface="Cambria Math" panose="02040503050406030204" pitchFamily="18" charset="0"/>
                                                  </a:rPr>
                                                  <m:t>𝑆𝑈𝑅𝐹</m:t>
                                                </m:r>
                                              </m:e>
                                              <m:sub>
                                                <m:r>
                                                  <a:rPr lang="en-US" sz="1200" kern="1200">
                                                    <a:effectLst/>
                                                    <a:latin typeface="Cambria Math" panose="02040503050406030204" pitchFamily="18" charset="0"/>
                                                  </a:rPr>
                                                  <m:t>𝑖</m:t>
                                                </m:r>
                                                <m:r>
                                                  <a:rPr lang="en-US" sz="1200" kern="1200">
                                                    <a:effectLst/>
                                                    <a:latin typeface="Cambria Math" panose="02040503050406030204" pitchFamily="18" charset="0"/>
                                                  </a:rPr>
                                                  <m:t>,</m:t>
                                                </m:r>
                                                <m:r>
                                                  <a:rPr lang="en-US" sz="1200" kern="1200">
                                                    <a:effectLst/>
                                                    <a:latin typeface="Cambria Math" panose="02040503050406030204" pitchFamily="18" charset="0"/>
                                                  </a:rPr>
                                                  <m:t>𝑙</m:t>
                                                </m:r>
                                              </m:sub>
                                            </m:sSub>
                                            <m:r>
                                              <a:rPr lang="en-US" sz="1200" kern="1200">
                                                <a:effectLst/>
                                                <a:latin typeface="Cambria Math" panose="02040503050406030204" pitchFamily="18" charset="0"/>
                                              </a:rPr>
                                              <m:t>∙</m:t>
                                            </m:r>
                                            <m:sSub>
                                              <m:sSubPr>
                                                <m:ctrlPr>
                                                  <a:rPr lang="en-US" sz="1200" i="1" kern="1200">
                                                    <a:effectLst/>
                                                    <a:latin typeface="Cambria Math" panose="02040503050406030204" pitchFamily="18" charset="0"/>
                                                  </a:rPr>
                                                </m:ctrlPr>
                                              </m:sSubPr>
                                              <m:e>
                                                <m:r>
                                                  <a:rPr lang="en-US" sz="1200" b="0" i="1" kern="1200" smtClean="0">
                                                    <a:effectLst/>
                                                    <a:latin typeface="Cambria Math" panose="02040503050406030204" pitchFamily="18" charset="0"/>
                                                  </a:rPr>
                                                  <m:t>𝑊𝐴𝑆𝑇𝐸</m:t>
                                                </m:r>
                                              </m:e>
                                              <m:sub>
                                                <m:r>
                                                  <a:rPr lang="en-US" sz="1200" kern="1200">
                                                    <a:effectLst/>
                                                    <a:latin typeface="Cambria Math" panose="02040503050406030204" pitchFamily="18" charset="0"/>
                                                  </a:rPr>
                                                  <m:t>𝑖</m:t>
                                                </m:r>
                                                <m:r>
                                                  <a:rPr lang="en-US" sz="1200" kern="1200">
                                                    <a:effectLst/>
                                                    <a:latin typeface="Cambria Math" panose="02040503050406030204" pitchFamily="18" charset="0"/>
                                                  </a:rPr>
                                                  <m:t>,</m:t>
                                                </m:r>
                                                <m:r>
                                                  <a:rPr lang="en-US" sz="1200" kern="1200">
                                                    <a:effectLst/>
                                                    <a:latin typeface="Cambria Math" panose="02040503050406030204" pitchFamily="18" charset="0"/>
                                                  </a:rPr>
                                                  <m:t>𝑛</m:t>
                                                </m:r>
                                              </m:sub>
                                            </m:sSub>
                                          </m:e>
                                        </m:d>
                                      </m:e>
                                    </m:nary>
                                  </m:e>
                                </m:nary>
                              </m:oMath>
                            </m:oMathPara>
                          </a14:m>
                          <a:endParaRPr lang="en-US" sz="1200" dirty="0"/>
                        </a:p>
                      </a:txBody>
                      <a:tcPr/>
                    </a:tc>
                    <a:extLst>
                      <a:ext uri="{0D108BD9-81ED-4DB2-BD59-A6C34878D82A}">
                        <a16:rowId xmlns:a16="http://schemas.microsoft.com/office/drawing/2014/main" val="1001303570"/>
                      </a:ext>
                    </a:extLst>
                  </a:tr>
                  <a:tr h="370840">
                    <a:tc>
                      <a:txBody>
                        <a:bodyPr/>
                        <a:lstStyle/>
                        <a:p>
                          <a:r>
                            <a:rPr lang="en-US" sz="1400" dirty="0"/>
                            <a:t>Farmland </a:t>
                          </a:r>
                          <a:br>
                            <a:rPr lang="en-US" sz="1400" dirty="0"/>
                          </a:br>
                          <a:r>
                            <a:rPr lang="en-US" sz="1400" dirty="0"/>
                            <a:t>($/ha)</a:t>
                          </a: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sz="1200" i="1" kern="1200" smtClean="0">
                                        <a:effectLst/>
                                        <a:latin typeface="Cambria Math" panose="02040503050406030204" pitchFamily="18" charset="0"/>
                                      </a:rPr>
                                    </m:ctrlPr>
                                  </m:sSubPr>
                                  <m:e>
                                    <m:r>
                                      <a:rPr lang="en-US" sz="1200" kern="1200">
                                        <a:effectLst/>
                                        <a:latin typeface="Cambria Math" panose="02040503050406030204" pitchFamily="18" charset="0"/>
                                      </a:rPr>
                                      <m:t>𝐶𝐷𝐹𝑅𝑀</m:t>
                                    </m:r>
                                  </m:e>
                                  <m:sub>
                                    <m:r>
                                      <a:rPr lang="en-US" sz="1200" b="0" i="1" kern="1200" smtClean="0">
                                        <a:effectLst/>
                                        <a:latin typeface="Cambria Math" panose="02040503050406030204" pitchFamily="18" charset="0"/>
                                      </a:rPr>
                                      <m:t>𝑊𝐴𝑆𝑇𝐸</m:t>
                                    </m:r>
                                    <m:r>
                                      <a:rPr lang="en-US" sz="1200" kern="1200">
                                        <a:effectLst/>
                                        <a:latin typeface="Cambria Math" panose="02040503050406030204" pitchFamily="18" charset="0"/>
                                      </a:rPr>
                                      <m:t>,</m:t>
                                    </m:r>
                                    <m:r>
                                      <a:rPr lang="en-US" sz="1200" kern="1200">
                                        <a:effectLst/>
                                        <a:latin typeface="Cambria Math" panose="02040503050406030204" pitchFamily="18" charset="0"/>
                                      </a:rPr>
                                      <m:t>𝑛</m:t>
                                    </m:r>
                                  </m:sub>
                                </m:sSub>
                                <m:r>
                                  <a:rPr lang="en-US" sz="1200" kern="1200">
                                    <a:effectLst/>
                                    <a:latin typeface="Cambria Math" panose="02040503050406030204" pitchFamily="18" charset="0"/>
                                  </a:rPr>
                                  <m:t>=</m:t>
                                </m:r>
                                <m:sSub>
                                  <m:sSubPr>
                                    <m:ctrlPr>
                                      <a:rPr lang="en-US" sz="1200" i="1" kern="1200" smtClean="0">
                                        <a:effectLst/>
                                        <a:latin typeface="Cambria Math" panose="02040503050406030204" pitchFamily="18" charset="0"/>
                                      </a:rPr>
                                    </m:ctrlPr>
                                  </m:sSubPr>
                                  <m:e>
                                    <m:r>
                                      <a:rPr lang="en-US" sz="1200" b="0" i="1" kern="1200" smtClean="0">
                                        <a:effectLst/>
                                        <a:latin typeface="Cambria Math" panose="02040503050406030204" pitchFamily="18" charset="0"/>
                                      </a:rPr>
                                      <m:t>𝑊𝐴𝑆𝑇𝐸</m:t>
                                    </m:r>
                                    <m:r>
                                      <a:rPr lang="en-US" sz="1200" b="0" i="1" kern="1200" smtClean="0">
                                        <a:effectLst/>
                                        <a:latin typeface="Cambria Math" panose="02040503050406030204" pitchFamily="18" charset="0"/>
                                      </a:rPr>
                                      <m:t>_</m:t>
                                    </m:r>
                                    <m:r>
                                      <a:rPr lang="en-US" sz="1200" b="0" i="1" kern="1200" smtClean="0">
                                        <a:effectLst/>
                                        <a:latin typeface="Cambria Math" panose="02040503050406030204" pitchFamily="18" charset="0"/>
                                      </a:rPr>
                                      <m:t>𝐶𝑂𝑆𝑇</m:t>
                                    </m:r>
                                  </m:e>
                                  <m:sub>
                                    <m:r>
                                      <a:rPr lang="en-US" sz="1200" b="0" i="1" kern="1200" smtClean="0">
                                        <a:effectLst/>
                                        <a:latin typeface="Cambria Math" panose="02040503050406030204" pitchFamily="18" charset="0"/>
                                      </a:rPr>
                                      <m:t>𝐹𝐴𝑅𝑀</m:t>
                                    </m:r>
                                  </m:sub>
                                </m:sSub>
                                <m:r>
                                  <a:rPr lang="en-US" sz="1200" kern="1200" smtClean="0">
                                    <a:effectLst/>
                                    <a:latin typeface="Cambria Math" panose="02040503050406030204" pitchFamily="18" charset="0"/>
                                  </a:rPr>
                                  <m:t>∙</m:t>
                                </m:r>
                                <m:nary>
                                  <m:naryPr>
                                    <m:chr m:val="∑"/>
                                    <m:limLoc m:val="undOvr"/>
                                    <m:supHide m:val="on"/>
                                    <m:ctrlPr>
                                      <a:rPr lang="en-US" sz="1200" i="1" kern="1200">
                                        <a:effectLst/>
                                        <a:latin typeface="Cambria Math" panose="02040503050406030204" pitchFamily="18" charset="0"/>
                                      </a:rPr>
                                    </m:ctrlPr>
                                  </m:naryPr>
                                  <m:sub>
                                    <m:r>
                                      <a:rPr lang="en-US" sz="1200" kern="1200">
                                        <a:effectLst/>
                                        <a:latin typeface="Cambria Math" panose="02040503050406030204" pitchFamily="18" charset="0"/>
                                      </a:rPr>
                                      <m:t>𝑖</m:t>
                                    </m:r>
                                  </m:sub>
                                  <m:sup/>
                                  <m:e>
                                    <m:sSubSup>
                                      <m:sSubSupPr>
                                        <m:ctrlPr>
                                          <a:rPr lang="en-US" sz="1200" i="1" kern="1200">
                                            <a:effectLst/>
                                            <a:latin typeface="Cambria Math" panose="02040503050406030204" pitchFamily="18" charset="0"/>
                                          </a:rPr>
                                        </m:ctrlPr>
                                      </m:sSubSupPr>
                                      <m:e>
                                        <m:r>
                                          <a:rPr lang="en-US" sz="1200" kern="1200">
                                            <a:effectLst/>
                                            <a:latin typeface="Cambria Math" panose="02040503050406030204" pitchFamily="18" charset="0"/>
                                          </a:rPr>
                                          <m:t>𝐹</m:t>
                                        </m:r>
                                      </m:e>
                                      <m:sub>
                                        <m:r>
                                          <a:rPr lang="en-US" sz="1200" kern="1200">
                                            <a:effectLst/>
                                            <a:latin typeface="Cambria Math" panose="02040503050406030204" pitchFamily="18" charset="0"/>
                                          </a:rPr>
                                          <m:t>𝐹𝑎𝑟𝑚</m:t>
                                        </m:r>
                                      </m:sub>
                                      <m:sup>
                                        <m:r>
                                          <a:rPr lang="en-US" sz="1200" kern="1200">
                                            <a:effectLst/>
                                            <a:latin typeface="Cambria Math" panose="02040503050406030204" pitchFamily="18" charset="0"/>
                                          </a:rPr>
                                          <m:t>𝐷𝐸𝐶𝑂𝑁</m:t>
                                        </m:r>
                                      </m:sup>
                                    </m:sSubSup>
                                    <m:r>
                                      <a:rPr lang="en-US" sz="1200" kern="1200">
                                        <a:effectLst/>
                                        <a:latin typeface="Cambria Math" panose="02040503050406030204" pitchFamily="18" charset="0"/>
                                      </a:rPr>
                                      <m:t>∙</m:t>
                                    </m:r>
                                    <m:d>
                                      <m:dPr>
                                        <m:ctrlPr>
                                          <a:rPr lang="en-US" sz="1200" i="1" kern="1200">
                                            <a:effectLst/>
                                            <a:latin typeface="Cambria Math" panose="02040503050406030204" pitchFamily="18" charset="0"/>
                                          </a:rPr>
                                        </m:ctrlPr>
                                      </m:dPr>
                                      <m:e>
                                        <m:sSub>
                                          <m:sSubPr>
                                            <m:ctrlPr>
                                              <a:rPr lang="en-US" sz="1200" i="1" kern="1200">
                                                <a:effectLst/>
                                                <a:latin typeface="Cambria Math" panose="02040503050406030204" pitchFamily="18" charset="0"/>
                                              </a:rPr>
                                            </m:ctrlPr>
                                          </m:sSubPr>
                                          <m:e>
                                            <m:r>
                                              <a:rPr lang="en-US" sz="1200" kern="1200">
                                                <a:effectLst/>
                                                <a:latin typeface="Cambria Math" panose="02040503050406030204" pitchFamily="18" charset="0"/>
                                              </a:rPr>
                                              <m:t>𝑆𝑈𝑅𝐹</m:t>
                                            </m:r>
                                          </m:e>
                                          <m:sub>
                                            <m:r>
                                              <a:rPr lang="en-US" sz="1200" kern="1200">
                                                <a:effectLst/>
                                                <a:latin typeface="Cambria Math" panose="02040503050406030204" pitchFamily="18" charset="0"/>
                                              </a:rPr>
                                              <m:t>𝑖</m:t>
                                            </m:r>
                                            <m:r>
                                              <a:rPr lang="en-US" sz="1200" kern="1200">
                                                <a:effectLst/>
                                                <a:latin typeface="Cambria Math" panose="02040503050406030204" pitchFamily="18" charset="0"/>
                                              </a:rPr>
                                              <m:t>,</m:t>
                                            </m:r>
                                            <m:r>
                                              <a:rPr lang="en-US" sz="1200" kern="1200">
                                                <a:effectLst/>
                                                <a:latin typeface="Cambria Math" panose="02040503050406030204" pitchFamily="18" charset="0"/>
                                              </a:rPr>
                                              <m:t>𝐹𝑎𝑟𝑚</m:t>
                                            </m:r>
                                          </m:sub>
                                        </m:sSub>
                                        <m:r>
                                          <a:rPr lang="en-US" sz="1200" kern="1200">
                                            <a:effectLst/>
                                            <a:latin typeface="Cambria Math" panose="02040503050406030204" pitchFamily="18" charset="0"/>
                                          </a:rPr>
                                          <m:t>∙</m:t>
                                        </m:r>
                                        <m:sSub>
                                          <m:sSubPr>
                                            <m:ctrlPr>
                                              <a:rPr lang="en-US" sz="1200" i="1" kern="1200">
                                                <a:effectLst/>
                                                <a:latin typeface="Cambria Math" panose="02040503050406030204" pitchFamily="18" charset="0"/>
                                              </a:rPr>
                                            </m:ctrlPr>
                                          </m:sSubPr>
                                          <m:e>
                                            <m:r>
                                              <a:rPr lang="en-US" sz="1200" b="0" i="1" kern="1200" smtClean="0">
                                                <a:effectLst/>
                                                <a:latin typeface="Cambria Math" panose="02040503050406030204" pitchFamily="18" charset="0"/>
                                              </a:rPr>
                                              <m:t>𝑊𝐴𝑆𝑇𝐸</m:t>
                                            </m:r>
                                          </m:e>
                                          <m:sub>
                                            <m:r>
                                              <a:rPr lang="en-US" sz="1200" kern="1200">
                                                <a:effectLst/>
                                                <a:latin typeface="Cambria Math" panose="02040503050406030204" pitchFamily="18" charset="0"/>
                                              </a:rPr>
                                              <m:t>𝑖</m:t>
                                            </m:r>
                                            <m:r>
                                              <a:rPr lang="en-US" sz="1200" kern="1200">
                                                <a:effectLst/>
                                                <a:latin typeface="Cambria Math" panose="02040503050406030204" pitchFamily="18" charset="0"/>
                                              </a:rPr>
                                              <m:t>,</m:t>
                                            </m:r>
                                            <m:r>
                                              <a:rPr lang="en-US" sz="1200" kern="1200">
                                                <a:effectLst/>
                                                <a:latin typeface="Cambria Math" panose="02040503050406030204" pitchFamily="18" charset="0"/>
                                              </a:rPr>
                                              <m:t>𝑛</m:t>
                                            </m:r>
                                          </m:sub>
                                        </m:sSub>
                                      </m:e>
                                    </m:d>
                                  </m:e>
                                </m:nary>
                              </m:oMath>
                            </m:oMathPara>
                          </a14:m>
                          <a:endParaRPr lang="en-US" sz="1200" dirty="0"/>
                        </a:p>
                      </a:txBody>
                      <a:tcPr/>
                    </a:tc>
                    <a:extLst>
                      <a:ext uri="{0D108BD9-81ED-4DB2-BD59-A6C34878D82A}">
                        <a16:rowId xmlns:a16="http://schemas.microsoft.com/office/drawing/2014/main" val="823392444"/>
                      </a:ext>
                    </a:extLst>
                  </a:tr>
                </a:tbl>
              </a:graphicData>
            </a:graphic>
          </p:graphicFrame>
        </mc:Choice>
        <mc:Fallback xmlns="">
          <p:graphicFrame>
            <p:nvGraphicFramePr>
              <p:cNvPr id="7" name="Table 7">
                <a:extLst>
                  <a:ext uri="{FF2B5EF4-FFF2-40B4-BE49-F238E27FC236}">
                    <a16:creationId xmlns:a16="http://schemas.microsoft.com/office/drawing/2014/main" id="{A472EF0C-4111-4364-9A90-9540FE907046}"/>
                  </a:ext>
                </a:extLst>
              </p:cNvPr>
              <p:cNvGraphicFramePr>
                <a:graphicFrameLocks noGrp="1"/>
              </p:cNvGraphicFramePr>
              <p:nvPr>
                <p:extLst>
                  <p:ext uri="{D42A27DB-BD31-4B8C-83A1-F6EECF244321}">
                    <p14:modId xmlns:p14="http://schemas.microsoft.com/office/powerpoint/2010/main" val="2198404571"/>
                  </p:ext>
                </p:extLst>
              </p:nvPr>
            </p:nvGraphicFramePr>
            <p:xfrm>
              <a:off x="326574" y="1756237"/>
              <a:ext cx="8601175" cy="1082041"/>
            </p:xfrm>
            <a:graphic>
              <a:graphicData uri="http://schemas.openxmlformats.org/drawingml/2006/table">
                <a:tbl>
                  <a:tblPr firstRow="1" bandRow="1">
                    <a:tableStyleId>{2D5ABB26-0587-4C30-8999-92F81FD0307C}</a:tableStyleId>
                  </a:tblPr>
                  <a:tblGrid>
                    <a:gridCol w="1430664">
                      <a:extLst>
                        <a:ext uri="{9D8B030D-6E8A-4147-A177-3AD203B41FA5}">
                          <a16:colId xmlns:a16="http://schemas.microsoft.com/office/drawing/2014/main" val="3179876024"/>
                        </a:ext>
                      </a:extLst>
                    </a:gridCol>
                    <a:gridCol w="7170511">
                      <a:extLst>
                        <a:ext uri="{9D8B030D-6E8A-4147-A177-3AD203B41FA5}">
                          <a16:colId xmlns:a16="http://schemas.microsoft.com/office/drawing/2014/main" val="2941009760"/>
                        </a:ext>
                      </a:extLst>
                    </a:gridCol>
                  </a:tblGrid>
                  <a:tr h="546799">
                    <a:tc>
                      <a:txBody>
                        <a:bodyPr/>
                        <a:lstStyle/>
                        <a:p>
                          <a:r>
                            <a:rPr lang="en-US" sz="1400" dirty="0"/>
                            <a:t>Non-Farmland</a:t>
                          </a:r>
                          <a:br>
                            <a:rPr lang="en-US" sz="1400" dirty="0"/>
                          </a:br>
                          <a:r>
                            <a:rPr lang="en-US" sz="1400" dirty="0"/>
                            <a:t>($/person)</a:t>
                          </a:r>
                        </a:p>
                      </a:txBody>
                      <a:tcPr/>
                    </a:tc>
                    <a:tc>
                      <a:txBody>
                        <a:bodyPr/>
                        <a:lstStyle/>
                        <a:p>
                          <a:endParaRPr lang="en-US"/>
                        </a:p>
                      </a:txBody>
                      <a:tcPr>
                        <a:blipFill>
                          <a:blip r:embed="rId3"/>
                          <a:stretch>
                            <a:fillRect l="-19966" t="-112222" b="-260000"/>
                          </a:stretch>
                        </a:blipFill>
                      </a:tcPr>
                    </a:tc>
                    <a:extLst>
                      <a:ext uri="{0D108BD9-81ED-4DB2-BD59-A6C34878D82A}">
                        <a16:rowId xmlns:a16="http://schemas.microsoft.com/office/drawing/2014/main" val="1001303570"/>
                      </a:ext>
                    </a:extLst>
                  </a:tr>
                  <a:tr h="535242">
                    <a:tc>
                      <a:txBody>
                        <a:bodyPr/>
                        <a:lstStyle/>
                        <a:p>
                          <a:r>
                            <a:rPr lang="en-US" sz="1400" dirty="0"/>
                            <a:t>Farmland </a:t>
                          </a:r>
                          <a:br>
                            <a:rPr lang="en-US" sz="1400" dirty="0"/>
                          </a:br>
                          <a:r>
                            <a:rPr lang="en-US" sz="1400" dirty="0"/>
                            <a:t>($/ha)</a:t>
                          </a:r>
                        </a:p>
                      </a:txBody>
                      <a:tcPr/>
                    </a:tc>
                    <a:tc>
                      <a:txBody>
                        <a:bodyPr/>
                        <a:lstStyle/>
                        <a:p>
                          <a:endParaRPr lang="en-US"/>
                        </a:p>
                      </a:txBody>
                      <a:tcPr>
                        <a:blipFill>
                          <a:blip r:embed="rId3"/>
                          <a:stretch>
                            <a:fillRect l="-19966" t="-217045" b="-165909"/>
                          </a:stretch>
                        </a:blipFill>
                      </a:tcPr>
                    </a:tc>
                    <a:extLst>
                      <a:ext uri="{0D108BD9-81ED-4DB2-BD59-A6C34878D82A}">
                        <a16:rowId xmlns:a16="http://schemas.microsoft.com/office/drawing/2014/main" val="823392444"/>
                      </a:ext>
                    </a:extLst>
                  </a:tr>
                </a:tbl>
              </a:graphicData>
            </a:graphic>
          </p:graphicFrame>
        </mc:Fallback>
      </mc:AlternateContent>
    </p:spTree>
    <p:extLst>
      <p:ext uri="{BB962C8B-B14F-4D97-AF65-F5344CB8AC3E}">
        <p14:creationId xmlns:p14="http://schemas.microsoft.com/office/powerpoint/2010/main" val="2785506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8405B-E81B-4C53-9216-8483B69B7BF9}"/>
              </a:ext>
            </a:extLst>
          </p:cNvPr>
          <p:cNvSpPr>
            <a:spLocks noGrp="1"/>
          </p:cNvSpPr>
          <p:nvPr>
            <p:ph type="title"/>
          </p:nvPr>
        </p:nvSpPr>
        <p:spPr>
          <a:xfrm>
            <a:off x="615987" y="223728"/>
            <a:ext cx="7543800" cy="807630"/>
          </a:xfrm>
        </p:spPr>
        <p:txBody>
          <a:bodyPr/>
          <a:lstStyle/>
          <a:p>
            <a:r>
              <a:rPr lang="en-US" dirty="0"/>
              <a:t>Selection of Decontamination Technologies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2BADC08-E79F-4797-B166-BD5864F293B1}"/>
                  </a:ext>
                </a:extLst>
              </p:cNvPr>
              <p:cNvSpPr>
                <a:spLocks noGrp="1"/>
              </p:cNvSpPr>
              <p:nvPr>
                <p:ph type="body" sz="quarter" idx="10"/>
              </p:nvPr>
            </p:nvSpPr>
            <p:spPr/>
            <p:txBody>
              <a:bodyPr>
                <a:normAutofit lnSpcReduction="10000"/>
              </a:bodyPr>
              <a:lstStyle/>
              <a:p>
                <a:r>
                  <a:rPr lang="en-US" dirty="0"/>
                  <a:t>JAEA 2015 (</a:t>
                </a:r>
                <a:r>
                  <a:rPr lang="en-US" i="1" dirty="0"/>
                  <a:t>Remediation of contaminated areas in the aftermath of the accident at the Fukushima Daiichi Nuclear Power station: Overview, analysis and lessons learned Part 1: A report on the “Decontamination Pilot Project" (Review No. 2014-051)</a:t>
                </a:r>
                <a:r>
                  <a:rPr lang="en-US" dirty="0"/>
                  <a:t>) is the primary reference for decontamination methods and their associated costs, effectiveness, and waste generation rates</a:t>
                </a:r>
              </a:p>
              <a:p>
                <a:r>
                  <a:rPr lang="en-US" dirty="0"/>
                  <a:t>Multiple types of surfaces require decontamination</a:t>
                </a:r>
              </a:p>
              <a:p>
                <a:r>
                  <a:rPr lang="en-US" dirty="0"/>
                  <a:t>Each type of surface contributes a different amount to the dose received by an individual</a:t>
                </a:r>
              </a:p>
              <a:p>
                <a:r>
                  <a:rPr lang="en-US" dirty="0"/>
                  <a:t>Each type of surface has a different unit cost and decontamination effectiveness</a:t>
                </a:r>
              </a:p>
              <a:p>
                <a:r>
                  <a:rPr lang="en-US" dirty="0"/>
                  <a:t>Tables to follow show source of values used for </a:t>
                </a:r>
                <a14:m>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𝐶𝑂𝑆𝑇</m:t>
                        </m:r>
                      </m:e>
                      <m:sub>
                        <m:r>
                          <a:rPr lang="en-US">
                            <a:latin typeface="Cambria Math" panose="02040503050406030204" pitchFamily="18" charset="0"/>
                          </a:rPr>
                          <m:t>𝑖</m:t>
                        </m:r>
                        <m:r>
                          <a:rPr lang="en-US">
                            <a:latin typeface="Cambria Math" panose="02040503050406030204" pitchFamily="18" charset="0"/>
                          </a:rPr>
                          <m:t>,</m:t>
                        </m:r>
                        <m:r>
                          <a:rPr lang="en-US">
                            <a:latin typeface="Cambria Math" panose="02040503050406030204" pitchFamily="18" charset="0"/>
                          </a:rPr>
                          <m:t>𝑛</m:t>
                        </m:r>
                      </m:sub>
                    </m:sSub>
                  </m:oMath>
                </a14:m>
                <a:r>
                  <a:rPr lang="en-US" dirty="0"/>
                  <a:t>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𝑊𝐴𝑆𝑇𝐸</m:t>
                        </m:r>
                      </m:e>
                      <m:sub>
                        <m:r>
                          <a:rPr lang="en-US">
                            <a:latin typeface="Cambria Math" panose="02040503050406030204" pitchFamily="18" charset="0"/>
                          </a:rPr>
                          <m:t>𝑖</m:t>
                        </m:r>
                        <m:r>
                          <a:rPr lang="en-US">
                            <a:latin typeface="Cambria Math" panose="02040503050406030204" pitchFamily="18" charset="0"/>
                          </a:rPr>
                          <m:t>,</m:t>
                        </m:r>
                        <m:r>
                          <a:rPr lang="en-US">
                            <a:latin typeface="Cambria Math" panose="02040503050406030204" pitchFamily="18" charset="0"/>
                          </a:rPr>
                          <m:t>𝑛</m:t>
                        </m:r>
                      </m:sub>
                    </m:sSub>
                  </m:oMath>
                </a14:m>
                <a:endParaRPr lang="en-US" dirty="0"/>
              </a:p>
            </p:txBody>
          </p:sp>
        </mc:Choice>
        <mc:Fallback xmlns="">
          <p:sp>
            <p:nvSpPr>
              <p:cNvPr id="3" name="Content Placeholder 2">
                <a:extLst>
                  <a:ext uri="{FF2B5EF4-FFF2-40B4-BE49-F238E27FC236}">
                    <a16:creationId xmlns:a16="http://schemas.microsoft.com/office/drawing/2014/main" id="{42BADC08-E79F-4797-B166-BD5864F293B1}"/>
                  </a:ext>
                </a:extLst>
              </p:cNvPr>
              <p:cNvSpPr>
                <a:spLocks noGrp="1" noRot="1" noChangeAspect="1" noMove="1" noResize="1" noEditPoints="1" noAdjustHandles="1" noChangeArrowheads="1" noChangeShapeType="1" noTextEdit="1"/>
              </p:cNvSpPr>
              <p:nvPr>
                <p:ph type="body" sz="quarter" idx="10"/>
              </p:nvPr>
            </p:nvSpPr>
            <p:spPr>
              <a:blipFill>
                <a:blip r:embed="rId2"/>
                <a:stretch>
                  <a:fillRect l="-2262" t="-2207" r="-1373"/>
                </a:stretch>
              </a:blipFill>
            </p:spPr>
            <p:txBody>
              <a:bodyPr/>
              <a:lstStyle/>
              <a:p>
                <a:r>
                  <a:rPr lang="en-US">
                    <a:noFill/>
                  </a:rPr>
                  <a:t> </a:t>
                </a:r>
              </a:p>
            </p:txBody>
          </p:sp>
        </mc:Fallback>
      </mc:AlternateContent>
    </p:spTree>
    <p:extLst>
      <p:ext uri="{BB962C8B-B14F-4D97-AF65-F5344CB8AC3E}">
        <p14:creationId xmlns:p14="http://schemas.microsoft.com/office/powerpoint/2010/main" val="3641899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ndia2018_4x3">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andia2018" id="{0FFEE870-C493-D14B-ABEE-ECDD0A28A84D}" vid="{651A9348-1C84-5A4F-98B3-A94AD4D118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D311BD9C53A64BA35A594801500659" ma:contentTypeVersion="13" ma:contentTypeDescription="Create a new document." ma:contentTypeScope="" ma:versionID="ccb5747bd5cdfba3b7dc2c77932a4835">
  <xsd:schema xmlns:xsd="http://www.w3.org/2001/XMLSchema" xmlns:xs="http://www.w3.org/2001/XMLSchema" xmlns:p="http://schemas.microsoft.com/office/2006/metadata/properties" xmlns:ns1="http://schemas.microsoft.com/sharepoint/v3" xmlns:ns3="087ed9da-973a-458e-ba2b-639733953c26" xmlns:ns4="0cecad8f-305c-4ab2-8046-db3b11566c17" targetNamespace="http://schemas.microsoft.com/office/2006/metadata/properties" ma:root="true" ma:fieldsID="80209bebfba8abe6e819ad65310ac60a" ns1:_="" ns3:_="" ns4:_="">
    <xsd:import namespace="http://schemas.microsoft.com/sharepoint/v3"/>
    <xsd:import namespace="087ed9da-973a-458e-ba2b-639733953c26"/>
    <xsd:import namespace="0cecad8f-305c-4ab2-8046-db3b11566c1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1:_ip_UnifiedCompliancePolicyProperties" minOccurs="0"/>
                <xsd:element ref="ns1:_ip_UnifiedCompliancePolicyUIAction" minOccurs="0"/>
                <xsd:element ref="ns4:MediaServiceLocation"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87ed9da-973a-458e-ba2b-639733953c2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ecad8f-305c-4ab2-8046-db3b11566c1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34F350-E42C-43B6-87F3-5854FFB950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87ed9da-973a-458e-ba2b-639733953c26"/>
    <ds:schemaRef ds:uri="0cecad8f-305c-4ab2-8046-db3b11566c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6D9F88F-FD82-4C83-B01C-DF6B810463B1}">
  <ds:schemaRefs>
    <ds:schemaRef ds:uri="http://schemas.microsoft.com/sharepoint/v3"/>
    <ds:schemaRef ds:uri="http://purl.org/dc/dcmitype/"/>
    <ds:schemaRef ds:uri="http://schemas.microsoft.com/office/2006/documentManagement/types"/>
    <ds:schemaRef ds:uri="http://purl.org/dc/elements/1.1/"/>
    <ds:schemaRef ds:uri="087ed9da-973a-458e-ba2b-639733953c26"/>
    <ds:schemaRef ds:uri="http://schemas.microsoft.com/office/2006/metadata/properties"/>
    <ds:schemaRef ds:uri="http://schemas.microsoft.com/office/infopath/2007/PartnerControls"/>
    <ds:schemaRef ds:uri="http://purl.org/dc/terms/"/>
    <ds:schemaRef ds:uri="http://schemas.openxmlformats.org/package/2006/metadata/core-properties"/>
    <ds:schemaRef ds:uri="0cecad8f-305c-4ab2-8046-db3b11566c17"/>
    <ds:schemaRef ds:uri="http://www.w3.org/XML/1998/namespace"/>
  </ds:schemaRefs>
</ds:datastoreItem>
</file>

<file path=customXml/itemProps3.xml><?xml version="1.0" encoding="utf-8"?>
<ds:datastoreItem xmlns:ds="http://schemas.openxmlformats.org/officeDocument/2006/customXml" ds:itemID="{BE70C407-D4E1-4254-9CB1-CD78DFEB5E5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41312</TotalTime>
  <Words>3253</Words>
  <Application>Microsoft Office PowerPoint</Application>
  <PresentationFormat>On-screen Show (4:3)</PresentationFormat>
  <Paragraphs>519</Paragraphs>
  <Slides>22</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Cambria Math</vt:lpstr>
      <vt:lpstr>Garamond</vt:lpstr>
      <vt:lpstr>Gill Sans MT</vt:lpstr>
      <vt:lpstr>Trebuchet MS</vt:lpstr>
      <vt:lpstr>Wingdings</vt:lpstr>
      <vt:lpstr>Sandia2018_4x3</vt:lpstr>
      <vt:lpstr>A Proposed Methodology for Estimating Decontamination Costs  in MACCS 3.10</vt:lpstr>
      <vt:lpstr>Objectives</vt:lpstr>
      <vt:lpstr>MACCS Parameters Evaluated</vt:lpstr>
      <vt:lpstr>Development of Decontamination Levels (LVLDEC and DSRFCT)</vt:lpstr>
      <vt:lpstr>Overall Framework for Estimating Decontamination Costs</vt:lpstr>
      <vt:lpstr>Decontamination Cost Estimation</vt:lpstr>
      <vt:lpstr>Cost Estimation Decontamination Activities</vt:lpstr>
      <vt:lpstr>Cost Estimation Waste Management Activities</vt:lpstr>
      <vt:lpstr>Selection of Decontamination Technologies</vt:lpstr>
      <vt:lpstr>Examples of Residential Decontamination Methods (adapted from Appendix A of JAEA, 2015)</vt:lpstr>
      <vt:lpstr>Examples of Non-Residential Decontamination Methods (adapted from Appendix A of JAEA 2015)</vt:lpstr>
      <vt:lpstr>Farmland Decontamination</vt:lpstr>
      <vt:lpstr>Non-Farmland Decontamination Methods Selected to achieve targeted dose reduction</vt:lpstr>
      <vt:lpstr>Assumed Surface Areas Associated with Each Housing Intensity (〖SURF〗_(i,l))</vt:lpstr>
      <vt:lpstr>Land Use (f_l) and Decontamination (F_l^DECON) Fractions</vt:lpstr>
      <vt:lpstr>Land Use and Decontamination Fractions</vt:lpstr>
      <vt:lpstr>Waste Management Costs</vt:lpstr>
      <vt:lpstr>Characterization Costs</vt:lpstr>
      <vt:lpstr>Summary of Potential Decontamination Costs</vt:lpstr>
      <vt:lpstr>Observations</vt:lpstr>
      <vt:lpstr>Summary</vt:lpstr>
      <vt:lpstr>Selected 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Bixler, Nathan E</cp:lastModifiedBy>
  <cp:revision>325</cp:revision>
  <dcterms:created xsi:type="dcterms:W3CDTF">2017-10-14T01:15:26Z</dcterms:created>
  <dcterms:modified xsi:type="dcterms:W3CDTF">2020-08-30T22:27:36Z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0x0101005ED311BD9C53A64BA35A594801500659</vt:lpwstr>
  </property>
</Properties>
</file>