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</p:sldMasterIdLst>
  <p:notesMasterIdLst>
    <p:notesMasterId r:id="rId26"/>
  </p:notesMasterIdLst>
  <p:sldIdLst>
    <p:sldId id="274" r:id="rId2"/>
    <p:sldId id="321" r:id="rId3"/>
    <p:sldId id="427" r:id="rId4"/>
    <p:sldId id="271" r:id="rId5"/>
    <p:sldId id="272" r:id="rId6"/>
    <p:sldId id="444" r:id="rId7"/>
    <p:sldId id="336" r:id="rId8"/>
    <p:sldId id="335" r:id="rId9"/>
    <p:sldId id="433" r:id="rId10"/>
    <p:sldId id="442" r:id="rId11"/>
    <p:sldId id="443" r:id="rId12"/>
    <p:sldId id="337" r:id="rId13"/>
    <p:sldId id="359" r:id="rId14"/>
    <p:sldId id="358" r:id="rId15"/>
    <p:sldId id="437" r:id="rId16"/>
    <p:sldId id="436" r:id="rId17"/>
    <p:sldId id="378" r:id="rId18"/>
    <p:sldId id="379" r:id="rId19"/>
    <p:sldId id="380" r:id="rId20"/>
    <p:sldId id="435" r:id="rId21"/>
    <p:sldId id="324" r:id="rId22"/>
    <p:sldId id="377" r:id="rId23"/>
    <p:sldId id="445" r:id="rId24"/>
    <p:sldId id="446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4"/>
    <a:srgbClr val="000000"/>
    <a:srgbClr val="004070"/>
    <a:srgbClr val="00A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 snapToGrid="0" snapToObjects="1">
      <p:cViewPr varScale="1">
        <p:scale>
          <a:sx n="78" d="100"/>
          <a:sy n="78" d="100"/>
        </p:scale>
        <p:origin x="510" y="2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21" d="100"/>
          <a:sy n="121" d="100"/>
        </p:scale>
        <p:origin x="40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20.xml"/><Relationship Id="rId3" Type="http://schemas.openxmlformats.org/officeDocument/2006/relationships/slide" Target="slides/slide12.xml"/><Relationship Id="rId7" Type="http://schemas.openxmlformats.org/officeDocument/2006/relationships/slide" Target="slides/slide19.xml"/><Relationship Id="rId2" Type="http://schemas.openxmlformats.org/officeDocument/2006/relationships/slide" Target="slides/slide8.xml"/><Relationship Id="rId1" Type="http://schemas.openxmlformats.org/officeDocument/2006/relationships/slide" Target="slides/slide7.xml"/><Relationship Id="rId6" Type="http://schemas.openxmlformats.org/officeDocument/2006/relationships/slide" Target="slides/slide18.xml"/><Relationship Id="rId11" Type="http://schemas.openxmlformats.org/officeDocument/2006/relationships/slide" Target="slides/slide24.xml"/><Relationship Id="rId5" Type="http://schemas.openxmlformats.org/officeDocument/2006/relationships/slide" Target="slides/slide17.xml"/><Relationship Id="rId10" Type="http://schemas.openxmlformats.org/officeDocument/2006/relationships/slide" Target="slides/slide23.xml"/><Relationship Id="rId4" Type="http://schemas.openxmlformats.org/officeDocument/2006/relationships/slide" Target="slides/slide15.xml"/><Relationship Id="rId9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C89B6-0167-0549-A9D3-815C20C90D38}" type="datetimeFigureOut">
              <a:rPr lang="en-US" smtClean="0"/>
              <a:t>8/18/2020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30F75-B5EC-044F-A636-30352D0A1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8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360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3425" y="519113"/>
            <a:ext cx="3078163" cy="2309812"/>
          </a:xfrm>
          <a:ln/>
        </p:spPr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endParaRPr lang="de-DE" dirty="0"/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633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Looking at Peak Air &amp; Ground, illustrates the differences between sites and between source terms.</a:t>
            </a:r>
          </a:p>
          <a:p>
            <a:r>
              <a:rPr lang="en-US" dirty="0"/>
              <a:t>Source term #1 shows higher results for HYSPLIT for peak dose, population dose, LCF risk, economic loss and EF risk.</a:t>
            </a:r>
          </a:p>
          <a:p>
            <a:r>
              <a:rPr lang="en-US" dirty="0"/>
              <a:t>Source term #2 generally higher results for HYSPLIT output.</a:t>
            </a:r>
          </a:p>
          <a:p>
            <a:r>
              <a:rPr lang="en-US" dirty="0"/>
              <a:t>The various outputs did not all increase uniformly.  Some of the metrics increase more that peak air/ground (e.g. EF Risk).</a:t>
            </a:r>
          </a:p>
          <a:p>
            <a:r>
              <a:rPr lang="en-US" dirty="0"/>
              <a:t>Site C/ST #1 shows similar or lower peak air and ground, but an increase in consequences.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694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Looking at Peak Air &amp; Ground, illustrates the differences between sites and between source terms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Higher results for HYSPLIT for peak dose, population dose, LCF risk, economic loss and Land Area for both source terms</a:t>
            </a:r>
          </a:p>
          <a:p>
            <a:r>
              <a:rPr lang="en-US" dirty="0"/>
              <a:t>Some of the metrics increase more that peak air/ground (e.g. Site D/ST#2).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56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M 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1228439"/>
            <a:ext cx="9144000" cy="1690255"/>
          </a:xfrm>
          <a:prstGeom prst="rect">
            <a:avLst/>
          </a:prstGeom>
          <a:solidFill>
            <a:schemeClr val="tx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2" cstate="email"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4179" y="2915624"/>
            <a:ext cx="3469822" cy="478275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893746" y="388060"/>
            <a:ext cx="1569767" cy="60625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Rectangle 34"/>
          <p:cNvSpPr/>
          <p:nvPr userDrawn="1"/>
        </p:nvSpPr>
        <p:spPr>
          <a:xfrm>
            <a:off x="1" y="1228439"/>
            <a:ext cx="152348" cy="16902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" name="TextBox 35"/>
          <p:cNvSpPr txBox="1"/>
          <p:nvPr userDrawn="1"/>
        </p:nvSpPr>
        <p:spPr>
          <a:xfrm>
            <a:off x="525308" y="4644099"/>
            <a:ext cx="1668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spc="225" dirty="0">
                <a:solidFill>
                  <a:srgbClr val="00ACD9"/>
                </a:solidFill>
              </a:rPr>
              <a:t>PRESENTED BY</a:t>
            </a:r>
          </a:p>
        </p:txBody>
      </p:sp>
      <p:pic>
        <p:nvPicPr>
          <p:cNvPr id="37" name="Picture 36"/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4" y="6531119"/>
            <a:ext cx="7049838" cy="36576"/>
          </a:xfrm>
          <a:prstGeom prst="rect">
            <a:avLst/>
          </a:prstGeom>
        </p:spPr>
      </p:pic>
      <p:sp>
        <p:nvSpPr>
          <p:cNvPr id="44" name="TextBox 43"/>
          <p:cNvSpPr txBox="1"/>
          <p:nvPr userDrawn="1"/>
        </p:nvSpPr>
        <p:spPr>
          <a:xfrm>
            <a:off x="7695526" y="6094148"/>
            <a:ext cx="1399922" cy="721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7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Sandia National Laboratories is a </a:t>
            </a:r>
            <a:r>
              <a:rPr lang="en-US" sz="47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multimission</a:t>
            </a:r>
            <a:r>
              <a:rPr lang="en-US" sz="47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</a:p>
          <a:p>
            <a:pPr algn="ctr"/>
            <a:r>
              <a:rPr lang="en-US" sz="800" dirty="0"/>
              <a:t>SAND2020-8591 C</a:t>
            </a:r>
            <a:endParaRPr lang="en-US" sz="470" dirty="0">
              <a:solidFill>
                <a:schemeClr val="tx1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15761" y="1228439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74180" y="6583680"/>
            <a:ext cx="1967594" cy="27011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OFFICIAL USE ONLY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81CBDD-4B6C-4E43-92BF-40DAE8631D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2728" y="5907945"/>
            <a:ext cx="447351" cy="1297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333625-D837-489E-A481-4C2BE006AEB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527" y="5882240"/>
            <a:ext cx="610223" cy="153192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EDD3BCB-A54E-4588-82F5-AAAE87F1682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1208" y="4873752"/>
            <a:ext cx="4695998" cy="356616"/>
          </a:xfrm>
        </p:spPr>
        <p:txBody>
          <a:bodyPr lIns="91440" rIns="91440"/>
          <a:lstStyle>
            <a:lvl1pPr marL="0" indent="0">
              <a:spcBef>
                <a:spcPts val="900"/>
              </a:spcBef>
              <a:spcAft>
                <a:spcPts val="150"/>
              </a:spcAft>
              <a:buNone/>
              <a:defRPr sz="1600" spc="150" baseline="0"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5DD6C9-47B6-4D10-B032-BB085878CA8D}"/>
              </a:ext>
            </a:extLst>
          </p:cNvPr>
          <p:cNvSpPr/>
          <p:nvPr userDrawn="1"/>
        </p:nvSpPr>
        <p:spPr>
          <a:xfrm>
            <a:off x="5676430" y="434"/>
            <a:ext cx="1967594" cy="6858000"/>
          </a:xfrm>
          <a:prstGeom prst="rect">
            <a:avLst/>
          </a:prstGeom>
          <a:solidFill>
            <a:srgbClr val="008E74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173B24-D443-45B7-A234-33DC5C294F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895996" y="388494"/>
            <a:ext cx="1569767" cy="606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branding-logo-hi-res">
            <a:extLst>
              <a:ext uri="{FF2B5EF4-FFF2-40B4-BE49-F238E27FC236}">
                <a16:creationId xmlns:a16="http://schemas.microsoft.com/office/drawing/2014/main" id="{EE3E01CD-A678-4B58-AD97-68E9DDD2EFC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7408" y="388494"/>
            <a:ext cx="1472763" cy="43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Section 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"/>
            <a:ext cx="9144000" cy="87470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7"/>
            <a:ext cx="3029221" cy="874708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4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"/>
            <a:ext cx="9144000" cy="87470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"/>
            <a:ext cx="3029221" cy="8747085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" y="3112603"/>
            <a:ext cx="9144000" cy="1695216"/>
          </a:xfrm>
          <a:prstGeom prst="rect">
            <a:avLst/>
          </a:prstGeom>
          <a:solidFill>
            <a:schemeClr val="tx2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98021" y="3112607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98023" y="5064547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350" cap="none" spc="15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84" indent="0" algn="ctr">
              <a:buNone/>
              <a:defRPr sz="1800"/>
            </a:lvl2pPr>
            <a:lvl3pPr marL="685766" indent="0" algn="ctr">
              <a:buNone/>
              <a:defRPr sz="1800"/>
            </a:lvl3pPr>
            <a:lvl4pPr marL="1028649" indent="0" algn="ctr">
              <a:buNone/>
              <a:defRPr sz="1500"/>
            </a:lvl4pPr>
            <a:lvl5pPr marL="1371532" indent="0" algn="ctr">
              <a:buNone/>
              <a:defRPr sz="1500"/>
            </a:lvl5pPr>
            <a:lvl6pPr marL="1714415" indent="0" algn="ctr">
              <a:buNone/>
              <a:defRPr sz="1500"/>
            </a:lvl6pPr>
            <a:lvl7pPr marL="2057297" indent="0" algn="ctr">
              <a:buNone/>
              <a:defRPr sz="1500"/>
            </a:lvl7pPr>
            <a:lvl8pPr marL="2400180" indent="0" algn="ctr">
              <a:buNone/>
              <a:defRPr sz="1500"/>
            </a:lvl8pPr>
            <a:lvl9pPr marL="2743064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478971" y="6459789"/>
            <a:ext cx="410175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" y="3112607"/>
            <a:ext cx="152348" cy="169025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9221" y="4893379"/>
            <a:ext cx="6114782" cy="636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7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8600" y="400687"/>
            <a:ext cx="7543800" cy="570225"/>
          </a:xfr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288022" indent="-137153">
              <a:buClrTx/>
              <a:buFont typeface="Arial" panose="020B0604020202020204" pitchFamily="34" charset="0"/>
              <a:buChar char="•"/>
              <a:defRPr/>
            </a:lvl2pPr>
            <a:lvl3pPr marL="425175" indent="-137153">
              <a:buFont typeface="Wingdings" panose="05000000000000000000" pitchFamily="2" charset="2"/>
              <a:buChar char="§"/>
              <a:defRPr sz="1400"/>
            </a:lvl3pPr>
            <a:lvl4pPr marL="562328" indent="-137153">
              <a:buClr>
                <a:schemeClr val="accent4"/>
              </a:buClr>
              <a:buFont typeface="Wingdings" panose="05000000000000000000" pitchFamily="2" charset="2"/>
              <a:buChar char="§"/>
              <a:defRPr sz="1400"/>
            </a:lvl4pPr>
            <a:lvl5pPr marL="699482" indent="-137153">
              <a:buClr>
                <a:schemeClr val="accent5"/>
              </a:buClr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ouble Cont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18867" y="1125414"/>
            <a:ext cx="3700865" cy="48880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4493820" y="1125414"/>
            <a:ext cx="3668789" cy="488803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631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White Only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41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and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D8E4DEC-BE59-44F8-9976-B34E8661DE61}"/>
              </a:ext>
            </a:extLst>
          </p:cNvPr>
          <p:cNvGrpSpPr/>
          <p:nvPr userDrawn="1"/>
        </p:nvGrpSpPr>
        <p:grpSpPr>
          <a:xfrm>
            <a:off x="8388089" y="284963"/>
            <a:ext cx="755916" cy="249937"/>
            <a:chOff x="8461829" y="380825"/>
            <a:chExt cx="682171" cy="249937"/>
          </a:xfrm>
        </p:grpSpPr>
        <p:sp>
          <p:nvSpPr>
            <p:cNvPr id="23" name="Rectangle 22"/>
            <p:cNvSpPr/>
            <p:nvPr userDrawn="1"/>
          </p:nvSpPr>
          <p:spPr>
            <a:xfrm>
              <a:off x="8461829" y="380826"/>
              <a:ext cx="682171" cy="249936"/>
            </a:xfrm>
            <a:prstGeom prst="rect">
              <a:avLst/>
            </a:prstGeom>
            <a:solidFill>
              <a:srgbClr val="00ACD9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pic>
          <p:nvPicPr>
            <p:cNvPr id="24" name="Picture 23"/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>
              <a:off x="8542982" y="380825"/>
              <a:ext cx="262128" cy="24993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15987" y="223728"/>
            <a:ext cx="75438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sz="3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48715" y="6485919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1CFFC65-F19B-E241-BA7B-613451C4E80D}" type="datetime1">
              <a:rPr lang="en-US" smtClean="0"/>
              <a:t>8/18/2020</a:t>
            </a:fld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85919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15987" y="1116200"/>
            <a:ext cx="7543800" cy="5246764"/>
          </a:xfrm>
        </p:spPr>
        <p:txBody>
          <a:bodyPr/>
          <a:lstStyle>
            <a:lvl1pPr marL="0" indent="0">
              <a:buNone/>
              <a:defRPr lang="en-US" sz="2400" kern="0" baseline="0" dirty="0" smtClean="0">
                <a:solidFill>
                  <a:srgbClr val="000000"/>
                </a:solidFill>
                <a:latin typeface="Calibri"/>
                <a:ea typeface="ＭＳ Ｐゴシック" pitchFamily="-112" charset="-128"/>
                <a:cs typeface="Calibri"/>
              </a:defRPr>
            </a:lvl1pPr>
            <a:lvl2pPr marL="800100" indent="-342900">
              <a:defRPr lang="en-US" sz="2000" kern="0" baseline="0" dirty="0" smtClean="0">
                <a:solidFill>
                  <a:srgbClr val="000000"/>
                </a:solidFill>
                <a:latin typeface="Calibri"/>
                <a:ea typeface="ＭＳ Ｐゴシック" pitchFamily="-112" charset="-128"/>
                <a:cs typeface="Calibri"/>
              </a:defRPr>
            </a:lvl2pPr>
            <a:lvl3pPr>
              <a:defRPr lang="en-US" sz="1600" kern="0" baseline="0" dirty="0" smtClean="0">
                <a:solidFill>
                  <a:srgbClr val="000000"/>
                </a:solidFill>
                <a:latin typeface="Calibri"/>
                <a:ea typeface="ＭＳ Ｐゴシック" pitchFamily="-112" charset="-128"/>
                <a:cs typeface="Calibri"/>
              </a:defRPr>
            </a:lvl3pPr>
            <a:lvl4pPr>
              <a:defRPr lang="en-US" sz="1600" kern="0" baseline="0" dirty="0" smtClean="0">
                <a:solidFill>
                  <a:srgbClr val="000000"/>
                </a:solidFill>
                <a:latin typeface="Calibri"/>
                <a:ea typeface="ＭＳ Ｐゴシック" pitchFamily="-112" charset="-128"/>
                <a:cs typeface="Calibri"/>
              </a:defRPr>
            </a:lvl4pPr>
            <a:lvl5pPr>
              <a:defRPr lang="en-US" sz="1600" kern="0" baseline="0" dirty="0" smtClean="0">
                <a:solidFill>
                  <a:srgbClr val="000000"/>
                </a:solidFill>
                <a:latin typeface="Calibri"/>
                <a:ea typeface="ＭＳ Ｐゴシック" pitchFamily="-112" charset="-128"/>
                <a:cs typeface="Calibri"/>
              </a:defRPr>
            </a:lvl5pPr>
          </a:lstStyle>
          <a:p>
            <a: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02E54"/>
              </a:buClr>
              <a:buSzTx/>
              <a:buFont typeface="Wingdings" pitchFamily="-111" charset="2"/>
              <a:buChar char="§"/>
            </a:pPr>
            <a:r>
              <a:rPr lang="en-US" dirty="0"/>
              <a:t>Click to edit Master text styles</a:t>
            </a:r>
          </a:p>
          <a:p>
            <a: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Second level</a:t>
            </a:r>
          </a:p>
          <a:p>
            <a:pPr marL="880100" lvl="2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Third level</a:t>
            </a:r>
          </a:p>
          <a:p>
            <a:pPr marL="1017249" lvl="3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Fourth level</a:t>
            </a:r>
          </a:p>
          <a:p>
            <a:pPr marL="1154399" lvl="4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>
            <a:off x="168575" y="318897"/>
            <a:ext cx="685800" cy="48006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Picture 10" descr="branding-logo-hi-res">
            <a:extLst>
              <a:ext uri="{FF2B5EF4-FFF2-40B4-BE49-F238E27FC236}">
                <a16:creationId xmlns:a16="http://schemas.microsoft.com/office/drawing/2014/main" id="{4327184A-CBD4-4823-B635-A8335364F6B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1374" y="9993"/>
            <a:ext cx="746971" cy="22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751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5400000">
            <a:off x="171455" y="318897"/>
            <a:ext cx="685800" cy="48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8600" y="400687"/>
            <a:ext cx="7543800" cy="5702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867" y="1127759"/>
            <a:ext cx="7543800" cy="489204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381" y="437653"/>
            <a:ext cx="363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8458196" y="321774"/>
            <a:ext cx="685800" cy="368300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41421" y="380825"/>
            <a:ext cx="259675" cy="25161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 userDrawn="1"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77895" y="3391897"/>
            <a:ext cx="6857999" cy="74211"/>
          </a:xfrm>
          <a:prstGeom prst="rect">
            <a:avLst/>
          </a:prstGeom>
        </p:spPr>
      </p:pic>
      <p:pic>
        <p:nvPicPr>
          <p:cNvPr id="10" name="Picture 9" descr="branding-logo-hi-res">
            <a:extLst>
              <a:ext uri="{FF2B5EF4-FFF2-40B4-BE49-F238E27FC236}">
                <a16:creationId xmlns:a16="http://schemas.microsoft.com/office/drawing/2014/main" id="{715FDDBB-C9FA-4222-9D16-7BA1A0DBBB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1435" y="59688"/>
            <a:ext cx="746971" cy="22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5552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0" r:id="rId2"/>
    <p:sldLayoutId id="2147483675" r:id="rId3"/>
    <p:sldLayoutId id="2147483686" r:id="rId4"/>
    <p:sldLayoutId id="2147483676" r:id="rId5"/>
    <p:sldLayoutId id="2147483677" r:id="rId6"/>
    <p:sldLayoutId id="2147483713" r:id="rId7"/>
    <p:sldLayoutId id="2147483714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85766" rtl="0" eaLnBrk="1" latinLnBrk="0" hangingPunct="1">
        <a:lnSpc>
          <a:spcPct val="85000"/>
        </a:lnSpc>
        <a:spcBef>
          <a:spcPct val="0"/>
        </a:spcBef>
        <a:buNone/>
        <a:defRPr sz="2200" b="0" i="0" kern="1200" spc="75" baseline="0">
          <a:solidFill>
            <a:schemeClr val="bg2">
              <a:lumMod val="25000"/>
            </a:schemeClr>
          </a:solidFill>
          <a:latin typeface="Gill Sans MT" charset="0"/>
          <a:ea typeface="Gill Sans MT" charset="0"/>
          <a:cs typeface="Gill Sans MT" charset="0"/>
        </a:defRPr>
      </a:lvl1pPr>
    </p:titleStyle>
    <p:bodyStyle>
      <a:lvl1pPr marL="68577" indent="-68577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SzPct val="100000"/>
        <a:buFont typeface="Calibri" panose="020F0502020204030204" pitchFamily="34" charset="0"/>
        <a:buChar char=" "/>
        <a:defRPr sz="1800" kern="1200">
          <a:solidFill>
            <a:schemeClr val="bg2">
              <a:lumMod val="25000"/>
            </a:schemeClr>
          </a:solidFill>
          <a:latin typeface="Garamond" charset="0"/>
          <a:ea typeface="Garamond" charset="0"/>
          <a:cs typeface="Garamond" charset="0"/>
        </a:defRPr>
      </a:lvl1pPr>
      <a:lvl2pPr marL="288022" indent="-137153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Tx/>
        <a:buFont typeface="Arial" panose="020B0604020202020204" pitchFamily="34" charset="0"/>
        <a:buChar char="•"/>
        <a:defRPr sz="1600" kern="1200">
          <a:solidFill>
            <a:schemeClr val="bg2">
              <a:lumMod val="25000"/>
            </a:schemeClr>
          </a:solidFill>
          <a:latin typeface="Garamond" charset="0"/>
          <a:ea typeface="Garamond" charset="0"/>
          <a:cs typeface="Garamond" charset="0"/>
        </a:defRPr>
      </a:lvl2pPr>
      <a:lvl3pPr marL="425175" indent="-137153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bg2">
              <a:lumMod val="25000"/>
            </a:schemeClr>
          </a:solidFill>
          <a:latin typeface="Garamond" charset="0"/>
          <a:ea typeface="Garamond" charset="0"/>
          <a:cs typeface="Garamond" charset="0"/>
        </a:defRPr>
      </a:lvl3pPr>
      <a:lvl4pPr marL="562328" indent="-137153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4"/>
        </a:buClr>
        <a:buFont typeface="Wingdings" panose="05000000000000000000" pitchFamily="2" charset="2"/>
        <a:buChar char="§"/>
        <a:defRPr sz="1400" kern="1200">
          <a:solidFill>
            <a:schemeClr val="bg2">
              <a:lumMod val="25000"/>
            </a:schemeClr>
          </a:solidFill>
          <a:latin typeface="Garamond" charset="0"/>
          <a:ea typeface="Garamond" charset="0"/>
          <a:cs typeface="Garamond" charset="0"/>
        </a:defRPr>
      </a:lvl4pPr>
      <a:lvl5pPr marL="699482" indent="-137153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5"/>
        </a:buClr>
        <a:buFont typeface="Wingdings" panose="05000000000000000000" pitchFamily="2" charset="2"/>
        <a:buChar char="§"/>
        <a:defRPr sz="1400" kern="1200">
          <a:solidFill>
            <a:schemeClr val="bg2">
              <a:lumMod val="25000"/>
            </a:schemeClr>
          </a:solidFill>
          <a:latin typeface="Garamond" charset="0"/>
          <a:ea typeface="Garamond" charset="0"/>
          <a:cs typeface="Garamond" charset="0"/>
        </a:defRPr>
      </a:lvl5pPr>
      <a:lvl6pPr marL="824960" indent="-171442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4952" indent="-171442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4944" indent="-171442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4937" indent="-171442" algn="l" defTabSz="685766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888C6-0520-44B6-9835-BE98047619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164" y="1228439"/>
            <a:ext cx="5398569" cy="1690255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Results of Benchmark Exercise with MACCS-HYSPLIT Atmospheric Transport and Dispersion Model Implementation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2C4E19-E67E-46F7-B093-E46C23F783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0163" y="4873751"/>
            <a:ext cx="5590309" cy="1690255"/>
          </a:xfrm>
        </p:spPr>
        <p:txBody>
          <a:bodyPr>
            <a:normAutofit fontScale="85000" lnSpcReduction="10000"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Dan Clayton</a:t>
            </a:r>
            <a:r>
              <a:rPr lang="en-US" sz="24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Nate Bixler</a:t>
            </a:r>
            <a:r>
              <a:rPr lang="en-US" sz="24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, Keith Compton</a:t>
            </a:r>
            <a:r>
              <a:rPr lang="en-US" sz="24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  <a:p>
            <a:pPr fontAlgn="auto"/>
            <a:r>
              <a:rPr lang="en-US" sz="24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Sandia National Laboratories</a:t>
            </a:r>
          </a:p>
          <a:p>
            <a:pPr fontAlgn="auto"/>
            <a:r>
              <a:rPr lang="en-US" sz="24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U.S. Nuclear Regulatory Commission </a:t>
            </a:r>
          </a:p>
          <a:p>
            <a:pPr fontAlgn="auto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Presented at 2020 Virtual International MACCS Users’ Group Meeting, August 31 to September 2, 2020</a:t>
            </a:r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2F94C6-4F88-470C-BC32-D04DABC54861}"/>
              </a:ext>
            </a:extLst>
          </p:cNvPr>
          <p:cNvSpPr/>
          <p:nvPr/>
        </p:nvSpPr>
        <p:spPr>
          <a:xfrm>
            <a:off x="591934" y="2915631"/>
            <a:ext cx="1527812" cy="90516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E1B5C8-B8C6-4A2A-9216-E3B200FF8006}"/>
              </a:ext>
            </a:extLst>
          </p:cNvPr>
          <p:cNvSpPr/>
          <p:nvPr/>
        </p:nvSpPr>
        <p:spPr>
          <a:xfrm>
            <a:off x="2101231" y="2915632"/>
            <a:ext cx="1105733" cy="90516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DAFCA7-1016-4BDE-8DDD-3F16EAD6ACED}"/>
              </a:ext>
            </a:extLst>
          </p:cNvPr>
          <p:cNvSpPr/>
          <p:nvPr/>
        </p:nvSpPr>
        <p:spPr>
          <a:xfrm>
            <a:off x="3188449" y="2915631"/>
            <a:ext cx="2485730" cy="90516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6F443EC-0963-451E-A97F-02147DB9F0C0}"/>
              </a:ext>
            </a:extLst>
          </p:cNvPr>
          <p:cNvSpPr/>
          <p:nvPr/>
        </p:nvSpPr>
        <p:spPr>
          <a:xfrm>
            <a:off x="5674180" y="1363919"/>
            <a:ext cx="1967594" cy="1421017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88440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38E62-52FB-463E-983F-99BC354D5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Benchmark Purpose (1/2)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B2CCF-FE4B-4725-BDAC-7EDB089C2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866" y="1127759"/>
            <a:ext cx="7801233" cy="489204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Serves as an initial analysis using the HYSPLIT/MACCS coupling</a:t>
            </a:r>
          </a:p>
          <a:p>
            <a:pPr marL="571500" lvl="1" indent="-136525">
              <a:lnSpc>
                <a:spcPct val="110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Demonstrates the potential modeling results that can be obtained from using this new option </a:t>
            </a:r>
          </a:p>
          <a:p>
            <a:pPr marL="571500" lvl="1" indent="-136525">
              <a:lnSpc>
                <a:spcPct val="110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Is a practical test of the implementation</a:t>
            </a:r>
          </a:p>
          <a:p>
            <a:pPr marL="571500" lvl="1" indent="-136525">
              <a:lnSpc>
                <a:spcPct val="110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Provides information on the differences in the model data needs and computational resources needed to exercise the new capability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Serves as a further test of the hypothesis tested in (Molenkamp et al., 2004) that the results of a simple Gaussian plume segment model are sufficient for purposes of estimating expected values of consequence measures when averaged over a broad set of meteorological conditions</a:t>
            </a:r>
          </a:p>
          <a:p>
            <a:pPr marL="571500" lvl="1" indent="-136525">
              <a:lnSpc>
                <a:spcPct val="110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Wider array of consequence measures</a:t>
            </a:r>
          </a:p>
          <a:p>
            <a:pPr marL="571500" lvl="1" indent="-136525">
              <a:lnSpc>
                <a:spcPct val="110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Longer distances</a:t>
            </a:r>
          </a:p>
          <a:p>
            <a:pPr marL="571500" lvl="1" indent="-136525">
              <a:lnSpc>
                <a:spcPct val="110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Multiple sites</a:t>
            </a:r>
          </a:p>
          <a:p>
            <a:pPr marL="571500" lvl="1" indent="-136525">
              <a:lnSpc>
                <a:spcPct val="110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n-US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and 95</a:t>
            </a:r>
            <a:r>
              <a:rPr lang="en-US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percentile results in addition to the mean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855EB87B-55D4-4BF0-8631-DE44ACF0092A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72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38E62-52FB-463E-983F-99BC354D5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Benchmark Purpose (2/2)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AB2CCF-FE4B-4725-BDAC-7EDB089C2F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Informs decisions on when it may be appropriate to choose the Gaussian model versus the HYSPLIT model for specific applications</a:t>
            </a:r>
          </a:p>
          <a:p>
            <a:pPr marL="571500" lvl="1" indent="-136525">
              <a:lnSpc>
                <a:spcPct val="110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With the introduction of the new capability, the logistical challenge of benchmarking the simple Gaussian plume segment model against a more advanced model going forward is considerably reduced</a:t>
            </a:r>
          </a:p>
          <a:p>
            <a:pPr marL="571500" lvl="1" indent="-136525">
              <a:lnSpc>
                <a:spcPct val="110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Some applications may be substantially different from these benchmarking comparisons, and therefore this study does not attempt to draw general conclusions</a:t>
            </a:r>
          </a:p>
          <a:p>
            <a:pPr marL="571500" lvl="1" indent="-136525">
              <a:lnSpc>
                <a:spcPct val="110000"/>
              </a:lnSpc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Users are encouraged to perform their own studies to determine which modeling approach best suits their needs in terms of model fidelity and computational expense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8010C8A4-08B2-4C40-B810-54324D8545E5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4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Benchmark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867" y="1127759"/>
            <a:ext cx="7543800" cy="5329554"/>
          </a:xfrm>
        </p:spPr>
        <p:txBody>
          <a:bodyPr>
            <a:normAutofit lnSpcReduction="10000"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Source term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#1 - NUREG-1150 historic (puff release followed by a longer duration tail)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#2 - SOARCA Short-Term Station Blackout (more delayed and prolonged)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Five representative sites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Site A - Large river valley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Site B - Central midwestern plain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Site C - Dry western region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Site D - Atlantic coast with potential for sea breezes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Site E - Southeast river valley influenced by Bermuda high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MACCS grid of 29 radial intervals (out to 1,000 mi) and 64 compass sectors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General evacuation scheme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Modeled with multiple evacuating cohorts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Uniform weather bin sampling (40 samples per bin)</a:t>
            </a:r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29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D1EA9-BE9F-48BC-AB8C-E24B17F7A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Source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97A2F2-C20B-4DDC-8662-438D55CCA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78740"/>
            <a:ext cx="2700670" cy="4847424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Source Term #1 -NUREG-1150 historic (puff release followed by a longer duration tail, 2 plume segments)</a:t>
            </a: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Source Term #2 - SOARCA Short-Term Station Blackout (more delayed and prolonged, 42 plume segments)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552A9B-F405-4921-B167-0625365BC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581" y="1587086"/>
            <a:ext cx="5723505" cy="4161222"/>
          </a:xfrm>
          <a:prstGeom prst="rect">
            <a:avLst/>
          </a:prstGeom>
        </p:spPr>
      </p:pic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F5719C8-8DEC-4C77-880B-1D7CA754AD08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05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5E946-1A32-48E9-8C0F-491C94B5B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Meteorology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A0C7EE-5742-4A3B-A85F-230DAA645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1675"/>
            <a:ext cx="4779678" cy="347502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89E607-4956-44E6-88B3-4D0F5E67553A}"/>
              </a:ext>
            </a:extLst>
          </p:cNvPr>
          <p:cNvSpPr/>
          <p:nvPr/>
        </p:nvSpPr>
        <p:spPr>
          <a:xfrm>
            <a:off x="5497032" y="1224488"/>
            <a:ext cx="3062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NAM 12-km meteorological database - 2008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F66772-01C0-40AF-8F12-46D9B3444FD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815" y="2946281"/>
            <a:ext cx="4782185" cy="3474720"/>
          </a:xfrm>
          <a:prstGeom prst="rect">
            <a:avLst/>
          </a:prstGeom>
          <a:noFill/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41B73D8E-83DA-4578-99B1-9E3D3921E4B4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30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Benchmark Output Metrics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Mean, 95</a:t>
            </a:r>
            <a:r>
              <a:rPr lang="en-US" sz="26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 and 5</a:t>
            </a:r>
            <a:r>
              <a:rPr lang="en-US" sz="26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 percentiles</a:t>
            </a:r>
          </a:p>
          <a:p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Atmospheric Model Outputs</a:t>
            </a:r>
          </a:p>
          <a:p>
            <a:pPr marL="749300" lvl="1" indent="-2921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Peak (around the compass) normalized, time-integrated, ground-level, air concentration (</a:t>
            </a:r>
            <a:r>
              <a:rPr lang="en-US" sz="2200" dirty="0">
                <a:latin typeface="Symbol" panose="05050102010706020507" pitchFamily="18" charset="2"/>
                <a:cs typeface="Calibri" panose="020F0502020204030204" pitchFamily="34" charset="0"/>
              </a:rPr>
              <a:t>c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/Q, s/m</a:t>
            </a:r>
            <a:r>
              <a:rPr lang="en-US" sz="22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) as a function of distance from the site (Peak Air)</a:t>
            </a:r>
          </a:p>
          <a:p>
            <a:pPr marL="749300" lvl="1" indent="-2921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Peak (around the compass) normalized ground concentration (D/Q, 1/m</a:t>
            </a:r>
            <a:r>
              <a:rPr lang="en-US" sz="22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) as a function of distance from the site (Peak Ground)</a:t>
            </a:r>
          </a:p>
          <a:p>
            <a:pPr marL="749300" lvl="1" indent="-292100">
              <a:buFont typeface="+mj-lt"/>
              <a:buAutoNum type="arabicPeriod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Normalized land areas that exceed various levels of contamination (unitless) (Land Area)</a:t>
            </a:r>
          </a:p>
          <a:p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Consequence Outputs</a:t>
            </a:r>
          </a:p>
          <a:p>
            <a:pPr marL="749300" lvl="1" indent="-292100">
              <a:buFont typeface="+mj-lt"/>
              <a:buAutoNum type="arabicPeriod" startAt="4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Normalized peak ionizing radiation dose (unitless) as a function of distance (Peak Dose)</a:t>
            </a:r>
          </a:p>
          <a:p>
            <a:pPr marL="749300" lvl="1" indent="-292100">
              <a:buFont typeface="+mj-lt"/>
              <a:buAutoNum type="arabicPeriod" startAt="4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Early fatality risk (unitless) within a circular area near the point of release (EF Risk)</a:t>
            </a:r>
          </a:p>
          <a:p>
            <a:pPr marL="749300" lvl="1" indent="-292100">
              <a:buFont typeface="+mj-lt"/>
              <a:buAutoNum type="arabicPeriod" startAt="4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Normalized regional population doses (unitless) (Pop Dose) </a:t>
            </a:r>
          </a:p>
          <a:p>
            <a:pPr marL="749300" lvl="1" indent="-292100">
              <a:buFont typeface="+mj-lt"/>
              <a:buAutoNum type="arabicPeriod" startAt="4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Latent cancer fatality risk (unitless) over region (LCF Risk)</a:t>
            </a:r>
          </a:p>
          <a:p>
            <a:pPr marL="749300" lvl="1" indent="-292100">
              <a:buFont typeface="+mj-lt"/>
              <a:buAutoNum type="arabicPeriod" startAt="4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Normalized, regional economic loss (unitless) (Econ Loss)</a:t>
            </a:r>
            <a:endParaRPr lang="en-US" sz="2200" baseline="30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F9C198B-2F30-4AC5-AD61-ED95CBDD9E47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33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ED871F6-7B3A-428F-B023-D33E37BDC9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Benchmarking Results</a:t>
            </a:r>
          </a:p>
        </p:txBody>
      </p:sp>
    </p:spTree>
    <p:extLst>
      <p:ext uri="{BB962C8B-B14F-4D97-AF65-F5344CB8AC3E}">
        <p14:creationId xmlns:p14="http://schemas.microsoft.com/office/powerpoint/2010/main" val="78802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Computational Cost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HYSPLIT Preprocessing 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~31,000 processor hours per site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Total disk space = 500-600 GB per site 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Converted files = additional 200 GB per site</a:t>
            </a: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MACCS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NUREG-1150 source term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Run on one Windows processor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Gaussian ADT model, ~2 processor minutes per site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HYSPLIT ADT model, ~20 processor hours per site (600 times longer)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SOARCA, Short-Term Station Blackout (STSBO)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Run on one Windows processor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Gaussian ADT model, ~30 processor minutes per site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HYSPLIT ADT model, ~130 processor hours per site (260 times longer)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6DBBA4F-3642-4896-8292-D04FC97A8D1E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0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600" y="400687"/>
            <a:ext cx="7938500" cy="570225"/>
          </a:xfrm>
        </p:spPr>
        <p:txBody>
          <a:bodyPr/>
          <a:lstStyle/>
          <a:p>
            <a:r>
              <a:rPr lang="en-US" sz="2800" dirty="0"/>
              <a:t>Typical Benchmark Comparisons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F5A317C-1E27-49EA-BBAF-CDA9FD6DF1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914400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Compare model results over distance</a:t>
            </a:r>
          </a:p>
          <a:p>
            <a:pPr defTabSz="914400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Mean values over all weather trials</a:t>
            </a:r>
          </a:p>
          <a:p>
            <a:pPr defTabSz="914400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n-US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and 95</a:t>
            </a:r>
            <a:r>
              <a:rPr lang="en-US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percentiles over weather trials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4B285F-D50B-4002-A08D-22C0A0B1326C}"/>
              </a:ext>
            </a:extLst>
          </p:cNvPr>
          <p:cNvSpPr txBox="1"/>
          <p:nvPr/>
        </p:nvSpPr>
        <p:spPr>
          <a:xfrm>
            <a:off x="1013997" y="2907268"/>
            <a:ext cx="273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Peak Quantities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FFBA4E-F38F-482B-8281-A86B31F2A027}"/>
              </a:ext>
            </a:extLst>
          </p:cNvPr>
          <p:cNvSpPr txBox="1"/>
          <p:nvPr/>
        </p:nvSpPr>
        <p:spPr>
          <a:xfrm>
            <a:off x="5410202" y="2898507"/>
            <a:ext cx="273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Integrated Quantities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294286-FEA8-456B-917D-61FEAE75C2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580892" y="3272652"/>
            <a:ext cx="4389120" cy="31882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72E748-6114-4168-A334-66AA714E8A1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3988" y="3272651"/>
            <a:ext cx="4389120" cy="3188223"/>
          </a:xfrm>
          <a:prstGeom prst="rect">
            <a:avLst/>
          </a:prstGeom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1B670A88-7A45-4585-8F74-F94C4A47B5CC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6D4362-DD9C-4948-9357-CEBEB2A8F2F3}"/>
              </a:ext>
            </a:extLst>
          </p:cNvPr>
          <p:cNvSpPr txBox="1"/>
          <p:nvPr/>
        </p:nvSpPr>
        <p:spPr>
          <a:xfrm>
            <a:off x="4249883" y="6259985"/>
            <a:ext cx="10910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Site A, ST #1</a:t>
            </a:r>
          </a:p>
        </p:txBody>
      </p:sp>
    </p:spTree>
    <p:extLst>
      <p:ext uri="{BB962C8B-B14F-4D97-AF65-F5344CB8AC3E}">
        <p14:creationId xmlns:p14="http://schemas.microsoft.com/office/powerpoint/2010/main" val="350898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Near-Field, &lt;50 km (&lt;30 mi) Comparison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Ratio of mean HYSPLIT ADT model to mean Gaussian ATD model</a:t>
            </a:r>
          </a:p>
          <a:p>
            <a:pPr marL="571500" lvl="1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Shown as Average (Minimum | Maximum)</a:t>
            </a:r>
          </a:p>
          <a:p>
            <a:pPr marL="571500" lvl="1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&gt;1 indicates HYSPLIT larger</a:t>
            </a:r>
          </a:p>
          <a:p>
            <a:pPr marL="571500" lvl="1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&lt;1 indicates Gaussian larger</a:t>
            </a:r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269E05-4F84-455A-8386-A1887B033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28600" y="2723272"/>
            <a:ext cx="8686800" cy="300696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927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5EF63-6A3A-4AD5-B61E-4635F72F0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811974-DEF0-4718-B017-1EEBFA256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Integration of HYSPLIT atmospheric transport results into MACCS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Benchmark study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Benchmarking Results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Wrap-up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13978DF-ECFD-47E1-83CB-9F012D6C1390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51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6D82EDE-7FCB-4CFD-8171-FDE175C929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28600" y="2719644"/>
            <a:ext cx="8686800" cy="300696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Far-Field, &gt;50 km (&gt;30 mi) Comparison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Ratio of mean HYSPLIT ADT model to mean Gaussian ATD model</a:t>
            </a:r>
          </a:p>
          <a:p>
            <a:pPr marL="571500" lvl="1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Shown as Average (Minimum | Maximum)</a:t>
            </a:r>
          </a:p>
          <a:p>
            <a:pPr marL="571500" lvl="1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&gt;1 indicates HYSPLIT larger</a:t>
            </a:r>
          </a:p>
          <a:p>
            <a:pPr marL="571500" lvl="1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&lt;1 indicates Gaussian larger</a:t>
            </a:r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89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ED871F6-7B3A-428F-B023-D33E37BDC9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Wrap-up</a:t>
            </a:r>
          </a:p>
        </p:txBody>
      </p:sp>
    </p:spTree>
    <p:extLst>
      <p:ext uri="{BB962C8B-B14F-4D97-AF65-F5344CB8AC3E}">
        <p14:creationId xmlns:p14="http://schemas.microsoft.com/office/powerpoint/2010/main" val="109381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Summary (1/3)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1417"/>
            <a:ext cx="8229600" cy="5345896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Integration of HYSPLIT results included in MACCS 4.0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Supplements Gaussian plume segment model in MACCS with an alternative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Need to balance the need for higher fidelity models with associated higher computational costs</a:t>
            </a:r>
          </a:p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Benchmark analysis performed over wide set of metrics and distances 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Five sites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Two source terms</a:t>
            </a:r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57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Summary (2/3)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1417"/>
            <a:ext cx="8229600" cy="5134489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level of agreement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between annual average results from the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Gaussian and HYSPLIT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ATD model results is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similar to the results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shown in NUREG/CR-6853 (Molenkamp et al., 2004), with a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wider set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of metrics and a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longer distance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range.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Many results obtained using the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HYSPLIT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model are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larger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on average than the results obtained using the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Gaussian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plume segment model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While there are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changes in trends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between the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Gaussian and HYSPLIT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ATD models between the near and far fields for some of the consequence metrics considered in this study, there is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no clear distance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at which the Gaussian model seems to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systematically diverge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from the HYSPLIT model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17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Summary (3/3)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1417"/>
            <a:ext cx="8229600" cy="5134489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ability to incorporate HYSPLIT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model results in MACCS is a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major improvement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in the capabilities of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MACCS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simulations and provides a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state-of-the-art alternative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to use of the Gaussian plume segment model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31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54D58A3-D5A2-4576-910A-7AD6D64304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76377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E822F-F534-495B-976E-22A13C806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Purpose for MACCS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3981C7-A61D-4F87-ACC8-6EC289EAC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Created by Sandia to support NRC research and regulatory requirements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Origins go back to the mid-1970s </a:t>
            </a:r>
          </a:p>
          <a:p>
            <a:pPr lvl="0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Typically used for prospective analyses, e.g.,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Probabilistic risk assessments (NUREG-1150 and Level 3 PRA)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Probabilistic consequence assessments (SOARCA)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Cost/benefit analyses (commonly used for environmental analyses in licensing)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Very versatile with a large set of user inputs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Intended to run rapidly for PRA applications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Large set of weather trials (hundreds or thousands) 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Significant set of release categories (ten or twenty) 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 release category is a group of similar source terms that can be represented by one or a few source terms.  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Each source term can be complex, multi-isotope, and time-dependent.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E789923-A424-4DF7-867E-309D9237A840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82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C85D2-D1A9-4673-AF85-A94988D0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Challenges to Gaussian Plume Model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B48310-2141-4C81-9A0F-E437A839D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867" y="1127759"/>
            <a:ext cx="7543800" cy="5205308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Use of Gaussian model questioned 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Adequacy at locations that experience lake or sea breezes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Suitability for river valleys that strongly influence local winds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Adequacy for areas with significant surface relief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Distance to which a Gaussian plume model is reliable</a:t>
            </a:r>
          </a:p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Challenges motivated a detailed benchmark study (NUREG-6853, 2004) 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Four ATD models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Lagrangian model (LODI)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Two Gaussian puff models (RASCAL and RATCHET)</a:t>
            </a:r>
          </a:p>
          <a:p>
            <a:pPr marL="914400" lvl="2" indent="-136525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Gaussian plume segment model (MACCS)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Oklahoma ARM site using weather station data (ADAPT)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Showed differences in the annual average exposure and deposition results were nearly within a factor of two out to 100 miles</a:t>
            </a:r>
          </a:p>
          <a:p>
            <a:pPr marL="571500" lvl="1" indent="-136525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Did not address sea breezes, river valleys, or other terrain variations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97172027-AC3B-4003-B2D5-12418B6FDC21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22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54D58A3-D5A2-4576-910A-7AD6D64304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Integration of HYSPLIT Atmospheric Transport Results into MACCS</a:t>
            </a:r>
          </a:p>
        </p:txBody>
      </p:sp>
    </p:spTree>
    <p:extLst>
      <p:ext uri="{BB962C8B-B14F-4D97-AF65-F5344CB8AC3E}">
        <p14:creationId xmlns:p14="http://schemas.microsoft.com/office/powerpoint/2010/main" val="84743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MACCS Modules</a:t>
            </a:r>
          </a:p>
        </p:txBody>
      </p:sp>
      <p:sp>
        <p:nvSpPr>
          <p:cNvPr id="7172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ATMOS </a:t>
            </a:r>
          </a:p>
          <a:p>
            <a:pPr lvl="1"/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Source term definition</a:t>
            </a:r>
          </a:p>
          <a:p>
            <a:pPr lvl="1"/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Weather sampling algorithms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Atmospheric transport, dispersion, and deposition</a:t>
            </a:r>
          </a:p>
          <a:p>
            <a:pPr lvl="2"/>
            <a:r>
              <a:rPr lang="en-US" sz="16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Option for either HYSPLIT or Gaussian model</a:t>
            </a:r>
          </a:p>
          <a:p>
            <a:pPr lvl="1"/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EARLY (1 to 40 days)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Doses as modified by emergency-phase countermeasures such as sheltering, evacuation, relocation, and KI ingestion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Multiple population cohorts</a:t>
            </a:r>
          </a:p>
          <a:p>
            <a:pPr lvl="1"/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Acute and latent health effects from early acute exposure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CHRONC (1 week to &gt;50 years)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Doses as modified by intermediate and recovery-phase protective actions such as relocation, interdiction, decontamination, and condemnation </a:t>
            </a:r>
          </a:p>
          <a:p>
            <a:pPr lvl="1"/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Latent health effects from chronic exposure to deposited materal</a:t>
            </a:r>
          </a:p>
          <a:p>
            <a:pPr lvl="1"/>
            <a:r>
              <a:rPr lang="de-DE" sz="1800" dirty="0">
                <a:latin typeface="Calibri" panose="020F0502020204030204" pitchFamily="34" charset="0"/>
                <a:cs typeface="Calibri" panose="020F0502020204030204" pitchFamily="34" charset="0"/>
              </a:rPr>
              <a:t>Economic impact from early and late phase protective actions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dirty="0"/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61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MACCS-HYSPLIT Coupling Process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2C25E1-7872-4795-80F8-0B30BD24C0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56310" y="799231"/>
            <a:ext cx="8873390" cy="5988401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8B79A28-2C94-48C1-A1D6-C299BBF7B7D9}"/>
              </a:ext>
            </a:extLst>
          </p:cNvPr>
          <p:cNvSpPr txBox="1">
            <a:spLocks/>
          </p:cNvSpPr>
          <p:nvPr/>
        </p:nvSpPr>
        <p:spPr bwMode="auto">
          <a:xfrm>
            <a:off x="0" y="6553200"/>
            <a:ext cx="5238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55A7B-7854-E145-92D9-B491DF4BAE2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03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54D58A3-D5A2-4576-910A-7AD6D64304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Benchmark Study</a:t>
            </a:r>
          </a:p>
        </p:txBody>
      </p:sp>
    </p:spTree>
    <p:extLst>
      <p:ext uri="{BB962C8B-B14F-4D97-AF65-F5344CB8AC3E}">
        <p14:creationId xmlns:p14="http://schemas.microsoft.com/office/powerpoint/2010/main" val="209645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andia Theme (White Background)">
  <a:themeElements>
    <a:clrScheme name="Sandia 2018">
      <a:dk1>
        <a:srgbClr val="000000"/>
      </a:dk1>
      <a:lt1>
        <a:srgbClr val="FFFFFF"/>
      </a:lt1>
      <a:dk2>
        <a:srgbClr val="005376"/>
      </a:dk2>
      <a:lt2>
        <a:srgbClr val="E7E6E6"/>
      </a:lt2>
      <a:accent1>
        <a:srgbClr val="008E74"/>
      </a:accent1>
      <a:accent2>
        <a:srgbClr val="6CB312"/>
      </a:accent2>
      <a:accent3>
        <a:srgbClr val="FFA033"/>
      </a:accent3>
      <a:accent4>
        <a:srgbClr val="A92C00"/>
      </a:accent4>
      <a:accent5>
        <a:srgbClr val="7D0D7C"/>
      </a:accent5>
      <a:accent6>
        <a:srgbClr val="00ADD0"/>
      </a:accent6>
      <a:hlink>
        <a:srgbClr val="0563C1"/>
      </a:hlink>
      <a:folHlink>
        <a:srgbClr val="954F72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8994</TotalTime>
  <Words>1581</Words>
  <Application>Microsoft Office PowerPoint</Application>
  <PresentationFormat>On-screen Show (4:3)</PresentationFormat>
  <Paragraphs>191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Garamond</vt:lpstr>
      <vt:lpstr>Gill Sans MT</vt:lpstr>
      <vt:lpstr>Symbol</vt:lpstr>
      <vt:lpstr>Wingdings</vt:lpstr>
      <vt:lpstr>Sandia Theme (White Background)</vt:lpstr>
      <vt:lpstr>Results of Benchmark Exercise with MACCS-HYSPLIT Atmospheric Transport and Dispersion Model Implementation</vt:lpstr>
      <vt:lpstr>Outline</vt:lpstr>
      <vt:lpstr>Background</vt:lpstr>
      <vt:lpstr>Purpose for MACCS</vt:lpstr>
      <vt:lpstr>Challenges to Gaussian Plume Model</vt:lpstr>
      <vt:lpstr>Integration of HYSPLIT Atmospheric Transport Results into MACCS</vt:lpstr>
      <vt:lpstr>MACCS Modules</vt:lpstr>
      <vt:lpstr>MACCS-HYSPLIT Coupling Process</vt:lpstr>
      <vt:lpstr>Benchmark Study</vt:lpstr>
      <vt:lpstr>Benchmark Purpose (1/2)</vt:lpstr>
      <vt:lpstr>Benchmark Purpose (2/2)</vt:lpstr>
      <vt:lpstr>Benchmark Cases</vt:lpstr>
      <vt:lpstr>Source Terms</vt:lpstr>
      <vt:lpstr>Meteorology</vt:lpstr>
      <vt:lpstr>Benchmark Output Metrics </vt:lpstr>
      <vt:lpstr>Benchmarking Results</vt:lpstr>
      <vt:lpstr>Computational Cost</vt:lpstr>
      <vt:lpstr>Typical Benchmark Comparisons</vt:lpstr>
      <vt:lpstr>Near-Field, &lt;50 km (&lt;30 mi) Comparison</vt:lpstr>
      <vt:lpstr>Far-Field, &gt;50 km (&gt;30 mi) Comparison</vt:lpstr>
      <vt:lpstr>Wrap-up</vt:lpstr>
      <vt:lpstr>Summary (1/3)</vt:lpstr>
      <vt:lpstr>Summary (2/3)</vt:lpstr>
      <vt:lpstr>Summary (3/3)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Leute, Jennifer E</cp:lastModifiedBy>
  <cp:revision>201</cp:revision>
  <dcterms:created xsi:type="dcterms:W3CDTF">2017-10-14T01:15:26Z</dcterms:created>
  <dcterms:modified xsi:type="dcterms:W3CDTF">2020-08-18T13:25:54Z</dcterms:modified>
</cp:coreProperties>
</file>