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1" r:id="rId1"/>
  </p:sldMasterIdLst>
  <p:notesMasterIdLst>
    <p:notesMasterId r:id="rId22"/>
  </p:notesMasterIdLst>
  <p:sldIdLst>
    <p:sldId id="256" r:id="rId2"/>
    <p:sldId id="257" r:id="rId3"/>
    <p:sldId id="271" r:id="rId4"/>
    <p:sldId id="282" r:id="rId5"/>
    <p:sldId id="270" r:id="rId6"/>
    <p:sldId id="280" r:id="rId7"/>
    <p:sldId id="373" r:id="rId8"/>
    <p:sldId id="407" r:id="rId9"/>
    <p:sldId id="408" r:id="rId10"/>
    <p:sldId id="409" r:id="rId11"/>
    <p:sldId id="413" r:id="rId12"/>
    <p:sldId id="410" r:id="rId13"/>
    <p:sldId id="414" r:id="rId14"/>
    <p:sldId id="375" r:id="rId15"/>
    <p:sldId id="376" r:id="rId16"/>
    <p:sldId id="377" r:id="rId17"/>
    <p:sldId id="411" r:id="rId18"/>
    <p:sldId id="412" r:id="rId19"/>
    <p:sldId id="406" r:id="rId20"/>
    <p:sldId id="298"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Offic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4070"/>
    <a:srgbClr val="00AC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095"/>
    <p:restoredTop sz="62634" autoAdjust="0"/>
  </p:normalViewPr>
  <p:slideViewPr>
    <p:cSldViewPr snapToGrid="0" snapToObjects="1">
      <p:cViewPr varScale="1">
        <p:scale>
          <a:sx n="42" d="100"/>
          <a:sy n="42" d="100"/>
        </p:scale>
        <p:origin x="1692" y="2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1C89B6-0167-0549-A9D3-815C20C90D38}" type="datetimeFigureOut">
              <a:rPr lang="en-US" smtClean="0"/>
              <a:t>8/28/2020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430F75-B5EC-044F-A636-30352D0A1350}" type="slidenum">
              <a:rPr lang="en-US" smtClean="0"/>
              <a:t>‹#›</a:t>
            </a:fld>
            <a:endParaRPr lang="en-US"/>
          </a:p>
        </p:txBody>
      </p:sp>
    </p:spTree>
    <p:extLst>
      <p:ext uri="{BB962C8B-B14F-4D97-AF65-F5344CB8AC3E}">
        <p14:creationId xmlns:p14="http://schemas.microsoft.com/office/powerpoint/2010/main" val="160283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Hello!</a:t>
            </a:r>
          </a:p>
          <a:p>
            <a:r>
              <a:rPr lang="en-US" dirty="0"/>
              <a:t>Intro</a:t>
            </a:r>
          </a:p>
          <a:p>
            <a:r>
              <a:rPr lang="en-US" dirty="0"/>
              <a:t>Thank you</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2430F75-B5EC-044F-A636-30352D0A13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4728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Product.key</a:t>
            </a:r>
            <a:r>
              <a:rPr lang="en-US" dirty="0"/>
              <a:t>?</a:t>
            </a:r>
          </a:p>
          <a:p>
            <a:endParaRPr lang="en-US" dirty="0"/>
          </a:p>
          <a:p>
            <a:r>
              <a:rPr lang="en-US" dirty="0"/>
              <a:t>Order is switched</a:t>
            </a:r>
          </a:p>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10</a:t>
            </a:fld>
            <a:endParaRPr lang="en-US"/>
          </a:p>
        </p:txBody>
      </p:sp>
    </p:spTree>
    <p:extLst>
      <p:ext uri="{BB962C8B-B14F-4D97-AF65-F5344CB8AC3E}">
        <p14:creationId xmlns:p14="http://schemas.microsoft.com/office/powerpoint/2010/main" val="14028047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multiple weather trials it will animate the first one</a:t>
            </a:r>
          </a:p>
        </p:txBody>
      </p:sp>
      <p:sp>
        <p:nvSpPr>
          <p:cNvPr id="4" name="Slide Number Placeholder 3"/>
          <p:cNvSpPr>
            <a:spLocks noGrp="1"/>
          </p:cNvSpPr>
          <p:nvPr>
            <p:ph type="sldNum" sz="quarter" idx="5"/>
          </p:nvPr>
        </p:nvSpPr>
        <p:spPr/>
        <p:txBody>
          <a:bodyPr/>
          <a:lstStyle/>
          <a:p>
            <a:fld id="{A2430F75-B5EC-044F-A636-30352D0A1350}" type="slidenum">
              <a:rPr lang="en-US" smtClean="0"/>
              <a:t>12</a:t>
            </a:fld>
            <a:endParaRPr lang="en-US"/>
          </a:p>
        </p:txBody>
      </p:sp>
    </p:spTree>
    <p:extLst>
      <p:ext uri="{BB962C8B-B14F-4D97-AF65-F5344CB8AC3E}">
        <p14:creationId xmlns:p14="http://schemas.microsoft.com/office/powerpoint/2010/main" val="14569469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Map scale and center - Zoom in and zoom out</a:t>
            </a:r>
          </a:p>
          <a:p>
            <a:r>
              <a:rPr lang="en-US" dirty="0"/>
              <a:t>Contour colors and isopleths – legend</a:t>
            </a:r>
          </a:p>
          <a:p>
            <a:r>
              <a:rPr lang="en-US" dirty="0"/>
              <a:t>Choice of radionuclide</a:t>
            </a:r>
          </a:p>
          <a:p>
            <a:r>
              <a:rPr lang="en-US" dirty="0"/>
              <a:t>Aspect ratio</a:t>
            </a:r>
          </a:p>
          <a:p>
            <a:r>
              <a:rPr lang="en-US" dirty="0"/>
              <a:t>Animation speed - </a:t>
            </a:r>
          </a:p>
          <a:p>
            <a:r>
              <a:rPr lang="en-US" dirty="0"/>
              <a:t>Interpolation time -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2430F75-B5EC-044F-A636-30352D0A135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0928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Taken from sample problem?</a:t>
            </a:r>
          </a:p>
        </p:txBody>
      </p:sp>
      <p:sp>
        <p:nvSpPr>
          <p:cNvPr id="4" name="Slide Number Placeholder 3"/>
          <p:cNvSpPr>
            <a:spLocks noGrp="1"/>
          </p:cNvSpPr>
          <p:nvPr>
            <p:ph type="sldNum" sz="quarter" idx="5"/>
          </p:nvPr>
        </p:nvSpPr>
        <p:spPr/>
        <p:txBody>
          <a:bodyPr/>
          <a:lstStyle/>
          <a:p>
            <a:fld id="{A2430F75-B5EC-044F-A636-30352D0A1350}" type="slidenum">
              <a:rPr lang="en-US" smtClean="0"/>
              <a:t>14</a:t>
            </a:fld>
            <a:endParaRPr lang="en-US"/>
          </a:p>
        </p:txBody>
      </p:sp>
    </p:spTree>
    <p:extLst>
      <p:ext uri="{BB962C8B-B14F-4D97-AF65-F5344CB8AC3E}">
        <p14:creationId xmlns:p14="http://schemas.microsoft.com/office/powerpoint/2010/main" val="14778554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Sample problem?</a:t>
            </a:r>
          </a:p>
          <a:p>
            <a:endParaRPr lang="en-US" dirty="0"/>
          </a:p>
          <a:p>
            <a:r>
              <a:rPr lang="en-US" dirty="0"/>
              <a:t>Ground Concentration</a:t>
            </a:r>
          </a:p>
          <a:p>
            <a:r>
              <a:rPr lang="en-US" dirty="0"/>
              <a:t>Cs-137</a:t>
            </a:r>
          </a:p>
          <a:p>
            <a:r>
              <a:rPr lang="en-US" dirty="0" err="1"/>
              <a:t>nCi</a:t>
            </a:r>
            <a:r>
              <a:rPr lang="en-US" dirty="0"/>
              <a:t>/m2</a:t>
            </a:r>
          </a:p>
        </p:txBody>
      </p:sp>
      <p:sp>
        <p:nvSpPr>
          <p:cNvPr id="4" name="Slide Number Placeholder 3"/>
          <p:cNvSpPr>
            <a:spLocks noGrp="1"/>
          </p:cNvSpPr>
          <p:nvPr>
            <p:ph type="sldNum" sz="quarter" idx="5"/>
          </p:nvPr>
        </p:nvSpPr>
        <p:spPr/>
        <p:txBody>
          <a:bodyPr/>
          <a:lstStyle/>
          <a:p>
            <a:fld id="{A2430F75-B5EC-044F-A636-30352D0A1350}" type="slidenum">
              <a:rPr lang="en-US" smtClean="0"/>
              <a:t>15</a:t>
            </a:fld>
            <a:endParaRPr lang="en-US"/>
          </a:p>
        </p:txBody>
      </p:sp>
    </p:spTree>
    <p:extLst>
      <p:ext uri="{BB962C8B-B14F-4D97-AF65-F5344CB8AC3E}">
        <p14:creationId xmlns:p14="http://schemas.microsoft.com/office/powerpoint/2010/main" val="32632784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a sample problem – but a animation for Fukushima using MACCS coupled with HYSPLIT</a:t>
            </a:r>
          </a:p>
          <a:p>
            <a:r>
              <a:rPr lang="en-US" dirty="0"/>
              <a:t>Also ground concentration, also Cs-137, map legend and units are different.  </a:t>
            </a:r>
          </a:p>
          <a:p>
            <a:r>
              <a:rPr lang="en-US" dirty="0"/>
              <a:t>I think this is integrated?</a:t>
            </a:r>
          </a:p>
        </p:txBody>
      </p:sp>
      <p:sp>
        <p:nvSpPr>
          <p:cNvPr id="4" name="Slide Number Placeholder 3"/>
          <p:cNvSpPr>
            <a:spLocks noGrp="1"/>
          </p:cNvSpPr>
          <p:nvPr>
            <p:ph type="sldNum" sz="quarter" idx="5"/>
          </p:nvPr>
        </p:nvSpPr>
        <p:spPr/>
        <p:txBody>
          <a:bodyPr/>
          <a:lstStyle/>
          <a:p>
            <a:fld id="{A2430F75-B5EC-044F-A636-30352D0A1350}" type="slidenum">
              <a:rPr lang="en-US" smtClean="0"/>
              <a:t>16</a:t>
            </a:fld>
            <a:endParaRPr lang="en-US"/>
          </a:p>
        </p:txBody>
      </p:sp>
    </p:spTree>
    <p:extLst>
      <p:ext uri="{BB962C8B-B14F-4D97-AF65-F5344CB8AC3E}">
        <p14:creationId xmlns:p14="http://schemas.microsoft.com/office/powerpoint/2010/main" val="41431261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Question – technical bases document not in there?</a:t>
            </a:r>
          </a:p>
          <a:p>
            <a:endParaRPr lang="en-US" dirty="0"/>
          </a:p>
          <a:p>
            <a:r>
              <a:rPr lang="en-US" dirty="0"/>
              <a:t>Describe how to get to these</a:t>
            </a:r>
          </a:p>
          <a:p>
            <a:endParaRPr lang="en-US" dirty="0"/>
          </a:p>
          <a:p>
            <a:r>
              <a:rPr lang="en-US" dirty="0"/>
              <a:t>User Guide – very descriptive</a:t>
            </a:r>
          </a:p>
          <a:p>
            <a:r>
              <a:rPr lang="en-US" dirty="0"/>
              <a:t>SOARCA reports – good description of a consequence analysis – when starting a new project makes a good reference</a:t>
            </a:r>
          </a:p>
          <a:p>
            <a:r>
              <a:rPr lang="en-US" dirty="0"/>
              <a:t>Input Parameter Guidance? In Process.  </a:t>
            </a:r>
          </a:p>
        </p:txBody>
      </p:sp>
      <p:sp>
        <p:nvSpPr>
          <p:cNvPr id="4" name="Slide Number Placeholder 3"/>
          <p:cNvSpPr>
            <a:spLocks noGrp="1"/>
          </p:cNvSpPr>
          <p:nvPr>
            <p:ph type="sldNum" sz="quarter" idx="5"/>
          </p:nvPr>
        </p:nvSpPr>
        <p:spPr/>
        <p:txBody>
          <a:bodyPr/>
          <a:lstStyle/>
          <a:p>
            <a:fld id="{A2430F75-B5EC-044F-A636-30352D0A1350}" type="slidenum">
              <a:rPr lang="en-US" smtClean="0"/>
              <a:t>17</a:t>
            </a:fld>
            <a:endParaRPr lang="en-US"/>
          </a:p>
        </p:txBody>
      </p:sp>
    </p:spTree>
    <p:extLst>
      <p:ext uri="{BB962C8B-B14F-4D97-AF65-F5344CB8AC3E}">
        <p14:creationId xmlns:p14="http://schemas.microsoft.com/office/powerpoint/2010/main" val="17052486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18</a:t>
            </a:fld>
            <a:endParaRPr lang="en-US"/>
          </a:p>
        </p:txBody>
      </p:sp>
    </p:spTree>
    <p:extLst>
      <p:ext uri="{BB962C8B-B14F-4D97-AF65-F5344CB8AC3E}">
        <p14:creationId xmlns:p14="http://schemas.microsoft.com/office/powerpoint/2010/main" val="34173227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05013" y="520700"/>
            <a:ext cx="3074987" cy="2306638"/>
          </a:xfrm>
        </p:spPr>
      </p:sp>
      <p:sp>
        <p:nvSpPr>
          <p:cNvPr id="3" name="Notes Placeholder 2"/>
          <p:cNvSpPr>
            <a:spLocks noGrp="1"/>
          </p:cNvSpPr>
          <p:nvPr>
            <p:ph type="body" idx="1"/>
          </p:nvPr>
        </p:nvSpPr>
        <p:spPr/>
        <p:txBody>
          <a:bodyPr>
            <a:normAutofit/>
          </a:bodyPr>
          <a:lstStyle/>
          <a:p>
            <a:endParaRPr lang="en-US" dirty="0"/>
          </a:p>
        </p:txBody>
      </p:sp>
      <p:sp>
        <p:nvSpPr>
          <p:cNvPr id="6" name="Slide Number Placeholder 5"/>
          <p:cNvSpPr>
            <a:spLocks noGrp="1"/>
          </p:cNvSpPr>
          <p:nvPr>
            <p:ph type="sldNum" sz="quarter" idx="12"/>
          </p:nvPr>
        </p:nvSpPr>
        <p:spPr>
          <a:xfrm>
            <a:off x="3885682" y="8687427"/>
            <a:ext cx="2972318" cy="456573"/>
          </a:xfrm>
          <a:prstGeom prst="rect">
            <a:avLst/>
          </a:prstGeom>
        </p:spPr>
        <p:txBody>
          <a:bodyPr lIns="89926" tIns="44962" rIns="89926" bIns="44962"/>
          <a:lstStyle/>
          <a:p>
            <a:pPr marL="0" marR="0" lvl="0" indent="0" algn="r" defTabSz="457200" rtl="0" eaLnBrk="1" fontAlgn="auto" latinLnBrk="0" hangingPunct="1">
              <a:lnSpc>
                <a:spcPct val="100000"/>
              </a:lnSpc>
              <a:spcBef>
                <a:spcPts val="0"/>
              </a:spcBef>
              <a:spcAft>
                <a:spcPts val="0"/>
              </a:spcAft>
              <a:buClrTx/>
              <a:buSzTx/>
              <a:buFontTx/>
              <a:buNone/>
              <a:tabLst/>
              <a:defRPr/>
            </a:pPr>
            <a:fld id="{2E9498E0-810F-4BAC-AC72-7C81AEF4A0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Header Placeholder 6"/>
          <p:cNvSpPr>
            <a:spLocks noGrp="1"/>
          </p:cNvSpPr>
          <p:nvPr>
            <p:ph type="hdr" sz="quarter" idx="1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PRELIMINARY - FOR INTERNAL DISCUSSION</a:t>
            </a:r>
          </a:p>
        </p:txBody>
      </p:sp>
    </p:spTree>
    <p:extLst>
      <p:ext uri="{BB962C8B-B14F-4D97-AF65-F5344CB8AC3E}">
        <p14:creationId xmlns:p14="http://schemas.microsoft.com/office/powerpoint/2010/main" val="3925127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History  - predecessor codes leading up to the MACCS we know today</a:t>
            </a:r>
          </a:p>
          <a:p>
            <a:r>
              <a:rPr lang="en-US" dirty="0"/>
              <a:t>Version 3.11.2 released in March of 2018 - recap</a:t>
            </a:r>
          </a:p>
          <a:p>
            <a:r>
              <a:rPr lang="en-US" dirty="0"/>
              <a:t>Version 4.0 – spend some time- released in June of this year – and the updates associated (greater capabilities with the introduction of HYSPLIT, and a new economic model).</a:t>
            </a:r>
          </a:p>
          <a:p>
            <a:r>
              <a:rPr lang="en-US" dirty="0"/>
              <a:t>New Animation tool! Allows users to animate results from MACCS.  You can make videos and screenshots, over a map background.  Greatly helps to visualize results.   and demo during the workshop.  </a:t>
            </a:r>
          </a:p>
          <a:p>
            <a:r>
              <a:rPr lang="en-US" dirty="0"/>
              <a:t>You can still register for the workshop.  Watch Ahead videos.  </a:t>
            </a:r>
          </a:p>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2</a:t>
            </a:fld>
            <a:endParaRPr lang="en-US"/>
          </a:p>
        </p:txBody>
      </p:sp>
    </p:spTree>
    <p:extLst>
      <p:ext uri="{BB962C8B-B14F-4D97-AF65-F5344CB8AC3E}">
        <p14:creationId xmlns:p14="http://schemas.microsoft.com/office/powerpoint/2010/main" val="268229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the background…why was MACCS created. </a:t>
            </a:r>
          </a:p>
          <a:p>
            <a:r>
              <a:rPr lang="en-US" dirty="0"/>
              <a:t>WASH 1400: Reactor Safety study – which ____</a:t>
            </a:r>
          </a:p>
          <a:p>
            <a:endParaRPr lang="en-US" dirty="0"/>
          </a:p>
          <a:p>
            <a:r>
              <a:rPr lang="en-US" dirty="0"/>
              <a:t>Level 3 PRA – Assess the consequences (both biological and economic) of a potential release of radioactive material into the atmosphere for a whole range of accident scenarios.</a:t>
            </a:r>
          </a:p>
          <a:p>
            <a:r>
              <a:rPr lang="en-US" dirty="0"/>
              <a:t>More specific probabilistic safety assessments like SOARCA which focused on a select few severe accidents</a:t>
            </a:r>
          </a:p>
          <a:p>
            <a:r>
              <a:rPr lang="en-US" dirty="0"/>
              <a:t>Help influence design decisions – also can be used following realized accident scenarios to evaluate the addition of extra protections.  (filtered vent).  </a:t>
            </a:r>
          </a:p>
          <a:p>
            <a:endParaRPr lang="en-US" dirty="0"/>
          </a:p>
          <a:p>
            <a:r>
              <a:rPr lang="en-US" dirty="0"/>
              <a:t>Emphasize the rapidly portion:</a:t>
            </a:r>
          </a:p>
          <a:p>
            <a:r>
              <a:rPr lang="en-US" dirty="0"/>
              <a:t>How many user inputs (depending on how complicated your run – simple run (100-ish) to 1000s)</a:t>
            </a:r>
          </a:p>
          <a:p>
            <a:r>
              <a:rPr lang="en-US" dirty="0"/>
              <a:t>Weather trials (about a thousand, max of 8760 </a:t>
            </a:r>
            <a:r>
              <a:rPr lang="en-US" dirty="0" err="1"/>
              <a:t>hrs</a:t>
            </a:r>
            <a:r>
              <a:rPr lang="en-US" dirty="0"/>
              <a:t>/year)</a:t>
            </a:r>
          </a:p>
          <a:p>
            <a:r>
              <a:rPr lang="en-US" dirty="0"/>
              <a:t>Source terms categories? Normally around 10-20 something for typical PRA </a:t>
            </a:r>
          </a:p>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3</a:t>
            </a:fld>
            <a:endParaRPr lang="en-US"/>
          </a:p>
        </p:txBody>
      </p:sp>
    </p:spTree>
    <p:extLst>
      <p:ext uri="{BB962C8B-B14F-4D97-AF65-F5344CB8AC3E}">
        <p14:creationId xmlns:p14="http://schemas.microsoft.com/office/powerpoint/2010/main" val="220378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mentioned on the previous slide.</a:t>
            </a:r>
          </a:p>
          <a:p>
            <a:endParaRPr lang="en-US" dirty="0"/>
          </a:p>
          <a:p>
            <a:pPr marL="628650" lvl="1">
              <a:buSzPct val="75000"/>
            </a:pPr>
            <a:r>
              <a:rPr lang="en-US" dirty="0"/>
              <a:t>CRAC and Reactor Safety Study –  </a:t>
            </a:r>
            <a:r>
              <a:rPr lang="en-US" sz="1800" b="0" dirty="0"/>
              <a:t>first U.S. systematic attempt to search out large spectrum of accidents</a:t>
            </a:r>
          </a:p>
          <a:p>
            <a:pPr marL="628650" lvl="1">
              <a:buSzPct val="75000"/>
            </a:pPr>
            <a:r>
              <a:rPr lang="en-US" sz="1800" b="0" dirty="0"/>
              <a:t>first to use quantitative techniques to estimate the following in an integrated manner:</a:t>
            </a:r>
            <a:endParaRPr lang="en-US" sz="2400" dirty="0"/>
          </a:p>
          <a:p>
            <a:pPr marL="965200" lvl="2" indent="-222250">
              <a:buSzPct val="75000"/>
              <a:buFont typeface="Wingdings" pitchFamily="2" charset="2"/>
              <a:buChar char="w"/>
            </a:pPr>
            <a:r>
              <a:rPr lang="en-US" sz="1600" b="0" dirty="0"/>
              <a:t>probabilities: 1/20,000 core melt per reactor per year</a:t>
            </a:r>
          </a:p>
          <a:p>
            <a:pPr marL="965200" lvl="2" indent="-222250">
              <a:buSzPct val="75000"/>
              <a:buFont typeface="Wingdings" pitchFamily="2" charset="2"/>
              <a:buChar char="w"/>
            </a:pPr>
            <a:r>
              <a:rPr lang="en-US" sz="1600" b="0" dirty="0"/>
              <a:t>source terms</a:t>
            </a:r>
          </a:p>
          <a:p>
            <a:pPr marL="965200" lvl="2" indent="-222250">
              <a:buSzPct val="75000"/>
              <a:buFont typeface="Wingdings" pitchFamily="2" charset="2"/>
              <a:buChar char="w"/>
            </a:pPr>
            <a:r>
              <a:rPr lang="en-US" sz="1600" b="0" dirty="0"/>
              <a:t>public consequences</a:t>
            </a:r>
          </a:p>
          <a:p>
            <a:pPr marL="965200" marR="0" lvl="2" indent="-222250" algn="l" defTabSz="914400" rtl="0" eaLnBrk="1" fontAlgn="auto" latinLnBrk="0" hangingPunct="1">
              <a:lnSpc>
                <a:spcPct val="100000"/>
              </a:lnSpc>
              <a:spcBef>
                <a:spcPts val="0"/>
              </a:spcBef>
              <a:spcAft>
                <a:spcPts val="0"/>
              </a:spcAft>
              <a:buClrTx/>
              <a:buSzPct val="75000"/>
              <a:buFont typeface="Wingdings" pitchFamily="2" charset="2"/>
              <a:buChar char="w"/>
              <a:tabLst/>
              <a:defRPr/>
            </a:pPr>
            <a:r>
              <a:rPr lang="en-US" sz="2000" b="0" dirty="0"/>
              <a:t>Nine PWR and five BWR release categories defined and frequencies quantified</a:t>
            </a:r>
            <a:endParaRPr lang="en-US" sz="2400" dirty="0"/>
          </a:p>
          <a:p>
            <a:pPr lvl="1">
              <a:buSzPct val="75000"/>
            </a:pPr>
            <a:r>
              <a:rPr lang="en-US" b="0" dirty="0"/>
              <a:t>Assign probability distribution to key variables</a:t>
            </a:r>
            <a:endParaRPr lang="en-US" sz="1600" dirty="0"/>
          </a:p>
          <a:p>
            <a:pPr lvl="2"/>
            <a:r>
              <a:rPr lang="en-US" b="0" dirty="0"/>
              <a:t>release magnitude</a:t>
            </a:r>
          </a:p>
          <a:p>
            <a:pPr lvl="2"/>
            <a:r>
              <a:rPr lang="en-US" b="0" dirty="0"/>
              <a:t>weather conditions</a:t>
            </a:r>
          </a:p>
          <a:p>
            <a:pPr lvl="2"/>
            <a:r>
              <a:rPr lang="en-US" b="0" dirty="0"/>
              <a:t>population</a:t>
            </a:r>
            <a:endParaRPr lang="en-US" dirty="0"/>
          </a:p>
          <a:p>
            <a:r>
              <a:rPr lang="en-US" dirty="0"/>
              <a:t>1982 Siting Study – </a:t>
            </a:r>
          </a:p>
          <a:p>
            <a:endParaRPr lang="en-US" dirty="0"/>
          </a:p>
          <a:p>
            <a:pPr>
              <a:buSzPct val="75000"/>
            </a:pPr>
            <a:r>
              <a:rPr lang="en-US" dirty="0"/>
              <a:t>NUREG-1150 – First full PRA?  </a:t>
            </a:r>
            <a:r>
              <a:rPr lang="en-US" sz="1200" b="0" dirty="0"/>
              <a:t>Five assessed plants</a:t>
            </a:r>
          </a:p>
          <a:p>
            <a:pPr>
              <a:buSzPct val="75000"/>
            </a:pPr>
            <a:r>
              <a:rPr lang="en-US" sz="1200" b="0" dirty="0"/>
              <a:t>	</a:t>
            </a:r>
            <a:r>
              <a:rPr lang="en-US" sz="2000" b="0" dirty="0"/>
              <a:t>Five principle steps of risk analysis:</a:t>
            </a:r>
          </a:p>
          <a:p>
            <a:pPr marL="628650" lvl="1">
              <a:buSzPct val="75000"/>
            </a:pPr>
            <a:r>
              <a:rPr lang="en-US" sz="1800" b="0" dirty="0"/>
              <a:t>Accident (frequency) analysis</a:t>
            </a:r>
          </a:p>
          <a:p>
            <a:pPr marL="628650" lvl="1">
              <a:buSzPct val="75000"/>
            </a:pPr>
            <a:r>
              <a:rPr lang="en-US" sz="1800" b="0" dirty="0"/>
              <a:t>Accident progression, containment loadings, and structural response analysis</a:t>
            </a:r>
          </a:p>
          <a:p>
            <a:pPr marL="628650" lvl="1">
              <a:buSzPct val="75000"/>
            </a:pPr>
            <a:r>
              <a:rPr lang="en-US" sz="1800" b="0" dirty="0"/>
              <a:t>Radioactive material transport (source term) analysis</a:t>
            </a:r>
          </a:p>
          <a:p>
            <a:pPr marL="628650" lvl="1">
              <a:buSzPct val="75000"/>
            </a:pPr>
            <a:r>
              <a:rPr lang="en-US" sz="1800" b="0" dirty="0"/>
              <a:t>Offsite consequence analysis</a:t>
            </a:r>
          </a:p>
          <a:p>
            <a:pPr marL="628650" lvl="1">
              <a:buSzPct val="75000"/>
            </a:pPr>
            <a:r>
              <a:rPr lang="en-US" sz="1800" b="0" dirty="0"/>
              <a:t>Risk Integration - combines and analyzes the first four steps</a:t>
            </a:r>
          </a:p>
          <a:p>
            <a:r>
              <a:rPr lang="en-US" dirty="0"/>
              <a:t>MACCS2 - Improvements in dose conversion data base, decay chains, emergency response model, and food pathway model</a:t>
            </a:r>
          </a:p>
          <a:p>
            <a:endParaRPr lang="en-US" dirty="0"/>
          </a:p>
          <a:p>
            <a:r>
              <a:rPr lang="en-US" dirty="0" err="1"/>
              <a:t>WinMACCS</a:t>
            </a:r>
            <a:r>
              <a:rPr lang="en-US" dirty="0"/>
              <a:t> – what we have today</a:t>
            </a:r>
          </a:p>
          <a:p>
            <a:r>
              <a:rPr lang="en-US" dirty="0"/>
              <a:t>Sampling for uncertainty analyses</a:t>
            </a:r>
          </a:p>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4</a:t>
            </a:fld>
            <a:endParaRPr lang="en-US"/>
          </a:p>
        </p:txBody>
      </p:sp>
    </p:spTree>
    <p:extLst>
      <p:ext uri="{BB962C8B-B14F-4D97-AF65-F5344CB8AC3E}">
        <p14:creationId xmlns:p14="http://schemas.microsoft.com/office/powerpoint/2010/main" val="3913705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term – imported as a file from MELCOR or similar application, or input directly into MACCS itself by specifying the release characteristics.  Magnitude and timing, to include buoyancy (heat), height, initial </a:t>
            </a:r>
            <a:r>
              <a:rPr lang="en-US" dirty="0" err="1"/>
              <a:t>timining</a:t>
            </a:r>
            <a:r>
              <a:rPr lang="en-US" dirty="0"/>
              <a:t>, release rate by radionuclide by chemical group, particle size distribution by chemical group…items like that to characterize your release.   </a:t>
            </a:r>
          </a:p>
          <a:p>
            <a:endParaRPr lang="en-US" dirty="0"/>
          </a:p>
          <a:p>
            <a:r>
              <a:rPr lang="en-US" dirty="0"/>
              <a:t>Models Atmospheric transport and dispersion – weather is a key part of that – options for statistical sampling of your weather data</a:t>
            </a:r>
          </a:p>
          <a:p>
            <a:r>
              <a:rPr lang="en-US" dirty="0"/>
              <a:t>(120 hour, bin sampling)</a:t>
            </a:r>
          </a:p>
          <a:p>
            <a:endParaRPr lang="en-US" dirty="0"/>
          </a:p>
          <a:p>
            <a:r>
              <a:rPr lang="en-US" dirty="0"/>
              <a:t>Deposition – deposited on the ground, or washed out by interactions with clouds or rain.</a:t>
            </a:r>
          </a:p>
          <a:p>
            <a:endParaRPr lang="en-US" dirty="0"/>
          </a:p>
          <a:p>
            <a:r>
              <a:rPr lang="en-US" dirty="0"/>
              <a:t>Exposure pathways – and ultimately the biological impacts and resulting risks</a:t>
            </a:r>
          </a:p>
          <a:p>
            <a:endParaRPr lang="en-US" dirty="0"/>
          </a:p>
          <a:p>
            <a:r>
              <a:rPr lang="en-US" dirty="0"/>
              <a:t>Broken down into multiple time domains:</a:t>
            </a:r>
          </a:p>
          <a:p>
            <a:r>
              <a:rPr lang="en-US" dirty="0"/>
              <a:t>Emergency – sheltering, biological impacts and potential shielding effects</a:t>
            </a:r>
          </a:p>
          <a:p>
            <a:r>
              <a:rPr lang="en-US" dirty="0"/>
              <a:t>Evacuation – speed and timing of evacuation for example.  You can also modify this for certain groups of people, or modify speeds (weather)</a:t>
            </a:r>
          </a:p>
          <a:p>
            <a:r>
              <a:rPr lang="en-US" dirty="0"/>
              <a:t>Potassium Iodine Ingestion – </a:t>
            </a:r>
          </a:p>
          <a:p>
            <a:r>
              <a:rPr lang="en-US" dirty="0"/>
              <a:t>Relocation</a:t>
            </a:r>
          </a:p>
          <a:p>
            <a:endParaRPr lang="en-US" dirty="0"/>
          </a:p>
          <a:p>
            <a:r>
              <a:rPr lang="en-US" dirty="0"/>
              <a:t>Long Term effects:</a:t>
            </a:r>
          </a:p>
          <a:p>
            <a:r>
              <a:rPr lang="en-US" dirty="0"/>
              <a:t>Impacts on the land – work associated with decontaminating land, possible </a:t>
            </a:r>
            <a:r>
              <a:rPr lang="en-US" dirty="0" err="1"/>
              <a:t>interdition</a:t>
            </a:r>
            <a:r>
              <a:rPr lang="en-US" dirty="0"/>
              <a:t>, and crop disposal</a:t>
            </a:r>
          </a:p>
          <a:p>
            <a:endParaRPr lang="en-US" dirty="0"/>
          </a:p>
          <a:p>
            <a:r>
              <a:rPr lang="en-US" dirty="0"/>
              <a:t>Economic Losses:</a:t>
            </a:r>
          </a:p>
          <a:p>
            <a:r>
              <a:rPr lang="en-US" dirty="0"/>
              <a:t>Mentioned biological impacts, but a key part of MACCS is also calculating economic impacts to have a full picture of the risk.   </a:t>
            </a:r>
          </a:p>
        </p:txBody>
      </p:sp>
      <p:sp>
        <p:nvSpPr>
          <p:cNvPr id="4" name="Slide Number Placeholder 3"/>
          <p:cNvSpPr>
            <a:spLocks noGrp="1"/>
          </p:cNvSpPr>
          <p:nvPr>
            <p:ph type="sldNum" sz="quarter" idx="5"/>
          </p:nvPr>
        </p:nvSpPr>
        <p:spPr/>
        <p:txBody>
          <a:bodyPr/>
          <a:lstStyle/>
          <a:p>
            <a:fld id="{A2430F75-B5EC-044F-A636-30352D0A1350}" type="slidenum">
              <a:rPr lang="en-US" smtClean="0"/>
              <a:t>5</a:t>
            </a:fld>
            <a:endParaRPr lang="en-US"/>
          </a:p>
        </p:txBody>
      </p:sp>
    </p:spTree>
    <p:extLst>
      <p:ext uri="{BB962C8B-B14F-4D97-AF65-F5344CB8AC3E}">
        <p14:creationId xmlns:p14="http://schemas.microsoft.com/office/powerpoint/2010/main" val="14960546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Atmos:</a:t>
            </a:r>
          </a:p>
          <a:p>
            <a:pPr marL="171450" indent="-171450">
              <a:buFontTx/>
              <a:buChar char="-"/>
            </a:pPr>
            <a:r>
              <a:rPr lang="en-US" dirty="0"/>
              <a:t>Models atmospheric transport and dispersion.  MACCS utilizes the Gaussian plume model, however with MACCS 4.0 you now have the option to use HYSPLIT (</a:t>
            </a:r>
            <a:r>
              <a:rPr lang="en-US" dirty="0" err="1"/>
              <a:t>Lagrangian</a:t>
            </a:r>
            <a:r>
              <a:rPr lang="en-US" dirty="0"/>
              <a:t> particle tracking).  </a:t>
            </a:r>
          </a:p>
          <a:p>
            <a:pPr marL="171450" indent="-171450">
              <a:buFontTx/>
              <a:buChar char="-"/>
            </a:pPr>
            <a:r>
              <a:rPr lang="en-US" dirty="0"/>
              <a:t>Models the movement of your plume, accounts for weather effects, buoyancy, advection downwind, dispersion, turbulence, and deposition of particles from the plume.  This ultimately informs the user on air and ground concentrations.  </a:t>
            </a:r>
          </a:p>
          <a:p>
            <a:endParaRPr lang="en-US" dirty="0"/>
          </a:p>
          <a:p>
            <a:r>
              <a:rPr lang="en-US" dirty="0"/>
              <a:t>Early:</a:t>
            </a:r>
          </a:p>
          <a:p>
            <a:pPr marL="171450" indent="-171450">
              <a:buFontTx/>
              <a:buChar char="-"/>
            </a:pPr>
            <a:r>
              <a:rPr lang="en-US" dirty="0"/>
              <a:t>Also looking at your biological impacts</a:t>
            </a:r>
          </a:p>
          <a:p>
            <a:pPr marL="171450" indent="-171450">
              <a:buFontTx/>
              <a:buChar char="-"/>
            </a:pPr>
            <a:r>
              <a:rPr lang="en-US" dirty="0"/>
              <a:t>Time period up to 40 days (usually one week)</a:t>
            </a:r>
          </a:p>
          <a:p>
            <a:pPr marL="171450" indent="-171450">
              <a:buFontTx/>
              <a:buChar char="-"/>
            </a:pPr>
            <a:r>
              <a:rPr lang="en-US" dirty="0"/>
              <a:t>Doses from those exposure pathways we just talked about (inhalation, </a:t>
            </a:r>
            <a:r>
              <a:rPr lang="en-US" dirty="0" err="1"/>
              <a:t>cloudshine</a:t>
            </a:r>
            <a:r>
              <a:rPr lang="en-US" dirty="0"/>
              <a:t>, </a:t>
            </a:r>
            <a:r>
              <a:rPr lang="en-US" dirty="0" err="1"/>
              <a:t>groundshine</a:t>
            </a:r>
            <a:r>
              <a:rPr lang="en-US" dirty="0"/>
              <a:t>, resuspension) – resulting health effects.  Early (acute) radiation effects.  </a:t>
            </a:r>
          </a:p>
          <a:p>
            <a:pPr marL="171450" indent="-171450">
              <a:buFontTx/>
              <a:buChar char="-"/>
            </a:pPr>
            <a:endParaRPr lang="en-US" dirty="0"/>
          </a:p>
          <a:p>
            <a:pPr marL="0" indent="0">
              <a:buFontTx/>
              <a:buNone/>
            </a:pPr>
            <a:r>
              <a:rPr lang="en-US" dirty="0" err="1"/>
              <a:t>Chronc</a:t>
            </a:r>
            <a:r>
              <a:rPr lang="en-US" dirty="0"/>
              <a:t>:</a:t>
            </a:r>
          </a:p>
          <a:p>
            <a:pPr marL="171450" indent="-171450">
              <a:buFontTx/>
              <a:buChar char="-"/>
            </a:pPr>
            <a:r>
              <a:rPr lang="en-US" dirty="0"/>
              <a:t>Much longer time frame</a:t>
            </a:r>
          </a:p>
          <a:p>
            <a:pPr marL="171450" indent="-171450">
              <a:buFontTx/>
              <a:buChar char="-"/>
            </a:pPr>
            <a:r>
              <a:rPr lang="en-US" dirty="0"/>
              <a:t>Treats both the intermediate phase and long term phase (up to over 300, usually 50)</a:t>
            </a:r>
          </a:p>
          <a:p>
            <a:pPr marL="171450" indent="-171450">
              <a:buFontTx/>
              <a:buChar char="-"/>
            </a:pPr>
            <a:r>
              <a:rPr lang="en-US" dirty="0"/>
              <a:t>NO CLOUDSHINE OR INHALATION!</a:t>
            </a:r>
          </a:p>
          <a:p>
            <a:pPr marL="171450" indent="-171450">
              <a:buFontTx/>
              <a:buChar char="-"/>
            </a:pPr>
            <a:r>
              <a:rPr lang="en-US" dirty="0"/>
              <a:t>Long term exposure pathways – health effects – chronic effects like cancer</a:t>
            </a:r>
          </a:p>
          <a:p>
            <a:pPr marL="171450" indent="-171450">
              <a:buFontTx/>
              <a:buChar char="-"/>
            </a:pPr>
            <a:r>
              <a:rPr lang="en-US" dirty="0"/>
              <a:t>Economic losses (contamination, interdiction, loss of property value)</a:t>
            </a:r>
          </a:p>
          <a:p>
            <a:endParaRPr lang="en-US" dirty="0"/>
          </a:p>
          <a:p>
            <a:r>
              <a:rPr lang="en-US" dirty="0"/>
              <a:t>Emergency response actions – breaks your population into cohorts and assigns evacuation times </a:t>
            </a:r>
          </a:p>
          <a:p>
            <a:r>
              <a:rPr lang="en-US" dirty="0"/>
              <a:t>Acute symptoms, like early fatalities and injuries</a:t>
            </a:r>
          </a:p>
          <a:p>
            <a:endParaRPr lang="en-US" dirty="0"/>
          </a:p>
          <a:p>
            <a:r>
              <a:rPr lang="en-US" dirty="0"/>
              <a:t>CHRONC:</a:t>
            </a:r>
          </a:p>
          <a:p>
            <a:r>
              <a:rPr lang="en-US" dirty="0"/>
              <a:t>Long term effects- </a:t>
            </a:r>
          </a:p>
          <a:p>
            <a:r>
              <a:rPr lang="en-US" dirty="0"/>
              <a:t>Cancer</a:t>
            </a:r>
          </a:p>
          <a:p>
            <a:r>
              <a:rPr lang="en-US" dirty="0"/>
              <a:t>Economic effects</a:t>
            </a:r>
          </a:p>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6</a:t>
            </a:fld>
            <a:endParaRPr lang="en-US"/>
          </a:p>
        </p:txBody>
      </p:sp>
    </p:spTree>
    <p:extLst>
      <p:ext uri="{BB962C8B-B14F-4D97-AF65-F5344CB8AC3E}">
        <p14:creationId xmlns:p14="http://schemas.microsoft.com/office/powerpoint/2010/main" val="3059819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Discussed at last IMUG but just want to recap as many individuals and organizations are using this version of MACCS:</a:t>
            </a:r>
          </a:p>
          <a:p>
            <a:endParaRPr lang="en-US" dirty="0"/>
          </a:p>
          <a:p>
            <a:r>
              <a:rPr lang="en-US" dirty="0"/>
              <a:t>OALARM (Notification delay – in reference to accident initiation) defined for each cohort – used to be everyone</a:t>
            </a:r>
          </a:p>
          <a:p>
            <a:r>
              <a:rPr lang="en-US" dirty="0"/>
              <a:t>Upper bounds for contamination costs: CDNFRM and CDFRM – 100,000 to $1M</a:t>
            </a:r>
          </a:p>
          <a:p>
            <a:endParaRPr lang="en-US" dirty="0"/>
          </a:p>
          <a:p>
            <a:r>
              <a:rPr lang="en-US" dirty="0"/>
              <a:t>Organs listed – approx. 10 to 28 organs</a:t>
            </a:r>
          </a:p>
          <a:p>
            <a:r>
              <a:rPr lang="en-US" dirty="0"/>
              <a:t>Health effects before?</a:t>
            </a:r>
          </a:p>
          <a:p>
            <a:r>
              <a:rPr lang="en-US" dirty="0"/>
              <a:t>Cancer effects before?</a:t>
            </a:r>
          </a:p>
          <a:p>
            <a:endParaRPr lang="en-US" dirty="0"/>
          </a:p>
          <a:p>
            <a:r>
              <a:rPr lang="en-US" dirty="0"/>
              <a:t>1 to 30 YEARS</a:t>
            </a:r>
          </a:p>
          <a:p>
            <a:endParaRPr lang="en-US" dirty="0"/>
          </a:p>
          <a:p>
            <a:r>
              <a:rPr lang="en-US" dirty="0"/>
              <a:t>NUCSCA – SOARCA for simplified sensitivity analysis</a:t>
            </a:r>
          </a:p>
        </p:txBody>
      </p:sp>
      <p:sp>
        <p:nvSpPr>
          <p:cNvPr id="4" name="Slide Number Placeholder 3"/>
          <p:cNvSpPr>
            <a:spLocks noGrp="1"/>
          </p:cNvSpPr>
          <p:nvPr>
            <p:ph type="sldNum" sz="quarter" idx="5"/>
          </p:nvPr>
        </p:nvSpPr>
        <p:spPr/>
        <p:txBody>
          <a:bodyPr/>
          <a:lstStyle/>
          <a:p>
            <a:fld id="{A2430F75-B5EC-044F-A636-30352D0A1350}" type="slidenum">
              <a:rPr lang="en-US" smtClean="0"/>
              <a:t>7</a:t>
            </a:fld>
            <a:endParaRPr lang="en-US"/>
          </a:p>
        </p:txBody>
      </p:sp>
    </p:spTree>
    <p:extLst>
      <p:ext uri="{BB962C8B-B14F-4D97-AF65-F5344CB8AC3E}">
        <p14:creationId xmlns:p14="http://schemas.microsoft.com/office/powerpoint/2010/main" val="1828481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2430F75-B5EC-044F-A636-30352D0A1350}" type="slidenum">
              <a:rPr lang="en-US" smtClean="0"/>
              <a:t>8</a:t>
            </a:fld>
            <a:endParaRPr lang="en-US"/>
          </a:p>
        </p:txBody>
      </p:sp>
    </p:spTree>
    <p:extLst>
      <p:ext uri="{BB962C8B-B14F-4D97-AF65-F5344CB8AC3E}">
        <p14:creationId xmlns:p14="http://schemas.microsoft.com/office/powerpoint/2010/main" val="2671050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Question – smaller number of input requests before?</a:t>
            </a:r>
          </a:p>
          <a:p>
            <a:r>
              <a:rPr lang="en-US" dirty="0"/>
              <a:t>Unused correlations are now supported? 500 plume segments per source</a:t>
            </a:r>
          </a:p>
          <a:p>
            <a:r>
              <a:rPr lang="en-US" dirty="0"/>
              <a:t>Comida2 8/9 before?</a:t>
            </a:r>
          </a:p>
          <a:p>
            <a:endParaRPr lang="en-US" dirty="0"/>
          </a:p>
          <a:p>
            <a:r>
              <a:rPr lang="en-US" dirty="0"/>
              <a:t>Data repository – fairly large set threshold type models – reusing for multiple runs. </a:t>
            </a:r>
          </a:p>
          <a:p>
            <a:endParaRPr lang="en-US" dirty="0"/>
          </a:p>
          <a:p>
            <a:r>
              <a:rPr lang="en-US" dirty="0"/>
              <a:t>Cyclical files – network access and reordering capabilities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previous versions, when running MACCS using the cyclical file feature, when a cyclical file fails validation, the process of creating the template files stops. The algorithm was changed to continue to validate the cyclical files and create templates on valid files even when one or more cyclical files fail validation. This feature allows the user to fix all the cyclical files in error before having to restart the process.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An option to choose a source term file set per realization was added when running the Multi Source model.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Eliminate – different form based on different options you select.  </a:t>
            </a:r>
            <a:r>
              <a:rPr lang="en-US" sz="1200" b="0" i="0" u="none" strike="noStrike" kern="1200" baseline="0" dirty="0" err="1">
                <a:solidFill>
                  <a:schemeClr val="tx1"/>
                </a:solidFill>
                <a:latin typeface="+mn-lt"/>
                <a:ea typeface="+mn-ea"/>
                <a:cs typeface="+mn-cs"/>
              </a:rPr>
              <a:t>WinMACCS</a:t>
            </a:r>
            <a:r>
              <a:rPr lang="en-US" sz="1200" b="0" i="0" u="none" strike="noStrike" kern="1200" baseline="0" dirty="0">
                <a:solidFill>
                  <a:schemeClr val="tx1"/>
                </a:solidFill>
                <a:latin typeface="+mn-lt"/>
                <a:ea typeface="+mn-ea"/>
                <a:cs typeface="+mn-cs"/>
              </a:rPr>
              <a:t>.  Don’t see parameters you don’t have to specify.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Tab separated – additional separation – all run together before – easier to import.  Only Qualifiers/Identifiers.  Allows you to sort or filter.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Weather – old method binned all results – lose actual value associated with result. Now you keep value, and bin after.  You save a lot of information this way</a:t>
            </a:r>
          </a:p>
          <a:p>
            <a:endParaRPr lang="en-US" dirty="0"/>
          </a:p>
          <a:p>
            <a:r>
              <a:rPr lang="en-US" dirty="0"/>
              <a:t>Unused correlations – sampling correlations – but then you change model you couldn’t change you had to delete.  Now it ignores.  </a:t>
            </a:r>
          </a:p>
        </p:txBody>
      </p:sp>
      <p:sp>
        <p:nvSpPr>
          <p:cNvPr id="4" name="Slide Number Placeholder 3"/>
          <p:cNvSpPr>
            <a:spLocks noGrp="1"/>
          </p:cNvSpPr>
          <p:nvPr>
            <p:ph type="sldNum" sz="quarter" idx="5"/>
          </p:nvPr>
        </p:nvSpPr>
        <p:spPr/>
        <p:txBody>
          <a:bodyPr/>
          <a:lstStyle/>
          <a:p>
            <a:fld id="{A2430F75-B5EC-044F-A636-30352D0A1350}" type="slidenum">
              <a:rPr lang="en-US" smtClean="0"/>
              <a:t>9</a:t>
            </a:fld>
            <a:endParaRPr lang="en-US"/>
          </a:p>
        </p:txBody>
      </p:sp>
    </p:spTree>
    <p:extLst>
      <p:ext uri="{BB962C8B-B14F-4D97-AF65-F5344CB8AC3E}">
        <p14:creationId xmlns:p14="http://schemas.microsoft.com/office/powerpoint/2010/main" val="85107551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7.png"/><Relationship Id="rId7"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7.png"/><Relationship Id="rId7" Type="http://schemas.openxmlformats.org/officeDocument/2006/relationships/image" Target="../media/image5.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NM Title Slide">
    <p:spTree>
      <p:nvGrpSpPr>
        <p:cNvPr id="1" name=""/>
        <p:cNvGrpSpPr/>
        <p:nvPr/>
      </p:nvGrpSpPr>
      <p:grpSpPr>
        <a:xfrm>
          <a:off x="0" y="0"/>
          <a:ext cx="0" cy="0"/>
          <a:chOff x="0" y="0"/>
          <a:chExt cx="0" cy="0"/>
        </a:xfrm>
      </p:grpSpPr>
      <p:sp>
        <p:nvSpPr>
          <p:cNvPr id="24" name="Rectangle 23"/>
          <p:cNvSpPr/>
          <p:nvPr userDrawn="1"/>
        </p:nvSpPr>
        <p:spPr>
          <a:xfrm>
            <a:off x="1" y="1"/>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5" name="Picture 24"/>
          <p:cNvPicPr>
            <a:picLocks noChangeAspect="1"/>
          </p:cNvPicPr>
          <p:nvPr userDrawn="1"/>
        </p:nvPicPr>
        <p:blipFill rotWithShape="1">
          <a:blip r:embed="rId2" cstate="email">
            <a:alphaModFix amt="33000"/>
            <a:extLst>
              <a:ext uri="{28A0092B-C50C-407E-A947-70E740481C1C}">
                <a14:useLocalDpi xmlns:a14="http://schemas.microsoft.com/office/drawing/2010/main"/>
              </a:ext>
            </a:extLst>
          </a:blip>
          <a:srcRect/>
          <a:stretch/>
        </p:blipFill>
        <p:spPr>
          <a:xfrm>
            <a:off x="-1" y="0"/>
            <a:ext cx="5674179" cy="5427879"/>
          </a:xfrm>
          <a:prstGeom prst="rect">
            <a:avLst/>
          </a:prstGeom>
        </p:spPr>
      </p:pic>
      <p:sp>
        <p:nvSpPr>
          <p:cNvPr id="27" name="Rectangle 26"/>
          <p:cNvSpPr/>
          <p:nvPr userDrawn="1"/>
        </p:nvSpPr>
        <p:spPr>
          <a:xfrm>
            <a:off x="1" y="1228440"/>
            <a:ext cx="9144000" cy="1690255"/>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 name="Rectangle 27"/>
          <p:cNvSpPr/>
          <p:nvPr userDrawn="1"/>
        </p:nvSpPr>
        <p:spPr>
          <a:xfrm>
            <a:off x="5674180" y="1"/>
            <a:ext cx="1967594" cy="6858000"/>
          </a:xfrm>
          <a:prstGeom prst="rect">
            <a:avLst/>
          </a:prstGeom>
          <a:solidFill>
            <a:schemeClr val="accent6">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29" name="Picture 28"/>
          <p:cNvPicPr>
            <a:picLocks noChangeAspect="1"/>
          </p:cNvPicPr>
          <p:nvPr userDrawn="1"/>
        </p:nvPicPr>
        <p:blipFill rotWithShape="1">
          <a:blip r:embed="rId3" cstate="email">
            <a:extLst>
              <a:ext uri="{28A0092B-C50C-407E-A947-70E740481C1C}">
                <a14:useLocalDpi xmlns:a14="http://schemas.microsoft.com/office/drawing/2010/main"/>
              </a:ext>
            </a:extLst>
          </a:blip>
          <a:stretch/>
        </p:blipFill>
        <p:spPr>
          <a:xfrm>
            <a:off x="5936223" y="432263"/>
            <a:ext cx="1455318" cy="562054"/>
          </a:xfrm>
          <a:prstGeom prst="rect">
            <a:avLst/>
          </a:prstGeom>
          <a:noFill/>
          <a:ln>
            <a:noFill/>
          </a:ln>
        </p:spPr>
      </p:pic>
      <p:sp>
        <p:nvSpPr>
          <p:cNvPr id="31" name="Rectangle 30"/>
          <p:cNvSpPr/>
          <p:nvPr userDrawn="1"/>
        </p:nvSpPr>
        <p:spPr>
          <a:xfrm>
            <a:off x="591934" y="2915631"/>
            <a:ext cx="1527812" cy="905163"/>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2" name="Rectangle 31"/>
          <p:cNvSpPr/>
          <p:nvPr userDrawn="1"/>
        </p:nvSpPr>
        <p:spPr>
          <a:xfrm>
            <a:off x="2149358" y="2915631"/>
            <a:ext cx="1009479" cy="905163"/>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3" name="Rectangle 32"/>
          <p:cNvSpPr/>
          <p:nvPr userDrawn="1"/>
        </p:nvSpPr>
        <p:spPr>
          <a:xfrm>
            <a:off x="3188449" y="2915631"/>
            <a:ext cx="2485730" cy="905163"/>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5" name="TextBox 34"/>
          <p:cNvSpPr txBox="1"/>
          <p:nvPr userDrawn="1"/>
        </p:nvSpPr>
        <p:spPr>
          <a:xfrm>
            <a:off x="525308" y="5271934"/>
            <a:ext cx="1668780" cy="230832"/>
          </a:xfrm>
          <a:prstGeom prst="rect">
            <a:avLst/>
          </a:prstGeom>
          <a:noFill/>
        </p:spPr>
        <p:txBody>
          <a:bodyPr wrap="square" rtlCol="0">
            <a:spAutoFit/>
          </a:bodyPr>
          <a:lstStyle/>
          <a:p>
            <a:r>
              <a:rPr lang="en-US" sz="900" b="0" i="1" spc="225" dirty="0">
                <a:solidFill>
                  <a:srgbClr val="00ACD9"/>
                </a:solidFill>
                <a:latin typeface="Calibri" charset="0"/>
                <a:ea typeface="Calibri" charset="0"/>
                <a:cs typeface="Calibri" charset="0"/>
              </a:rPr>
              <a:t>PRESENTED BY</a:t>
            </a:r>
          </a:p>
        </p:txBody>
      </p:sp>
      <p:pic>
        <p:nvPicPr>
          <p:cNvPr id="39" name="Picture 38"/>
          <p:cNvPicPr>
            <a:picLocks/>
          </p:cNvPicPr>
          <p:nvPr userDrawn="1"/>
        </p:nvPicPr>
        <p:blipFill>
          <a:blip r:embed="rId7" cstate="email">
            <a:extLst>
              <a:ext uri="{28A0092B-C50C-407E-A947-70E740481C1C}">
                <a14:useLocalDpi xmlns:a14="http://schemas.microsoft.com/office/drawing/2010/main"/>
              </a:ext>
            </a:extLst>
          </a:blip>
          <a:stretch>
            <a:fillRect/>
          </a:stretch>
        </p:blipFill>
        <p:spPr>
          <a:xfrm>
            <a:off x="591934" y="5910132"/>
            <a:ext cx="7049838" cy="36576"/>
          </a:xfrm>
          <a:prstGeom prst="rect">
            <a:avLst/>
          </a:prstGeom>
        </p:spPr>
      </p:pic>
      <p:sp>
        <p:nvSpPr>
          <p:cNvPr id="2" name="Title 1"/>
          <p:cNvSpPr>
            <a:spLocks noGrp="1"/>
          </p:cNvSpPr>
          <p:nvPr>
            <p:ph type="ctrTitle" hasCustomPrompt="1"/>
          </p:nvPr>
        </p:nvSpPr>
        <p:spPr>
          <a:xfrm>
            <a:off x="515761" y="1228440"/>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14" name="Rectangle 13"/>
          <p:cNvSpPr/>
          <p:nvPr/>
        </p:nvSpPr>
        <p:spPr>
          <a:xfrm>
            <a:off x="1" y="1228440"/>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p:cNvSpPr>
            <a:spLocks noGrp="1"/>
          </p:cNvSpPr>
          <p:nvPr>
            <p:ph type="subTitle" idx="1" hasCustomPrompt="1"/>
          </p:nvPr>
        </p:nvSpPr>
        <p:spPr>
          <a:xfrm>
            <a:off x="525309" y="5559098"/>
            <a:ext cx="4695998" cy="353125"/>
          </a:xfrm>
        </p:spPr>
        <p:txBody>
          <a:bodyPr lIns="91440" rIns="91440">
            <a:normAutofit/>
          </a:bodyPr>
          <a:lstStyle>
            <a:lvl1pPr marL="0" indent="0" algn="l">
              <a:buNone/>
              <a:defRPr sz="1600" cap="none" spc="150" baseline="0">
                <a:solidFill>
                  <a:schemeClr val="bg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5" name="Footer Placeholder 4"/>
          <p:cNvSpPr>
            <a:spLocks noGrp="1"/>
          </p:cNvSpPr>
          <p:nvPr>
            <p:ph type="ftr" sz="quarter" idx="11"/>
          </p:nvPr>
        </p:nvSpPr>
        <p:spPr>
          <a:xfrm>
            <a:off x="5674180" y="6488668"/>
            <a:ext cx="1967594" cy="365125"/>
          </a:xfrm>
        </p:spPr>
        <p:txBody>
          <a:bodyPr/>
          <a:lstStyle/>
          <a:p>
            <a:endParaRPr lang="en-US" dirty="0"/>
          </a:p>
        </p:txBody>
      </p:sp>
      <p:pic>
        <p:nvPicPr>
          <p:cNvPr id="43" name="Picture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501932" y="5885658"/>
            <a:ext cx="461762" cy="134373"/>
          </a:xfrm>
          <a:prstGeom prst="rect">
            <a:avLst/>
          </a:prstGeom>
          <a:noFill/>
          <a:ln>
            <a:noFill/>
          </a:ln>
        </p:spPr>
      </p:pic>
      <p:pic>
        <p:nvPicPr>
          <p:cNvPr id="44" name="Picture 4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799528" y="5872133"/>
            <a:ext cx="582240" cy="146706"/>
          </a:xfrm>
          <a:prstGeom prst="rect">
            <a:avLst/>
          </a:prstGeom>
          <a:noFill/>
          <a:ln>
            <a:noFill/>
          </a:ln>
        </p:spPr>
      </p:pic>
      <p:sp>
        <p:nvSpPr>
          <p:cNvPr id="4" name="Date Placeholder 3"/>
          <p:cNvSpPr>
            <a:spLocks noGrp="1"/>
          </p:cNvSpPr>
          <p:nvPr>
            <p:ph type="dt" sz="half" idx="10"/>
          </p:nvPr>
        </p:nvSpPr>
        <p:spPr>
          <a:xfrm>
            <a:off x="48713" y="6488667"/>
            <a:ext cx="739852" cy="365125"/>
          </a:xfrm>
        </p:spPr>
        <p:txBody>
          <a:bodyPr/>
          <a:lstStyle/>
          <a:p>
            <a:fld id="{BD401753-24C1-CD4E-BD1A-E1FE126B76E2}" type="datetime1">
              <a:rPr lang="en-US" smtClean="0"/>
              <a:t>8/28/2020</a:t>
            </a:fld>
            <a:endParaRPr lang="en-US" dirty="0"/>
          </a:p>
        </p:txBody>
      </p:sp>
      <p:sp>
        <p:nvSpPr>
          <p:cNvPr id="6" name="Slide Number Placeholder 5"/>
          <p:cNvSpPr>
            <a:spLocks noGrp="1"/>
          </p:cNvSpPr>
          <p:nvPr>
            <p:ph type="sldNum" sz="quarter" idx="12"/>
          </p:nvPr>
        </p:nvSpPr>
        <p:spPr>
          <a:xfrm>
            <a:off x="-383344" y="6459791"/>
            <a:ext cx="314548" cy="365125"/>
          </a:xfrm>
        </p:spPr>
        <p:txBody>
          <a:bodyPr/>
          <a:lstStyle/>
          <a:p>
            <a:fld id="{4FAB73BC-B049-4115-A692-8D63A059BFB8}" type="slidenum">
              <a:rPr lang="en-US" smtClean="0"/>
              <a:t>‹#›</a:t>
            </a:fld>
            <a:endParaRPr lang="en-US" dirty="0"/>
          </a:p>
        </p:txBody>
      </p:sp>
      <p:sp>
        <p:nvSpPr>
          <p:cNvPr id="23" name="Rectangle 22"/>
          <p:cNvSpPr/>
          <p:nvPr userDrawn="1"/>
        </p:nvSpPr>
        <p:spPr>
          <a:xfrm>
            <a:off x="5674180" y="1363919"/>
            <a:ext cx="1967594" cy="1421017"/>
          </a:xfrm>
          <a:prstGeom prst="rect">
            <a:avLst/>
          </a:pr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TextBox 21"/>
          <p:cNvSpPr txBox="1"/>
          <p:nvPr userDrawn="1"/>
        </p:nvSpPr>
        <p:spPr>
          <a:xfrm>
            <a:off x="7695526" y="6094148"/>
            <a:ext cx="1399922" cy="577081"/>
          </a:xfrm>
          <a:prstGeom prst="rect">
            <a:avLst/>
          </a:prstGeom>
          <a:noFill/>
        </p:spPr>
        <p:txBody>
          <a:bodyPr wrap="square" rtlCol="0">
            <a:spAutoFit/>
          </a:bodyPr>
          <a:lstStyle/>
          <a:p>
            <a:pPr algn="ctr"/>
            <a:r>
              <a:rPr lang="en-US" sz="450" b="0" i="0" kern="1200" dirty="0">
                <a:solidFill>
                  <a:schemeClr val="bg1"/>
                </a:solidFill>
                <a:effectLst/>
                <a:latin typeface="+mn-lt"/>
                <a:ea typeface="+mn-ea"/>
                <a:cs typeface="+mn-cs"/>
              </a:rPr>
              <a:t>Sandia National Laboratories is a multimission laboratory managed and operated by National Technology &amp; Engineering Solutions of Sandia, LLC, a wholly owned subsidiary of Honeywell International Inc., for the U.S. Department of Energy’s National Nuclear Security Administration under contract DE-NA0003525.</a:t>
            </a:r>
            <a:endParaRPr lang="en-US" sz="45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04">
          <p15:clr>
            <a:srgbClr val="FBAE40"/>
          </p15:clr>
        </p15:guide>
        <p15:guide id="3" orient="horz" pos="2160">
          <p15:clr>
            <a:srgbClr val="FBAE40"/>
          </p15:clr>
        </p15:guide>
        <p15:guide id="4" pos="37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NM Section Title White">
    <p:spTree>
      <p:nvGrpSpPr>
        <p:cNvPr id="1" name=""/>
        <p:cNvGrpSpPr/>
        <p:nvPr/>
      </p:nvGrpSpPr>
      <p:grpSpPr>
        <a:xfrm>
          <a:off x="0" y="0"/>
          <a:ext cx="0" cy="0"/>
          <a:chOff x="0" y="0"/>
          <a:chExt cx="0" cy="0"/>
        </a:xfrm>
      </p:grpSpPr>
      <p:pic>
        <p:nvPicPr>
          <p:cNvPr id="26" name="Picture 25"/>
          <p:cNvPicPr>
            <a:picLocks noChangeAspect="1"/>
          </p:cNvPicPr>
          <p:nvPr/>
        </p:nvPicPr>
        <p:blipFill rotWithShape="1">
          <a:blip r:embed="rId2" cstate="email">
            <a:alphaModFix amt="33000"/>
            <a:extLst>
              <a:ext uri="{28A0092B-C50C-407E-A947-70E740481C1C}">
                <a14:useLocalDpi xmlns:a14="http://schemas.microsoft.com/office/drawing/2010/main"/>
              </a:ext>
            </a:extLst>
          </a:blip>
          <a:srcRect/>
          <a:stretch/>
        </p:blipFill>
        <p:spPr>
          <a:xfrm>
            <a:off x="0" y="7"/>
            <a:ext cx="9144000" cy="8747085"/>
          </a:xfrm>
          <a:prstGeom prst="rect">
            <a:avLst/>
          </a:prstGeom>
        </p:spPr>
      </p:pic>
      <p:pic>
        <p:nvPicPr>
          <p:cNvPr id="15" name="Picture 14"/>
          <p:cNvPicPr>
            <a:picLocks noChangeAspect="1"/>
          </p:cNvPicPr>
          <p:nvPr/>
        </p:nvPicPr>
        <p:blipFill rotWithShape="1">
          <a:blip r:embed="rId3" cstate="email">
            <a:alphaModFix/>
            <a:extLst>
              <a:ext uri="{28A0092B-C50C-407E-A947-70E740481C1C}">
                <a14:useLocalDpi xmlns:a14="http://schemas.microsoft.com/office/drawing/2010/main"/>
              </a:ext>
            </a:extLst>
          </a:blip>
          <a:srcRect/>
          <a:stretch/>
        </p:blipFill>
        <p:spPr>
          <a:xfrm>
            <a:off x="-1" y="7"/>
            <a:ext cx="3029221" cy="8747085"/>
          </a:xfrm>
          <a:prstGeom prst="rect">
            <a:avLst/>
          </a:prstGeom>
        </p:spPr>
      </p:pic>
      <p:sp>
        <p:nvSpPr>
          <p:cNvPr id="10" name="Rectangle 9"/>
          <p:cNvSpPr/>
          <p:nvPr/>
        </p:nvSpPr>
        <p:spPr>
          <a:xfrm>
            <a:off x="1" y="3112603"/>
            <a:ext cx="9144000" cy="16952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sp>
        <p:nvSpPr>
          <p:cNvPr id="2" name="Title 1"/>
          <p:cNvSpPr>
            <a:spLocks noGrp="1"/>
          </p:cNvSpPr>
          <p:nvPr>
            <p:ph type="ctrTitle" hasCustomPrompt="1"/>
          </p:nvPr>
        </p:nvSpPr>
        <p:spPr>
          <a:xfrm>
            <a:off x="3098021" y="3112607"/>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3" name="Subtitle 2"/>
          <p:cNvSpPr>
            <a:spLocks noGrp="1"/>
          </p:cNvSpPr>
          <p:nvPr>
            <p:ph type="subTitle" idx="1" hasCustomPrompt="1"/>
          </p:nvPr>
        </p:nvSpPr>
        <p:spPr>
          <a:xfrm>
            <a:off x="3098023" y="5064549"/>
            <a:ext cx="4695998" cy="353125"/>
          </a:xfrm>
        </p:spPr>
        <p:txBody>
          <a:bodyPr lIns="91440" rIns="91440">
            <a:normAutofit/>
          </a:bodyPr>
          <a:lstStyle>
            <a:lvl1pPr marL="0" indent="0" algn="l">
              <a:buNone/>
              <a:defRPr sz="1600" cap="none" spc="150" baseline="0">
                <a:solidFill>
                  <a:schemeClr val="tx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4" name="Date Placeholder 3"/>
          <p:cNvSpPr>
            <a:spLocks noGrp="1"/>
          </p:cNvSpPr>
          <p:nvPr>
            <p:ph type="dt" sz="half" idx="10"/>
          </p:nvPr>
        </p:nvSpPr>
        <p:spPr>
          <a:xfrm>
            <a:off x="48713" y="6488667"/>
            <a:ext cx="756630" cy="365125"/>
          </a:xfrm>
        </p:spPr>
        <p:txBody>
          <a:bodyPr/>
          <a:lstStyle>
            <a:lvl1pPr>
              <a:defRPr>
                <a:solidFill>
                  <a:schemeClr val="tx1"/>
                </a:solidFill>
              </a:defRPr>
            </a:lvl1pPr>
          </a:lstStyle>
          <a:p>
            <a:fld id="{E30A8737-9ED8-534E-AB64-824F3EF1F57B}" type="datetime1">
              <a:rPr lang="en-US" smtClean="0"/>
              <a:t>8/28/2020</a:t>
            </a:fld>
            <a:endParaRPr lang="en-US" dirty="0"/>
          </a:p>
        </p:txBody>
      </p:sp>
      <p:sp>
        <p:nvSpPr>
          <p:cNvPr id="5" name="Footer Placeholder 4"/>
          <p:cNvSpPr>
            <a:spLocks noGrp="1"/>
          </p:cNvSpPr>
          <p:nvPr>
            <p:ph type="ftr" sz="quarter" idx="11"/>
          </p:nvPr>
        </p:nvSpPr>
        <p:spPr>
          <a:xfrm>
            <a:off x="3029220" y="6488667"/>
            <a:ext cx="1967594" cy="365125"/>
          </a:xfrm>
        </p:spPr>
        <p:txBody>
          <a:bodyPr/>
          <a:lstStyle>
            <a:lvl1pPr>
              <a:defRPr>
                <a:solidFill>
                  <a:schemeClr val="tx1"/>
                </a:solidFill>
              </a:defRPr>
            </a:lvl1pPr>
          </a:lstStyle>
          <a:p>
            <a:endParaRPr lang="en-US" dirty="0"/>
          </a:p>
        </p:txBody>
      </p:sp>
      <p:sp>
        <p:nvSpPr>
          <p:cNvPr id="6" name="Slide Number Placeholder 5"/>
          <p:cNvSpPr>
            <a:spLocks noGrp="1"/>
          </p:cNvSpPr>
          <p:nvPr>
            <p:ph type="sldNum" sz="quarter" idx="12"/>
          </p:nvPr>
        </p:nvSpPr>
        <p:spPr>
          <a:xfrm>
            <a:off x="-486561" y="6459791"/>
            <a:ext cx="417765" cy="365125"/>
          </a:xfrm>
        </p:spPr>
        <p:txBody>
          <a:bodyPr/>
          <a:lstStyle/>
          <a:p>
            <a:fld id="{4FAB73BC-B049-4115-A692-8D63A059BFB8}" type="slidenum">
              <a:rPr lang="en-US" smtClean="0"/>
              <a:pPr/>
              <a:t>‹#›</a:t>
            </a:fld>
            <a:endParaRPr lang="en-US" dirty="0"/>
          </a:p>
        </p:txBody>
      </p:sp>
      <p:sp>
        <p:nvSpPr>
          <p:cNvPr id="14" name="Rectangle 13"/>
          <p:cNvSpPr/>
          <p:nvPr/>
        </p:nvSpPr>
        <p:spPr>
          <a:xfrm>
            <a:off x="1" y="3112607"/>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7" name="Picture 6"/>
          <p:cNvPicPr>
            <a:picLocks/>
          </p:cNvPicPr>
          <p:nvPr/>
        </p:nvPicPr>
        <p:blipFill>
          <a:blip r:embed="rId4" cstate="email">
            <a:extLst>
              <a:ext uri="{28A0092B-C50C-407E-A947-70E740481C1C}">
                <a14:useLocalDpi xmlns:a14="http://schemas.microsoft.com/office/drawing/2010/main"/>
              </a:ext>
            </a:extLst>
          </a:blip>
          <a:stretch>
            <a:fillRect/>
          </a:stretch>
        </p:blipFill>
        <p:spPr>
          <a:xfrm>
            <a:off x="3029221" y="4893381"/>
            <a:ext cx="6114782" cy="636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CA Section Title White">
    <p:spTree>
      <p:nvGrpSpPr>
        <p:cNvPr id="1" name=""/>
        <p:cNvGrpSpPr/>
        <p:nvPr/>
      </p:nvGrpSpPr>
      <p:grpSpPr>
        <a:xfrm>
          <a:off x="0" y="0"/>
          <a:ext cx="0" cy="0"/>
          <a:chOff x="0" y="0"/>
          <a:chExt cx="0" cy="0"/>
        </a:xfrm>
      </p:grpSpPr>
      <p:pic>
        <p:nvPicPr>
          <p:cNvPr id="26" name="Picture 25"/>
          <p:cNvPicPr>
            <a:picLocks noChangeAspect="1"/>
          </p:cNvPicPr>
          <p:nvPr/>
        </p:nvPicPr>
        <p:blipFill rotWithShape="1">
          <a:blip r:embed="rId2" cstate="email">
            <a:alphaModFix amt="36000"/>
            <a:extLst>
              <a:ext uri="{28A0092B-C50C-407E-A947-70E740481C1C}">
                <a14:useLocalDpi xmlns:a14="http://schemas.microsoft.com/office/drawing/2010/main"/>
              </a:ext>
            </a:extLst>
          </a:blip>
          <a:srcRect/>
          <a:stretch/>
        </p:blipFill>
        <p:spPr>
          <a:xfrm>
            <a:off x="0" y="-1"/>
            <a:ext cx="9144000" cy="4957019"/>
          </a:xfrm>
          <a:prstGeom prst="rect">
            <a:avLst/>
          </a:prstGeom>
        </p:spPr>
      </p:pic>
      <p:sp>
        <p:nvSpPr>
          <p:cNvPr id="10" name="Rectangle 9"/>
          <p:cNvSpPr/>
          <p:nvPr/>
        </p:nvSpPr>
        <p:spPr>
          <a:xfrm>
            <a:off x="1" y="3112603"/>
            <a:ext cx="9144000" cy="16952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sp>
        <p:nvSpPr>
          <p:cNvPr id="2" name="Title 1"/>
          <p:cNvSpPr>
            <a:spLocks noGrp="1"/>
          </p:cNvSpPr>
          <p:nvPr>
            <p:ph type="ctrTitle" hasCustomPrompt="1"/>
          </p:nvPr>
        </p:nvSpPr>
        <p:spPr>
          <a:xfrm>
            <a:off x="3098021" y="3112607"/>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3" name="Subtitle 2"/>
          <p:cNvSpPr>
            <a:spLocks noGrp="1"/>
          </p:cNvSpPr>
          <p:nvPr>
            <p:ph type="subTitle" idx="1" hasCustomPrompt="1"/>
          </p:nvPr>
        </p:nvSpPr>
        <p:spPr>
          <a:xfrm>
            <a:off x="3098023" y="5064549"/>
            <a:ext cx="4695998" cy="353125"/>
          </a:xfrm>
        </p:spPr>
        <p:txBody>
          <a:bodyPr lIns="91440" rIns="91440">
            <a:normAutofit/>
          </a:bodyPr>
          <a:lstStyle>
            <a:lvl1pPr marL="0" indent="0" algn="l">
              <a:buNone/>
              <a:defRPr sz="1600" cap="none" spc="150" baseline="0">
                <a:solidFill>
                  <a:schemeClr val="tx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4" name="Date Placeholder 3"/>
          <p:cNvSpPr>
            <a:spLocks noGrp="1"/>
          </p:cNvSpPr>
          <p:nvPr>
            <p:ph type="dt" sz="half" idx="10"/>
          </p:nvPr>
        </p:nvSpPr>
        <p:spPr>
          <a:xfrm>
            <a:off x="48713" y="6488667"/>
            <a:ext cx="756630" cy="365125"/>
          </a:xfrm>
        </p:spPr>
        <p:txBody>
          <a:bodyPr/>
          <a:lstStyle>
            <a:lvl1pPr>
              <a:defRPr>
                <a:solidFill>
                  <a:schemeClr val="tx1"/>
                </a:solidFill>
              </a:defRPr>
            </a:lvl1pPr>
          </a:lstStyle>
          <a:p>
            <a:fld id="{E30A8737-9ED8-534E-AB64-824F3EF1F57B}" type="datetime1">
              <a:rPr lang="en-US" smtClean="0"/>
              <a:t>8/28/2020</a:t>
            </a:fld>
            <a:endParaRPr lang="en-US" dirty="0"/>
          </a:p>
        </p:txBody>
      </p:sp>
      <p:sp>
        <p:nvSpPr>
          <p:cNvPr id="5" name="Footer Placeholder 4"/>
          <p:cNvSpPr>
            <a:spLocks noGrp="1"/>
          </p:cNvSpPr>
          <p:nvPr>
            <p:ph type="ftr" sz="quarter" idx="11"/>
          </p:nvPr>
        </p:nvSpPr>
        <p:spPr>
          <a:xfrm>
            <a:off x="3029220" y="6488667"/>
            <a:ext cx="1967594" cy="365125"/>
          </a:xfrm>
        </p:spPr>
        <p:txBody>
          <a:bodyPr/>
          <a:lstStyle>
            <a:lvl1pPr>
              <a:defRPr>
                <a:solidFill>
                  <a:schemeClr val="tx1"/>
                </a:solidFill>
              </a:defRPr>
            </a:lvl1pPr>
          </a:lstStyle>
          <a:p>
            <a:endParaRPr lang="en-US" dirty="0"/>
          </a:p>
        </p:txBody>
      </p:sp>
      <p:sp>
        <p:nvSpPr>
          <p:cNvPr id="6" name="Slide Number Placeholder 5"/>
          <p:cNvSpPr>
            <a:spLocks noGrp="1"/>
          </p:cNvSpPr>
          <p:nvPr>
            <p:ph type="sldNum" sz="quarter" idx="12"/>
          </p:nvPr>
        </p:nvSpPr>
        <p:spPr>
          <a:xfrm>
            <a:off x="-486561" y="6459791"/>
            <a:ext cx="417765" cy="365125"/>
          </a:xfrm>
        </p:spPr>
        <p:txBody>
          <a:bodyPr/>
          <a:lstStyle/>
          <a:p>
            <a:fld id="{4FAB73BC-B049-4115-A692-8D63A059BFB8}" type="slidenum">
              <a:rPr lang="en-US" smtClean="0"/>
              <a:pPr/>
              <a:t>‹#›</a:t>
            </a:fld>
            <a:endParaRPr lang="en-US" dirty="0"/>
          </a:p>
        </p:txBody>
      </p:sp>
      <p:sp>
        <p:nvSpPr>
          <p:cNvPr id="14" name="Rectangle 13"/>
          <p:cNvSpPr/>
          <p:nvPr/>
        </p:nvSpPr>
        <p:spPr>
          <a:xfrm>
            <a:off x="1" y="3112607"/>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7" name="Picture 6"/>
          <p:cNvPicPr>
            <a:picLocks/>
          </p:cNvPicPr>
          <p:nvPr/>
        </p:nvPicPr>
        <p:blipFill>
          <a:blip r:embed="rId3" cstate="email">
            <a:extLst>
              <a:ext uri="{28A0092B-C50C-407E-A947-70E740481C1C}">
                <a14:useLocalDpi xmlns:a14="http://schemas.microsoft.com/office/drawing/2010/main"/>
              </a:ext>
            </a:extLst>
          </a:blip>
          <a:stretch>
            <a:fillRect/>
          </a:stretch>
        </p:blipFill>
        <p:spPr>
          <a:xfrm>
            <a:off x="3029221" y="4893381"/>
            <a:ext cx="6114782" cy="63637"/>
          </a:xfrm>
          <a:prstGeom prst="rect">
            <a:avLst/>
          </a:prstGeom>
        </p:spPr>
      </p:pic>
      <p:pic>
        <p:nvPicPr>
          <p:cNvPr id="12" name="Picture 11"/>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0" y="0"/>
            <a:ext cx="3098015" cy="49570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Title and Content Whit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D8E4DEC-BE59-44F8-9976-B34E8661DE61}"/>
              </a:ext>
            </a:extLst>
          </p:cNvPr>
          <p:cNvGrpSpPr/>
          <p:nvPr userDrawn="1"/>
        </p:nvGrpSpPr>
        <p:grpSpPr>
          <a:xfrm>
            <a:off x="8388089" y="284963"/>
            <a:ext cx="755916" cy="249937"/>
            <a:chOff x="8461829" y="380825"/>
            <a:chExt cx="682171" cy="249937"/>
          </a:xfrm>
        </p:grpSpPr>
        <p:sp>
          <p:nvSpPr>
            <p:cNvPr id="23" name="Rectangle 22"/>
            <p:cNvSpPr/>
            <p:nvPr userDrawn="1"/>
          </p:nvSpPr>
          <p:spPr>
            <a:xfrm>
              <a:off x="8461829" y="380826"/>
              <a:ext cx="682171" cy="249936"/>
            </a:xfrm>
            <a:prstGeom prst="rect">
              <a:avLst/>
            </a:prstGeom>
            <a:solidFill>
              <a:srgbClr val="00ACD9">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4" name="Picture 23"/>
            <p:cNvPicPr>
              <a:picLocks noChangeAspect="1"/>
            </p:cNvPicPr>
            <p:nvPr userDrawn="1"/>
          </p:nvPicPr>
          <p:blipFill rotWithShape="1">
            <a:blip r:embed="rId2" cstate="email">
              <a:extLst>
                <a:ext uri="{28A0092B-C50C-407E-A947-70E740481C1C}">
                  <a14:useLocalDpi xmlns:a14="http://schemas.microsoft.com/office/drawing/2010/main"/>
                </a:ext>
              </a:extLst>
            </a:blip>
            <a:stretch/>
          </p:blipFill>
          <p:spPr>
            <a:xfrm>
              <a:off x="8542982" y="380825"/>
              <a:ext cx="262128" cy="249936"/>
            </a:xfrm>
            <a:prstGeom prst="rect">
              <a:avLst/>
            </a:prstGeom>
            <a:noFill/>
            <a:ln>
              <a:noFill/>
            </a:ln>
          </p:spPr>
        </p:pic>
      </p:grpSp>
      <p:sp>
        <p:nvSpPr>
          <p:cNvPr id="18" name="Title Placeholder 1"/>
          <p:cNvSpPr>
            <a:spLocks noGrp="1"/>
          </p:cNvSpPr>
          <p:nvPr>
            <p:ph type="title" hasCustomPrompt="1"/>
          </p:nvPr>
        </p:nvSpPr>
        <p:spPr>
          <a:xfrm>
            <a:off x="615987" y="223728"/>
            <a:ext cx="7543800" cy="570225"/>
          </a:xfrm>
          <a:prstGeom prst="rect">
            <a:avLst/>
          </a:prstGeom>
        </p:spPr>
        <p:txBody>
          <a:bodyPr vert="horz" lIns="91440" tIns="45720" rIns="91440" bIns="45720" rtlCol="0" anchor="b">
            <a:noAutofit/>
          </a:bodyPr>
          <a:lstStyle>
            <a:lvl1pPr>
              <a:defRPr sz="3200">
                <a:solidFill>
                  <a:schemeClr val="bg2">
                    <a:lumMod val="25000"/>
                  </a:schemeClr>
                </a:solidFill>
              </a:defRPr>
            </a:lvl1pPr>
          </a:lstStyle>
          <a:p>
            <a:r>
              <a:rPr lang="en-US" dirty="0"/>
              <a:t>CLICK TO EDIT MASTER TITLE STYLE</a:t>
            </a:r>
          </a:p>
        </p:txBody>
      </p:sp>
      <p:sp>
        <p:nvSpPr>
          <p:cNvPr id="20" name="Date Placeholder 3"/>
          <p:cNvSpPr>
            <a:spLocks noGrp="1"/>
          </p:cNvSpPr>
          <p:nvPr>
            <p:ph type="dt" sz="half" idx="2"/>
          </p:nvPr>
        </p:nvSpPr>
        <p:spPr>
          <a:xfrm>
            <a:off x="48715" y="6485919"/>
            <a:ext cx="1854203" cy="365125"/>
          </a:xfrm>
          <a:prstGeom prst="rect">
            <a:avLst/>
          </a:prstGeom>
        </p:spPr>
        <p:txBody>
          <a:bodyPr vert="horz" lIns="91440" tIns="45720" rIns="91440" bIns="45720" rtlCol="0" anchor="ctr"/>
          <a:lstStyle>
            <a:lvl1pPr algn="l">
              <a:defRPr sz="675">
                <a:solidFill>
                  <a:schemeClr val="bg1">
                    <a:lumMod val="50000"/>
                  </a:schemeClr>
                </a:solidFill>
              </a:defRPr>
            </a:lvl1pPr>
          </a:lstStyle>
          <a:p>
            <a:fld id="{21CFFC65-F19B-E241-BA7B-613451C4E80D}" type="datetime1">
              <a:rPr lang="en-US" smtClean="0"/>
              <a:t>8/28/2020</a:t>
            </a:fld>
            <a:endParaRPr lang="en-US" dirty="0"/>
          </a:p>
        </p:txBody>
      </p:sp>
      <p:sp>
        <p:nvSpPr>
          <p:cNvPr id="21" name="Footer Placeholder 4"/>
          <p:cNvSpPr>
            <a:spLocks noGrp="1"/>
          </p:cNvSpPr>
          <p:nvPr>
            <p:ph type="ftr" sz="quarter" idx="3"/>
          </p:nvPr>
        </p:nvSpPr>
        <p:spPr>
          <a:xfrm>
            <a:off x="2764640" y="6485919"/>
            <a:ext cx="3617103" cy="365125"/>
          </a:xfrm>
          <a:prstGeom prst="rect">
            <a:avLst/>
          </a:prstGeom>
        </p:spPr>
        <p:txBody>
          <a:bodyPr vert="horz" lIns="91440" tIns="45720" rIns="91440" bIns="45720" rtlCol="0" anchor="ctr"/>
          <a:lstStyle>
            <a:lvl1pPr algn="ctr">
              <a:defRPr sz="675" cap="all" baseline="0">
                <a:solidFill>
                  <a:schemeClr val="tx1"/>
                </a:solidFill>
              </a:defRPr>
            </a:lvl1pPr>
          </a:lstStyle>
          <a:p>
            <a:endParaRPr lang="en-US" dirty="0"/>
          </a:p>
        </p:txBody>
      </p:sp>
      <p:sp>
        <p:nvSpPr>
          <p:cNvPr id="22" name="Slide Number Placeholder 5"/>
          <p:cNvSpPr>
            <a:spLocks noGrp="1"/>
          </p:cNvSpPr>
          <p:nvPr>
            <p:ph type="sldNum" sz="quarter" idx="4"/>
          </p:nvPr>
        </p:nvSpPr>
        <p:spPr>
          <a:xfrm>
            <a:off x="48713" y="445606"/>
            <a:ext cx="438753" cy="365125"/>
          </a:xfrm>
          <a:prstGeom prst="rect">
            <a:avLst/>
          </a:prstGeom>
        </p:spPr>
        <p:txBody>
          <a:bodyPr vert="horz" lIns="91440" tIns="45720" rIns="91440" bIns="45720" rtlCol="0" anchor="ctr"/>
          <a:lstStyle>
            <a:lvl1pPr algn="r">
              <a:defRPr sz="1050">
                <a:solidFill>
                  <a:srgbClr val="000000"/>
                </a:solidFill>
              </a:defRPr>
            </a:lvl1pPr>
          </a:lstStyle>
          <a:p>
            <a:fld id="{4FAB73BC-B049-4115-A692-8D63A059BFB8}" type="slidenum">
              <a:rPr lang="en-US" smtClean="0"/>
              <a:pPr/>
              <a:t>‹#›</a:t>
            </a:fld>
            <a:endParaRPr lang="en-US" dirty="0"/>
          </a:p>
        </p:txBody>
      </p:sp>
      <p:sp>
        <p:nvSpPr>
          <p:cNvPr id="4" name="Text Placeholder 3"/>
          <p:cNvSpPr>
            <a:spLocks noGrp="1"/>
          </p:cNvSpPr>
          <p:nvPr>
            <p:ph type="body" sz="quarter" idx="10" hasCustomPrompt="1"/>
          </p:nvPr>
        </p:nvSpPr>
        <p:spPr>
          <a:xfrm>
            <a:off x="615987" y="1116200"/>
            <a:ext cx="7543800" cy="5246764"/>
          </a:xfrm>
        </p:spPr>
        <p:txBody>
          <a:bodyPr/>
          <a:lstStyle>
            <a:lvl1pPr marL="0" indent="0">
              <a:buNone/>
              <a:defRPr lang="en-US" sz="2400" kern="0" baseline="0" dirty="0" smtClean="0">
                <a:solidFill>
                  <a:srgbClr val="000000"/>
                </a:solidFill>
                <a:latin typeface="Calibri"/>
                <a:ea typeface="ＭＳ Ｐゴシック" pitchFamily="-112" charset="-128"/>
                <a:cs typeface="Calibri"/>
              </a:defRPr>
            </a:lvl1pPr>
            <a:lvl2pPr marL="800100" indent="-342900">
              <a:defRPr lang="en-US" sz="2000" kern="0" baseline="0" dirty="0" smtClean="0">
                <a:solidFill>
                  <a:srgbClr val="000000"/>
                </a:solidFill>
                <a:latin typeface="Calibri"/>
                <a:ea typeface="ＭＳ Ｐゴシック" pitchFamily="-112" charset="-128"/>
                <a:cs typeface="Calibri"/>
              </a:defRPr>
            </a:lvl2pPr>
            <a:lvl3pPr>
              <a:defRPr lang="en-US" sz="1600" kern="0" baseline="0" dirty="0" smtClean="0">
                <a:solidFill>
                  <a:srgbClr val="000000"/>
                </a:solidFill>
                <a:latin typeface="Calibri"/>
                <a:ea typeface="ＭＳ Ｐゴシック" pitchFamily="-112" charset="-128"/>
                <a:cs typeface="Calibri"/>
              </a:defRPr>
            </a:lvl3pPr>
            <a:lvl4pPr>
              <a:defRPr lang="en-US" sz="1600" kern="0" baseline="0" dirty="0" smtClean="0">
                <a:solidFill>
                  <a:srgbClr val="000000"/>
                </a:solidFill>
                <a:latin typeface="Calibri"/>
                <a:ea typeface="ＭＳ Ｐゴシック" pitchFamily="-112" charset="-128"/>
                <a:cs typeface="Calibri"/>
              </a:defRPr>
            </a:lvl4pPr>
            <a:lvl5pPr>
              <a:defRPr lang="en-US" sz="1600" kern="0" baseline="0" dirty="0" smtClean="0">
                <a:solidFill>
                  <a:srgbClr val="000000"/>
                </a:solidFill>
                <a:latin typeface="Calibri"/>
                <a:ea typeface="ＭＳ Ｐゴシック" pitchFamily="-112" charset="-128"/>
                <a:cs typeface="Calibri"/>
              </a:defRPr>
            </a:lvl5pPr>
          </a:lstStyle>
          <a:p>
            <a:pPr marL="342900" lvl="0" indent="-342900" algn="l" defTabSz="914400" rtl="0" eaLnBrk="1" fontAlgn="base" latinLnBrk="0" hangingPunct="1">
              <a:lnSpc>
                <a:spcPct val="100000"/>
              </a:lnSpc>
              <a:spcBef>
                <a:spcPct val="20000"/>
              </a:spcBef>
              <a:spcAft>
                <a:spcPct val="0"/>
              </a:spcAft>
              <a:buClr>
                <a:srgbClr val="102E54"/>
              </a:buClr>
              <a:buSzTx/>
              <a:buFont typeface="Wingdings" pitchFamily="-111" charset="2"/>
              <a:buChar char="§"/>
            </a:pPr>
            <a:r>
              <a:rPr lang="en-US" dirty="0"/>
              <a:t>Click to edit Master text styles</a:t>
            </a:r>
          </a:p>
          <a:p>
            <a:pPr marL="742950" lvl="1" indent="-285750" algn="l" defTabSz="914400" rtl="0" eaLnBrk="1" fontAlgn="base" latinLnBrk="0" hangingPunct="1">
              <a:lnSpc>
                <a:spcPct val="100000"/>
              </a:lnSpc>
              <a:spcBef>
                <a:spcPct val="20000"/>
              </a:spcBef>
              <a:spcAft>
                <a:spcPct val="0"/>
              </a:spcAft>
              <a:buClr>
                <a:srgbClr val="800000"/>
              </a:buClr>
              <a:buFont typeface="Wingdings" pitchFamily="-111" charset="2"/>
              <a:buChar char="§"/>
            </a:pPr>
            <a:r>
              <a:rPr lang="en-US" dirty="0"/>
              <a:t>Second level</a:t>
            </a:r>
          </a:p>
          <a:p>
            <a:pPr marL="880100" lvl="2" indent="-285750" algn="l" defTabSz="914400" rtl="0" eaLnBrk="1" fontAlgn="base" latinLnBrk="0" hangingPunct="1">
              <a:lnSpc>
                <a:spcPct val="100000"/>
              </a:lnSpc>
              <a:spcBef>
                <a:spcPct val="20000"/>
              </a:spcBef>
              <a:spcAft>
                <a:spcPct val="0"/>
              </a:spcAft>
              <a:buClr>
                <a:srgbClr val="800000"/>
              </a:buClr>
              <a:buFont typeface="Wingdings" pitchFamily="-111" charset="2"/>
              <a:buChar char="§"/>
            </a:pPr>
            <a:r>
              <a:rPr lang="en-US" dirty="0"/>
              <a:t>Third level</a:t>
            </a:r>
          </a:p>
          <a:p>
            <a:pPr marL="1017249" lvl="3" indent="-285750" algn="l" defTabSz="914400" rtl="0" eaLnBrk="1" fontAlgn="base" latinLnBrk="0" hangingPunct="1">
              <a:lnSpc>
                <a:spcPct val="100000"/>
              </a:lnSpc>
              <a:spcBef>
                <a:spcPct val="20000"/>
              </a:spcBef>
              <a:spcAft>
                <a:spcPct val="0"/>
              </a:spcAft>
              <a:buClr>
                <a:srgbClr val="800000"/>
              </a:buClr>
              <a:buFont typeface="Wingdings" pitchFamily="-111" charset="2"/>
              <a:buChar char="§"/>
            </a:pPr>
            <a:r>
              <a:rPr lang="en-US" dirty="0"/>
              <a:t>Fourth level</a:t>
            </a:r>
          </a:p>
          <a:p>
            <a:pPr marL="1154399" lvl="4" indent="-285750" algn="l" defTabSz="914400" rtl="0" eaLnBrk="1" fontAlgn="base" latinLnBrk="0" hangingPunct="1">
              <a:lnSpc>
                <a:spcPct val="100000"/>
              </a:lnSpc>
              <a:spcBef>
                <a:spcPct val="20000"/>
              </a:spcBef>
              <a:spcAft>
                <a:spcPct val="0"/>
              </a:spcAft>
              <a:buClr>
                <a:srgbClr val="800000"/>
              </a:buClr>
              <a:buFont typeface="Wingdings" pitchFamily="-111" charset="2"/>
              <a:buChar char="§"/>
            </a:pPr>
            <a:r>
              <a:rPr lang="en-US" dirty="0"/>
              <a:t>Fifth level</a:t>
            </a:r>
          </a:p>
        </p:txBody>
      </p:sp>
      <p:pic>
        <p:nvPicPr>
          <p:cNvPr id="13" name="Picture 12"/>
          <p:cNvPicPr>
            <a:picLocks/>
          </p:cNvPicPr>
          <p:nvPr/>
        </p:nvPicPr>
        <p:blipFill rotWithShape="1">
          <a:blip r:embed="rId3" cstate="email">
            <a:extLst>
              <a:ext uri="{28A0092B-C50C-407E-A947-70E740481C1C}">
                <a14:useLocalDpi xmlns:a14="http://schemas.microsoft.com/office/drawing/2010/main"/>
              </a:ext>
            </a:extLst>
          </a:blip>
          <a:srcRect t="-16865" b="-2"/>
          <a:stretch/>
        </p:blipFill>
        <p:spPr>
          <a:xfrm rot="16200000">
            <a:off x="5687176" y="3401175"/>
            <a:ext cx="6857999" cy="55658"/>
          </a:xfrm>
          <a:prstGeom prst="rect">
            <a:avLst/>
          </a:prstGeom>
        </p:spPr>
      </p:pic>
      <p:sp>
        <p:nvSpPr>
          <p:cNvPr id="14" name="Rectangle 13"/>
          <p:cNvSpPr/>
          <p:nvPr userDrawn="1"/>
        </p:nvSpPr>
        <p:spPr>
          <a:xfrm rot="5400000">
            <a:off x="168575" y="318897"/>
            <a:ext cx="685800" cy="48006"/>
          </a:xfrm>
          <a:prstGeom prst="rect">
            <a:avLst/>
          </a:prstGeom>
          <a:solidFill>
            <a:srgbClr val="00ACD9"/>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1" name="Picture 10" descr="branding-logo-hi-res">
            <a:extLst>
              <a:ext uri="{FF2B5EF4-FFF2-40B4-BE49-F238E27FC236}">
                <a16:creationId xmlns:a16="http://schemas.microsoft.com/office/drawing/2014/main" id="{4327184A-CBD4-4823-B635-A8335364F6BD}"/>
              </a:ext>
            </a:extLst>
          </p:cNvPr>
          <p:cNvPicPr>
            <a:picLocks noChangeAspect="1" noChangeArrowheads="1"/>
          </p:cNvPicPr>
          <p:nvPr userDrawn="1"/>
        </p:nvPicPr>
        <p:blipFill>
          <a:blip r:embed="rId4" cstate="print"/>
          <a:srcRect/>
          <a:stretch>
            <a:fillRect/>
          </a:stretch>
        </p:blipFill>
        <p:spPr bwMode="auto">
          <a:xfrm>
            <a:off x="8341374" y="9993"/>
            <a:ext cx="746971" cy="221109"/>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itle Only White">
    <p:spTree>
      <p:nvGrpSpPr>
        <p:cNvPr id="1" name=""/>
        <p:cNvGrpSpPr/>
        <p:nvPr/>
      </p:nvGrpSpPr>
      <p:grpSpPr>
        <a:xfrm>
          <a:off x="0" y="0"/>
          <a:ext cx="0" cy="0"/>
          <a:chOff x="0" y="0"/>
          <a:chExt cx="0" cy="0"/>
        </a:xfrm>
      </p:grpSpPr>
      <p:sp>
        <p:nvSpPr>
          <p:cNvPr id="17" name="Rectangle 16"/>
          <p:cNvSpPr/>
          <p:nvPr/>
        </p:nvSpPr>
        <p:spPr>
          <a:xfrm rot="5400000">
            <a:off x="168575" y="318897"/>
            <a:ext cx="685800" cy="48006"/>
          </a:xfrm>
          <a:prstGeom prst="rect">
            <a:avLst/>
          </a:prstGeom>
          <a:solidFill>
            <a:srgbClr val="00ACD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Title Placeholder 1"/>
          <p:cNvSpPr>
            <a:spLocks noGrp="1"/>
          </p:cNvSpPr>
          <p:nvPr>
            <p:ph type="title" hasCustomPrompt="1"/>
          </p:nvPr>
        </p:nvSpPr>
        <p:spPr>
          <a:xfrm>
            <a:off x="615987" y="223728"/>
            <a:ext cx="7543800" cy="570225"/>
          </a:xfrm>
          <a:prstGeom prst="rect">
            <a:avLst/>
          </a:prstGeom>
        </p:spPr>
        <p:txBody>
          <a:bodyPr vert="horz" lIns="91440" tIns="45720" rIns="91440" bIns="45720" rtlCol="0" anchor="b">
            <a:noAutofit/>
          </a:bodyPr>
          <a:lstStyle>
            <a:lvl1pPr>
              <a:defRPr>
                <a:solidFill>
                  <a:schemeClr val="bg2">
                    <a:lumMod val="25000"/>
                  </a:schemeClr>
                </a:solidFill>
              </a:defRPr>
            </a:lvl1pPr>
          </a:lstStyle>
          <a:p>
            <a:r>
              <a:rPr lang="en-US" dirty="0"/>
              <a:t>CLICK TO EDIT MASTER TITLE STYLE</a:t>
            </a:r>
          </a:p>
        </p:txBody>
      </p:sp>
      <p:sp>
        <p:nvSpPr>
          <p:cNvPr id="20" name="Date Placeholder 3"/>
          <p:cNvSpPr>
            <a:spLocks noGrp="1"/>
          </p:cNvSpPr>
          <p:nvPr>
            <p:ph type="dt" sz="half" idx="2"/>
          </p:nvPr>
        </p:nvSpPr>
        <p:spPr>
          <a:xfrm>
            <a:off x="48715" y="6485919"/>
            <a:ext cx="1854203" cy="365125"/>
          </a:xfrm>
          <a:prstGeom prst="rect">
            <a:avLst/>
          </a:prstGeom>
        </p:spPr>
        <p:txBody>
          <a:bodyPr vert="horz" lIns="91440" tIns="45720" rIns="91440" bIns="45720" rtlCol="0" anchor="ctr"/>
          <a:lstStyle>
            <a:lvl1pPr algn="l">
              <a:defRPr sz="675">
                <a:solidFill>
                  <a:schemeClr val="bg1">
                    <a:lumMod val="50000"/>
                  </a:schemeClr>
                </a:solidFill>
              </a:defRPr>
            </a:lvl1pPr>
          </a:lstStyle>
          <a:p>
            <a:fld id="{00D275FE-4322-F945-984E-F69B89073389}" type="datetime1">
              <a:rPr lang="en-US" smtClean="0"/>
              <a:t>8/28/2020</a:t>
            </a:fld>
            <a:endParaRPr lang="en-US" dirty="0"/>
          </a:p>
        </p:txBody>
      </p:sp>
      <p:sp>
        <p:nvSpPr>
          <p:cNvPr id="21" name="Footer Placeholder 4"/>
          <p:cNvSpPr>
            <a:spLocks noGrp="1"/>
          </p:cNvSpPr>
          <p:nvPr>
            <p:ph type="ftr" sz="quarter" idx="3"/>
          </p:nvPr>
        </p:nvSpPr>
        <p:spPr>
          <a:xfrm>
            <a:off x="2764640" y="6485919"/>
            <a:ext cx="3617103" cy="365125"/>
          </a:xfrm>
          <a:prstGeom prst="rect">
            <a:avLst/>
          </a:prstGeom>
        </p:spPr>
        <p:txBody>
          <a:bodyPr vert="horz" lIns="91440" tIns="45720" rIns="91440" bIns="45720" rtlCol="0" anchor="ctr"/>
          <a:lstStyle>
            <a:lvl1pPr algn="ctr">
              <a:defRPr sz="675" cap="all" baseline="0">
                <a:solidFill>
                  <a:schemeClr val="tx1"/>
                </a:solidFill>
              </a:defRPr>
            </a:lvl1pPr>
          </a:lstStyle>
          <a:p>
            <a:endParaRPr lang="en-US" dirty="0"/>
          </a:p>
        </p:txBody>
      </p:sp>
      <p:sp>
        <p:nvSpPr>
          <p:cNvPr id="22" name="Slide Number Placeholder 5"/>
          <p:cNvSpPr>
            <a:spLocks noGrp="1"/>
          </p:cNvSpPr>
          <p:nvPr>
            <p:ph type="sldNum" sz="quarter" idx="4"/>
          </p:nvPr>
        </p:nvSpPr>
        <p:spPr>
          <a:xfrm>
            <a:off x="48713" y="445606"/>
            <a:ext cx="438753" cy="365125"/>
          </a:xfrm>
          <a:prstGeom prst="rect">
            <a:avLst/>
          </a:prstGeom>
        </p:spPr>
        <p:txBody>
          <a:bodyPr vert="horz" lIns="91440" tIns="45720" rIns="91440" bIns="45720" rtlCol="0" anchor="ctr"/>
          <a:lstStyle>
            <a:lvl1pPr algn="r">
              <a:defRPr sz="1050">
                <a:solidFill>
                  <a:srgbClr val="000000"/>
                </a:solidFill>
              </a:defRPr>
            </a:lvl1pPr>
          </a:lstStyle>
          <a:p>
            <a:fld id="{4FAB73BC-B049-4115-A692-8D63A059BFB8}" type="slidenum">
              <a:rPr lang="en-US" smtClean="0"/>
              <a:pPr/>
              <a:t>‹#›</a:t>
            </a:fld>
            <a:endParaRPr lang="en-US" dirty="0"/>
          </a:p>
        </p:txBody>
      </p:sp>
      <p:pic>
        <p:nvPicPr>
          <p:cNvPr id="13" name="Picture 12"/>
          <p:cNvPicPr>
            <a:picLocks/>
          </p:cNvPicPr>
          <p:nvPr/>
        </p:nvPicPr>
        <p:blipFill rotWithShape="1">
          <a:blip r:embed="rId2" cstate="email">
            <a:extLst>
              <a:ext uri="{28A0092B-C50C-407E-A947-70E740481C1C}">
                <a14:useLocalDpi xmlns:a14="http://schemas.microsoft.com/office/drawing/2010/main"/>
              </a:ext>
            </a:extLst>
          </a:blip>
          <a:srcRect t="-16865" b="-2"/>
          <a:stretch/>
        </p:blipFill>
        <p:spPr>
          <a:xfrm rot="16200000">
            <a:off x="5687176" y="3401175"/>
            <a:ext cx="6857999" cy="55658"/>
          </a:xfrm>
          <a:prstGeom prst="rect">
            <a:avLst/>
          </a:prstGeom>
        </p:spPr>
      </p:pic>
      <p:sp>
        <p:nvSpPr>
          <p:cNvPr id="19" name="Rectangle 18"/>
          <p:cNvSpPr/>
          <p:nvPr userDrawn="1"/>
        </p:nvSpPr>
        <p:spPr>
          <a:xfrm>
            <a:off x="8461829" y="321774"/>
            <a:ext cx="682171" cy="368300"/>
          </a:xfrm>
          <a:prstGeom prst="rect">
            <a:avLst/>
          </a:prstGeom>
          <a:solidFill>
            <a:srgbClr val="00ACD9">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3" name="Picture 22"/>
          <p:cNvPicPr>
            <a:picLocks noChangeAspect="1"/>
          </p:cNvPicPr>
          <p:nvPr userDrawn="1"/>
        </p:nvPicPr>
        <p:blipFill rotWithShape="1">
          <a:blip r:embed="rId3" cstate="email">
            <a:extLst>
              <a:ext uri="{28A0092B-C50C-407E-A947-70E740481C1C}">
                <a14:useLocalDpi xmlns:a14="http://schemas.microsoft.com/office/drawing/2010/main"/>
              </a:ext>
            </a:extLst>
          </a:blip>
          <a:stretch/>
        </p:blipFill>
        <p:spPr>
          <a:xfrm>
            <a:off x="8542982" y="380825"/>
            <a:ext cx="262128" cy="249936"/>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Custom Layout White">
    <p:spTree>
      <p:nvGrpSpPr>
        <p:cNvPr id="1" name=""/>
        <p:cNvGrpSpPr/>
        <p:nvPr/>
      </p:nvGrpSpPr>
      <p:grpSpPr>
        <a:xfrm>
          <a:off x="0" y="0"/>
          <a:ext cx="0" cy="0"/>
          <a:chOff x="0" y="0"/>
          <a:chExt cx="0" cy="0"/>
        </a:xfrm>
      </p:grpSpPr>
      <p:sp>
        <p:nvSpPr>
          <p:cNvPr id="20" name="Date Placeholder 3"/>
          <p:cNvSpPr>
            <a:spLocks noGrp="1"/>
          </p:cNvSpPr>
          <p:nvPr>
            <p:ph type="dt" sz="half" idx="2"/>
          </p:nvPr>
        </p:nvSpPr>
        <p:spPr>
          <a:xfrm>
            <a:off x="48715" y="6485919"/>
            <a:ext cx="1854203" cy="365125"/>
          </a:xfrm>
          <a:prstGeom prst="rect">
            <a:avLst/>
          </a:prstGeom>
        </p:spPr>
        <p:txBody>
          <a:bodyPr vert="horz" lIns="91440" tIns="45720" rIns="91440" bIns="45720" rtlCol="0" anchor="ctr"/>
          <a:lstStyle>
            <a:lvl1pPr algn="l">
              <a:defRPr sz="675">
                <a:solidFill>
                  <a:schemeClr val="bg1">
                    <a:lumMod val="50000"/>
                  </a:schemeClr>
                </a:solidFill>
              </a:defRPr>
            </a:lvl1pPr>
          </a:lstStyle>
          <a:p>
            <a:fld id="{2E058465-9237-E546-85F0-B7E7FAA43EBF}" type="datetime1">
              <a:rPr lang="en-US" smtClean="0"/>
              <a:t>8/28/2020</a:t>
            </a:fld>
            <a:endParaRPr lang="en-US" dirty="0"/>
          </a:p>
        </p:txBody>
      </p:sp>
      <p:sp>
        <p:nvSpPr>
          <p:cNvPr id="21" name="Footer Placeholder 4"/>
          <p:cNvSpPr>
            <a:spLocks noGrp="1"/>
          </p:cNvSpPr>
          <p:nvPr>
            <p:ph type="ftr" sz="quarter" idx="3"/>
          </p:nvPr>
        </p:nvSpPr>
        <p:spPr>
          <a:xfrm>
            <a:off x="2764640" y="6485919"/>
            <a:ext cx="3617103" cy="365125"/>
          </a:xfrm>
          <a:prstGeom prst="rect">
            <a:avLst/>
          </a:prstGeom>
        </p:spPr>
        <p:txBody>
          <a:bodyPr vert="horz" lIns="91440" tIns="45720" rIns="91440" bIns="45720" rtlCol="0" anchor="ctr"/>
          <a:lstStyle>
            <a:lvl1pPr algn="ctr">
              <a:defRPr sz="675" cap="all" baseline="0">
                <a:solidFill>
                  <a:schemeClr val="tx1"/>
                </a:solidFill>
              </a:defRPr>
            </a:lvl1pPr>
          </a:lstStyle>
          <a:p>
            <a:endParaRPr lang="en-US" dirty="0"/>
          </a:p>
        </p:txBody>
      </p:sp>
      <p:sp>
        <p:nvSpPr>
          <p:cNvPr id="22" name="Slide Number Placeholder 5"/>
          <p:cNvSpPr>
            <a:spLocks noGrp="1"/>
          </p:cNvSpPr>
          <p:nvPr>
            <p:ph type="sldNum" sz="quarter" idx="4"/>
          </p:nvPr>
        </p:nvSpPr>
        <p:spPr>
          <a:xfrm>
            <a:off x="48713" y="445606"/>
            <a:ext cx="438753" cy="365125"/>
          </a:xfrm>
          <a:prstGeom prst="rect">
            <a:avLst/>
          </a:prstGeom>
        </p:spPr>
        <p:txBody>
          <a:bodyPr vert="horz" lIns="91440" tIns="45720" rIns="91440" bIns="45720" rtlCol="0" anchor="ctr"/>
          <a:lstStyle>
            <a:lvl1pPr algn="r">
              <a:defRPr sz="1050">
                <a:solidFill>
                  <a:srgbClr val="000000"/>
                </a:solidFill>
              </a:defRPr>
            </a:lvl1pPr>
          </a:lstStyle>
          <a:p>
            <a:fld id="{4FAB73BC-B049-4115-A692-8D63A059BFB8}" type="slidenum">
              <a:rPr lang="en-US" smtClean="0"/>
              <a:pPr/>
              <a:t>‹#›</a:t>
            </a:fld>
            <a:endParaRPr lang="en-US" dirty="0"/>
          </a:p>
        </p:txBody>
      </p:sp>
      <p:pic>
        <p:nvPicPr>
          <p:cNvPr id="13" name="Picture 12"/>
          <p:cNvPicPr>
            <a:picLocks/>
          </p:cNvPicPr>
          <p:nvPr/>
        </p:nvPicPr>
        <p:blipFill rotWithShape="1">
          <a:blip r:embed="rId2" cstate="email">
            <a:extLst>
              <a:ext uri="{28A0092B-C50C-407E-A947-70E740481C1C}">
                <a14:useLocalDpi xmlns:a14="http://schemas.microsoft.com/office/drawing/2010/main"/>
              </a:ext>
            </a:extLst>
          </a:blip>
          <a:srcRect t="-16865" b="-2"/>
          <a:stretch/>
        </p:blipFill>
        <p:spPr>
          <a:xfrm rot="16200000">
            <a:off x="5687176" y="3401175"/>
            <a:ext cx="6857999" cy="55658"/>
          </a:xfrm>
          <a:prstGeom prst="rect">
            <a:avLst/>
          </a:prstGeom>
        </p:spPr>
      </p:pic>
      <p:sp>
        <p:nvSpPr>
          <p:cNvPr id="9" name="Rectangle 8"/>
          <p:cNvSpPr/>
          <p:nvPr userDrawn="1"/>
        </p:nvSpPr>
        <p:spPr>
          <a:xfrm rot="5400000">
            <a:off x="168575" y="318897"/>
            <a:ext cx="685800" cy="48006"/>
          </a:xfrm>
          <a:prstGeom prst="rect">
            <a:avLst/>
          </a:prstGeom>
          <a:solidFill>
            <a:srgbClr val="00ACD9"/>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16" name="Rectangle 15"/>
          <p:cNvSpPr/>
          <p:nvPr userDrawn="1"/>
        </p:nvSpPr>
        <p:spPr>
          <a:xfrm>
            <a:off x="8287491" y="321774"/>
            <a:ext cx="856509" cy="308987"/>
          </a:xfrm>
          <a:prstGeom prst="rect">
            <a:avLst/>
          </a:prstGeom>
          <a:solidFill>
            <a:srgbClr val="00ACD9">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8" name="Picture 17"/>
          <p:cNvPicPr>
            <a:picLocks noChangeAspect="1"/>
          </p:cNvPicPr>
          <p:nvPr userDrawn="1"/>
        </p:nvPicPr>
        <p:blipFill rotWithShape="1">
          <a:blip r:embed="rId3" cstate="email">
            <a:extLst>
              <a:ext uri="{28A0092B-C50C-407E-A947-70E740481C1C}">
                <a14:useLocalDpi xmlns:a14="http://schemas.microsoft.com/office/drawing/2010/main"/>
              </a:ext>
            </a:extLst>
          </a:blip>
          <a:stretch/>
        </p:blipFill>
        <p:spPr>
          <a:xfrm>
            <a:off x="8358629" y="351329"/>
            <a:ext cx="262128" cy="249936"/>
          </a:xfrm>
          <a:prstGeom prst="rect">
            <a:avLst/>
          </a:prstGeom>
          <a:noFill/>
          <a:ln>
            <a:noFill/>
          </a:ln>
        </p:spPr>
      </p:pic>
      <p:pic>
        <p:nvPicPr>
          <p:cNvPr id="10" name="Picture 9" descr="branding-logo-hi-res">
            <a:extLst>
              <a:ext uri="{FF2B5EF4-FFF2-40B4-BE49-F238E27FC236}">
                <a16:creationId xmlns:a16="http://schemas.microsoft.com/office/drawing/2014/main" id="{4051278A-5D2E-4174-873A-A957AB000FF5}"/>
              </a:ext>
            </a:extLst>
          </p:cNvPr>
          <p:cNvPicPr>
            <a:picLocks noChangeAspect="1" noChangeArrowheads="1"/>
          </p:cNvPicPr>
          <p:nvPr userDrawn="1"/>
        </p:nvPicPr>
        <p:blipFill>
          <a:blip r:embed="rId4" cstate="print"/>
          <a:srcRect/>
          <a:stretch>
            <a:fillRect/>
          </a:stretch>
        </p:blipFill>
        <p:spPr bwMode="auto">
          <a:xfrm>
            <a:off x="8287491" y="63403"/>
            <a:ext cx="773110" cy="228846"/>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682496" y="0"/>
            <a:ext cx="6327648" cy="1207031"/>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ftr" sz="quarter" idx="11"/>
          </p:nvPr>
        </p:nvSpPr>
        <p:spPr>
          <a:ln/>
        </p:spPr>
        <p:txBody>
          <a:bodyPr/>
          <a:lstStyle>
            <a:lvl1pPr>
              <a:defRPr/>
            </a:lvl1pPr>
          </a:lstStyle>
          <a:p>
            <a:endParaRPr lang="en-US" dirty="0"/>
          </a:p>
        </p:txBody>
      </p:sp>
      <p:sp>
        <p:nvSpPr>
          <p:cNvPr id="7" name="Rectangle 6"/>
          <p:cNvSpPr>
            <a:spLocks noGrp="1" noChangeArrowheads="1"/>
          </p:cNvSpPr>
          <p:nvPr>
            <p:ph type="sldNum" sz="quarter" idx="12"/>
          </p:nvPr>
        </p:nvSpPr>
        <p:spPr>
          <a:ln/>
        </p:spPr>
        <p:txBody>
          <a:bodyPr/>
          <a:lstStyle>
            <a:lvl1pPr>
              <a:defRPr/>
            </a:lvl1pPr>
          </a:lstStyle>
          <a:p>
            <a:fld id="{A5E55A7B-7854-E145-92D9-B491DF4BAE2D}" type="slidenum">
              <a:rPr lang="en-US" smtClean="0"/>
              <a:pPr/>
              <a:t>‹#›</a:t>
            </a:fld>
            <a:endParaRPr lang="en-US" dirty="0"/>
          </a:p>
        </p:txBody>
      </p:sp>
      <p:pic>
        <p:nvPicPr>
          <p:cNvPr id="9" name="Picture 8" descr="branding-logo-hi-res">
            <a:extLst>
              <a:ext uri="{FF2B5EF4-FFF2-40B4-BE49-F238E27FC236}">
                <a16:creationId xmlns:a16="http://schemas.microsoft.com/office/drawing/2014/main" id="{098008E4-3DB2-41AD-A5F6-2FFB3341AB3A}"/>
              </a:ext>
            </a:extLst>
          </p:cNvPr>
          <p:cNvPicPr>
            <a:picLocks noChangeAspect="1" noChangeArrowheads="1"/>
          </p:cNvPicPr>
          <p:nvPr userDrawn="1"/>
        </p:nvPicPr>
        <p:blipFill>
          <a:blip r:embed="rId2" cstate="print"/>
          <a:srcRect/>
          <a:stretch>
            <a:fillRect/>
          </a:stretch>
        </p:blipFill>
        <p:spPr bwMode="auto">
          <a:xfrm>
            <a:off x="181371" y="273665"/>
            <a:ext cx="1501125" cy="444344"/>
          </a:xfrm>
          <a:prstGeom prst="rect">
            <a:avLst/>
          </a:prstGeom>
          <a:noFill/>
          <a:ln w="9525">
            <a:noFill/>
            <a:miter lim="800000"/>
            <a:headEnd/>
            <a:tailEnd/>
          </a:ln>
        </p:spPr>
      </p:pic>
    </p:spTree>
    <p:extLst>
      <p:ext uri="{BB962C8B-B14F-4D97-AF65-F5344CB8AC3E}">
        <p14:creationId xmlns:p14="http://schemas.microsoft.com/office/powerpoint/2010/main" val="1867915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CA Title Slide">
    <p:spTree>
      <p:nvGrpSpPr>
        <p:cNvPr id="1" name=""/>
        <p:cNvGrpSpPr/>
        <p:nvPr/>
      </p:nvGrpSpPr>
      <p:grpSpPr>
        <a:xfrm>
          <a:off x="0" y="0"/>
          <a:ext cx="0" cy="0"/>
          <a:chOff x="0" y="0"/>
          <a:chExt cx="0" cy="0"/>
        </a:xfrm>
      </p:grpSpPr>
      <p:sp>
        <p:nvSpPr>
          <p:cNvPr id="24" name="Rectangle 23"/>
          <p:cNvSpPr/>
          <p:nvPr userDrawn="1"/>
        </p:nvSpPr>
        <p:spPr>
          <a:xfrm>
            <a:off x="1" y="1"/>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5" name="Picture 24"/>
          <p:cNvPicPr>
            <a:picLocks noChangeAspect="1"/>
          </p:cNvPicPr>
          <p:nvPr userDrawn="1"/>
        </p:nvPicPr>
        <p:blipFill rotWithShape="1">
          <a:blip r:embed="rId2" cstate="email">
            <a:alphaModFix amt="38000"/>
            <a:extLst>
              <a:ext uri="{28A0092B-C50C-407E-A947-70E740481C1C}">
                <a14:useLocalDpi xmlns:a14="http://schemas.microsoft.com/office/drawing/2010/main"/>
              </a:ext>
            </a:extLst>
          </a:blip>
          <a:srcRect/>
          <a:stretch/>
        </p:blipFill>
        <p:spPr>
          <a:xfrm>
            <a:off x="-1" y="-4208"/>
            <a:ext cx="5674179" cy="3433209"/>
          </a:xfrm>
          <a:prstGeom prst="rect">
            <a:avLst/>
          </a:prstGeom>
        </p:spPr>
      </p:pic>
      <p:sp>
        <p:nvSpPr>
          <p:cNvPr id="27" name="Rectangle 26"/>
          <p:cNvSpPr/>
          <p:nvPr userDrawn="1"/>
        </p:nvSpPr>
        <p:spPr>
          <a:xfrm>
            <a:off x="1" y="1228440"/>
            <a:ext cx="9144000" cy="1690255"/>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 name="Rectangle 27"/>
          <p:cNvSpPr/>
          <p:nvPr userDrawn="1"/>
        </p:nvSpPr>
        <p:spPr>
          <a:xfrm>
            <a:off x="5674180" y="1"/>
            <a:ext cx="1967594" cy="6858000"/>
          </a:xfrm>
          <a:prstGeom prst="rect">
            <a:avLst/>
          </a:prstGeom>
          <a:solidFill>
            <a:schemeClr val="accent6">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29" name="Picture 28"/>
          <p:cNvPicPr>
            <a:picLocks noChangeAspect="1"/>
          </p:cNvPicPr>
          <p:nvPr userDrawn="1"/>
        </p:nvPicPr>
        <p:blipFill rotWithShape="1">
          <a:blip r:embed="rId3" cstate="email">
            <a:extLst>
              <a:ext uri="{28A0092B-C50C-407E-A947-70E740481C1C}">
                <a14:useLocalDpi xmlns:a14="http://schemas.microsoft.com/office/drawing/2010/main"/>
              </a:ext>
            </a:extLst>
          </a:blip>
          <a:stretch/>
        </p:blipFill>
        <p:spPr>
          <a:xfrm>
            <a:off x="5936223" y="432263"/>
            <a:ext cx="1455318" cy="562054"/>
          </a:xfrm>
          <a:prstGeom prst="rect">
            <a:avLst/>
          </a:prstGeom>
          <a:noFill/>
          <a:ln>
            <a:noFill/>
          </a:ln>
        </p:spPr>
      </p:pic>
      <p:sp>
        <p:nvSpPr>
          <p:cNvPr id="31" name="Rectangle 30"/>
          <p:cNvSpPr/>
          <p:nvPr userDrawn="1"/>
        </p:nvSpPr>
        <p:spPr>
          <a:xfrm>
            <a:off x="591934" y="2915631"/>
            <a:ext cx="1527812" cy="905163"/>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2" name="Rectangle 31"/>
          <p:cNvSpPr/>
          <p:nvPr userDrawn="1"/>
        </p:nvSpPr>
        <p:spPr>
          <a:xfrm>
            <a:off x="2149358" y="2915631"/>
            <a:ext cx="1009479" cy="905163"/>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3" name="Rectangle 32"/>
          <p:cNvSpPr/>
          <p:nvPr userDrawn="1"/>
        </p:nvSpPr>
        <p:spPr>
          <a:xfrm>
            <a:off x="3188449" y="2915631"/>
            <a:ext cx="2485730" cy="905163"/>
          </a:xfrm>
          <a:prstGeom prst="rect">
            <a:avLst/>
          </a:prstGeom>
          <a:blipFill>
            <a:blip r:embed="rId6"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5" name="TextBox 34"/>
          <p:cNvSpPr txBox="1"/>
          <p:nvPr userDrawn="1"/>
        </p:nvSpPr>
        <p:spPr>
          <a:xfrm>
            <a:off x="525308" y="5271934"/>
            <a:ext cx="1668780" cy="230832"/>
          </a:xfrm>
          <a:prstGeom prst="rect">
            <a:avLst/>
          </a:prstGeom>
          <a:noFill/>
        </p:spPr>
        <p:txBody>
          <a:bodyPr wrap="square" rtlCol="0">
            <a:spAutoFit/>
          </a:bodyPr>
          <a:lstStyle/>
          <a:p>
            <a:r>
              <a:rPr lang="en-US" sz="900" b="0" i="1" spc="225" dirty="0">
                <a:solidFill>
                  <a:srgbClr val="00ACD9"/>
                </a:solidFill>
                <a:latin typeface="Calibri" charset="0"/>
                <a:ea typeface="Calibri" charset="0"/>
                <a:cs typeface="Calibri" charset="0"/>
              </a:rPr>
              <a:t>PRESENTED BY</a:t>
            </a:r>
          </a:p>
        </p:txBody>
      </p:sp>
      <p:pic>
        <p:nvPicPr>
          <p:cNvPr id="39" name="Picture 38"/>
          <p:cNvPicPr>
            <a:picLocks/>
          </p:cNvPicPr>
          <p:nvPr userDrawn="1"/>
        </p:nvPicPr>
        <p:blipFill>
          <a:blip r:embed="rId7" cstate="email">
            <a:extLst>
              <a:ext uri="{28A0092B-C50C-407E-A947-70E740481C1C}">
                <a14:useLocalDpi xmlns:a14="http://schemas.microsoft.com/office/drawing/2010/main"/>
              </a:ext>
            </a:extLst>
          </a:blip>
          <a:stretch>
            <a:fillRect/>
          </a:stretch>
        </p:blipFill>
        <p:spPr>
          <a:xfrm>
            <a:off x="591934" y="5910132"/>
            <a:ext cx="7049838" cy="36576"/>
          </a:xfrm>
          <a:prstGeom prst="rect">
            <a:avLst/>
          </a:prstGeom>
        </p:spPr>
      </p:pic>
      <p:sp>
        <p:nvSpPr>
          <p:cNvPr id="2" name="Title 1"/>
          <p:cNvSpPr>
            <a:spLocks noGrp="1"/>
          </p:cNvSpPr>
          <p:nvPr>
            <p:ph type="ctrTitle" hasCustomPrompt="1"/>
          </p:nvPr>
        </p:nvSpPr>
        <p:spPr>
          <a:xfrm>
            <a:off x="515761" y="1228440"/>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14" name="Rectangle 13"/>
          <p:cNvSpPr/>
          <p:nvPr/>
        </p:nvSpPr>
        <p:spPr>
          <a:xfrm>
            <a:off x="1" y="1228440"/>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p:cNvSpPr>
            <a:spLocks noGrp="1"/>
          </p:cNvSpPr>
          <p:nvPr>
            <p:ph type="subTitle" idx="1" hasCustomPrompt="1"/>
          </p:nvPr>
        </p:nvSpPr>
        <p:spPr>
          <a:xfrm>
            <a:off x="525309" y="5559098"/>
            <a:ext cx="4695998" cy="353125"/>
          </a:xfrm>
        </p:spPr>
        <p:txBody>
          <a:bodyPr lIns="91440" rIns="91440">
            <a:normAutofit/>
          </a:bodyPr>
          <a:lstStyle>
            <a:lvl1pPr marL="0" indent="0" algn="l">
              <a:buNone/>
              <a:defRPr sz="1600" cap="none" spc="150" baseline="0">
                <a:solidFill>
                  <a:schemeClr val="bg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5" name="Footer Placeholder 4"/>
          <p:cNvSpPr>
            <a:spLocks noGrp="1"/>
          </p:cNvSpPr>
          <p:nvPr>
            <p:ph type="ftr" sz="quarter" idx="11"/>
          </p:nvPr>
        </p:nvSpPr>
        <p:spPr>
          <a:xfrm>
            <a:off x="5674180" y="6488668"/>
            <a:ext cx="1967594" cy="365125"/>
          </a:xfrm>
        </p:spPr>
        <p:txBody>
          <a:bodyPr/>
          <a:lstStyle/>
          <a:p>
            <a:endParaRPr lang="en-US" dirty="0"/>
          </a:p>
        </p:txBody>
      </p:sp>
      <p:pic>
        <p:nvPicPr>
          <p:cNvPr id="43" name="Picture 42"/>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8501932" y="5885658"/>
            <a:ext cx="461762" cy="134373"/>
          </a:xfrm>
          <a:prstGeom prst="rect">
            <a:avLst/>
          </a:prstGeom>
          <a:noFill/>
          <a:ln>
            <a:noFill/>
          </a:ln>
        </p:spPr>
      </p:pic>
      <p:pic>
        <p:nvPicPr>
          <p:cNvPr id="44" name="Picture 43"/>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799528" y="5872133"/>
            <a:ext cx="582240" cy="146706"/>
          </a:xfrm>
          <a:prstGeom prst="rect">
            <a:avLst/>
          </a:prstGeom>
          <a:noFill/>
          <a:ln>
            <a:noFill/>
          </a:ln>
        </p:spPr>
      </p:pic>
      <p:sp>
        <p:nvSpPr>
          <p:cNvPr id="4" name="Date Placeholder 3"/>
          <p:cNvSpPr>
            <a:spLocks noGrp="1"/>
          </p:cNvSpPr>
          <p:nvPr>
            <p:ph type="dt" sz="half" idx="10"/>
          </p:nvPr>
        </p:nvSpPr>
        <p:spPr>
          <a:xfrm>
            <a:off x="48713" y="6488667"/>
            <a:ext cx="739852" cy="365125"/>
          </a:xfrm>
        </p:spPr>
        <p:txBody>
          <a:bodyPr/>
          <a:lstStyle/>
          <a:p>
            <a:fld id="{BD401753-24C1-CD4E-BD1A-E1FE126B76E2}" type="datetime1">
              <a:rPr lang="en-US" smtClean="0"/>
              <a:t>8/28/2020</a:t>
            </a:fld>
            <a:endParaRPr lang="en-US" dirty="0"/>
          </a:p>
        </p:txBody>
      </p:sp>
      <p:sp>
        <p:nvSpPr>
          <p:cNvPr id="6" name="Slide Number Placeholder 5"/>
          <p:cNvSpPr>
            <a:spLocks noGrp="1"/>
          </p:cNvSpPr>
          <p:nvPr>
            <p:ph type="sldNum" sz="quarter" idx="12"/>
          </p:nvPr>
        </p:nvSpPr>
        <p:spPr>
          <a:xfrm>
            <a:off x="-383344" y="6459791"/>
            <a:ext cx="314548" cy="365125"/>
          </a:xfrm>
        </p:spPr>
        <p:txBody>
          <a:bodyPr/>
          <a:lstStyle/>
          <a:p>
            <a:fld id="{4FAB73BC-B049-4115-A692-8D63A059BFB8}" type="slidenum">
              <a:rPr lang="en-US" smtClean="0"/>
              <a:t>‹#›</a:t>
            </a:fld>
            <a:endParaRPr lang="en-US" dirty="0"/>
          </a:p>
        </p:txBody>
      </p:sp>
      <p:sp>
        <p:nvSpPr>
          <p:cNvPr id="23" name="Rectangle 22"/>
          <p:cNvSpPr/>
          <p:nvPr userDrawn="1"/>
        </p:nvSpPr>
        <p:spPr>
          <a:xfrm>
            <a:off x="5674180" y="1363919"/>
            <a:ext cx="1967594" cy="1421017"/>
          </a:xfrm>
          <a:prstGeom prst="rect">
            <a:avLst/>
          </a:pr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TextBox 21"/>
          <p:cNvSpPr txBox="1"/>
          <p:nvPr userDrawn="1"/>
        </p:nvSpPr>
        <p:spPr>
          <a:xfrm>
            <a:off x="7695526" y="6094148"/>
            <a:ext cx="1399922" cy="577081"/>
          </a:xfrm>
          <a:prstGeom prst="rect">
            <a:avLst/>
          </a:prstGeom>
          <a:noFill/>
        </p:spPr>
        <p:txBody>
          <a:bodyPr wrap="square" rtlCol="0">
            <a:spAutoFit/>
          </a:bodyPr>
          <a:lstStyle/>
          <a:p>
            <a:pPr algn="ctr"/>
            <a:r>
              <a:rPr lang="en-US" sz="450" b="0" i="0" kern="1200" dirty="0">
                <a:solidFill>
                  <a:schemeClr val="bg1"/>
                </a:solidFill>
                <a:effectLst/>
                <a:latin typeface="+mn-lt"/>
                <a:ea typeface="+mn-ea"/>
                <a:cs typeface="+mn-cs"/>
              </a:rPr>
              <a:t>Sandia National Laboratories is a multimission laboratory managed and operated by National Technology &amp; Engineering Solutions of Sandia, LLC, a wholly owned subsidiary of Honeywell International Inc., for the U.S. Department of Energy’s National Nuclear Security Administration under contract DE-NA0003525.</a:t>
            </a:r>
            <a:endParaRPr lang="en-US" sz="45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04">
          <p15:clr>
            <a:srgbClr val="FBAE40"/>
          </p15:clr>
        </p15:guide>
        <p15:guide id="3" orient="horz" pos="2160">
          <p15:clr>
            <a:srgbClr val="FBAE40"/>
          </p15:clr>
        </p15:guide>
        <p15:guide id="4" pos="37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NM Section Title">
    <p:spTree>
      <p:nvGrpSpPr>
        <p:cNvPr id="1" name=""/>
        <p:cNvGrpSpPr/>
        <p:nvPr/>
      </p:nvGrpSpPr>
      <p:grpSpPr>
        <a:xfrm>
          <a:off x="0" y="0"/>
          <a:ext cx="0" cy="0"/>
          <a:chOff x="0" y="0"/>
          <a:chExt cx="0" cy="0"/>
        </a:xfrm>
      </p:grpSpPr>
      <p:sp>
        <p:nvSpPr>
          <p:cNvPr id="10" name="Rectangle 9"/>
          <p:cNvSpPr/>
          <p:nvPr/>
        </p:nvSpPr>
        <p:spPr>
          <a:xfrm>
            <a:off x="1" y="0"/>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6" name="Picture 25"/>
          <p:cNvPicPr>
            <a:picLocks noChangeAspect="1"/>
          </p:cNvPicPr>
          <p:nvPr/>
        </p:nvPicPr>
        <p:blipFill rotWithShape="1">
          <a:blip r:embed="rId2" cstate="email">
            <a:alphaModFix amt="33000"/>
            <a:extLst>
              <a:ext uri="{28A0092B-C50C-407E-A947-70E740481C1C}">
                <a14:useLocalDpi xmlns:a14="http://schemas.microsoft.com/office/drawing/2010/main"/>
              </a:ext>
            </a:extLst>
          </a:blip>
          <a:srcRect/>
          <a:stretch/>
        </p:blipFill>
        <p:spPr>
          <a:xfrm>
            <a:off x="0" y="-1"/>
            <a:ext cx="9144000" cy="8747085"/>
          </a:xfrm>
          <a:prstGeom prst="rect">
            <a:avLst/>
          </a:prstGeom>
        </p:spPr>
      </p:pic>
      <p:sp>
        <p:nvSpPr>
          <p:cNvPr id="13" name="Rectangle 12"/>
          <p:cNvSpPr/>
          <p:nvPr/>
        </p:nvSpPr>
        <p:spPr>
          <a:xfrm>
            <a:off x="1" y="3112607"/>
            <a:ext cx="9144000" cy="1690255"/>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2945674" y="0"/>
            <a:ext cx="6198329" cy="6858000"/>
          </a:xfrm>
          <a:prstGeom prst="rect">
            <a:avLst/>
          </a:prstGeom>
          <a:solidFill>
            <a:schemeClr val="accent6">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sp>
        <p:nvSpPr>
          <p:cNvPr id="2" name="Title 1"/>
          <p:cNvSpPr>
            <a:spLocks noGrp="1"/>
          </p:cNvSpPr>
          <p:nvPr>
            <p:ph type="ctrTitle" hasCustomPrompt="1"/>
          </p:nvPr>
        </p:nvSpPr>
        <p:spPr>
          <a:xfrm>
            <a:off x="3098021" y="3112607"/>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3" name="Subtitle 2"/>
          <p:cNvSpPr>
            <a:spLocks noGrp="1"/>
          </p:cNvSpPr>
          <p:nvPr>
            <p:ph type="subTitle" idx="1" hasCustomPrompt="1"/>
          </p:nvPr>
        </p:nvSpPr>
        <p:spPr>
          <a:xfrm>
            <a:off x="3098023" y="5064549"/>
            <a:ext cx="4695998" cy="353125"/>
          </a:xfrm>
        </p:spPr>
        <p:txBody>
          <a:bodyPr lIns="91440" rIns="91440">
            <a:normAutofit/>
          </a:bodyPr>
          <a:lstStyle>
            <a:lvl1pPr marL="0" indent="0" algn="l">
              <a:buNone/>
              <a:defRPr sz="1600" cap="none" spc="150" baseline="0">
                <a:solidFill>
                  <a:schemeClr val="bg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4" name="Date Placeholder 3"/>
          <p:cNvSpPr>
            <a:spLocks noGrp="1"/>
          </p:cNvSpPr>
          <p:nvPr>
            <p:ph type="dt" sz="half" idx="10"/>
          </p:nvPr>
        </p:nvSpPr>
        <p:spPr>
          <a:xfrm>
            <a:off x="48713" y="6488667"/>
            <a:ext cx="706296" cy="365125"/>
          </a:xfrm>
        </p:spPr>
        <p:txBody>
          <a:bodyPr/>
          <a:lstStyle/>
          <a:p>
            <a:fld id="{E30A8737-9ED8-534E-AB64-824F3EF1F57B}" type="datetime1">
              <a:rPr lang="en-US" smtClean="0"/>
              <a:t>8/28/2020</a:t>
            </a:fld>
            <a:endParaRPr lang="en-US" dirty="0"/>
          </a:p>
        </p:txBody>
      </p:sp>
      <p:sp>
        <p:nvSpPr>
          <p:cNvPr id="5" name="Footer Placeholder 4"/>
          <p:cNvSpPr>
            <a:spLocks noGrp="1"/>
          </p:cNvSpPr>
          <p:nvPr>
            <p:ph type="ftr" sz="quarter" idx="11"/>
          </p:nvPr>
        </p:nvSpPr>
        <p:spPr>
          <a:xfrm>
            <a:off x="2945674" y="6488667"/>
            <a:ext cx="1967594" cy="365125"/>
          </a:xfrm>
        </p:spPr>
        <p:txBody>
          <a:bodyPr/>
          <a:lstStyle/>
          <a:p>
            <a:endParaRPr lang="en-US" dirty="0"/>
          </a:p>
        </p:txBody>
      </p:sp>
      <p:sp>
        <p:nvSpPr>
          <p:cNvPr id="6" name="Slide Number Placeholder 5"/>
          <p:cNvSpPr>
            <a:spLocks noGrp="1"/>
          </p:cNvSpPr>
          <p:nvPr>
            <p:ph type="sldNum" sz="quarter" idx="12"/>
          </p:nvPr>
        </p:nvSpPr>
        <p:spPr>
          <a:xfrm>
            <a:off x="-383344" y="6459791"/>
            <a:ext cx="314548" cy="365125"/>
          </a:xfrm>
        </p:spPr>
        <p:txBody>
          <a:bodyPr/>
          <a:lstStyle/>
          <a:p>
            <a:fld id="{4FAB73BC-B049-4115-A692-8D63A059BFB8}" type="slidenum">
              <a:rPr lang="en-US" smtClean="0"/>
              <a:pPr/>
              <a:t>‹#›</a:t>
            </a:fld>
            <a:endParaRPr lang="en-US" dirty="0"/>
          </a:p>
        </p:txBody>
      </p:sp>
      <p:sp>
        <p:nvSpPr>
          <p:cNvPr id="14" name="Rectangle 13"/>
          <p:cNvSpPr/>
          <p:nvPr/>
        </p:nvSpPr>
        <p:spPr>
          <a:xfrm>
            <a:off x="1" y="3112607"/>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7" name="Picture 6"/>
          <p:cNvPicPr>
            <a:picLocks/>
          </p:cNvPicPr>
          <p:nvPr/>
        </p:nvPicPr>
        <p:blipFill>
          <a:blip r:embed="rId3" cstate="email">
            <a:extLst>
              <a:ext uri="{28A0092B-C50C-407E-A947-70E740481C1C}">
                <a14:useLocalDpi xmlns:a14="http://schemas.microsoft.com/office/drawing/2010/main"/>
              </a:ext>
            </a:extLst>
          </a:blip>
          <a:stretch>
            <a:fillRect/>
          </a:stretch>
        </p:blipFill>
        <p:spPr>
          <a:xfrm>
            <a:off x="2945674" y="4893381"/>
            <a:ext cx="6198326" cy="457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CA Section Title">
    <p:spTree>
      <p:nvGrpSpPr>
        <p:cNvPr id="1" name=""/>
        <p:cNvGrpSpPr/>
        <p:nvPr/>
      </p:nvGrpSpPr>
      <p:grpSpPr>
        <a:xfrm>
          <a:off x="0" y="0"/>
          <a:ext cx="0" cy="0"/>
          <a:chOff x="0" y="0"/>
          <a:chExt cx="0" cy="0"/>
        </a:xfrm>
      </p:grpSpPr>
      <p:sp>
        <p:nvSpPr>
          <p:cNvPr id="10" name="Rectangle 9"/>
          <p:cNvSpPr/>
          <p:nvPr/>
        </p:nvSpPr>
        <p:spPr>
          <a:xfrm>
            <a:off x="1" y="0"/>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26" name="Picture 25"/>
          <p:cNvPicPr>
            <a:picLocks noChangeAspect="1"/>
          </p:cNvPicPr>
          <p:nvPr/>
        </p:nvPicPr>
        <p:blipFill rotWithShape="1">
          <a:blip r:embed="rId2" cstate="email">
            <a:alphaModFix amt="47000"/>
            <a:extLst>
              <a:ext uri="{28A0092B-C50C-407E-A947-70E740481C1C}">
                <a14:useLocalDpi xmlns:a14="http://schemas.microsoft.com/office/drawing/2010/main"/>
              </a:ext>
            </a:extLst>
          </a:blip>
          <a:srcRect/>
          <a:stretch/>
        </p:blipFill>
        <p:spPr>
          <a:xfrm>
            <a:off x="0" y="-4209"/>
            <a:ext cx="9144000" cy="5345279"/>
          </a:xfrm>
          <a:prstGeom prst="rect">
            <a:avLst/>
          </a:prstGeom>
        </p:spPr>
      </p:pic>
      <p:sp>
        <p:nvSpPr>
          <p:cNvPr id="13" name="Rectangle 12"/>
          <p:cNvSpPr/>
          <p:nvPr/>
        </p:nvSpPr>
        <p:spPr>
          <a:xfrm>
            <a:off x="1" y="3112607"/>
            <a:ext cx="9144000" cy="1690255"/>
          </a:xfrm>
          <a:prstGeom prst="rect">
            <a:avLst/>
          </a:prstGeom>
          <a:solidFill>
            <a:schemeClr val="bg2">
              <a:lumMod val="1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2945674" y="0"/>
            <a:ext cx="6198329" cy="6858000"/>
          </a:xfrm>
          <a:prstGeom prst="rect">
            <a:avLst/>
          </a:prstGeom>
          <a:solidFill>
            <a:schemeClr val="accent6">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sp>
        <p:nvSpPr>
          <p:cNvPr id="2" name="Title 1"/>
          <p:cNvSpPr>
            <a:spLocks noGrp="1"/>
          </p:cNvSpPr>
          <p:nvPr>
            <p:ph type="ctrTitle" hasCustomPrompt="1"/>
          </p:nvPr>
        </p:nvSpPr>
        <p:spPr>
          <a:xfrm>
            <a:off x="3098021" y="3112607"/>
            <a:ext cx="4642658" cy="1690255"/>
          </a:xfrm>
        </p:spPr>
        <p:txBody>
          <a:bodyPr anchor="ctr">
            <a:normAutofit/>
          </a:bodyPr>
          <a:lstStyle>
            <a:lvl1pPr algn="l">
              <a:lnSpc>
                <a:spcPts val="2775"/>
              </a:lnSpc>
              <a:defRPr sz="2700" spc="23"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3" name="Subtitle 2"/>
          <p:cNvSpPr>
            <a:spLocks noGrp="1"/>
          </p:cNvSpPr>
          <p:nvPr>
            <p:ph type="subTitle" idx="1" hasCustomPrompt="1"/>
          </p:nvPr>
        </p:nvSpPr>
        <p:spPr>
          <a:xfrm>
            <a:off x="3098023" y="5064549"/>
            <a:ext cx="4695998" cy="353125"/>
          </a:xfrm>
        </p:spPr>
        <p:txBody>
          <a:bodyPr lIns="91440" rIns="91440">
            <a:normAutofit/>
          </a:bodyPr>
          <a:lstStyle>
            <a:lvl1pPr marL="0" indent="0" algn="l">
              <a:buNone/>
              <a:defRPr sz="1600" cap="none" spc="150" baseline="0">
                <a:solidFill>
                  <a:schemeClr val="bg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4" name="Date Placeholder 3"/>
          <p:cNvSpPr>
            <a:spLocks noGrp="1"/>
          </p:cNvSpPr>
          <p:nvPr>
            <p:ph type="dt" sz="half" idx="10"/>
          </p:nvPr>
        </p:nvSpPr>
        <p:spPr>
          <a:xfrm>
            <a:off x="48713" y="6488667"/>
            <a:ext cx="706296" cy="365125"/>
          </a:xfrm>
        </p:spPr>
        <p:txBody>
          <a:bodyPr/>
          <a:lstStyle/>
          <a:p>
            <a:fld id="{E30A8737-9ED8-534E-AB64-824F3EF1F57B}" type="datetime1">
              <a:rPr lang="en-US" smtClean="0"/>
              <a:t>8/28/2020</a:t>
            </a:fld>
            <a:endParaRPr lang="en-US" dirty="0"/>
          </a:p>
        </p:txBody>
      </p:sp>
      <p:sp>
        <p:nvSpPr>
          <p:cNvPr id="5" name="Footer Placeholder 4"/>
          <p:cNvSpPr>
            <a:spLocks noGrp="1"/>
          </p:cNvSpPr>
          <p:nvPr>
            <p:ph type="ftr" sz="quarter" idx="11"/>
          </p:nvPr>
        </p:nvSpPr>
        <p:spPr>
          <a:xfrm>
            <a:off x="2945674" y="6488667"/>
            <a:ext cx="1967594" cy="365125"/>
          </a:xfrm>
        </p:spPr>
        <p:txBody>
          <a:bodyPr/>
          <a:lstStyle/>
          <a:p>
            <a:endParaRPr lang="en-US" dirty="0"/>
          </a:p>
        </p:txBody>
      </p:sp>
      <p:sp>
        <p:nvSpPr>
          <p:cNvPr id="6" name="Slide Number Placeholder 5"/>
          <p:cNvSpPr>
            <a:spLocks noGrp="1"/>
          </p:cNvSpPr>
          <p:nvPr>
            <p:ph type="sldNum" sz="quarter" idx="12"/>
          </p:nvPr>
        </p:nvSpPr>
        <p:spPr>
          <a:xfrm>
            <a:off x="-383344" y="6459791"/>
            <a:ext cx="314548" cy="365125"/>
          </a:xfrm>
        </p:spPr>
        <p:txBody>
          <a:bodyPr/>
          <a:lstStyle/>
          <a:p>
            <a:fld id="{4FAB73BC-B049-4115-A692-8D63A059BFB8}" type="slidenum">
              <a:rPr lang="en-US" smtClean="0"/>
              <a:pPr/>
              <a:t>‹#›</a:t>
            </a:fld>
            <a:endParaRPr lang="en-US" dirty="0"/>
          </a:p>
        </p:txBody>
      </p:sp>
      <p:sp>
        <p:nvSpPr>
          <p:cNvPr id="14" name="Rectangle 13"/>
          <p:cNvSpPr/>
          <p:nvPr/>
        </p:nvSpPr>
        <p:spPr>
          <a:xfrm>
            <a:off x="1" y="3112607"/>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350" dirty="0"/>
          </a:p>
        </p:txBody>
      </p:sp>
      <p:pic>
        <p:nvPicPr>
          <p:cNvPr id="7" name="Picture 6"/>
          <p:cNvPicPr>
            <a:picLocks/>
          </p:cNvPicPr>
          <p:nvPr/>
        </p:nvPicPr>
        <p:blipFill>
          <a:blip r:embed="rId3" cstate="email">
            <a:extLst>
              <a:ext uri="{28A0092B-C50C-407E-A947-70E740481C1C}">
                <a14:useLocalDpi xmlns:a14="http://schemas.microsoft.com/office/drawing/2010/main"/>
              </a:ext>
            </a:extLst>
          </a:blip>
          <a:stretch>
            <a:fillRect/>
          </a:stretch>
        </p:blipFill>
        <p:spPr>
          <a:xfrm>
            <a:off x="2945674" y="4893381"/>
            <a:ext cx="6198326" cy="457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marL="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9BE40A0-BA3A-E44B-A6F9-7A1F916D77D1}" type="datetime1">
              <a:rPr lang="en-US" smtClean="0"/>
              <a:t>8/28/2020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B0D5E2EC-3A15-B94B-9602-395D7423BE9F}" type="datetime1">
              <a:rPr lang="en-US" smtClean="0"/>
              <a:t>8/28/2020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7BE153A-A236-9B4D-A0F1-DA988CDD6E09}" type="datetime1">
              <a:rPr lang="en-US" smtClean="0"/>
              <a:t>8/28/2020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NM Title Slide White">
    <p:bg>
      <p:bgPr>
        <a:solidFill>
          <a:schemeClr val="bg1"/>
        </a:solidFill>
        <a:effectLst/>
      </p:bgPr>
    </p:bg>
    <p:spTree>
      <p:nvGrpSpPr>
        <p:cNvPr id="1" name=""/>
        <p:cNvGrpSpPr/>
        <p:nvPr/>
      </p:nvGrpSpPr>
      <p:grpSpPr>
        <a:xfrm>
          <a:off x="0" y="0"/>
          <a:ext cx="0" cy="0"/>
          <a:chOff x="0" y="0"/>
          <a:chExt cx="0" cy="0"/>
        </a:xfrm>
      </p:grpSpPr>
      <p:sp>
        <p:nvSpPr>
          <p:cNvPr id="12" name="Rectangle 11"/>
          <p:cNvSpPr/>
          <p:nvPr/>
        </p:nvSpPr>
        <p:spPr>
          <a:xfrm>
            <a:off x="1" y="1228439"/>
            <a:ext cx="9144000" cy="1690255"/>
          </a:xfrm>
          <a:prstGeom prst="rect">
            <a:avLst/>
          </a:prstGeom>
          <a:solidFill>
            <a:schemeClr val="tx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1" name="Picture 30"/>
          <p:cNvPicPr>
            <a:picLocks noChangeAspect="1"/>
          </p:cNvPicPr>
          <p:nvPr/>
        </p:nvPicPr>
        <p:blipFill rotWithShape="1">
          <a:blip r:embed="rId2" cstate="email">
            <a:alphaModFix amt="34000"/>
            <a:extLst>
              <a:ext uri="{28A0092B-C50C-407E-A947-70E740481C1C}">
                <a14:useLocalDpi xmlns:a14="http://schemas.microsoft.com/office/drawing/2010/main"/>
              </a:ext>
            </a:extLst>
          </a:blip>
          <a:srcRect/>
          <a:stretch/>
        </p:blipFill>
        <p:spPr>
          <a:xfrm>
            <a:off x="5674179" y="2915624"/>
            <a:ext cx="3469822" cy="4782754"/>
          </a:xfrm>
          <a:prstGeom prst="rect">
            <a:avLst/>
          </a:prstGeom>
        </p:spPr>
      </p:pic>
      <p:sp>
        <p:nvSpPr>
          <p:cNvPr id="11" name="Rectangle 10"/>
          <p:cNvSpPr/>
          <p:nvPr userDrawn="1"/>
        </p:nvSpPr>
        <p:spPr>
          <a:xfrm>
            <a:off x="5674180" y="0"/>
            <a:ext cx="1967594" cy="6858000"/>
          </a:xfrm>
          <a:prstGeom prst="rect">
            <a:avLst/>
          </a:prstGeom>
          <a:solidFill>
            <a:srgbClr val="00ACD9">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Title 1"/>
          <p:cNvSpPr>
            <a:spLocks noGrp="1"/>
          </p:cNvSpPr>
          <p:nvPr>
            <p:ph type="ctrTitle" hasCustomPrompt="1"/>
          </p:nvPr>
        </p:nvSpPr>
        <p:spPr>
          <a:xfrm>
            <a:off x="515761" y="1228439"/>
            <a:ext cx="4642658" cy="1690255"/>
          </a:xfrm>
        </p:spPr>
        <p:txBody>
          <a:bodyPr anchor="ctr">
            <a:normAutofit/>
          </a:bodyPr>
          <a:lstStyle>
            <a:lvl1pPr algn="l">
              <a:lnSpc>
                <a:spcPts val="2775"/>
              </a:lnSpc>
              <a:defRPr sz="2700" spc="23" baseline="0">
                <a:solidFill>
                  <a:schemeClr val="bg1"/>
                </a:solidFill>
              </a:defRPr>
            </a:lvl1pPr>
          </a:lstStyle>
          <a:p>
            <a:r>
              <a:rPr lang="en-US" dirty="0"/>
              <a:t>CLICK TO EDIT MASTER TITLE STYLE</a:t>
            </a:r>
          </a:p>
        </p:txBody>
      </p:sp>
      <p:sp>
        <p:nvSpPr>
          <p:cNvPr id="14" name="Subtitle 2"/>
          <p:cNvSpPr>
            <a:spLocks noGrp="1"/>
          </p:cNvSpPr>
          <p:nvPr>
            <p:ph type="subTitle" idx="1" hasCustomPrompt="1"/>
          </p:nvPr>
        </p:nvSpPr>
        <p:spPr>
          <a:xfrm>
            <a:off x="516920" y="4143074"/>
            <a:ext cx="4695998" cy="1777538"/>
          </a:xfrm>
        </p:spPr>
        <p:txBody>
          <a:bodyPr lIns="91440" rIns="91440">
            <a:normAutofit/>
          </a:bodyPr>
          <a:lstStyle>
            <a:lvl1pPr marL="0" indent="0" algn="l">
              <a:buNone/>
              <a:defRPr sz="1600" cap="none" spc="150" baseline="0">
                <a:solidFill>
                  <a:schemeClr val="tx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15" name="Date Placeholder 3"/>
          <p:cNvSpPr>
            <a:spLocks noGrp="1"/>
          </p:cNvSpPr>
          <p:nvPr>
            <p:ph type="dt" sz="half" idx="10"/>
          </p:nvPr>
        </p:nvSpPr>
        <p:spPr>
          <a:xfrm>
            <a:off x="48713" y="6459792"/>
            <a:ext cx="756630" cy="365125"/>
          </a:xfrm>
        </p:spPr>
        <p:txBody>
          <a:bodyPr/>
          <a:lstStyle>
            <a:lvl1pPr>
              <a:defRPr>
                <a:solidFill>
                  <a:schemeClr val="bg1">
                    <a:lumMod val="50000"/>
                  </a:schemeClr>
                </a:solidFill>
              </a:defRPr>
            </a:lvl1pPr>
          </a:lstStyle>
          <a:p>
            <a:fld id="{9BB4F62A-F143-0E44-AD26-04E6D9F03BB4}" type="datetime1">
              <a:rPr lang="en-US" smtClean="0"/>
              <a:t>8/28/2020</a:t>
            </a:fld>
            <a:endParaRPr lang="en-US" dirty="0"/>
          </a:p>
        </p:txBody>
      </p:sp>
      <p:sp>
        <p:nvSpPr>
          <p:cNvPr id="16" name="Footer Placeholder 4"/>
          <p:cNvSpPr>
            <a:spLocks noGrp="1"/>
          </p:cNvSpPr>
          <p:nvPr>
            <p:ph type="ftr" sz="quarter" idx="11"/>
          </p:nvPr>
        </p:nvSpPr>
        <p:spPr>
          <a:xfrm>
            <a:off x="5674180" y="6459792"/>
            <a:ext cx="1967594" cy="365125"/>
          </a:xfrm>
        </p:spPr>
        <p:txBody>
          <a:bodyPr/>
          <a:lstStyle/>
          <a:p>
            <a:endParaRPr lang="en-US" dirty="0"/>
          </a:p>
        </p:txBody>
      </p:sp>
      <p:pic>
        <p:nvPicPr>
          <p:cNvPr id="18" name="Picture 17"/>
          <p:cNvPicPr>
            <a:picLocks noChangeAspect="1"/>
          </p:cNvPicPr>
          <p:nvPr/>
        </p:nvPicPr>
        <p:blipFill rotWithShape="1">
          <a:blip r:embed="rId3" cstate="email">
            <a:extLst>
              <a:ext uri="{28A0092B-C50C-407E-A947-70E740481C1C}">
                <a14:useLocalDpi xmlns:a14="http://schemas.microsoft.com/office/drawing/2010/main"/>
              </a:ext>
            </a:extLst>
          </a:blip>
          <a:stretch/>
        </p:blipFill>
        <p:spPr>
          <a:xfrm>
            <a:off x="5893746" y="388060"/>
            <a:ext cx="1569767" cy="606255"/>
          </a:xfrm>
          <a:prstGeom prst="rect">
            <a:avLst/>
          </a:prstGeom>
          <a:noFill/>
          <a:ln>
            <a:noFill/>
          </a:ln>
        </p:spPr>
      </p:pic>
      <p:sp>
        <p:nvSpPr>
          <p:cNvPr id="19" name="Rectangle 18"/>
          <p:cNvSpPr/>
          <p:nvPr/>
        </p:nvSpPr>
        <p:spPr>
          <a:xfrm>
            <a:off x="1" y="1228439"/>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TextBox 23"/>
          <p:cNvSpPr txBox="1"/>
          <p:nvPr/>
        </p:nvSpPr>
        <p:spPr>
          <a:xfrm>
            <a:off x="515761" y="3912241"/>
            <a:ext cx="1668780" cy="230832"/>
          </a:xfrm>
          <a:prstGeom prst="rect">
            <a:avLst/>
          </a:prstGeom>
          <a:noFill/>
        </p:spPr>
        <p:txBody>
          <a:bodyPr wrap="square" rtlCol="0">
            <a:spAutoFit/>
          </a:bodyPr>
          <a:lstStyle/>
          <a:p>
            <a:r>
              <a:rPr lang="en-US" sz="900" i="1" spc="225" dirty="0">
                <a:solidFill>
                  <a:srgbClr val="00ACD9"/>
                </a:solidFill>
              </a:rPr>
              <a:t>PRESENTED BY</a:t>
            </a:r>
          </a:p>
        </p:txBody>
      </p:sp>
      <p:pic>
        <p:nvPicPr>
          <p:cNvPr id="40" name="Picture 39"/>
          <p:cNvPicPr>
            <a:picLocks/>
          </p:cNvPicPr>
          <p:nvPr userDrawn="1"/>
        </p:nvPicPr>
        <p:blipFill>
          <a:blip r:embed="rId4" cstate="email">
            <a:extLst>
              <a:ext uri="{28A0092B-C50C-407E-A947-70E740481C1C}">
                <a14:useLocalDpi xmlns:a14="http://schemas.microsoft.com/office/drawing/2010/main"/>
              </a:ext>
            </a:extLst>
          </a:blip>
          <a:stretch>
            <a:fillRect/>
          </a:stretch>
        </p:blipFill>
        <p:spPr>
          <a:xfrm>
            <a:off x="591934" y="5934370"/>
            <a:ext cx="7049838" cy="36576"/>
          </a:xfrm>
          <a:prstGeom prst="rect">
            <a:avLst/>
          </a:prstGeom>
        </p:spPr>
      </p:pic>
      <p:pic>
        <p:nvPicPr>
          <p:cNvPr id="41" name="Picture 4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502728" y="5905621"/>
            <a:ext cx="447351" cy="129732"/>
          </a:xfrm>
          <a:prstGeom prst="rect">
            <a:avLst/>
          </a:prstGeom>
          <a:noFill/>
          <a:ln>
            <a:noFill/>
          </a:ln>
        </p:spPr>
      </p:pic>
      <p:pic>
        <p:nvPicPr>
          <p:cNvPr id="42" name="Picture 4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799528" y="5880651"/>
            <a:ext cx="610223" cy="153757"/>
          </a:xfrm>
          <a:prstGeom prst="rect">
            <a:avLst/>
          </a:prstGeom>
          <a:noFill/>
          <a:ln>
            <a:noFill/>
          </a:ln>
        </p:spPr>
      </p:pic>
      <p:sp>
        <p:nvSpPr>
          <p:cNvPr id="44" name="Rectangle 43"/>
          <p:cNvSpPr/>
          <p:nvPr userDrawn="1"/>
        </p:nvSpPr>
        <p:spPr>
          <a:xfrm>
            <a:off x="591934" y="2915631"/>
            <a:ext cx="1527812" cy="905163"/>
          </a:xfrm>
          <a:prstGeom prst="rect">
            <a:avLst/>
          </a:pr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5" name="Rectangle 44"/>
          <p:cNvSpPr/>
          <p:nvPr userDrawn="1"/>
        </p:nvSpPr>
        <p:spPr>
          <a:xfrm>
            <a:off x="2149358" y="2915631"/>
            <a:ext cx="1009479" cy="905163"/>
          </a:xfrm>
          <a:prstGeom prst="rect">
            <a:avLst/>
          </a:prstGeom>
          <a:blipFill>
            <a:blip r:embed="rId8"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6" name="Rectangle 45"/>
          <p:cNvSpPr/>
          <p:nvPr userDrawn="1"/>
        </p:nvSpPr>
        <p:spPr>
          <a:xfrm>
            <a:off x="3188449" y="2915631"/>
            <a:ext cx="2485730" cy="905163"/>
          </a:xfrm>
          <a:prstGeom prst="rect">
            <a:avLst/>
          </a:prstGeom>
          <a:blipFill>
            <a:blip r:embed="rId9"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 name="Rectangle 46"/>
          <p:cNvSpPr/>
          <p:nvPr userDrawn="1"/>
        </p:nvSpPr>
        <p:spPr>
          <a:xfrm>
            <a:off x="5674180" y="1363919"/>
            <a:ext cx="1967594" cy="1421017"/>
          </a:xfrm>
          <a:prstGeom prst="rect">
            <a:avLst/>
          </a:pr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TextBox 19"/>
          <p:cNvSpPr txBox="1"/>
          <p:nvPr userDrawn="1"/>
        </p:nvSpPr>
        <p:spPr>
          <a:xfrm>
            <a:off x="7695526" y="6094148"/>
            <a:ext cx="1399922" cy="646331"/>
          </a:xfrm>
          <a:prstGeom prst="rect">
            <a:avLst/>
          </a:prstGeom>
          <a:noFill/>
        </p:spPr>
        <p:txBody>
          <a:bodyPr wrap="square" rtlCol="0">
            <a:spAutoFit/>
          </a:bodyPr>
          <a:lstStyle/>
          <a:p>
            <a:pPr algn="l"/>
            <a:r>
              <a:rPr lang="en-US" sz="450" b="0" i="0" kern="1200" dirty="0">
                <a:solidFill>
                  <a:schemeClr val="tx1"/>
                </a:solidFill>
                <a:effectLst/>
                <a:latin typeface="+mn-lt"/>
                <a:ea typeface="+mn-ea"/>
                <a:cs typeface="+mn-cs"/>
              </a:rPr>
              <a:t>Sandia National Laboratories is a multimission laboratory managed and operated by National Technology &amp; Engineering Solutions of Sandia, LLC, a wholly owned subsidiary of Honeywell International Inc., for the U.S. Department of Energy’s National Nuclear Security Administration under contract DE-NA0003525. SAND2019-8732 C</a:t>
            </a:r>
            <a:endParaRPr lang="en-US" sz="45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CA Title Slide White">
    <p:bg>
      <p:bgPr>
        <a:solidFill>
          <a:schemeClr val="bg1"/>
        </a:solidFill>
        <a:effectLst/>
      </p:bgPr>
    </p:bg>
    <p:spTree>
      <p:nvGrpSpPr>
        <p:cNvPr id="1" name=""/>
        <p:cNvGrpSpPr/>
        <p:nvPr/>
      </p:nvGrpSpPr>
      <p:grpSpPr>
        <a:xfrm>
          <a:off x="0" y="0"/>
          <a:ext cx="0" cy="0"/>
          <a:chOff x="0" y="0"/>
          <a:chExt cx="0" cy="0"/>
        </a:xfrm>
      </p:grpSpPr>
      <p:sp>
        <p:nvSpPr>
          <p:cNvPr id="12" name="Rectangle 11"/>
          <p:cNvSpPr/>
          <p:nvPr/>
        </p:nvSpPr>
        <p:spPr>
          <a:xfrm>
            <a:off x="1" y="1228439"/>
            <a:ext cx="9144000" cy="1690255"/>
          </a:xfrm>
          <a:prstGeom prst="rect">
            <a:avLst/>
          </a:prstGeom>
          <a:solidFill>
            <a:schemeClr val="tx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1" name="Picture 30"/>
          <p:cNvPicPr>
            <a:picLocks noChangeAspect="1"/>
          </p:cNvPicPr>
          <p:nvPr/>
        </p:nvPicPr>
        <p:blipFill rotWithShape="1">
          <a:blip r:embed="rId2" cstate="email">
            <a:alphaModFix amt="39000"/>
            <a:extLst>
              <a:ext uri="{28A0092B-C50C-407E-A947-70E740481C1C}">
                <a14:useLocalDpi xmlns:a14="http://schemas.microsoft.com/office/drawing/2010/main"/>
              </a:ext>
            </a:extLst>
          </a:blip>
          <a:srcRect b="-666"/>
          <a:stretch/>
        </p:blipFill>
        <p:spPr>
          <a:xfrm>
            <a:off x="5674179" y="2915630"/>
            <a:ext cx="3469822" cy="2931937"/>
          </a:xfrm>
          <a:prstGeom prst="rect">
            <a:avLst/>
          </a:prstGeom>
        </p:spPr>
      </p:pic>
      <p:sp>
        <p:nvSpPr>
          <p:cNvPr id="11" name="Rectangle 10"/>
          <p:cNvSpPr/>
          <p:nvPr userDrawn="1"/>
        </p:nvSpPr>
        <p:spPr>
          <a:xfrm>
            <a:off x="5674180" y="0"/>
            <a:ext cx="1967594" cy="6858000"/>
          </a:xfrm>
          <a:prstGeom prst="rect">
            <a:avLst/>
          </a:prstGeom>
          <a:solidFill>
            <a:srgbClr val="00ACD9">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Title 1"/>
          <p:cNvSpPr>
            <a:spLocks noGrp="1"/>
          </p:cNvSpPr>
          <p:nvPr>
            <p:ph type="ctrTitle" hasCustomPrompt="1"/>
          </p:nvPr>
        </p:nvSpPr>
        <p:spPr>
          <a:xfrm>
            <a:off x="515761" y="1228439"/>
            <a:ext cx="4642658" cy="1690255"/>
          </a:xfrm>
        </p:spPr>
        <p:txBody>
          <a:bodyPr anchor="ctr">
            <a:normAutofit/>
          </a:bodyPr>
          <a:lstStyle>
            <a:lvl1pPr algn="l">
              <a:lnSpc>
                <a:spcPts val="2775"/>
              </a:lnSpc>
              <a:defRPr sz="2700" spc="23" baseline="0">
                <a:solidFill>
                  <a:schemeClr val="bg1"/>
                </a:solidFill>
              </a:defRPr>
            </a:lvl1pPr>
          </a:lstStyle>
          <a:p>
            <a:r>
              <a:rPr lang="en-US" dirty="0"/>
              <a:t>CLICK TO EDIT MASTER TITLE STYLE</a:t>
            </a:r>
          </a:p>
        </p:txBody>
      </p:sp>
      <p:sp>
        <p:nvSpPr>
          <p:cNvPr id="14" name="Subtitle 2"/>
          <p:cNvSpPr>
            <a:spLocks noGrp="1"/>
          </p:cNvSpPr>
          <p:nvPr>
            <p:ph type="subTitle" idx="1" hasCustomPrompt="1"/>
          </p:nvPr>
        </p:nvSpPr>
        <p:spPr>
          <a:xfrm>
            <a:off x="516920" y="5567486"/>
            <a:ext cx="4695998" cy="353125"/>
          </a:xfrm>
        </p:spPr>
        <p:txBody>
          <a:bodyPr lIns="91440" rIns="91440">
            <a:normAutofit/>
          </a:bodyPr>
          <a:lstStyle>
            <a:lvl1pPr marL="0" indent="0" algn="l">
              <a:buNone/>
              <a:defRPr sz="1600" cap="none" spc="150" baseline="0">
                <a:solidFill>
                  <a:schemeClr val="tx1"/>
                </a:solidFill>
                <a:latin typeface="Garamond" charset="0"/>
                <a:ea typeface="Garamond" charset="0"/>
                <a:cs typeface="Garamond" charset="0"/>
              </a:defRPr>
            </a:lvl1pPr>
            <a:lvl2pPr marL="342875" indent="0" algn="ctr">
              <a:buNone/>
              <a:defRPr sz="1800"/>
            </a:lvl2pPr>
            <a:lvl3pPr marL="685749" indent="0" algn="ctr">
              <a:buNone/>
              <a:defRPr sz="1800"/>
            </a:lvl3pPr>
            <a:lvl4pPr marL="1028624" indent="0" algn="ctr">
              <a:buNone/>
              <a:defRPr sz="1500"/>
            </a:lvl4pPr>
            <a:lvl5pPr marL="1371498" indent="0" algn="ctr">
              <a:buNone/>
              <a:defRPr sz="1500"/>
            </a:lvl5pPr>
            <a:lvl6pPr marL="1714373" indent="0" algn="ctr">
              <a:buNone/>
              <a:defRPr sz="1500"/>
            </a:lvl6pPr>
            <a:lvl7pPr marL="2057246" indent="0" algn="ctr">
              <a:buNone/>
              <a:defRPr sz="1500"/>
            </a:lvl7pPr>
            <a:lvl8pPr marL="2400120" indent="0" algn="ctr">
              <a:buNone/>
              <a:defRPr sz="1500"/>
            </a:lvl8pPr>
            <a:lvl9pPr marL="2742995" indent="0" algn="ctr">
              <a:buNone/>
              <a:defRPr sz="1500"/>
            </a:lvl9pPr>
          </a:lstStyle>
          <a:p>
            <a:r>
              <a:rPr lang="en-US" dirty="0"/>
              <a:t>Click to edit master subtitle style</a:t>
            </a:r>
          </a:p>
        </p:txBody>
      </p:sp>
      <p:sp>
        <p:nvSpPr>
          <p:cNvPr id="15" name="Date Placeholder 3"/>
          <p:cNvSpPr>
            <a:spLocks noGrp="1"/>
          </p:cNvSpPr>
          <p:nvPr>
            <p:ph type="dt" sz="half" idx="10"/>
          </p:nvPr>
        </p:nvSpPr>
        <p:spPr>
          <a:xfrm>
            <a:off x="48713" y="6459792"/>
            <a:ext cx="756630" cy="365125"/>
          </a:xfrm>
        </p:spPr>
        <p:txBody>
          <a:bodyPr/>
          <a:lstStyle>
            <a:lvl1pPr>
              <a:defRPr>
                <a:solidFill>
                  <a:schemeClr val="bg1">
                    <a:lumMod val="50000"/>
                  </a:schemeClr>
                </a:solidFill>
              </a:defRPr>
            </a:lvl1pPr>
          </a:lstStyle>
          <a:p>
            <a:fld id="{9BB4F62A-F143-0E44-AD26-04E6D9F03BB4}" type="datetime1">
              <a:rPr lang="en-US" smtClean="0"/>
              <a:t>8/28/2020</a:t>
            </a:fld>
            <a:endParaRPr lang="en-US" dirty="0"/>
          </a:p>
        </p:txBody>
      </p:sp>
      <p:sp>
        <p:nvSpPr>
          <p:cNvPr id="16" name="Footer Placeholder 4"/>
          <p:cNvSpPr>
            <a:spLocks noGrp="1"/>
          </p:cNvSpPr>
          <p:nvPr>
            <p:ph type="ftr" sz="quarter" idx="11"/>
          </p:nvPr>
        </p:nvSpPr>
        <p:spPr>
          <a:xfrm>
            <a:off x="5674180" y="6459792"/>
            <a:ext cx="1967594" cy="365125"/>
          </a:xfrm>
        </p:spPr>
        <p:txBody>
          <a:bodyPr/>
          <a:lstStyle/>
          <a:p>
            <a:endParaRPr lang="en-US" dirty="0"/>
          </a:p>
        </p:txBody>
      </p:sp>
      <p:pic>
        <p:nvPicPr>
          <p:cNvPr id="18" name="Picture 17"/>
          <p:cNvPicPr>
            <a:picLocks noChangeAspect="1"/>
          </p:cNvPicPr>
          <p:nvPr/>
        </p:nvPicPr>
        <p:blipFill rotWithShape="1">
          <a:blip r:embed="rId3" cstate="email">
            <a:extLst>
              <a:ext uri="{28A0092B-C50C-407E-A947-70E740481C1C}">
                <a14:useLocalDpi xmlns:a14="http://schemas.microsoft.com/office/drawing/2010/main"/>
              </a:ext>
            </a:extLst>
          </a:blip>
          <a:stretch/>
        </p:blipFill>
        <p:spPr>
          <a:xfrm>
            <a:off x="5893746" y="388060"/>
            <a:ext cx="1569767" cy="606255"/>
          </a:xfrm>
          <a:prstGeom prst="rect">
            <a:avLst/>
          </a:prstGeom>
          <a:noFill/>
          <a:ln>
            <a:noFill/>
          </a:ln>
        </p:spPr>
      </p:pic>
      <p:sp>
        <p:nvSpPr>
          <p:cNvPr id="19" name="Rectangle 18"/>
          <p:cNvSpPr/>
          <p:nvPr/>
        </p:nvSpPr>
        <p:spPr>
          <a:xfrm>
            <a:off x="1" y="1228439"/>
            <a:ext cx="152348"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TextBox 23"/>
          <p:cNvSpPr txBox="1"/>
          <p:nvPr/>
        </p:nvSpPr>
        <p:spPr>
          <a:xfrm>
            <a:off x="525308" y="5336654"/>
            <a:ext cx="1668780" cy="230832"/>
          </a:xfrm>
          <a:prstGeom prst="rect">
            <a:avLst/>
          </a:prstGeom>
          <a:noFill/>
        </p:spPr>
        <p:txBody>
          <a:bodyPr wrap="square" rtlCol="0">
            <a:spAutoFit/>
          </a:bodyPr>
          <a:lstStyle/>
          <a:p>
            <a:r>
              <a:rPr lang="en-US" sz="900" i="1" spc="225" dirty="0">
                <a:solidFill>
                  <a:srgbClr val="00ACD9"/>
                </a:solidFill>
              </a:rPr>
              <a:t>PRESENTED BY</a:t>
            </a:r>
          </a:p>
        </p:txBody>
      </p:sp>
      <p:pic>
        <p:nvPicPr>
          <p:cNvPr id="40" name="Picture 39"/>
          <p:cNvPicPr>
            <a:picLocks/>
          </p:cNvPicPr>
          <p:nvPr userDrawn="1"/>
        </p:nvPicPr>
        <p:blipFill>
          <a:blip r:embed="rId4" cstate="email">
            <a:extLst>
              <a:ext uri="{28A0092B-C50C-407E-A947-70E740481C1C}">
                <a14:useLocalDpi xmlns:a14="http://schemas.microsoft.com/office/drawing/2010/main"/>
              </a:ext>
            </a:extLst>
          </a:blip>
          <a:stretch>
            <a:fillRect/>
          </a:stretch>
        </p:blipFill>
        <p:spPr>
          <a:xfrm>
            <a:off x="591934" y="5934370"/>
            <a:ext cx="7049838" cy="36576"/>
          </a:xfrm>
          <a:prstGeom prst="rect">
            <a:avLst/>
          </a:prstGeom>
        </p:spPr>
      </p:pic>
      <p:pic>
        <p:nvPicPr>
          <p:cNvPr id="41" name="Picture 40"/>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502728" y="5905621"/>
            <a:ext cx="447351" cy="129732"/>
          </a:xfrm>
          <a:prstGeom prst="rect">
            <a:avLst/>
          </a:prstGeom>
          <a:noFill/>
          <a:ln>
            <a:noFill/>
          </a:ln>
        </p:spPr>
      </p:pic>
      <p:pic>
        <p:nvPicPr>
          <p:cNvPr id="42" name="Picture 41"/>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799528" y="5880651"/>
            <a:ext cx="610223" cy="153757"/>
          </a:xfrm>
          <a:prstGeom prst="rect">
            <a:avLst/>
          </a:prstGeom>
          <a:noFill/>
          <a:ln>
            <a:noFill/>
          </a:ln>
        </p:spPr>
      </p:pic>
      <p:sp>
        <p:nvSpPr>
          <p:cNvPr id="44" name="Rectangle 43"/>
          <p:cNvSpPr/>
          <p:nvPr userDrawn="1"/>
        </p:nvSpPr>
        <p:spPr>
          <a:xfrm>
            <a:off x="591934" y="2915631"/>
            <a:ext cx="1527812" cy="905163"/>
          </a:xfrm>
          <a:prstGeom prst="rect">
            <a:avLst/>
          </a:pr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5" name="Rectangle 44"/>
          <p:cNvSpPr/>
          <p:nvPr userDrawn="1"/>
        </p:nvSpPr>
        <p:spPr>
          <a:xfrm>
            <a:off x="2149358" y="2915631"/>
            <a:ext cx="1009479" cy="905163"/>
          </a:xfrm>
          <a:prstGeom prst="rect">
            <a:avLst/>
          </a:prstGeom>
          <a:blipFill>
            <a:blip r:embed="rId8"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6" name="Rectangle 45"/>
          <p:cNvSpPr/>
          <p:nvPr userDrawn="1"/>
        </p:nvSpPr>
        <p:spPr>
          <a:xfrm>
            <a:off x="3188449" y="2915631"/>
            <a:ext cx="2485730" cy="905163"/>
          </a:xfrm>
          <a:prstGeom prst="rect">
            <a:avLst/>
          </a:prstGeom>
          <a:blipFill>
            <a:blip r:embed="rId9"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 name="Rectangle 46"/>
          <p:cNvSpPr/>
          <p:nvPr userDrawn="1"/>
        </p:nvSpPr>
        <p:spPr>
          <a:xfrm>
            <a:off x="5674180" y="1363919"/>
            <a:ext cx="1967594" cy="1421017"/>
          </a:xfrm>
          <a:prstGeom prst="rect">
            <a:avLst/>
          </a:prstGeom>
          <a:blipFill>
            <a:blip r:embed="rId10"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TextBox 19"/>
          <p:cNvSpPr txBox="1"/>
          <p:nvPr userDrawn="1"/>
        </p:nvSpPr>
        <p:spPr>
          <a:xfrm>
            <a:off x="7695526" y="6094148"/>
            <a:ext cx="1399922" cy="577081"/>
          </a:xfrm>
          <a:prstGeom prst="rect">
            <a:avLst/>
          </a:prstGeom>
          <a:noFill/>
        </p:spPr>
        <p:txBody>
          <a:bodyPr wrap="square" rtlCol="0">
            <a:spAutoFit/>
          </a:bodyPr>
          <a:lstStyle/>
          <a:p>
            <a:pPr algn="ctr"/>
            <a:r>
              <a:rPr lang="en-US" sz="450" b="0" i="0" kern="1200" dirty="0">
                <a:solidFill>
                  <a:schemeClr val="tx1"/>
                </a:solidFill>
                <a:effectLst/>
                <a:latin typeface="+mn-lt"/>
                <a:ea typeface="+mn-ea"/>
                <a:cs typeface="+mn-cs"/>
              </a:rPr>
              <a:t>Sandia National Laboratories is a multimission laboratory managed and operated by National Technology &amp; Engineering Solutions of Sandia, LLC, a wholly owned subsidiary of Honeywell International Inc., for the U.S. Department of Energy’s National Nuclear Security Administration under contract DE-NA0003525.</a:t>
            </a:r>
            <a:endParaRPr lang="en-US" sz="45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0"/>
            <a:ext cx="9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rot="5400000">
            <a:off x="167891" y="318897"/>
            <a:ext cx="685800" cy="48006"/>
          </a:xfrm>
          <a:prstGeom prst="rect">
            <a:avLst/>
          </a:prstGeom>
          <a:solidFill>
            <a:srgbClr val="00ACD9"/>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2" name="Title Placeholder 1"/>
          <p:cNvSpPr>
            <a:spLocks noGrp="1"/>
          </p:cNvSpPr>
          <p:nvPr>
            <p:ph type="title"/>
          </p:nvPr>
        </p:nvSpPr>
        <p:spPr>
          <a:xfrm>
            <a:off x="582051" y="215415"/>
            <a:ext cx="7543800" cy="570225"/>
          </a:xfrm>
          <a:prstGeom prst="rect">
            <a:avLst/>
          </a:prstGeom>
        </p:spPr>
        <p:txBody>
          <a:bodyPr vert="horz" lIns="91440" tIns="45720" rIns="91440" bIns="45720" rtlCol="0" anchor="b">
            <a:noAutofit/>
          </a:bodyPr>
          <a:lstStyle/>
          <a:p>
            <a:r>
              <a:rPr lang="en-US" dirty="0"/>
              <a:t>CLICK TO EDIT MASTER TITLE STYLE</a:t>
            </a:r>
          </a:p>
        </p:txBody>
      </p:sp>
      <p:sp>
        <p:nvSpPr>
          <p:cNvPr id="3" name="Text Placeholder 2"/>
          <p:cNvSpPr>
            <a:spLocks noGrp="1"/>
          </p:cNvSpPr>
          <p:nvPr>
            <p:ph type="body" idx="1"/>
          </p:nvPr>
        </p:nvSpPr>
        <p:spPr>
          <a:xfrm>
            <a:off x="582051" y="1429236"/>
            <a:ext cx="7543800" cy="3433635"/>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8715" y="6485919"/>
            <a:ext cx="1854203" cy="365125"/>
          </a:xfrm>
          <a:prstGeom prst="rect">
            <a:avLst/>
          </a:prstGeom>
        </p:spPr>
        <p:txBody>
          <a:bodyPr vert="horz" lIns="91440" tIns="45720" rIns="91440" bIns="45720" rtlCol="0" anchor="ctr"/>
          <a:lstStyle>
            <a:lvl1pPr algn="l">
              <a:defRPr sz="900">
                <a:solidFill>
                  <a:srgbClr val="FFFFFF"/>
                </a:solidFill>
              </a:defRPr>
            </a:lvl1pPr>
          </a:lstStyle>
          <a:p>
            <a:fld id="{E30A8737-9ED8-534E-AB64-824F3EF1F57B}" type="datetime1">
              <a:rPr lang="en-US" smtClean="0"/>
              <a:pPr/>
              <a:t>8/28/2020</a:t>
            </a:fld>
            <a:endParaRPr lang="en-US" dirty="0"/>
          </a:p>
        </p:txBody>
      </p:sp>
      <p:sp>
        <p:nvSpPr>
          <p:cNvPr id="5" name="Footer Placeholder 4"/>
          <p:cNvSpPr>
            <a:spLocks noGrp="1"/>
          </p:cNvSpPr>
          <p:nvPr>
            <p:ph type="ftr" sz="quarter" idx="3"/>
          </p:nvPr>
        </p:nvSpPr>
        <p:spPr>
          <a:xfrm>
            <a:off x="2764640" y="6485919"/>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48714" y="437293"/>
            <a:ext cx="438070"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sp>
        <p:nvSpPr>
          <p:cNvPr id="12" name="Rectangle 11"/>
          <p:cNvSpPr/>
          <p:nvPr/>
        </p:nvSpPr>
        <p:spPr>
          <a:xfrm>
            <a:off x="8461829" y="321774"/>
            <a:ext cx="682171" cy="368300"/>
          </a:xfrm>
          <a:prstGeom prst="rect">
            <a:avLst/>
          </a:prstGeom>
          <a:solidFill>
            <a:srgbClr val="00ACD9">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8" name="Picture 7"/>
          <p:cNvPicPr>
            <a:picLocks noChangeAspect="1"/>
          </p:cNvPicPr>
          <p:nvPr/>
        </p:nvPicPr>
        <p:blipFill rotWithShape="1">
          <a:blip r:embed="rId17" cstate="email">
            <a:extLst>
              <a:ext uri="{28A0092B-C50C-407E-A947-70E740481C1C}">
                <a14:useLocalDpi xmlns:a14="http://schemas.microsoft.com/office/drawing/2010/main"/>
              </a:ext>
            </a:extLst>
          </a:blip>
          <a:stretch/>
        </p:blipFill>
        <p:spPr>
          <a:xfrm>
            <a:off x="8542982" y="380825"/>
            <a:ext cx="262128" cy="249936"/>
          </a:xfrm>
          <a:prstGeom prst="rect">
            <a:avLst/>
          </a:prstGeom>
          <a:noFill/>
          <a:ln>
            <a:noFill/>
          </a:ln>
        </p:spPr>
      </p:pic>
      <p:pic>
        <p:nvPicPr>
          <p:cNvPr id="13" name="Picture 12"/>
          <p:cNvPicPr>
            <a:picLocks/>
          </p:cNvPicPr>
          <p:nvPr/>
        </p:nvPicPr>
        <p:blipFill rotWithShape="1">
          <a:blip r:embed="rId18" cstate="email">
            <a:extLst>
              <a:ext uri="{28A0092B-C50C-407E-A947-70E740481C1C}">
                <a14:useLocalDpi xmlns:a14="http://schemas.microsoft.com/office/drawing/2010/main"/>
              </a:ext>
            </a:extLst>
          </a:blip>
          <a:srcRect t="-16865" b="-2"/>
          <a:stretch/>
        </p:blipFill>
        <p:spPr>
          <a:xfrm rot="16200000">
            <a:off x="5687176" y="3401175"/>
            <a:ext cx="6857999" cy="55658"/>
          </a:xfrm>
          <a:prstGeom prst="rect">
            <a:avLst/>
          </a:prstGeom>
        </p:spPr>
      </p:pic>
      <p:pic>
        <p:nvPicPr>
          <p:cNvPr id="16" name="Picture 15"/>
          <p:cNvPicPr>
            <a:picLocks/>
          </p:cNvPicPr>
          <p:nvPr userDrawn="1"/>
        </p:nvPicPr>
        <p:blipFill rotWithShape="1">
          <a:blip r:embed="rId18" cstate="email">
            <a:extLst>
              <a:ext uri="{28A0092B-C50C-407E-A947-70E740481C1C}">
                <a14:useLocalDpi xmlns:a14="http://schemas.microsoft.com/office/drawing/2010/main"/>
              </a:ext>
            </a:extLst>
          </a:blip>
          <a:srcRect t="-16865" b="-2"/>
          <a:stretch/>
        </p:blipFill>
        <p:spPr>
          <a:xfrm rot="16200000">
            <a:off x="5687176" y="3401175"/>
            <a:ext cx="6857999" cy="55658"/>
          </a:xfrm>
          <a:prstGeom prst="rect">
            <a:avLst/>
          </a:prstGeom>
        </p:spPr>
      </p:pic>
    </p:spTree>
    <p:extLst>
      <p:ext uri="{BB962C8B-B14F-4D97-AF65-F5344CB8AC3E}">
        <p14:creationId xmlns:p14="http://schemas.microsoft.com/office/powerpoint/2010/main" val="464738681"/>
      </p:ext>
    </p:extLst>
  </p:cSld>
  <p:clrMap bg1="lt1" tx1="dk1" bg2="lt2" tx2="dk2" accent1="accent1" accent2="accent2" accent3="accent3" accent4="accent4" accent5="accent5" accent6="accent6" hlink="hlink" folHlink="folHlink"/>
  <p:sldLayoutIdLst>
    <p:sldLayoutId id="2147483682" r:id="rId1"/>
    <p:sldLayoutId id="2147483692" r:id="rId2"/>
    <p:sldLayoutId id="2147483683" r:id="rId3"/>
    <p:sldLayoutId id="2147483693" r:id="rId4"/>
    <p:sldLayoutId id="2147483684" r:id="rId5"/>
    <p:sldLayoutId id="2147483685" r:id="rId6"/>
    <p:sldLayoutId id="2147483686" r:id="rId7"/>
    <p:sldLayoutId id="2147483687" r:id="rId8"/>
    <p:sldLayoutId id="2147483694" r:id="rId9"/>
    <p:sldLayoutId id="2147483688" r:id="rId10"/>
    <p:sldLayoutId id="2147483695" r:id="rId11"/>
    <p:sldLayoutId id="2147483689" r:id="rId12"/>
    <p:sldLayoutId id="2147483690" r:id="rId13"/>
    <p:sldLayoutId id="2147483691" r:id="rId14"/>
    <p:sldLayoutId id="2147483696"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685749" rtl="0" eaLnBrk="1" latinLnBrk="0" hangingPunct="1">
        <a:lnSpc>
          <a:spcPct val="85000"/>
        </a:lnSpc>
        <a:spcBef>
          <a:spcPct val="0"/>
        </a:spcBef>
        <a:buNone/>
        <a:defRPr sz="2000" b="0" i="0" kern="1200" spc="75" baseline="0">
          <a:solidFill>
            <a:schemeClr val="bg1"/>
          </a:solidFill>
          <a:latin typeface="Gill Sans MT" charset="0"/>
          <a:ea typeface="Gill Sans MT" charset="0"/>
          <a:cs typeface="Gill Sans MT" charset="0"/>
        </a:defRPr>
      </a:lvl1pPr>
    </p:titleStyle>
    <p:bodyStyle>
      <a:lvl1pPr marL="68576" indent="-68576" algn="l" defTabSz="685749" rtl="0" eaLnBrk="1" latinLnBrk="0" hangingPunct="1">
        <a:lnSpc>
          <a:spcPct val="90000"/>
        </a:lnSpc>
        <a:spcBef>
          <a:spcPts val="900"/>
        </a:spcBef>
        <a:spcAft>
          <a:spcPts val="150"/>
        </a:spcAft>
        <a:buClr>
          <a:srgbClr val="00B0F0"/>
        </a:buClr>
        <a:buSzPct val="100000"/>
        <a:buFont typeface="Calibri" panose="020F0502020204030204" pitchFamily="34" charset="0"/>
        <a:buChar char=" "/>
        <a:defRPr sz="1800" kern="1200">
          <a:solidFill>
            <a:schemeClr val="bg1"/>
          </a:solidFill>
          <a:latin typeface="Garamond" charset="0"/>
          <a:ea typeface="Garamond" charset="0"/>
          <a:cs typeface="Garamond" charset="0"/>
        </a:defRPr>
      </a:lvl1pPr>
      <a:lvl2pPr marL="288015" indent="-137150" algn="l" defTabSz="685749" rtl="0" eaLnBrk="1" latinLnBrk="0" hangingPunct="1">
        <a:lnSpc>
          <a:spcPct val="90000"/>
        </a:lnSpc>
        <a:spcBef>
          <a:spcPts val="150"/>
        </a:spcBef>
        <a:spcAft>
          <a:spcPts val="300"/>
        </a:spcAft>
        <a:buClr>
          <a:srgbClr val="00B0F0"/>
        </a:buClr>
        <a:buFont typeface="Calibri" pitchFamily="34" charset="0"/>
        <a:buChar char="◦"/>
        <a:defRPr sz="1600" kern="1200">
          <a:solidFill>
            <a:schemeClr val="bg1"/>
          </a:solidFill>
          <a:latin typeface="Garamond" charset="0"/>
          <a:ea typeface="Garamond" charset="0"/>
          <a:cs typeface="Garamond" charset="0"/>
        </a:defRPr>
      </a:lvl2pPr>
      <a:lvl3pPr marL="425165" indent="-137150" algn="l" defTabSz="685749" rtl="0" eaLnBrk="1" latinLnBrk="0" hangingPunct="1">
        <a:lnSpc>
          <a:spcPct val="90000"/>
        </a:lnSpc>
        <a:spcBef>
          <a:spcPts val="150"/>
        </a:spcBef>
        <a:spcAft>
          <a:spcPts val="300"/>
        </a:spcAft>
        <a:buClr>
          <a:srgbClr val="00B0F0"/>
        </a:buClr>
        <a:buFont typeface="Calibri" pitchFamily="34" charset="0"/>
        <a:buChar char="◦"/>
        <a:defRPr sz="1200" kern="1200">
          <a:solidFill>
            <a:schemeClr val="bg1"/>
          </a:solidFill>
          <a:latin typeface="Garamond" charset="0"/>
          <a:ea typeface="Garamond" charset="0"/>
          <a:cs typeface="Garamond" charset="0"/>
        </a:defRPr>
      </a:lvl3pPr>
      <a:lvl4pPr marL="562314" indent="-137150" algn="l" defTabSz="685749" rtl="0" eaLnBrk="1" latinLnBrk="0" hangingPunct="1">
        <a:lnSpc>
          <a:spcPct val="90000"/>
        </a:lnSpc>
        <a:spcBef>
          <a:spcPts val="150"/>
        </a:spcBef>
        <a:spcAft>
          <a:spcPts val="300"/>
        </a:spcAft>
        <a:buClr>
          <a:srgbClr val="00B0F0"/>
        </a:buClr>
        <a:buFont typeface="Calibri" pitchFamily="34" charset="0"/>
        <a:buChar char="◦"/>
        <a:defRPr sz="1200" kern="1200">
          <a:solidFill>
            <a:schemeClr val="bg1"/>
          </a:solidFill>
          <a:latin typeface="Garamond" charset="0"/>
          <a:ea typeface="Garamond" charset="0"/>
          <a:cs typeface="Garamond" charset="0"/>
        </a:defRPr>
      </a:lvl4pPr>
      <a:lvl5pPr marL="699464" indent="-137150" algn="l" defTabSz="685749" rtl="0" eaLnBrk="1" latinLnBrk="0" hangingPunct="1">
        <a:lnSpc>
          <a:spcPct val="90000"/>
        </a:lnSpc>
        <a:spcBef>
          <a:spcPts val="150"/>
        </a:spcBef>
        <a:spcAft>
          <a:spcPts val="300"/>
        </a:spcAft>
        <a:buClr>
          <a:srgbClr val="00B0F0"/>
        </a:buClr>
        <a:buFont typeface="Calibri" pitchFamily="34" charset="0"/>
        <a:buChar char="◦"/>
        <a:defRPr sz="1200" kern="1200">
          <a:solidFill>
            <a:schemeClr val="bg1"/>
          </a:solidFill>
          <a:latin typeface="Garamond" charset="0"/>
          <a:ea typeface="Garamond" charset="0"/>
          <a:cs typeface="Garamond" charset="0"/>
        </a:defRPr>
      </a:lvl5pPr>
      <a:lvl6pPr marL="824939" indent="-171438" algn="l" defTabSz="685749"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4928" indent="-171438" algn="l" defTabSz="685749"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4916" indent="-171438" algn="l" defTabSz="685749"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4906" indent="-171438" algn="l" defTabSz="685749"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p:bodyStyle>
    <p:otherStyle>
      <a:defPPr>
        <a:defRPr lang="en-US"/>
      </a:defPPr>
      <a:lvl1pPr marL="0" algn="l" defTabSz="685749" rtl="0" eaLnBrk="1" latinLnBrk="0" hangingPunct="1">
        <a:defRPr sz="1350" kern="1200">
          <a:solidFill>
            <a:schemeClr val="tx1"/>
          </a:solidFill>
          <a:latin typeface="+mn-lt"/>
          <a:ea typeface="+mn-ea"/>
          <a:cs typeface="+mn-cs"/>
        </a:defRPr>
      </a:lvl1pPr>
      <a:lvl2pPr marL="342875" algn="l" defTabSz="685749" rtl="0" eaLnBrk="1" latinLnBrk="0" hangingPunct="1">
        <a:defRPr sz="1350" kern="1200">
          <a:solidFill>
            <a:schemeClr val="tx1"/>
          </a:solidFill>
          <a:latin typeface="+mn-lt"/>
          <a:ea typeface="+mn-ea"/>
          <a:cs typeface="+mn-cs"/>
        </a:defRPr>
      </a:lvl2pPr>
      <a:lvl3pPr marL="685749" algn="l" defTabSz="685749" rtl="0" eaLnBrk="1" latinLnBrk="0" hangingPunct="1">
        <a:defRPr sz="1350" kern="1200">
          <a:solidFill>
            <a:schemeClr val="tx1"/>
          </a:solidFill>
          <a:latin typeface="+mn-lt"/>
          <a:ea typeface="+mn-ea"/>
          <a:cs typeface="+mn-cs"/>
        </a:defRPr>
      </a:lvl3pPr>
      <a:lvl4pPr marL="1028624" algn="l" defTabSz="685749" rtl="0" eaLnBrk="1" latinLnBrk="0" hangingPunct="1">
        <a:defRPr sz="1350" kern="1200">
          <a:solidFill>
            <a:schemeClr val="tx1"/>
          </a:solidFill>
          <a:latin typeface="+mn-lt"/>
          <a:ea typeface="+mn-ea"/>
          <a:cs typeface="+mn-cs"/>
        </a:defRPr>
      </a:lvl4pPr>
      <a:lvl5pPr marL="1371498" algn="l" defTabSz="685749" rtl="0" eaLnBrk="1" latinLnBrk="0" hangingPunct="1">
        <a:defRPr sz="1350" kern="1200">
          <a:solidFill>
            <a:schemeClr val="tx1"/>
          </a:solidFill>
          <a:latin typeface="+mn-lt"/>
          <a:ea typeface="+mn-ea"/>
          <a:cs typeface="+mn-cs"/>
        </a:defRPr>
      </a:lvl5pPr>
      <a:lvl6pPr marL="1714373" algn="l" defTabSz="685749" rtl="0" eaLnBrk="1" latinLnBrk="0" hangingPunct="1">
        <a:defRPr sz="1350" kern="1200">
          <a:solidFill>
            <a:schemeClr val="tx1"/>
          </a:solidFill>
          <a:latin typeface="+mn-lt"/>
          <a:ea typeface="+mn-ea"/>
          <a:cs typeface="+mn-cs"/>
        </a:defRPr>
      </a:lvl6pPr>
      <a:lvl7pPr marL="2057246" algn="l" defTabSz="685749" rtl="0" eaLnBrk="1" latinLnBrk="0" hangingPunct="1">
        <a:defRPr sz="1350" kern="1200">
          <a:solidFill>
            <a:schemeClr val="tx1"/>
          </a:solidFill>
          <a:latin typeface="+mn-lt"/>
          <a:ea typeface="+mn-ea"/>
          <a:cs typeface="+mn-cs"/>
        </a:defRPr>
      </a:lvl7pPr>
      <a:lvl8pPr marL="2400120" algn="l" defTabSz="685749" rtl="0" eaLnBrk="1" latinLnBrk="0" hangingPunct="1">
        <a:defRPr sz="1350" kern="1200">
          <a:solidFill>
            <a:schemeClr val="tx1"/>
          </a:solidFill>
          <a:latin typeface="+mn-lt"/>
          <a:ea typeface="+mn-ea"/>
          <a:cs typeface="+mn-cs"/>
        </a:defRPr>
      </a:lvl8pPr>
      <a:lvl9pPr marL="2742995" algn="l" defTabSz="68574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hyperlink" Target="mailto:wg-maccs-entity@sandia.gov"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0.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1.png"/><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32.pn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66266-1789-4BA4-9A6A-61D5A06816F8}"/>
              </a:ext>
            </a:extLst>
          </p:cNvPr>
          <p:cNvSpPr>
            <a:spLocks noGrp="1"/>
          </p:cNvSpPr>
          <p:nvPr>
            <p:ph type="ctrTitle"/>
          </p:nvPr>
        </p:nvSpPr>
        <p:spPr>
          <a:xfrm>
            <a:off x="171938" y="1228439"/>
            <a:ext cx="5462954" cy="1690255"/>
          </a:xfrm>
        </p:spPr>
        <p:txBody>
          <a:bodyPr>
            <a:noAutofit/>
          </a:bodyPr>
          <a:lstStyle/>
          <a:p>
            <a:pPr>
              <a:lnSpc>
                <a:spcPts val="4000"/>
              </a:lnSpc>
              <a:spcAft>
                <a:spcPts val="600"/>
              </a:spcAft>
            </a:pPr>
            <a:r>
              <a:rPr lang="en-US" sz="2800" dirty="0"/>
              <a:t>Overview of MACCS </a:t>
            </a:r>
            <a:br>
              <a:rPr lang="en-US" sz="2800" dirty="0"/>
            </a:br>
            <a:r>
              <a:rPr lang="en-US" sz="2800" dirty="0"/>
              <a:t>Status and Development</a:t>
            </a:r>
          </a:p>
        </p:txBody>
      </p:sp>
      <p:sp>
        <p:nvSpPr>
          <p:cNvPr id="3" name="Subtitle 2">
            <a:extLst>
              <a:ext uri="{FF2B5EF4-FFF2-40B4-BE49-F238E27FC236}">
                <a16:creationId xmlns:a16="http://schemas.microsoft.com/office/drawing/2014/main" id="{CFD4CCDB-1A46-4DD7-94CE-1E0DCF26FCDE}"/>
              </a:ext>
            </a:extLst>
          </p:cNvPr>
          <p:cNvSpPr>
            <a:spLocks noGrp="1"/>
          </p:cNvSpPr>
          <p:nvPr>
            <p:ph type="subTitle" idx="1"/>
          </p:nvPr>
        </p:nvSpPr>
        <p:spPr>
          <a:xfrm>
            <a:off x="516920" y="4158185"/>
            <a:ext cx="5172680" cy="1862172"/>
          </a:xfrm>
        </p:spPr>
        <p:txBody>
          <a:bodyPr>
            <a:normAutofit fontScale="92500" lnSpcReduction="20000"/>
          </a:bodyPr>
          <a:lstStyle/>
          <a:p>
            <a:pPr fontAlgn="auto"/>
            <a:r>
              <a:rPr lang="en-US" sz="3300" b="1" dirty="0">
                <a:latin typeface="Calibri" panose="020F0502020204030204" pitchFamily="34" charset="0"/>
                <a:cs typeface="Calibri" panose="020F0502020204030204" pitchFamily="34" charset="0"/>
              </a:rPr>
              <a:t>J. E. Leute</a:t>
            </a:r>
          </a:p>
          <a:p>
            <a:pPr fontAlgn="auto"/>
            <a:r>
              <a:rPr lang="en-US" sz="2300" b="1" dirty="0">
                <a:latin typeface="Calibri" panose="020F0502020204030204" pitchFamily="34" charset="0"/>
                <a:cs typeface="Calibri" panose="020F0502020204030204" pitchFamily="34" charset="0"/>
              </a:rPr>
              <a:t>Coauthors: N.E. Bixler, D. J. Clayton</a:t>
            </a:r>
          </a:p>
          <a:p>
            <a:pPr fontAlgn="auto"/>
            <a:r>
              <a:rPr lang="en-US" sz="2400" b="1" dirty="0">
                <a:latin typeface="Calibri" panose="020F0502020204030204" pitchFamily="34" charset="0"/>
                <a:cs typeface="Calibri" panose="020F0502020204030204" pitchFamily="34" charset="0"/>
              </a:rPr>
              <a:t>Sandia National Laboratories</a:t>
            </a:r>
          </a:p>
          <a:p>
            <a:pPr fontAlgn="auto"/>
            <a:r>
              <a:rPr lang="en-US" b="1" dirty="0">
                <a:latin typeface="Calibri" panose="020F0502020204030204" pitchFamily="34" charset="0"/>
                <a:cs typeface="Calibri" panose="020F0502020204030204" pitchFamily="34" charset="0"/>
              </a:rPr>
              <a:t>Presented at 2020 Virtual International MACCS Users’ Group Meeting, August 31 to September 2, 2020</a:t>
            </a:r>
          </a:p>
          <a:p>
            <a:endParaRPr lang="en-US" dirty="0"/>
          </a:p>
        </p:txBody>
      </p:sp>
      <p:sp>
        <p:nvSpPr>
          <p:cNvPr id="16" name="Slide Number Placeholder 15"/>
          <p:cNvSpPr>
            <a:spLocks noGrp="1"/>
          </p:cNvSpPr>
          <p:nvPr>
            <p:ph type="sldNum" sz="quarter" idx="4294967295"/>
          </p:nvPr>
        </p:nvSpPr>
        <p:spPr>
          <a:xfrm>
            <a:off x="0" y="6459538"/>
            <a:ext cx="417513"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FFFFFF"/>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050" b="0" i="0" u="none" strike="noStrike" kern="1200" cap="none" spc="0" normalizeH="0" baseline="0" noProof="0" dirty="0">
              <a:ln>
                <a:noFill/>
              </a:ln>
              <a:solidFill>
                <a:srgbClr val="FFFFFF"/>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741361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CCBB9-98EB-4C0A-9F1B-E0DF803063AB}"/>
              </a:ext>
            </a:extLst>
          </p:cNvPr>
          <p:cNvSpPr>
            <a:spLocks noGrp="1"/>
          </p:cNvSpPr>
          <p:nvPr>
            <p:ph type="title"/>
          </p:nvPr>
        </p:nvSpPr>
        <p:spPr/>
        <p:txBody>
          <a:bodyPr/>
          <a:lstStyle/>
          <a:p>
            <a:r>
              <a:rPr lang="en-US" dirty="0"/>
              <a:t>New Licensing Process</a:t>
            </a:r>
          </a:p>
        </p:txBody>
      </p:sp>
      <p:sp>
        <p:nvSpPr>
          <p:cNvPr id="3" name="Slide Number Placeholder 2">
            <a:extLst>
              <a:ext uri="{FF2B5EF4-FFF2-40B4-BE49-F238E27FC236}">
                <a16:creationId xmlns:a16="http://schemas.microsoft.com/office/drawing/2014/main" id="{80159121-755D-43EF-9268-593E0BDAA69D}"/>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460B9DD1-EDAD-4956-9DF5-C7E4EB8C36D6}"/>
              </a:ext>
            </a:extLst>
          </p:cNvPr>
          <p:cNvSpPr>
            <a:spLocks noGrp="1"/>
          </p:cNvSpPr>
          <p:nvPr>
            <p:ph type="body" sz="quarter" idx="10"/>
          </p:nvPr>
        </p:nvSpPr>
        <p:spPr/>
        <p:txBody>
          <a:bodyPr/>
          <a:lstStyle/>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MACCS 4.0 contains new licensing features</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Software is locked to a specific computer</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Licenses are for one-year duration</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Steps to activate license</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Run WinMACCS 4.0.0 Setup.exe (no installation key required)</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Open WinMACCS 4.0.0</a:t>
            </a:r>
          </a:p>
          <a:p>
            <a:pPr lvl="6" defTabSz="914400" fontAlgn="base">
              <a:lnSpc>
                <a:spcPct val="100000"/>
              </a:lnSpc>
              <a:spcBef>
                <a:spcPct val="20000"/>
              </a:spcBef>
              <a:spcAft>
                <a:spcPct val="0"/>
              </a:spcAft>
              <a:buClr>
                <a:srgbClr val="800000"/>
              </a:buClr>
              <a:buSzPct val="100000"/>
              <a:buFont typeface="Wingdings" pitchFamily="-111" charset="2"/>
              <a:buChar char="§"/>
            </a:pPr>
            <a:r>
              <a:rPr lang="en-US" sz="1800" dirty="0"/>
              <a:t>  A popup screen briefly describes the licensing process</a:t>
            </a:r>
          </a:p>
          <a:p>
            <a:pPr lvl="6" defTabSz="914400" fontAlgn="base">
              <a:lnSpc>
                <a:spcPct val="100000"/>
              </a:lnSpc>
              <a:spcBef>
                <a:spcPct val="20000"/>
              </a:spcBef>
              <a:spcAft>
                <a:spcPct val="0"/>
              </a:spcAft>
              <a:buClr>
                <a:srgbClr val="800000"/>
              </a:buClr>
              <a:buSzPct val="100000"/>
              <a:buFont typeface="Wingdings" pitchFamily="-111" charset="2"/>
              <a:buChar char="§"/>
            </a:pPr>
            <a:r>
              <a:rPr lang="en-US" sz="1800" dirty="0"/>
              <a:t>  Readme file provides more details on licensing process</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Run CreateLicenseRequestFile.exe in folder C:\Users\Public\WinMACCS to create </a:t>
            </a:r>
            <a:r>
              <a:rPr lang="en-US" dirty="0" err="1"/>
              <a:t>license.request</a:t>
            </a:r>
            <a:endParaRPr lang="en-US" dirty="0"/>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Send a copy of </a:t>
            </a:r>
            <a:r>
              <a:rPr lang="en-US" dirty="0" err="1"/>
              <a:t>license.request</a:t>
            </a:r>
            <a:r>
              <a:rPr lang="en-US" dirty="0"/>
              <a:t> to </a:t>
            </a:r>
            <a:r>
              <a:rPr lang="en-US" dirty="0">
                <a:hlinkClick r:id="rId3"/>
              </a:rPr>
              <a:t>wg-maccs-entity@sandia.gov</a:t>
            </a:r>
            <a:r>
              <a:rPr lang="en-US" dirty="0"/>
              <a:t> </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Once approved, Sandia sends </a:t>
            </a:r>
            <a:r>
              <a:rPr lang="en-US" dirty="0" err="1"/>
              <a:t>MACCS_license.key</a:t>
            </a:r>
            <a:r>
              <a:rPr lang="en-US" dirty="0"/>
              <a:t> to user</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License key is linked to WinMACCS</a:t>
            </a:r>
          </a:p>
          <a:p>
            <a:pPr marL="347472" lvl="1" defTabSz="914400" fontAlgn="base">
              <a:lnSpc>
                <a:spcPct val="100000"/>
              </a:lnSpc>
              <a:spcBef>
                <a:spcPct val="20000"/>
              </a:spcBef>
              <a:spcAft>
                <a:spcPct val="0"/>
              </a:spcAft>
              <a:buClr>
                <a:srgbClr val="800000"/>
              </a:buClr>
              <a:buSzPct val="100000"/>
              <a:buFont typeface="Wingdings" pitchFamily="-111" charset="2"/>
              <a:buChar char="§"/>
            </a:pPr>
            <a:endParaRPr lang="en-US" sz="2400" dirty="0"/>
          </a:p>
          <a:p>
            <a:pPr marL="347472" lvl="1" defTabSz="914400" fontAlgn="base">
              <a:lnSpc>
                <a:spcPct val="100000"/>
              </a:lnSpc>
              <a:spcBef>
                <a:spcPct val="20000"/>
              </a:spcBef>
              <a:spcAft>
                <a:spcPct val="0"/>
              </a:spcAft>
              <a:buClr>
                <a:srgbClr val="800000"/>
              </a:buClr>
              <a:buSzPct val="100000"/>
              <a:buFont typeface="Wingdings" pitchFamily="-111" charset="2"/>
              <a:buChar char="§"/>
            </a:pPr>
            <a:endParaRPr lang="en-US" sz="2400" dirty="0"/>
          </a:p>
          <a:p>
            <a:endParaRPr lang="en-US" dirty="0"/>
          </a:p>
        </p:txBody>
      </p:sp>
    </p:spTree>
    <p:extLst>
      <p:ext uri="{BB962C8B-B14F-4D97-AF65-F5344CB8AC3E}">
        <p14:creationId xmlns:p14="http://schemas.microsoft.com/office/powerpoint/2010/main" val="3817355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5D984-3827-4271-9F0A-C5FCDEC38722}"/>
              </a:ext>
            </a:extLst>
          </p:cNvPr>
          <p:cNvSpPr>
            <a:spLocks noGrp="1"/>
          </p:cNvSpPr>
          <p:nvPr>
            <p:ph type="title"/>
          </p:nvPr>
        </p:nvSpPr>
        <p:spPr/>
        <p:txBody>
          <a:bodyPr/>
          <a:lstStyle/>
          <a:p>
            <a:r>
              <a:rPr lang="en-US" dirty="0"/>
              <a:t>Linking License Key</a:t>
            </a:r>
          </a:p>
        </p:txBody>
      </p:sp>
      <p:sp>
        <p:nvSpPr>
          <p:cNvPr id="3" name="Slide Number Placeholder 2">
            <a:extLst>
              <a:ext uri="{FF2B5EF4-FFF2-40B4-BE49-F238E27FC236}">
                <a16:creationId xmlns:a16="http://schemas.microsoft.com/office/drawing/2014/main" id="{ED5C1E40-5EB6-4FF0-9656-E64DADCED62B}"/>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FFB8DF46-E11B-4680-8441-32D37E9B9400}"/>
              </a:ext>
            </a:extLst>
          </p:cNvPr>
          <p:cNvSpPr>
            <a:spLocks noGrp="1"/>
          </p:cNvSpPr>
          <p:nvPr>
            <p:ph type="body" sz="quarter" idx="10"/>
          </p:nvPr>
        </p:nvSpPr>
        <p:spPr>
          <a:xfrm>
            <a:off x="367748" y="1116200"/>
            <a:ext cx="8418443" cy="1279130"/>
          </a:xfrm>
        </p:spPr>
        <p:txBody>
          <a:bodyPr>
            <a:normAutofit lnSpcReduction="10000"/>
          </a:bodyPr>
          <a:lstStyle/>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File Specifications/License File is used to link </a:t>
            </a:r>
            <a:r>
              <a:rPr lang="en-US" sz="2400" dirty="0" err="1"/>
              <a:t>MACCS_license.key</a:t>
            </a:r>
            <a:endParaRPr lang="en-US" sz="2400" dirty="0"/>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WinMACCS provides the number of days left on license</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User should be proactive in updating license key </a:t>
            </a:r>
          </a:p>
        </p:txBody>
      </p:sp>
      <p:pic>
        <p:nvPicPr>
          <p:cNvPr id="5" name="Picture 4">
            <a:extLst>
              <a:ext uri="{FF2B5EF4-FFF2-40B4-BE49-F238E27FC236}">
                <a16:creationId xmlns:a16="http://schemas.microsoft.com/office/drawing/2014/main" id="{6A80D40E-659D-4B1E-9779-121DDC78E76A}"/>
              </a:ext>
            </a:extLst>
          </p:cNvPr>
          <p:cNvPicPr>
            <a:picLocks noChangeAspect="1"/>
          </p:cNvPicPr>
          <p:nvPr/>
        </p:nvPicPr>
        <p:blipFill>
          <a:blip r:embed="rId2"/>
          <a:stretch>
            <a:fillRect/>
          </a:stretch>
        </p:blipFill>
        <p:spPr>
          <a:xfrm>
            <a:off x="2057204" y="2505600"/>
            <a:ext cx="6947648" cy="4272888"/>
          </a:xfrm>
          <a:prstGeom prst="rect">
            <a:avLst/>
          </a:prstGeom>
        </p:spPr>
      </p:pic>
      <p:cxnSp>
        <p:nvCxnSpPr>
          <p:cNvPr id="10" name="Straight Arrow Connector 9">
            <a:extLst>
              <a:ext uri="{FF2B5EF4-FFF2-40B4-BE49-F238E27FC236}">
                <a16:creationId xmlns:a16="http://schemas.microsoft.com/office/drawing/2014/main" id="{B6CF0430-306E-43E6-BE2B-C39171593C91}"/>
              </a:ext>
            </a:extLst>
          </p:cNvPr>
          <p:cNvCxnSpPr>
            <a:cxnSpLocks/>
          </p:cNvCxnSpPr>
          <p:nvPr/>
        </p:nvCxnSpPr>
        <p:spPr>
          <a:xfrm flipH="1" flipV="1">
            <a:off x="5880256" y="5972230"/>
            <a:ext cx="626166" cy="506896"/>
          </a:xfrm>
          <a:prstGeom prst="straightConnector1">
            <a:avLst/>
          </a:prstGeom>
          <a:ln w="5080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1785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31127-1D4C-44D6-A162-9B88DDAF0758}"/>
              </a:ext>
            </a:extLst>
          </p:cNvPr>
          <p:cNvSpPr>
            <a:spLocks noGrp="1"/>
          </p:cNvSpPr>
          <p:nvPr>
            <p:ph type="title"/>
          </p:nvPr>
        </p:nvSpPr>
        <p:spPr/>
        <p:txBody>
          <a:bodyPr/>
          <a:lstStyle/>
          <a:p>
            <a:r>
              <a:rPr lang="en-US" dirty="0"/>
              <a:t>AniMACCS Capabilities</a:t>
            </a:r>
          </a:p>
        </p:txBody>
      </p:sp>
      <p:sp>
        <p:nvSpPr>
          <p:cNvPr id="3" name="Slide Number Placeholder 2">
            <a:extLst>
              <a:ext uri="{FF2B5EF4-FFF2-40B4-BE49-F238E27FC236}">
                <a16:creationId xmlns:a16="http://schemas.microsoft.com/office/drawing/2014/main" id="{F19994FA-5AAD-4279-8FEF-705DC33AF6E9}"/>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FAC8A995-06AB-4BD5-BB17-19A968D46B65}"/>
                  </a:ext>
                </a:extLst>
              </p:cNvPr>
              <p:cNvSpPr>
                <a:spLocks noGrp="1"/>
              </p:cNvSpPr>
              <p:nvPr>
                <p:ph type="body" sz="quarter" idx="10"/>
              </p:nvPr>
            </p:nvSpPr>
            <p:spPr/>
            <p:txBody>
              <a:bodyPr>
                <a:normAutofit/>
              </a:bodyPr>
              <a:lstStyle/>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AniMACCS software expected to release in September 2020</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Included with MACCS 4.0</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Can be obtained for a $1000 fee with MACCS 3.X</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Allows MACCS single weather sequence runs to be animated</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Movement of plume segments for Gaussian model</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Instantaneous air concentrations (</a:t>
                </a:r>
                <a:r>
                  <a:rPr lang="en-US" i="1" dirty="0">
                    <a:latin typeface="Cambria Math" panose="02040503050406030204" pitchFamily="18" charset="0"/>
                    <a:ea typeface="Cambria Math" panose="02040503050406030204" pitchFamily="18" charset="0"/>
                  </a:rPr>
                  <a:t>C</a:t>
                </a:r>
                <a:r>
                  <a:rPr lang="en-US" dirty="0"/>
                  <a:t>, Bq/m</a:t>
                </a:r>
                <a:r>
                  <a:rPr lang="en-US" baseline="30000" dirty="0"/>
                  <a:t>3</a:t>
                </a:r>
                <a:r>
                  <a:rPr lang="en-US" dirty="0"/>
                  <a:t>)</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Time-integrated air concentrations (</a:t>
                </a:r>
                <a14:m>
                  <m:oMath xmlns:m="http://schemas.openxmlformats.org/officeDocument/2006/math">
                    <m:r>
                      <a:rPr lang="en-US" b="0" i="1" smtClean="0">
                        <a:latin typeface="Cambria Math" panose="02040503050406030204" pitchFamily="18" charset="0"/>
                        <a:ea typeface="Cambria Math" panose="02040503050406030204" pitchFamily="18" charset="0"/>
                      </a:rPr>
                      <m:t>𝜒</m:t>
                    </m:r>
                  </m:oMath>
                </a14:m>
                <a:r>
                  <a:rPr lang="en-US" dirty="0"/>
                  <a:t>, Bq-s/m</a:t>
                </a:r>
                <a:r>
                  <a:rPr lang="en-US" baseline="30000" dirty="0"/>
                  <a:t>3</a:t>
                </a:r>
                <a:r>
                  <a:rPr lang="en-US" dirty="0"/>
                  <a:t>)</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Ground deposition (</a:t>
                </a:r>
                <a:r>
                  <a:rPr lang="en-US" i="1" dirty="0">
                    <a:latin typeface="Cambria Math" panose="02040503050406030204" pitchFamily="18" charset="0"/>
                    <a:ea typeface="Cambria Math" panose="02040503050406030204" pitchFamily="18" charset="0"/>
                  </a:rPr>
                  <a:t>D</a:t>
                </a:r>
                <a:r>
                  <a:rPr lang="en-US" dirty="0"/>
                  <a:t>, Bq/m</a:t>
                </a:r>
                <a:r>
                  <a:rPr lang="en-US" baseline="30000" dirty="0"/>
                  <a:t>2</a:t>
                </a:r>
                <a:r>
                  <a:rPr lang="en-US" dirty="0"/>
                  <a:t>)</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Creates both animations and snapshots </a:t>
                </a:r>
              </a:p>
              <a:p>
                <a:endParaRPr lang="en-US" dirty="0"/>
              </a:p>
            </p:txBody>
          </p:sp>
        </mc:Choice>
        <mc:Fallback xmlns="">
          <p:sp>
            <p:nvSpPr>
              <p:cNvPr id="4" name="Text Placeholder 3">
                <a:extLst>
                  <a:ext uri="{FF2B5EF4-FFF2-40B4-BE49-F238E27FC236}">
                    <a16:creationId xmlns:a16="http://schemas.microsoft.com/office/drawing/2014/main" id="{FAC8A995-06AB-4BD5-BB17-19A968D46B65}"/>
                  </a:ext>
                </a:extLst>
              </p:cNvPr>
              <p:cNvSpPr>
                <a:spLocks noGrp="1" noRot="1" noChangeAspect="1" noMove="1" noResize="1" noEditPoints="1" noAdjustHandles="1" noChangeArrowheads="1" noChangeShapeType="1" noTextEdit="1"/>
              </p:cNvSpPr>
              <p:nvPr>
                <p:ph type="body" sz="quarter" idx="10"/>
              </p:nvPr>
            </p:nvSpPr>
            <p:spPr>
              <a:blipFill>
                <a:blip r:embed="rId3"/>
                <a:stretch>
                  <a:fillRect l="-2181" t="-929"/>
                </a:stretch>
              </a:blipFill>
            </p:spPr>
            <p:txBody>
              <a:bodyPr/>
              <a:lstStyle/>
              <a:p>
                <a:r>
                  <a:rPr lang="en-US">
                    <a:noFill/>
                  </a:rPr>
                  <a:t> </a:t>
                </a:r>
              </a:p>
            </p:txBody>
          </p:sp>
        </mc:Fallback>
      </mc:AlternateContent>
    </p:spTree>
    <p:extLst>
      <p:ext uri="{BB962C8B-B14F-4D97-AF65-F5344CB8AC3E}">
        <p14:creationId xmlns:p14="http://schemas.microsoft.com/office/powerpoint/2010/main" val="711592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9E06A-9C9B-4A40-A7B5-7CB8D76E5C05}"/>
              </a:ext>
            </a:extLst>
          </p:cNvPr>
          <p:cNvSpPr>
            <a:spLocks noGrp="1"/>
          </p:cNvSpPr>
          <p:nvPr>
            <p:ph type="title"/>
          </p:nvPr>
        </p:nvSpPr>
        <p:spPr/>
        <p:txBody>
          <a:bodyPr/>
          <a:lstStyle/>
          <a:p>
            <a:r>
              <a:rPr lang="en-US" dirty="0"/>
              <a:t>AniMACCS Features</a:t>
            </a:r>
          </a:p>
        </p:txBody>
      </p:sp>
      <p:sp>
        <p:nvSpPr>
          <p:cNvPr id="3" name="Slide Number Placeholder 2">
            <a:extLst>
              <a:ext uri="{FF2B5EF4-FFF2-40B4-BE49-F238E27FC236}">
                <a16:creationId xmlns:a16="http://schemas.microsoft.com/office/drawing/2014/main" id="{8890063C-F0B1-4C05-B1B1-CA04D3B8A461}"/>
              </a:ext>
            </a:extLst>
          </p:cNvPr>
          <p:cNvSpPr>
            <a:spLocks noGrp="1"/>
          </p:cNvSpPr>
          <p:nvPr>
            <p:ph type="sldNum" sz="quarter" idx="4"/>
          </p:nvPr>
        </p:nvSpPr>
        <p:spPr>
          <a:xfrm>
            <a:off x="48713" y="445606"/>
            <a:ext cx="438753"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49F96FE9-3BBF-4DFE-B44C-864869AA4343}"/>
              </a:ext>
            </a:extLst>
          </p:cNvPr>
          <p:cNvSpPr>
            <a:spLocks noGrp="1"/>
          </p:cNvSpPr>
          <p:nvPr>
            <p:ph type="body" sz="quarter" idx="10"/>
          </p:nvPr>
        </p:nvSpPr>
        <p:spPr>
          <a:xfrm>
            <a:off x="615987" y="904462"/>
            <a:ext cx="3956013" cy="1454212"/>
          </a:xfrm>
        </p:spPr>
        <p:txBody>
          <a:bodyPr>
            <a:normAutofit fontScale="85000" lnSpcReduction="10000"/>
          </a:bodyPr>
          <a:lstStyle/>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User can modify</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Map scale and center</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Contour colors and isopleth ranges</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Type of contour and choice of radionuclide</a:t>
            </a:r>
          </a:p>
          <a:p>
            <a:pPr lvl="1" defTabSz="914400" fontAlgn="base">
              <a:lnSpc>
                <a:spcPct val="100000"/>
              </a:lnSpc>
              <a:spcBef>
                <a:spcPct val="20000"/>
              </a:spcBef>
              <a:spcAft>
                <a:spcPct val="0"/>
              </a:spcAft>
              <a:buClr>
                <a:srgbClr val="800000"/>
              </a:buClr>
              <a:buSzPct val="100000"/>
              <a:buFont typeface="Wingdings" pitchFamily="-111" charset="2"/>
              <a:buChar char="§"/>
            </a:pPr>
            <a:endParaRPr lang="en-US" dirty="0"/>
          </a:p>
          <a:p>
            <a:pPr marL="347472" lvl="1" defTabSz="914400" fontAlgn="base">
              <a:lnSpc>
                <a:spcPct val="100000"/>
              </a:lnSpc>
              <a:spcBef>
                <a:spcPct val="20000"/>
              </a:spcBef>
              <a:spcAft>
                <a:spcPct val="0"/>
              </a:spcAft>
              <a:buClr>
                <a:srgbClr val="800000"/>
              </a:buClr>
              <a:buSzPct val="100000"/>
              <a:buFont typeface="Wingdings" pitchFamily="-111" charset="2"/>
              <a:buChar char="§"/>
            </a:pPr>
            <a:endParaRPr lang="en-US" sz="2400" dirty="0"/>
          </a:p>
          <a:p>
            <a:endParaRPr lang="en-US" dirty="0"/>
          </a:p>
        </p:txBody>
      </p:sp>
      <p:pic>
        <p:nvPicPr>
          <p:cNvPr id="5" name="Picture 4">
            <a:extLst>
              <a:ext uri="{FF2B5EF4-FFF2-40B4-BE49-F238E27FC236}">
                <a16:creationId xmlns:a16="http://schemas.microsoft.com/office/drawing/2014/main" id="{46798ED1-CD78-432F-B447-AF833A38604F}"/>
              </a:ext>
            </a:extLst>
          </p:cNvPr>
          <p:cNvPicPr>
            <a:picLocks noChangeAspect="1"/>
          </p:cNvPicPr>
          <p:nvPr/>
        </p:nvPicPr>
        <p:blipFill>
          <a:blip r:embed="rId3"/>
          <a:stretch>
            <a:fillRect/>
          </a:stretch>
        </p:blipFill>
        <p:spPr>
          <a:xfrm>
            <a:off x="487466" y="2375452"/>
            <a:ext cx="8134630" cy="4311606"/>
          </a:xfrm>
          <a:prstGeom prst="rect">
            <a:avLst/>
          </a:prstGeom>
        </p:spPr>
      </p:pic>
      <p:sp>
        <p:nvSpPr>
          <p:cNvPr id="6" name="Text Placeholder 3">
            <a:extLst>
              <a:ext uri="{FF2B5EF4-FFF2-40B4-BE49-F238E27FC236}">
                <a16:creationId xmlns:a16="http://schemas.microsoft.com/office/drawing/2014/main" id="{7CCDEA36-0881-430F-9E93-3456A5D2E269}"/>
              </a:ext>
            </a:extLst>
          </p:cNvPr>
          <p:cNvSpPr txBox="1">
            <a:spLocks/>
          </p:cNvSpPr>
          <p:nvPr/>
        </p:nvSpPr>
        <p:spPr>
          <a:xfrm>
            <a:off x="4392857" y="1229352"/>
            <a:ext cx="3956013" cy="1165978"/>
          </a:xfrm>
          <a:prstGeom prst="rect">
            <a:avLst/>
          </a:prstGeom>
        </p:spPr>
        <p:txBody>
          <a:bodyPr vert="horz" lIns="0" tIns="45720" rIns="0" bIns="45720" rtlCol="0">
            <a:normAutofit lnSpcReduction="10000"/>
          </a:bodyPr>
          <a:lstStyle>
            <a:lvl1pPr marL="0" indent="0" algn="l" defTabSz="685749" rtl="0" eaLnBrk="1" latinLnBrk="0" hangingPunct="1">
              <a:lnSpc>
                <a:spcPct val="90000"/>
              </a:lnSpc>
              <a:spcBef>
                <a:spcPts val="900"/>
              </a:spcBef>
              <a:spcAft>
                <a:spcPts val="150"/>
              </a:spcAft>
              <a:buClr>
                <a:srgbClr val="00B0F0"/>
              </a:buClr>
              <a:buSzPct val="100000"/>
              <a:buFont typeface="Calibri" panose="020F0502020204030204" pitchFamily="34" charset="0"/>
              <a:buNone/>
              <a:defRPr lang="en-US" sz="2400" kern="0" baseline="0" dirty="0" smtClean="0">
                <a:solidFill>
                  <a:srgbClr val="000000"/>
                </a:solidFill>
                <a:latin typeface="Calibri"/>
                <a:ea typeface="ＭＳ Ｐゴシック" pitchFamily="-112" charset="-128"/>
                <a:cs typeface="Calibri"/>
              </a:defRPr>
            </a:lvl1pPr>
            <a:lvl2pPr marL="800100" indent="-342900" algn="l" defTabSz="685749" rtl="0" eaLnBrk="1" latinLnBrk="0" hangingPunct="1">
              <a:lnSpc>
                <a:spcPct val="90000"/>
              </a:lnSpc>
              <a:spcBef>
                <a:spcPts val="150"/>
              </a:spcBef>
              <a:spcAft>
                <a:spcPts val="300"/>
              </a:spcAft>
              <a:buClr>
                <a:srgbClr val="00B0F0"/>
              </a:buClr>
              <a:buFont typeface="Calibri" pitchFamily="34" charset="0"/>
              <a:buChar char="◦"/>
              <a:defRPr lang="en-US" sz="2000" kern="0" baseline="0" dirty="0" smtClean="0">
                <a:solidFill>
                  <a:srgbClr val="000000"/>
                </a:solidFill>
                <a:latin typeface="Calibri"/>
                <a:ea typeface="ＭＳ Ｐゴシック" pitchFamily="-112" charset="-128"/>
                <a:cs typeface="Calibri"/>
              </a:defRPr>
            </a:lvl2pPr>
            <a:lvl3pPr marL="425165" indent="-137150" algn="l" defTabSz="685749" rtl="0" eaLnBrk="1" latinLnBrk="0" hangingPunct="1">
              <a:lnSpc>
                <a:spcPct val="90000"/>
              </a:lnSpc>
              <a:spcBef>
                <a:spcPts val="150"/>
              </a:spcBef>
              <a:spcAft>
                <a:spcPts val="300"/>
              </a:spcAft>
              <a:buClr>
                <a:srgbClr val="00B0F0"/>
              </a:buClr>
              <a:buFont typeface="Calibri" pitchFamily="34" charset="0"/>
              <a:buChar char="◦"/>
              <a:defRPr lang="en-US" sz="1600" kern="0" baseline="0" dirty="0" smtClean="0">
                <a:solidFill>
                  <a:srgbClr val="000000"/>
                </a:solidFill>
                <a:latin typeface="Calibri"/>
                <a:ea typeface="ＭＳ Ｐゴシック" pitchFamily="-112" charset="-128"/>
                <a:cs typeface="Calibri"/>
              </a:defRPr>
            </a:lvl3pPr>
            <a:lvl4pPr marL="562314" indent="-137150" algn="l" defTabSz="685749" rtl="0" eaLnBrk="1" latinLnBrk="0" hangingPunct="1">
              <a:lnSpc>
                <a:spcPct val="90000"/>
              </a:lnSpc>
              <a:spcBef>
                <a:spcPts val="150"/>
              </a:spcBef>
              <a:spcAft>
                <a:spcPts val="300"/>
              </a:spcAft>
              <a:buClr>
                <a:srgbClr val="00B0F0"/>
              </a:buClr>
              <a:buFont typeface="Calibri" pitchFamily="34" charset="0"/>
              <a:buChar char="◦"/>
              <a:defRPr lang="en-US" sz="1600" kern="0" baseline="0" dirty="0" smtClean="0">
                <a:solidFill>
                  <a:srgbClr val="000000"/>
                </a:solidFill>
                <a:latin typeface="Calibri"/>
                <a:ea typeface="ＭＳ Ｐゴシック" pitchFamily="-112" charset="-128"/>
                <a:cs typeface="Calibri"/>
              </a:defRPr>
            </a:lvl4pPr>
            <a:lvl5pPr marL="699464" indent="-137150" algn="l" defTabSz="685749" rtl="0" eaLnBrk="1" latinLnBrk="0" hangingPunct="1">
              <a:lnSpc>
                <a:spcPct val="90000"/>
              </a:lnSpc>
              <a:spcBef>
                <a:spcPts val="150"/>
              </a:spcBef>
              <a:spcAft>
                <a:spcPts val="300"/>
              </a:spcAft>
              <a:buClr>
                <a:srgbClr val="00B0F0"/>
              </a:buClr>
              <a:buFont typeface="Calibri" pitchFamily="34" charset="0"/>
              <a:buChar char="◦"/>
              <a:defRPr lang="en-US" sz="1600" kern="0" baseline="0" dirty="0" smtClean="0">
                <a:solidFill>
                  <a:srgbClr val="000000"/>
                </a:solidFill>
                <a:latin typeface="Calibri"/>
                <a:ea typeface="ＭＳ Ｐゴシック" pitchFamily="-112" charset="-128"/>
                <a:cs typeface="Calibri"/>
              </a:defRPr>
            </a:lvl5pPr>
            <a:lvl6pPr marL="824939" indent="-171438" algn="l" defTabSz="685749"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6pPr>
            <a:lvl7pPr marL="974928" indent="-171438" algn="l" defTabSz="685749"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7pPr>
            <a:lvl8pPr marL="1124916" indent="-171438" algn="l" defTabSz="685749"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8pPr>
            <a:lvl9pPr marL="1274906" indent="-171438" algn="l" defTabSz="685749" rtl="0" eaLnBrk="1" latinLnBrk="0" hangingPunct="1">
              <a:lnSpc>
                <a:spcPct val="90000"/>
              </a:lnSpc>
              <a:spcBef>
                <a:spcPts val="150"/>
              </a:spcBef>
              <a:spcAft>
                <a:spcPts val="300"/>
              </a:spcAft>
              <a:buClr>
                <a:schemeClr val="accent1"/>
              </a:buClr>
              <a:buFont typeface="Calibri" pitchFamily="34" charset="0"/>
              <a:buChar char="◦"/>
              <a:defRPr sz="1050" kern="1200">
                <a:solidFill>
                  <a:schemeClr val="tx1">
                    <a:lumMod val="75000"/>
                    <a:lumOff val="25000"/>
                  </a:schemeClr>
                </a:solidFill>
                <a:latin typeface="+mn-lt"/>
                <a:ea typeface="+mn-ea"/>
                <a:cs typeface="+mn-cs"/>
              </a:defRPr>
            </a:lvl9pPr>
          </a:lstStyle>
          <a:p>
            <a:pPr marL="800100" marR="0" lvl="1" indent="-342900" algn="l" defTabSz="914400" rtl="0" eaLnBrk="1" fontAlgn="base" latinLnBrk="0" hangingPunct="1">
              <a:lnSpc>
                <a:spcPct val="100000"/>
              </a:lnSpc>
              <a:spcBef>
                <a:spcPct val="20000"/>
              </a:spcBef>
              <a:spcAft>
                <a:spcPct val="0"/>
              </a:spcAft>
              <a:buClr>
                <a:srgbClr val="800000"/>
              </a:buClr>
              <a:buSzPct val="100000"/>
              <a:buFont typeface="Wingdings" pitchFamily="-111" charset="2"/>
              <a:buChar char="§"/>
              <a:tabLst/>
              <a:defRPr/>
            </a:pPr>
            <a:r>
              <a:rPr kumimoji="0" lang="en-US" sz="1700" b="0" i="0" u="none" strike="noStrike" kern="0" cap="none" spc="0" normalizeH="0" baseline="0" noProof="0" dirty="0">
                <a:ln>
                  <a:noFill/>
                </a:ln>
                <a:solidFill>
                  <a:srgbClr val="000000"/>
                </a:solidFill>
                <a:effectLst/>
                <a:uLnTx/>
                <a:uFillTx/>
                <a:latin typeface="Calibri"/>
                <a:ea typeface="ＭＳ Ｐゴシック" pitchFamily="-112" charset="-128"/>
                <a:cs typeface="Calibri"/>
              </a:rPr>
              <a:t>Aspect ratio</a:t>
            </a:r>
          </a:p>
          <a:p>
            <a:pPr marL="800100" marR="0" lvl="1" indent="-342900" algn="l" defTabSz="914400" rtl="0" eaLnBrk="1" fontAlgn="base" latinLnBrk="0" hangingPunct="1">
              <a:lnSpc>
                <a:spcPct val="100000"/>
              </a:lnSpc>
              <a:spcBef>
                <a:spcPct val="20000"/>
              </a:spcBef>
              <a:spcAft>
                <a:spcPct val="0"/>
              </a:spcAft>
              <a:buClr>
                <a:srgbClr val="800000"/>
              </a:buClr>
              <a:buSzPct val="100000"/>
              <a:buFont typeface="Wingdings" pitchFamily="-111" charset="2"/>
              <a:buChar char="§"/>
              <a:tabLst/>
              <a:defRPr/>
            </a:pPr>
            <a:r>
              <a:rPr kumimoji="0" lang="en-US" sz="1700" b="0" i="0" u="none" strike="noStrike" kern="0" cap="none" spc="0" normalizeH="0" baseline="0" noProof="0" dirty="0">
                <a:ln>
                  <a:noFill/>
                </a:ln>
                <a:solidFill>
                  <a:srgbClr val="000000"/>
                </a:solidFill>
                <a:effectLst/>
                <a:uLnTx/>
                <a:uFillTx/>
                <a:latin typeface="Calibri"/>
                <a:ea typeface="ＭＳ Ｐゴシック" pitchFamily="-112" charset="-128"/>
                <a:cs typeface="Calibri"/>
              </a:rPr>
              <a:t>Animation speed for videos</a:t>
            </a:r>
          </a:p>
          <a:p>
            <a:pPr marL="800100" marR="0" lvl="1" indent="-342900" algn="l" defTabSz="914400" rtl="0" eaLnBrk="1" fontAlgn="base" latinLnBrk="0" hangingPunct="1">
              <a:lnSpc>
                <a:spcPct val="100000"/>
              </a:lnSpc>
              <a:spcBef>
                <a:spcPct val="20000"/>
              </a:spcBef>
              <a:spcAft>
                <a:spcPct val="0"/>
              </a:spcAft>
              <a:buClr>
                <a:srgbClr val="800000"/>
              </a:buClr>
              <a:buSzPct val="100000"/>
              <a:buFont typeface="Wingdings" pitchFamily="-111" charset="2"/>
              <a:buChar char="§"/>
              <a:tabLst/>
              <a:defRPr/>
            </a:pPr>
            <a:r>
              <a:rPr kumimoji="0" lang="en-US" sz="1700" b="0" i="0" u="none" strike="noStrike" kern="0" cap="none" spc="0" normalizeH="0" baseline="0" noProof="0" dirty="0">
                <a:ln>
                  <a:noFill/>
                </a:ln>
                <a:solidFill>
                  <a:srgbClr val="000000"/>
                </a:solidFill>
                <a:effectLst/>
                <a:uLnTx/>
                <a:uFillTx/>
                <a:latin typeface="Calibri"/>
                <a:ea typeface="ＭＳ Ｐゴシック" pitchFamily="-112" charset="-128"/>
                <a:cs typeface="Calibri"/>
              </a:rPr>
              <a:t>Interpolation time of plume movement animations</a:t>
            </a:r>
          </a:p>
          <a:p>
            <a:pPr marL="800100" marR="0" lvl="1" indent="-342900" algn="l" defTabSz="914400" rtl="0" eaLnBrk="1" fontAlgn="base" latinLnBrk="0" hangingPunct="1">
              <a:lnSpc>
                <a:spcPct val="100000"/>
              </a:lnSpc>
              <a:spcBef>
                <a:spcPct val="20000"/>
              </a:spcBef>
              <a:spcAft>
                <a:spcPct val="0"/>
              </a:spcAft>
              <a:buClr>
                <a:srgbClr val="800000"/>
              </a:buClr>
              <a:buSzPct val="100000"/>
              <a:buFont typeface="Wingdings" pitchFamily="-111" charset="2"/>
              <a:buChar char="§"/>
              <a:tabLst/>
              <a:defRPr/>
            </a:pPr>
            <a:endParaRPr kumimoji="0" lang="en-US" sz="2000" b="0" i="0" u="none" strike="noStrike" kern="0" cap="none" spc="0" normalizeH="0" baseline="0" noProof="0" dirty="0">
              <a:ln>
                <a:noFill/>
              </a:ln>
              <a:solidFill>
                <a:srgbClr val="000000"/>
              </a:solidFill>
              <a:effectLst/>
              <a:uLnTx/>
              <a:uFillTx/>
              <a:latin typeface="Calibri"/>
              <a:ea typeface="ＭＳ Ｐゴシック" pitchFamily="-112" charset="-128"/>
              <a:cs typeface="Calibri"/>
            </a:endParaRPr>
          </a:p>
          <a:p>
            <a:pPr marL="800100" marR="0" lvl="1" indent="-342900" algn="l" defTabSz="914400" rtl="0" eaLnBrk="1" fontAlgn="base" latinLnBrk="0" hangingPunct="1">
              <a:lnSpc>
                <a:spcPct val="100000"/>
              </a:lnSpc>
              <a:spcBef>
                <a:spcPct val="20000"/>
              </a:spcBef>
              <a:spcAft>
                <a:spcPct val="0"/>
              </a:spcAft>
              <a:buClr>
                <a:srgbClr val="800000"/>
              </a:buClr>
              <a:buSzPct val="100000"/>
              <a:buFont typeface="Wingdings" pitchFamily="-111" charset="2"/>
              <a:buChar char="§"/>
              <a:tabLst/>
              <a:defRPr/>
            </a:pPr>
            <a:endParaRPr kumimoji="0" lang="en-US" sz="2000" b="0" i="0" u="none" strike="noStrike" kern="0" cap="none" spc="0" normalizeH="0" baseline="0" noProof="0" dirty="0">
              <a:ln>
                <a:noFill/>
              </a:ln>
              <a:solidFill>
                <a:srgbClr val="000000"/>
              </a:solidFill>
              <a:effectLst/>
              <a:uLnTx/>
              <a:uFillTx/>
              <a:latin typeface="Calibri"/>
              <a:ea typeface="ＭＳ Ｐゴシック" pitchFamily="-112" charset="-128"/>
              <a:cs typeface="Calibri"/>
            </a:endParaRPr>
          </a:p>
          <a:p>
            <a:pPr marL="347472" marR="0" lvl="1" indent="-342900" algn="l" defTabSz="914400" rtl="0" eaLnBrk="1" fontAlgn="base" latinLnBrk="0" hangingPunct="1">
              <a:lnSpc>
                <a:spcPct val="100000"/>
              </a:lnSpc>
              <a:spcBef>
                <a:spcPct val="20000"/>
              </a:spcBef>
              <a:spcAft>
                <a:spcPct val="0"/>
              </a:spcAft>
              <a:buClr>
                <a:srgbClr val="800000"/>
              </a:buClr>
              <a:buSzPct val="100000"/>
              <a:buFont typeface="Wingdings" pitchFamily="-111" charset="2"/>
              <a:buChar char="§"/>
              <a:tabLst/>
              <a:defRPr/>
            </a:pPr>
            <a:endParaRPr kumimoji="0" lang="en-US" sz="2400" b="0" i="0" u="none" strike="noStrike" kern="0" cap="none" spc="0" normalizeH="0" baseline="0" noProof="0" dirty="0">
              <a:ln>
                <a:noFill/>
              </a:ln>
              <a:solidFill>
                <a:srgbClr val="000000"/>
              </a:solidFill>
              <a:effectLst/>
              <a:uLnTx/>
              <a:uFillTx/>
              <a:latin typeface="Calibri"/>
              <a:ea typeface="ＭＳ Ｐゴシック" pitchFamily="-112" charset="-128"/>
              <a:cs typeface="Calibri"/>
            </a:endParaRPr>
          </a:p>
          <a:p>
            <a:pPr marL="0" marR="0" lvl="0" indent="0" algn="l" defTabSz="685749" rtl="0" eaLnBrk="1" fontAlgn="auto" latinLnBrk="0" hangingPunct="1">
              <a:lnSpc>
                <a:spcPct val="90000"/>
              </a:lnSpc>
              <a:spcBef>
                <a:spcPts val="900"/>
              </a:spcBef>
              <a:spcAft>
                <a:spcPts val="150"/>
              </a:spcAft>
              <a:buClr>
                <a:srgbClr val="00B0F0"/>
              </a:buClr>
              <a:buSzPct val="100000"/>
              <a:buFont typeface="Calibri" panose="020F0502020204030204" pitchFamily="34" charset="0"/>
              <a:buNone/>
              <a:tabLst/>
              <a:defRPr/>
            </a:pPr>
            <a:endParaRPr kumimoji="0" lang="en-US" sz="2400" b="0" i="0" u="none" strike="noStrike" kern="0" cap="none" spc="0" normalizeH="0" baseline="0" noProof="0" dirty="0">
              <a:ln>
                <a:noFill/>
              </a:ln>
              <a:solidFill>
                <a:srgbClr val="000000"/>
              </a:solidFill>
              <a:effectLst/>
              <a:uLnTx/>
              <a:uFillTx/>
              <a:latin typeface="Calibri"/>
              <a:ea typeface="ＭＳ Ｐゴシック" pitchFamily="-112" charset="-128"/>
              <a:cs typeface="Calibri"/>
            </a:endParaRPr>
          </a:p>
        </p:txBody>
      </p:sp>
    </p:spTree>
    <p:extLst>
      <p:ext uri="{BB962C8B-B14F-4D97-AF65-F5344CB8AC3E}">
        <p14:creationId xmlns:p14="http://schemas.microsoft.com/office/powerpoint/2010/main" val="1288810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3C454-C205-48C4-AC17-5ED0CC6DC383}"/>
              </a:ext>
            </a:extLst>
          </p:cNvPr>
          <p:cNvSpPr>
            <a:spLocks noGrp="1"/>
          </p:cNvSpPr>
          <p:nvPr>
            <p:ph type="title"/>
          </p:nvPr>
        </p:nvSpPr>
        <p:spPr/>
        <p:txBody>
          <a:bodyPr/>
          <a:lstStyle/>
          <a:p>
            <a:pPr algn="ctr"/>
            <a:r>
              <a:rPr lang="en-US" dirty="0"/>
              <a:t>Animation of Plume Segments</a:t>
            </a:r>
          </a:p>
        </p:txBody>
      </p:sp>
      <p:sp>
        <p:nvSpPr>
          <p:cNvPr id="3" name="Slide Number Placeholder 2">
            <a:extLst>
              <a:ext uri="{FF2B5EF4-FFF2-40B4-BE49-F238E27FC236}">
                <a16:creationId xmlns:a16="http://schemas.microsoft.com/office/drawing/2014/main" id="{4042407C-9C0F-4041-87B0-1BAF6CBDDC5C}"/>
              </a:ext>
            </a:extLst>
          </p:cNvPr>
          <p:cNvSpPr>
            <a:spLocks noGrp="1"/>
          </p:cNvSpPr>
          <p:nvPr>
            <p:ph type="sldNum" sz="quarter" idx="4"/>
          </p:nvPr>
        </p:nvSpPr>
        <p:spPr/>
        <p:txBody>
          <a:bodyPr/>
          <a:lstStyle/>
          <a:p>
            <a:fld id="{4FAB73BC-B049-4115-A692-8D63A059BFB8}" type="slidenum">
              <a:rPr lang="en-US" smtClean="0"/>
              <a:pPr/>
              <a:t>14</a:t>
            </a:fld>
            <a:endParaRPr lang="en-US" dirty="0"/>
          </a:p>
        </p:txBody>
      </p:sp>
      <p:pic>
        <p:nvPicPr>
          <p:cNvPr id="5" name="SequoyahPlumDBD">
            <a:hlinkClick r:id="" action="ppaction://media"/>
            <a:extLst>
              <a:ext uri="{FF2B5EF4-FFF2-40B4-BE49-F238E27FC236}">
                <a16:creationId xmlns:a16="http://schemas.microsoft.com/office/drawing/2014/main" id="{35D98DF3-10BE-430F-8472-34305BB1E42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750218" y="970076"/>
            <a:ext cx="5643563" cy="5595937"/>
          </a:xfrm>
          <a:prstGeom prst="rect">
            <a:avLst/>
          </a:prstGeom>
        </p:spPr>
      </p:pic>
    </p:spTree>
    <p:extLst>
      <p:ext uri="{BB962C8B-B14F-4D97-AF65-F5344CB8AC3E}">
        <p14:creationId xmlns:p14="http://schemas.microsoft.com/office/powerpoint/2010/main" val="3149669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BDAA7-8084-4819-96BA-E6BF7F4A9E52}"/>
              </a:ext>
            </a:extLst>
          </p:cNvPr>
          <p:cNvSpPr>
            <a:spLocks noGrp="1"/>
          </p:cNvSpPr>
          <p:nvPr>
            <p:ph type="title"/>
          </p:nvPr>
        </p:nvSpPr>
        <p:spPr>
          <a:xfrm>
            <a:off x="615987" y="223728"/>
            <a:ext cx="7543800" cy="892472"/>
          </a:xfrm>
        </p:spPr>
        <p:txBody>
          <a:bodyPr/>
          <a:lstStyle/>
          <a:p>
            <a:pPr algn="ctr"/>
            <a:r>
              <a:rPr lang="en-US" dirty="0"/>
              <a:t>Animation of Ground Deposition (Gaussian)</a:t>
            </a:r>
          </a:p>
        </p:txBody>
      </p:sp>
      <p:sp>
        <p:nvSpPr>
          <p:cNvPr id="3" name="Slide Number Placeholder 2">
            <a:extLst>
              <a:ext uri="{FF2B5EF4-FFF2-40B4-BE49-F238E27FC236}">
                <a16:creationId xmlns:a16="http://schemas.microsoft.com/office/drawing/2014/main" id="{80149272-6381-4ACF-A929-9C14C48E1598}"/>
              </a:ext>
            </a:extLst>
          </p:cNvPr>
          <p:cNvSpPr>
            <a:spLocks noGrp="1"/>
          </p:cNvSpPr>
          <p:nvPr>
            <p:ph type="sldNum" sz="quarter" idx="4"/>
          </p:nvPr>
        </p:nvSpPr>
        <p:spPr/>
        <p:txBody>
          <a:bodyPr/>
          <a:lstStyle/>
          <a:p>
            <a:fld id="{4FAB73BC-B049-4115-A692-8D63A059BFB8}" type="slidenum">
              <a:rPr lang="en-US" smtClean="0"/>
              <a:pPr/>
              <a:t>15</a:t>
            </a:fld>
            <a:endParaRPr lang="en-US" dirty="0"/>
          </a:p>
        </p:txBody>
      </p:sp>
      <p:pic>
        <p:nvPicPr>
          <p:cNvPr id="5" name="SequoyahPlumDBDnCi">
            <a:hlinkClick r:id="" action="ppaction://media"/>
            <a:extLst>
              <a:ext uri="{FF2B5EF4-FFF2-40B4-BE49-F238E27FC236}">
                <a16:creationId xmlns:a16="http://schemas.microsoft.com/office/drawing/2014/main" id="{89DC9BA5-3578-4977-BA1C-7C3380497B03}"/>
              </a:ext>
            </a:extLst>
          </p:cNvPr>
          <p:cNvPicPr>
            <a:picLocks noGrp="1" noChangeAspect="1"/>
          </p:cNvPicPr>
          <p:nvPr>
            <p:ph sz="half" idx="4294967295"/>
            <a:videoFile r:link="rId2"/>
            <p:extLst>
              <p:ext uri="{DAA4B4D4-6D71-4841-9C94-3DE7FCFB9230}">
                <p14:media xmlns:p14="http://schemas.microsoft.com/office/powerpoint/2010/main" r:embed="rId1"/>
              </p:ext>
            </p:extLst>
          </p:nvPr>
        </p:nvPicPr>
        <p:blipFill>
          <a:blip r:embed="rId5"/>
          <a:stretch>
            <a:fillRect/>
          </a:stretch>
        </p:blipFill>
        <p:spPr>
          <a:xfrm>
            <a:off x="873125" y="1254796"/>
            <a:ext cx="7397750" cy="5294312"/>
          </a:xfrm>
        </p:spPr>
      </p:pic>
      <p:pic>
        <p:nvPicPr>
          <p:cNvPr id="6" name="SequoyahPlumDBDnCi">
            <a:hlinkClick r:id="" action="ppaction://media"/>
            <a:extLst>
              <a:ext uri="{FF2B5EF4-FFF2-40B4-BE49-F238E27FC236}">
                <a16:creationId xmlns:a16="http://schemas.microsoft.com/office/drawing/2014/main" id="{0AF475A8-3EB1-4864-840E-3FC7813FE3C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68218" y="1254796"/>
            <a:ext cx="7398327" cy="5293617"/>
          </a:xfrm>
          <a:prstGeom prst="rect">
            <a:avLst/>
          </a:prstGeom>
        </p:spPr>
      </p:pic>
    </p:spTree>
    <p:extLst>
      <p:ext uri="{BB962C8B-B14F-4D97-AF65-F5344CB8AC3E}">
        <p14:creationId xmlns:p14="http://schemas.microsoft.com/office/powerpoint/2010/main" val="679947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video>
              <p:cMediaNode vol="80000">
                <p:cTn id="13" fill="hold" display="0">
                  <p:stCondLst>
                    <p:cond delay="indefinite"/>
                  </p:stCondLst>
                </p:cTn>
                <p:tgtEl>
                  <p:spTgt spid="6"/>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39BDF3-5FC4-4230-A21D-7B5C992BBE74}"/>
              </a:ext>
            </a:extLst>
          </p:cNvPr>
          <p:cNvSpPr>
            <a:spLocks noGrp="1"/>
          </p:cNvSpPr>
          <p:nvPr>
            <p:ph type="title"/>
          </p:nvPr>
        </p:nvSpPr>
        <p:spPr>
          <a:xfrm>
            <a:off x="615987" y="223728"/>
            <a:ext cx="7543800" cy="892472"/>
          </a:xfrm>
        </p:spPr>
        <p:txBody>
          <a:bodyPr/>
          <a:lstStyle/>
          <a:p>
            <a:r>
              <a:rPr lang="en-US" dirty="0"/>
              <a:t>Animation of Ground Deposition (HYSPLIT)</a:t>
            </a:r>
          </a:p>
        </p:txBody>
      </p:sp>
      <p:sp>
        <p:nvSpPr>
          <p:cNvPr id="3" name="Slide Number Placeholder 2">
            <a:extLst>
              <a:ext uri="{FF2B5EF4-FFF2-40B4-BE49-F238E27FC236}">
                <a16:creationId xmlns:a16="http://schemas.microsoft.com/office/drawing/2014/main" id="{CA8442F1-53DD-4A25-ACFF-494450812C12}"/>
              </a:ext>
            </a:extLst>
          </p:cNvPr>
          <p:cNvSpPr>
            <a:spLocks noGrp="1"/>
          </p:cNvSpPr>
          <p:nvPr>
            <p:ph type="sldNum" sz="quarter" idx="4"/>
          </p:nvPr>
        </p:nvSpPr>
        <p:spPr/>
        <p:txBody>
          <a:bodyPr/>
          <a:lstStyle/>
          <a:p>
            <a:fld id="{4FAB73BC-B049-4115-A692-8D63A059BFB8}" type="slidenum">
              <a:rPr lang="en-US" smtClean="0"/>
              <a:pPr/>
              <a:t>16</a:t>
            </a:fld>
            <a:endParaRPr lang="en-US" dirty="0"/>
          </a:p>
        </p:txBody>
      </p:sp>
      <p:pic>
        <p:nvPicPr>
          <p:cNvPr id="5" name="Fukushima4Day">
            <a:hlinkClick r:id="" action="ppaction://media"/>
            <a:extLst>
              <a:ext uri="{FF2B5EF4-FFF2-40B4-BE49-F238E27FC236}">
                <a16:creationId xmlns:a16="http://schemas.microsoft.com/office/drawing/2014/main" id="{4D152F98-9EA9-4935-81D8-A41EBF674E1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27112" y="1374937"/>
            <a:ext cx="7089775" cy="5180012"/>
          </a:xfrm>
          <a:prstGeom prst="rect">
            <a:avLst/>
          </a:prstGeom>
        </p:spPr>
      </p:pic>
    </p:spTree>
    <p:extLst>
      <p:ext uri="{BB962C8B-B14F-4D97-AF65-F5344CB8AC3E}">
        <p14:creationId xmlns:p14="http://schemas.microsoft.com/office/powerpoint/2010/main" val="390080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12965-9AFF-41FE-92E6-98C8B504CF7F}"/>
              </a:ext>
            </a:extLst>
          </p:cNvPr>
          <p:cNvSpPr>
            <a:spLocks noGrp="1"/>
          </p:cNvSpPr>
          <p:nvPr>
            <p:ph type="title"/>
          </p:nvPr>
        </p:nvSpPr>
        <p:spPr/>
        <p:txBody>
          <a:bodyPr/>
          <a:lstStyle/>
          <a:p>
            <a:r>
              <a:rPr lang="en-US" dirty="0"/>
              <a:t>Major Supporting Documents</a:t>
            </a:r>
          </a:p>
        </p:txBody>
      </p:sp>
      <p:sp>
        <p:nvSpPr>
          <p:cNvPr id="3" name="Slide Number Placeholder 2">
            <a:extLst>
              <a:ext uri="{FF2B5EF4-FFF2-40B4-BE49-F238E27FC236}">
                <a16:creationId xmlns:a16="http://schemas.microsoft.com/office/drawing/2014/main" id="{3B55D58D-EEB9-483A-AE2F-761855C0DBB6}"/>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7F011C51-0F9E-42C2-B41F-52152728ACD1}"/>
              </a:ext>
            </a:extLst>
          </p:cNvPr>
          <p:cNvSpPr>
            <a:spLocks noGrp="1"/>
          </p:cNvSpPr>
          <p:nvPr>
            <p:ph type="body" sz="quarter" idx="10"/>
          </p:nvPr>
        </p:nvSpPr>
        <p:spPr/>
        <p:txBody>
          <a:bodyPr>
            <a:normAutofit lnSpcReduction="10000"/>
          </a:bodyPr>
          <a:lstStyle/>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MACCS User’s Guide and Reference Manual Draft Report (consistent with Version 3.10) (NUREG/CR-XXXX) </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4.0.0 Supplement to MACCS Users Guide and Reference Manual</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Assessment of the MACCS Code Applicability for Nearfield Consequence Analysis (SAND2020-2609) </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Economic Model for Estimation of GDP Losses in the MACCS Offsite Consequence Analysis Code (SAND2020-5567)</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Complete set of published SOARCA Reports (NUREG-1935 Parts 1&amp;2, NUREG/CR-7110 Vol. 1&amp;2 Rev. 1, NUREG/CR-7155, and NUREG/CR-7245) </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Technical Bases for Consequence Analyses Using MACCS (NUREG/CR-XXXX)</a:t>
            </a:r>
          </a:p>
          <a:p>
            <a:endParaRPr lang="en-US" dirty="0"/>
          </a:p>
        </p:txBody>
      </p:sp>
    </p:spTree>
    <p:extLst>
      <p:ext uri="{BB962C8B-B14F-4D97-AF65-F5344CB8AC3E}">
        <p14:creationId xmlns:p14="http://schemas.microsoft.com/office/powerpoint/2010/main" val="2459082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71F6E-0698-44A1-86C3-B39A3BD2BA20}"/>
              </a:ext>
            </a:extLst>
          </p:cNvPr>
          <p:cNvSpPr>
            <a:spLocks noGrp="1"/>
          </p:cNvSpPr>
          <p:nvPr>
            <p:ph type="title"/>
          </p:nvPr>
        </p:nvSpPr>
        <p:spPr/>
        <p:txBody>
          <a:bodyPr/>
          <a:lstStyle/>
          <a:p>
            <a:r>
              <a:rPr lang="en-US" dirty="0"/>
              <a:t>Auxiliary and Supporting Files</a:t>
            </a:r>
          </a:p>
        </p:txBody>
      </p:sp>
      <p:sp>
        <p:nvSpPr>
          <p:cNvPr id="3" name="Slide Number Placeholder 2">
            <a:extLst>
              <a:ext uri="{FF2B5EF4-FFF2-40B4-BE49-F238E27FC236}">
                <a16:creationId xmlns:a16="http://schemas.microsoft.com/office/drawing/2014/main" id="{04686281-4E59-4B10-BD7B-8266C59AF43C}"/>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F1A8C3D4-1B1A-40DF-A4F9-0EBE029C200F}"/>
              </a:ext>
            </a:extLst>
          </p:cNvPr>
          <p:cNvSpPr>
            <a:spLocks noGrp="1"/>
          </p:cNvSpPr>
          <p:nvPr>
            <p:ph type="body" sz="quarter" idx="10"/>
          </p:nvPr>
        </p:nvSpPr>
        <p:spPr/>
        <p:txBody>
          <a:bodyPr>
            <a:normAutofit lnSpcReduction="10000"/>
          </a:bodyPr>
          <a:lstStyle/>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Dose coefficient (DCF) files for LNT and non-LNT applications</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FGR-13 (based on FGR-13 using standard radiation weighting factors)</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dirty="0"/>
              <a:t>FGR-13 Gray Equivalent (Rev. A) (based on FGR-13 using relative biological effectiveness (RBE) factors consistent with FGR-13 cancer induction modeling and with all SOARCA analyses)</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COMIDA2 files to go with each type of dose coefficient file</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Created with COMIDA2 2.0.0.2</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Exposure duration (LASTACUM) set to 50 years </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NRC and DOE sample problems</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Tutorials based on NRC sample problems</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Documents to support HYSPLIT applications</a:t>
            </a:r>
          </a:p>
        </p:txBody>
      </p:sp>
    </p:spTree>
    <p:extLst>
      <p:ext uri="{BB962C8B-B14F-4D97-AF65-F5344CB8AC3E}">
        <p14:creationId xmlns:p14="http://schemas.microsoft.com/office/powerpoint/2010/main" val="3324242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C2577-5383-44EE-8B41-BD9175BC3D93}"/>
              </a:ext>
            </a:extLst>
          </p:cNvPr>
          <p:cNvSpPr>
            <a:spLocks noGrp="1"/>
          </p:cNvSpPr>
          <p:nvPr>
            <p:ph type="title"/>
          </p:nvPr>
        </p:nvSpPr>
        <p:spPr/>
        <p:txBody>
          <a:bodyPr/>
          <a:lstStyle/>
          <a:p>
            <a:r>
              <a:rPr lang="en-US" sz="2800" dirty="0"/>
              <a:t>Summary</a:t>
            </a:r>
          </a:p>
        </p:txBody>
      </p:sp>
      <p:sp>
        <p:nvSpPr>
          <p:cNvPr id="3" name="Slide Number Placeholder 2">
            <a:extLst>
              <a:ext uri="{FF2B5EF4-FFF2-40B4-BE49-F238E27FC236}">
                <a16:creationId xmlns:a16="http://schemas.microsoft.com/office/drawing/2014/main" id="{40FE9688-F4C9-4A30-9A9E-C22B82C33FF5}"/>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949F344B-D443-4BF0-BB12-6E3FF81E7A01}"/>
              </a:ext>
            </a:extLst>
          </p:cNvPr>
          <p:cNvSpPr>
            <a:spLocks noGrp="1"/>
          </p:cNvSpPr>
          <p:nvPr>
            <p:ph type="body" sz="quarter" idx="10"/>
          </p:nvPr>
        </p:nvSpPr>
        <p:spPr>
          <a:xfrm>
            <a:off x="615987" y="967797"/>
            <a:ext cx="7543800" cy="5599864"/>
          </a:xfrm>
        </p:spPr>
        <p:txBody>
          <a:bodyPr>
            <a:normAutofit/>
          </a:bodyPr>
          <a:lstStyle/>
          <a:p>
            <a:pPr marL="342900" lvl="0" indent="-342900" defTabSz="914400" fontAlgn="base">
              <a:lnSpc>
                <a:spcPct val="100000"/>
              </a:lnSpc>
              <a:spcBef>
                <a:spcPct val="20000"/>
              </a:spcBef>
              <a:spcAft>
                <a:spcPct val="0"/>
              </a:spcAft>
              <a:buClr>
                <a:srgbClr val="102E54"/>
              </a:buClr>
              <a:buSzTx/>
              <a:buFont typeface="Wingdings" pitchFamily="-111" charset="2"/>
              <a:buChar char="§"/>
            </a:pPr>
            <a:r>
              <a:rPr lang="en-US" dirty="0">
                <a:solidFill>
                  <a:prstClr val="black"/>
                </a:solidFill>
                <a:ea typeface="ＭＳ Ｐゴシック" charset="-128"/>
              </a:rPr>
              <a:t>MACCS</a:t>
            </a:r>
            <a:r>
              <a:rPr lang="en-US" dirty="0">
                <a:solidFill>
                  <a:schemeClr val="tx1"/>
                </a:solidFill>
                <a:ea typeface="ＭＳ Ｐゴシック" charset="-128"/>
              </a:rPr>
              <a:t> performs </a:t>
            </a:r>
            <a:r>
              <a:rPr lang="en-US" dirty="0">
                <a:solidFill>
                  <a:prstClr val="black"/>
                </a:solidFill>
                <a:ea typeface="ＭＳ Ｐゴシック" charset="-128"/>
              </a:rPr>
              <a:t>prospective consequence analysis of potential atmospheric releases of nuclear materials</a:t>
            </a:r>
          </a:p>
          <a:p>
            <a:pPr marL="342900" lvl="0" indent="-342900" defTabSz="914400" fontAlgn="base">
              <a:lnSpc>
                <a:spcPct val="100000"/>
              </a:lnSpc>
              <a:spcBef>
                <a:spcPct val="20000"/>
              </a:spcBef>
              <a:spcAft>
                <a:spcPct val="0"/>
              </a:spcAft>
              <a:buClr>
                <a:srgbClr val="102E54"/>
              </a:buClr>
              <a:buSzTx/>
              <a:buFont typeface="Wingdings" pitchFamily="-111" charset="2"/>
              <a:buChar char="§"/>
            </a:pPr>
            <a:r>
              <a:rPr lang="en-US" dirty="0">
                <a:solidFill>
                  <a:prstClr val="black"/>
                </a:solidFill>
                <a:ea typeface="ＭＳ Ｐゴシック" charset="-128"/>
              </a:rPr>
              <a:t>Major enhancements in Version 4.0 include </a:t>
            </a:r>
          </a:p>
          <a:p>
            <a:pPr marL="742950" lvl="1" indent="-285750" defTabSz="914400" fontAlgn="base">
              <a:lnSpc>
                <a:spcPct val="100000"/>
              </a:lnSpc>
              <a:spcBef>
                <a:spcPct val="20000"/>
              </a:spcBef>
              <a:spcAft>
                <a:spcPct val="0"/>
              </a:spcAft>
              <a:buClr>
                <a:srgbClr val="800000"/>
              </a:buClr>
              <a:buSzTx/>
              <a:buFont typeface="Wingdings" pitchFamily="-111" charset="2"/>
              <a:buChar char="§"/>
            </a:pPr>
            <a:r>
              <a:rPr lang="en-US" dirty="0">
                <a:solidFill>
                  <a:prstClr val="black"/>
                </a:solidFill>
              </a:rPr>
              <a:t>Coupling with HYSPLIT to perform high-fidelity ATD modeling</a:t>
            </a:r>
          </a:p>
          <a:p>
            <a:pPr marL="742950" lvl="1" indent="-285750" defTabSz="914400" fontAlgn="base">
              <a:lnSpc>
                <a:spcPct val="100000"/>
              </a:lnSpc>
              <a:spcBef>
                <a:spcPct val="20000"/>
              </a:spcBef>
              <a:spcAft>
                <a:spcPct val="0"/>
              </a:spcAft>
              <a:buClr>
                <a:srgbClr val="800000"/>
              </a:buClr>
              <a:buSzTx/>
              <a:buFont typeface="Wingdings" pitchFamily="-111" charset="2"/>
              <a:buChar char="§"/>
            </a:pPr>
            <a:r>
              <a:rPr lang="en-US" dirty="0">
                <a:solidFill>
                  <a:prstClr val="black"/>
                </a:solidFill>
              </a:rPr>
              <a:t>A state-of-practice model for economic losses resulting from a nuclear power plant accident (RDEIM)</a:t>
            </a:r>
          </a:p>
          <a:p>
            <a:pPr marL="742950" lvl="1" indent="-285750" defTabSz="914400" fontAlgn="base">
              <a:lnSpc>
                <a:spcPct val="100000"/>
              </a:lnSpc>
              <a:spcBef>
                <a:spcPct val="20000"/>
              </a:spcBef>
              <a:spcAft>
                <a:spcPct val="0"/>
              </a:spcAft>
              <a:buClr>
                <a:srgbClr val="800000"/>
              </a:buClr>
              <a:buSzTx/>
              <a:buFont typeface="Wingdings" pitchFamily="-111" charset="2"/>
              <a:buChar char="§"/>
            </a:pPr>
            <a:r>
              <a:rPr lang="en-US" dirty="0">
                <a:solidFill>
                  <a:prstClr val="black"/>
                </a:solidFill>
              </a:rPr>
              <a:t>Ability to animate plume segments and air and ground concentrations</a:t>
            </a:r>
          </a:p>
          <a:p>
            <a:pPr marL="342900" lvl="0" indent="-342900" defTabSz="914400" fontAlgn="base">
              <a:lnSpc>
                <a:spcPct val="100000"/>
              </a:lnSpc>
              <a:spcBef>
                <a:spcPct val="20000"/>
              </a:spcBef>
              <a:spcAft>
                <a:spcPct val="0"/>
              </a:spcAft>
              <a:buClr>
                <a:srgbClr val="102E54"/>
              </a:buClr>
              <a:buSzTx/>
              <a:buFont typeface="Wingdings" pitchFamily="-111" charset="2"/>
              <a:buChar char="§"/>
            </a:pPr>
            <a:r>
              <a:rPr lang="en-US" dirty="0">
                <a:solidFill>
                  <a:prstClr val="black"/>
                </a:solidFill>
                <a:ea typeface="ＭＳ Ｐゴシック" charset="-128"/>
              </a:rPr>
              <a:t>MACCS 4.0 comes with a large set of documents and auxiliary files</a:t>
            </a:r>
          </a:p>
        </p:txBody>
      </p:sp>
    </p:spTree>
    <p:extLst>
      <p:ext uri="{BB962C8B-B14F-4D97-AF65-F5344CB8AC3E}">
        <p14:creationId xmlns:p14="http://schemas.microsoft.com/office/powerpoint/2010/main" val="1705067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D184E17-0913-4E43-B8CD-DBC49226272F}"/>
              </a:ext>
            </a:extLst>
          </p:cNvPr>
          <p:cNvSpPr>
            <a:spLocks noGrp="1"/>
          </p:cNvSpPr>
          <p:nvPr>
            <p:ph type="title"/>
          </p:nvPr>
        </p:nvSpPr>
        <p:spPr/>
        <p:txBody>
          <a:bodyPr/>
          <a:lstStyle/>
          <a:p>
            <a:r>
              <a:rPr lang="en-US" sz="3200" dirty="0"/>
              <a:t>Contents</a:t>
            </a:r>
          </a:p>
        </p:txBody>
      </p:sp>
      <p:sp>
        <p:nvSpPr>
          <p:cNvPr id="4" name="Slide Number Placeholder 3"/>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113E31D-E2AB-40D1-8B51-AFA5AFEF393A}"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2" name="Text Placeholder 1">
            <a:extLst>
              <a:ext uri="{FF2B5EF4-FFF2-40B4-BE49-F238E27FC236}">
                <a16:creationId xmlns:a16="http://schemas.microsoft.com/office/drawing/2014/main" id="{04A894A5-1EEE-4955-8EE6-79DD11E95DD8}"/>
              </a:ext>
            </a:extLst>
          </p:cNvPr>
          <p:cNvSpPr>
            <a:spLocks noGrp="1"/>
          </p:cNvSpPr>
          <p:nvPr>
            <p:ph type="body" sz="quarter" idx="10"/>
          </p:nvPr>
        </p:nvSpPr>
        <p:spPr/>
        <p:txBody>
          <a:bodyPr/>
          <a:lstStyle/>
          <a:p>
            <a:pPr indent="-342900" defTabSz="914400" fontAlgn="base">
              <a:lnSpc>
                <a:spcPct val="100000"/>
              </a:lnSpc>
              <a:spcBef>
                <a:spcPct val="20000"/>
              </a:spcBef>
              <a:spcAft>
                <a:spcPct val="0"/>
              </a:spcAft>
              <a:buClr>
                <a:srgbClr val="800000"/>
              </a:buClr>
              <a:buFont typeface="Wingdings" pitchFamily="-111" charset="2"/>
              <a:buChar char="§"/>
            </a:pPr>
            <a:r>
              <a:rPr lang="en-US" dirty="0">
                <a:solidFill>
                  <a:schemeClr val="tx1"/>
                </a:solidFill>
              </a:rPr>
              <a:t>MACCS background</a:t>
            </a:r>
          </a:p>
          <a:p>
            <a:pPr indent="-342900" defTabSz="914400" fontAlgn="base">
              <a:lnSpc>
                <a:spcPct val="100000"/>
              </a:lnSpc>
              <a:spcBef>
                <a:spcPct val="20000"/>
              </a:spcBef>
              <a:spcAft>
                <a:spcPct val="0"/>
              </a:spcAft>
              <a:buClr>
                <a:srgbClr val="800000"/>
              </a:buClr>
              <a:buFont typeface="Wingdings" pitchFamily="-111" charset="2"/>
              <a:buChar char="§"/>
            </a:pPr>
            <a:r>
              <a:rPr lang="en-US" dirty="0"/>
              <a:t>Version 3.11.2</a:t>
            </a:r>
          </a:p>
          <a:p>
            <a:pPr indent="-342900" defTabSz="914400" fontAlgn="base">
              <a:lnSpc>
                <a:spcPct val="100000"/>
              </a:lnSpc>
              <a:spcBef>
                <a:spcPct val="20000"/>
              </a:spcBef>
              <a:spcAft>
                <a:spcPct val="0"/>
              </a:spcAft>
              <a:buClr>
                <a:srgbClr val="800000"/>
              </a:buClr>
              <a:buFont typeface="Wingdings" pitchFamily="-111" charset="2"/>
              <a:buChar char="§"/>
            </a:pPr>
            <a:r>
              <a:rPr lang="en-US" dirty="0"/>
              <a:t>Version 4.0</a:t>
            </a:r>
          </a:p>
          <a:p>
            <a:pPr indent="-342900" defTabSz="914400" fontAlgn="base">
              <a:lnSpc>
                <a:spcPct val="100000"/>
              </a:lnSpc>
              <a:spcBef>
                <a:spcPct val="20000"/>
              </a:spcBef>
              <a:spcAft>
                <a:spcPct val="0"/>
              </a:spcAft>
              <a:buClr>
                <a:srgbClr val="800000"/>
              </a:buClr>
              <a:buFont typeface="Wingdings" pitchFamily="-111" charset="2"/>
              <a:buChar char="§"/>
            </a:pPr>
            <a:r>
              <a:rPr lang="en-US" dirty="0"/>
              <a:t>AniMACCS</a:t>
            </a:r>
          </a:p>
          <a:p>
            <a:pPr indent="-342900" defTabSz="914400" fontAlgn="base">
              <a:lnSpc>
                <a:spcPct val="100000"/>
              </a:lnSpc>
              <a:spcBef>
                <a:spcPct val="20000"/>
              </a:spcBef>
              <a:spcAft>
                <a:spcPct val="0"/>
              </a:spcAft>
              <a:buClr>
                <a:srgbClr val="800000"/>
              </a:buClr>
              <a:buFont typeface="Wingdings" pitchFamily="-111" charset="2"/>
              <a:buChar char="§"/>
            </a:pPr>
            <a:r>
              <a:rPr lang="en-US" dirty="0"/>
              <a:t>Supporting documents</a:t>
            </a:r>
          </a:p>
          <a:p>
            <a:pPr indent="-342900" defTabSz="914400" fontAlgn="base">
              <a:lnSpc>
                <a:spcPct val="100000"/>
              </a:lnSpc>
              <a:spcBef>
                <a:spcPct val="20000"/>
              </a:spcBef>
              <a:spcAft>
                <a:spcPct val="0"/>
              </a:spcAft>
              <a:buClr>
                <a:srgbClr val="800000"/>
              </a:buClr>
              <a:buFont typeface="Wingdings" pitchFamily="-111" charset="2"/>
              <a:buChar char="§"/>
            </a:pPr>
            <a:r>
              <a:rPr lang="en-US" dirty="0"/>
              <a:t>Auxiliary files</a:t>
            </a:r>
          </a:p>
          <a:p>
            <a:pPr indent="-342900" defTabSz="914400" fontAlgn="base">
              <a:lnSpc>
                <a:spcPct val="100000"/>
              </a:lnSpc>
              <a:spcBef>
                <a:spcPct val="20000"/>
              </a:spcBef>
              <a:spcAft>
                <a:spcPct val="0"/>
              </a:spcAft>
              <a:buClr>
                <a:srgbClr val="800000"/>
              </a:buClr>
              <a:buFont typeface="Wingdings" pitchFamily="-111" charset="2"/>
              <a:buChar char="§"/>
            </a:pPr>
            <a:r>
              <a:rPr lang="en-US" dirty="0"/>
              <a:t>Summary</a:t>
            </a:r>
          </a:p>
        </p:txBody>
      </p:sp>
    </p:spTree>
    <p:extLst>
      <p:ext uri="{BB962C8B-B14F-4D97-AF65-F5344CB8AC3E}">
        <p14:creationId xmlns:p14="http://schemas.microsoft.com/office/powerpoint/2010/main" val="1778531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a:t>List of Acronyms</a:t>
            </a:r>
          </a:p>
        </p:txBody>
      </p:sp>
      <p:sp>
        <p:nvSpPr>
          <p:cNvPr id="5" name="Footer Placeholder 3"/>
          <p:cNvSpPr>
            <a:spLocks noGrp="1"/>
          </p:cNvSpPr>
          <p:nvPr>
            <p:ph type="ftr" sz="quarter" idx="3"/>
          </p:nvPr>
        </p:nvSpPr>
        <p:spPr>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E10026D0-FE9E-4879-A812-C33439B6BC8C}" type="slidenum">
              <a:rPr kumimoji="0" lang="en-US" sz="1400" b="0" i="0" u="none" strike="noStrike" kern="1200" cap="all" spc="0" normalizeH="0" baseline="0" noProof="0" smtClean="0">
                <a:ln>
                  <a:noFill/>
                </a:ln>
                <a:solidFill>
                  <a:srgbClr val="000000"/>
                </a:solidFill>
                <a:effectLst/>
                <a:uLnTx/>
                <a:uFillTx/>
                <a:latin typeface="Trebuchet MS" panose="020B0603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20</a:t>
            </a:fld>
            <a:endParaRPr kumimoji="0" lang="en-US" sz="1400" b="0" i="0" u="none" strike="noStrike" kern="1200" cap="all" spc="0" normalizeH="0" baseline="0" noProof="0" dirty="0">
              <a:ln>
                <a:noFill/>
              </a:ln>
              <a:solidFill>
                <a:srgbClr val="000000"/>
              </a:solidFill>
              <a:effectLst/>
              <a:uLnTx/>
              <a:uFillTx/>
              <a:latin typeface="Trebuchet MS" panose="020B0603020202020204"/>
              <a:ea typeface="+mn-ea"/>
              <a:cs typeface="+mn-cs"/>
            </a:endParaRPr>
          </a:p>
        </p:txBody>
      </p:sp>
      <p:sp>
        <p:nvSpPr>
          <p:cNvPr id="4" name="Slide Number Placeholder 3"/>
          <p:cNvSpPr>
            <a:spLocks noGrp="1"/>
          </p:cNvSpPr>
          <p:nvPr>
            <p:ph type="sldNum" sz="quarter" idx="4"/>
          </p:nvPr>
        </p:nvSpPr>
        <p:spPr>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4DF5DF1-EDFA-45B3-8EAB-822DA5D95504}"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3" name="Content Placeholder 2"/>
          <p:cNvSpPr>
            <a:spLocks noGrp="1"/>
          </p:cNvSpPr>
          <p:nvPr>
            <p:ph type="body" sz="quarter" idx="10"/>
          </p:nvPr>
        </p:nvSpPr>
        <p:spPr>
          <a:xfrm>
            <a:off x="615987" y="1116200"/>
            <a:ext cx="7543800" cy="5246764"/>
          </a:xfrm>
        </p:spPr>
        <p:txBody>
          <a:bodyPr>
            <a:normAutofit lnSpcReduction="10000"/>
          </a:bodyPr>
          <a:lstStyle/>
          <a:p>
            <a:pPr marL="0" indent="0">
              <a:buNone/>
              <a:tabLst>
                <a:tab pos="1489075" algn="l"/>
              </a:tabLst>
            </a:pPr>
            <a:r>
              <a:rPr lang="en-US" sz="1600" dirty="0"/>
              <a:t>ATD	Atmospheric Transport and Dispersion</a:t>
            </a:r>
          </a:p>
          <a:p>
            <a:pPr marL="0" indent="0">
              <a:buNone/>
              <a:tabLst>
                <a:tab pos="1489075" algn="l"/>
              </a:tabLst>
            </a:pPr>
            <a:r>
              <a:rPr lang="en-US" sz="1600" dirty="0"/>
              <a:t>CRAC 	Calculation of Reactor Accident Consequences</a:t>
            </a:r>
          </a:p>
          <a:p>
            <a:pPr marL="0" indent="0">
              <a:buNone/>
              <a:tabLst>
                <a:tab pos="1489075" algn="l"/>
              </a:tabLst>
            </a:pPr>
            <a:r>
              <a:rPr lang="en-US" sz="1600" dirty="0"/>
              <a:t>DCF	Dose Conversion Factor</a:t>
            </a:r>
          </a:p>
          <a:p>
            <a:pPr marL="0" indent="0">
              <a:buNone/>
              <a:tabLst>
                <a:tab pos="1489075" algn="l"/>
              </a:tabLst>
            </a:pPr>
            <a:r>
              <a:rPr lang="en-US" sz="1600" dirty="0"/>
              <a:t>DOE	Department of Energy</a:t>
            </a:r>
          </a:p>
          <a:p>
            <a:pPr marL="0" indent="0">
              <a:buNone/>
              <a:tabLst>
                <a:tab pos="1489075" algn="l"/>
              </a:tabLst>
            </a:pPr>
            <a:r>
              <a:rPr lang="en-US" sz="1600" dirty="0"/>
              <a:t>FGR	Federal Guidance Report</a:t>
            </a:r>
          </a:p>
          <a:p>
            <a:pPr marL="0" indent="0">
              <a:buNone/>
              <a:tabLst>
                <a:tab pos="1489075" algn="l"/>
              </a:tabLst>
            </a:pPr>
            <a:r>
              <a:rPr lang="en-US" sz="1600" dirty="0"/>
              <a:t>GDP	Gross Domestic Product</a:t>
            </a:r>
          </a:p>
          <a:p>
            <a:pPr marL="0" indent="0">
              <a:buNone/>
              <a:tabLst>
                <a:tab pos="1489075" algn="l"/>
              </a:tabLst>
            </a:pPr>
            <a:r>
              <a:rPr lang="en-US" sz="1600" dirty="0"/>
              <a:t>HYSPLIT	Hybrid Single Particle Lagrangian Integrated Trajectory</a:t>
            </a:r>
          </a:p>
          <a:p>
            <a:pPr marL="0" indent="0">
              <a:buNone/>
              <a:tabLst>
                <a:tab pos="1489075" algn="l"/>
              </a:tabLst>
            </a:pPr>
            <a:r>
              <a:rPr lang="en-US" sz="1600" dirty="0"/>
              <a:t>LNT	Linear No-Threshold</a:t>
            </a:r>
          </a:p>
          <a:p>
            <a:pPr marL="0" indent="0">
              <a:buNone/>
              <a:tabLst>
                <a:tab pos="1489075" algn="l"/>
              </a:tabLst>
            </a:pPr>
            <a:r>
              <a:rPr lang="en-US" sz="1600" dirty="0"/>
              <a:t>MACCS	MELCOR Accident Consequence Code System</a:t>
            </a:r>
          </a:p>
          <a:p>
            <a:pPr marL="0" indent="0">
              <a:buNone/>
              <a:tabLst>
                <a:tab pos="1489075" algn="l"/>
              </a:tabLst>
            </a:pPr>
            <a:r>
              <a:rPr lang="en-US" sz="1600" dirty="0"/>
              <a:t>NOAA	National Oceanographic and Atmospheric Administration</a:t>
            </a:r>
          </a:p>
          <a:p>
            <a:pPr marL="0" indent="0">
              <a:buNone/>
              <a:tabLst>
                <a:tab pos="1489075" algn="l"/>
              </a:tabLst>
            </a:pPr>
            <a:r>
              <a:rPr lang="en-US" sz="1600" dirty="0"/>
              <a:t>NRC	Nuclear Regulatory Commission </a:t>
            </a:r>
          </a:p>
          <a:p>
            <a:pPr marL="0" indent="0">
              <a:buNone/>
              <a:tabLst>
                <a:tab pos="1489075" algn="l"/>
              </a:tabLst>
            </a:pPr>
            <a:r>
              <a:rPr lang="en-US" sz="1600" dirty="0"/>
              <a:t>PRA	Probabilistic Risk Assessment</a:t>
            </a:r>
          </a:p>
          <a:p>
            <a:pPr marL="0" indent="0">
              <a:buNone/>
              <a:tabLst>
                <a:tab pos="1489075" algn="l"/>
              </a:tabLst>
            </a:pPr>
            <a:r>
              <a:rPr lang="en-US" sz="1600" dirty="0"/>
              <a:t>RBE	Relative Biological Effectiveness</a:t>
            </a:r>
          </a:p>
          <a:p>
            <a:pPr marL="0" indent="0">
              <a:buNone/>
              <a:tabLst>
                <a:tab pos="1489075" algn="l"/>
              </a:tabLst>
            </a:pPr>
            <a:r>
              <a:rPr lang="en-US" sz="1600" dirty="0"/>
              <a:t>RDEIM	Regional Disruption Economic Impact Model </a:t>
            </a:r>
          </a:p>
          <a:p>
            <a:pPr marL="0" indent="0">
              <a:buNone/>
              <a:tabLst>
                <a:tab pos="1489075" algn="l"/>
              </a:tabLst>
            </a:pPr>
            <a:r>
              <a:rPr lang="en-US" sz="1600" dirty="0"/>
              <a:t>SOARCA	State-of-the-Art Reactor Consequence Analyses</a:t>
            </a:r>
          </a:p>
        </p:txBody>
      </p:sp>
    </p:spTree>
    <p:extLst>
      <p:ext uri="{BB962C8B-B14F-4D97-AF65-F5344CB8AC3E}">
        <p14:creationId xmlns:p14="http://schemas.microsoft.com/office/powerpoint/2010/main" val="1944224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E822F-F534-495B-976E-22A13C8068D4}"/>
              </a:ext>
            </a:extLst>
          </p:cNvPr>
          <p:cNvSpPr>
            <a:spLocks noGrp="1"/>
          </p:cNvSpPr>
          <p:nvPr>
            <p:ph type="title"/>
          </p:nvPr>
        </p:nvSpPr>
        <p:spPr/>
        <p:txBody>
          <a:bodyPr/>
          <a:lstStyle/>
          <a:p>
            <a:r>
              <a:rPr lang="en-US" dirty="0"/>
              <a:t>Purpose for MACCS</a:t>
            </a:r>
          </a:p>
        </p:txBody>
      </p:sp>
      <p:sp>
        <p:nvSpPr>
          <p:cNvPr id="3" name="Slide Number Placeholder 2">
            <a:extLst>
              <a:ext uri="{FF2B5EF4-FFF2-40B4-BE49-F238E27FC236}">
                <a16:creationId xmlns:a16="http://schemas.microsoft.com/office/drawing/2014/main" id="{38E211D0-C9CC-472A-8F98-0E8942BEED63}"/>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5" name="Text Placeholder 4">
            <a:extLst>
              <a:ext uri="{FF2B5EF4-FFF2-40B4-BE49-F238E27FC236}">
                <a16:creationId xmlns:a16="http://schemas.microsoft.com/office/drawing/2014/main" id="{133981C7-A61D-4F87-ACC8-6EC289EAC0EC}"/>
              </a:ext>
            </a:extLst>
          </p:cNvPr>
          <p:cNvSpPr>
            <a:spLocks noGrp="1"/>
          </p:cNvSpPr>
          <p:nvPr>
            <p:ph type="body" sz="quarter" idx="10"/>
          </p:nvPr>
        </p:nvSpPr>
        <p:spPr>
          <a:xfrm>
            <a:off x="615986" y="1116200"/>
            <a:ext cx="7753777" cy="5246764"/>
          </a:xfrm>
        </p:spPr>
        <p:txBody>
          <a:bodyPr>
            <a:normAutofit/>
          </a:bodyPr>
          <a:lstStyle/>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200" dirty="0"/>
              <a:t>Created by Sandia to support NRC research and regulatory applications</a:t>
            </a:r>
          </a:p>
          <a:p>
            <a:pPr marL="742950" lvl="1" indent="-285750" defTabSz="914400" fontAlgn="base">
              <a:lnSpc>
                <a:spcPct val="100000"/>
              </a:lnSpc>
              <a:spcBef>
                <a:spcPct val="20000"/>
              </a:spcBef>
              <a:spcAft>
                <a:spcPct val="0"/>
              </a:spcAft>
              <a:buClr>
                <a:srgbClr val="800000"/>
              </a:buClr>
              <a:buSzPct val="100000"/>
              <a:buFont typeface="Wingdings" pitchFamily="-111" charset="2"/>
              <a:buChar char="§"/>
            </a:pPr>
            <a:r>
              <a:rPr lang="en-US" dirty="0"/>
              <a:t>Origins go back to the mid-1970s </a:t>
            </a:r>
          </a:p>
          <a:p>
            <a:pPr lvl="0" indent="-342900" defTabSz="914400" fontAlgn="base">
              <a:lnSpc>
                <a:spcPct val="100000"/>
              </a:lnSpc>
              <a:spcBef>
                <a:spcPct val="20000"/>
              </a:spcBef>
              <a:spcAft>
                <a:spcPct val="0"/>
              </a:spcAft>
              <a:buClr>
                <a:srgbClr val="800000"/>
              </a:buClr>
              <a:buFont typeface="Wingdings" pitchFamily="-111" charset="2"/>
              <a:buChar char="§"/>
            </a:pPr>
            <a:r>
              <a:rPr lang="en-US" sz="2200" dirty="0"/>
              <a:t>Typically used for prospective analyses, e.g.,</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dirty="0"/>
              <a:t>Probabilistic risk assessments (NUREG-1150 and NRC’s Level 3 PRA)</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dirty="0"/>
              <a:t>Probabilistic consequence assessments (SOARCA)</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dirty="0"/>
              <a:t>Cost/benefit analyses (required for environmental analyses in licensing)</a:t>
            </a:r>
          </a:p>
          <a:p>
            <a:pPr indent="-342900" defTabSz="914400" fontAlgn="base">
              <a:lnSpc>
                <a:spcPct val="100000"/>
              </a:lnSpc>
              <a:spcBef>
                <a:spcPct val="20000"/>
              </a:spcBef>
              <a:spcAft>
                <a:spcPct val="0"/>
              </a:spcAft>
              <a:buClr>
                <a:srgbClr val="800000"/>
              </a:buClr>
              <a:buFont typeface="Wingdings" pitchFamily="-111" charset="2"/>
              <a:buChar char="§"/>
            </a:pPr>
            <a:r>
              <a:rPr lang="en-US" dirty="0"/>
              <a:t>Very versatile with a large set of user inputs</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Intended to run rapidly for PRA applications</a:t>
            </a:r>
          </a:p>
          <a:p>
            <a:pPr marL="742950" lvl="1" indent="-285750" defTabSz="914400" fontAlgn="base">
              <a:lnSpc>
                <a:spcPct val="100000"/>
              </a:lnSpc>
              <a:spcBef>
                <a:spcPct val="20000"/>
              </a:spcBef>
              <a:spcAft>
                <a:spcPct val="0"/>
              </a:spcAft>
              <a:buClr>
                <a:srgbClr val="800000"/>
              </a:buClr>
              <a:buSzPct val="100000"/>
              <a:buFont typeface="Wingdings" pitchFamily="-111" charset="2"/>
              <a:buChar char="§"/>
            </a:pPr>
            <a:r>
              <a:rPr lang="en-US" dirty="0"/>
              <a:t>Large set of weather trials (hundreds or thousands) </a:t>
            </a:r>
          </a:p>
          <a:p>
            <a:pPr marL="742950" lvl="1" indent="-285750" defTabSz="914400" fontAlgn="base">
              <a:lnSpc>
                <a:spcPct val="100000"/>
              </a:lnSpc>
              <a:spcBef>
                <a:spcPct val="20000"/>
              </a:spcBef>
              <a:spcAft>
                <a:spcPct val="0"/>
              </a:spcAft>
              <a:buClr>
                <a:srgbClr val="800000"/>
              </a:buClr>
              <a:buSzPct val="100000"/>
              <a:buFont typeface="Wingdings" pitchFamily="-111" charset="2"/>
              <a:buChar char="§"/>
            </a:pPr>
            <a:r>
              <a:rPr lang="en-US" dirty="0"/>
              <a:t>Significant set of source term categories (ten or twenty) plus additional sensitivity studies </a:t>
            </a:r>
          </a:p>
        </p:txBody>
      </p:sp>
    </p:spTree>
    <p:extLst>
      <p:ext uri="{BB962C8B-B14F-4D97-AF65-F5344CB8AC3E}">
        <p14:creationId xmlns:p14="http://schemas.microsoft.com/office/powerpoint/2010/main" val="861826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19DE1-A8D9-4E04-81EA-3056F592FA03}"/>
              </a:ext>
            </a:extLst>
          </p:cNvPr>
          <p:cNvSpPr>
            <a:spLocks noGrp="1"/>
          </p:cNvSpPr>
          <p:nvPr>
            <p:ph type="title"/>
          </p:nvPr>
        </p:nvSpPr>
        <p:spPr/>
        <p:txBody>
          <a:bodyPr/>
          <a:lstStyle/>
          <a:p>
            <a:r>
              <a:rPr lang="en-US" dirty="0"/>
              <a:t>MACCS Lineage</a:t>
            </a:r>
          </a:p>
        </p:txBody>
      </p:sp>
      <p:sp>
        <p:nvSpPr>
          <p:cNvPr id="3" name="Slide Number Placeholder 2">
            <a:extLst>
              <a:ext uri="{FF2B5EF4-FFF2-40B4-BE49-F238E27FC236}">
                <a16:creationId xmlns:a16="http://schemas.microsoft.com/office/drawing/2014/main" id="{62BCD48E-CD1D-490F-BD45-79B024B8007D}"/>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06B5CEFD-12FD-4D6D-A284-C5C094F0C2D5}"/>
              </a:ext>
            </a:extLst>
          </p:cNvPr>
          <p:cNvSpPr>
            <a:spLocks noGrp="1"/>
          </p:cNvSpPr>
          <p:nvPr>
            <p:ph type="body" sz="quarter" idx="10"/>
          </p:nvPr>
        </p:nvSpPr>
        <p:spPr>
          <a:xfrm>
            <a:off x="615986" y="1116200"/>
            <a:ext cx="7613613" cy="5246764"/>
          </a:xfrm>
        </p:spPr>
        <p:txBody>
          <a:bodyPr>
            <a:normAutofit/>
          </a:bodyPr>
          <a:lstStyle/>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200" dirty="0"/>
              <a:t>Calculation of Reactor Accident Consequences (CRAC) Code (1975)</a:t>
            </a:r>
          </a:p>
          <a:p>
            <a:pPr lvl="1" defTabSz="914400" fontAlgn="base">
              <a:lnSpc>
                <a:spcPct val="100000"/>
              </a:lnSpc>
              <a:spcBef>
                <a:spcPct val="20000"/>
              </a:spcBef>
              <a:spcAft>
                <a:spcPct val="0"/>
              </a:spcAft>
              <a:buClr>
                <a:srgbClr val="800000"/>
              </a:buClr>
              <a:buFont typeface="Wingdings" pitchFamily="-111" charset="2"/>
              <a:buChar char="§"/>
            </a:pPr>
            <a:r>
              <a:rPr lang="en-US" sz="1800" dirty="0"/>
              <a:t>Developed for the Reactor Safety Study (WASH-1400)</a:t>
            </a:r>
          </a:p>
          <a:p>
            <a:pPr indent="-342900" defTabSz="914400" fontAlgn="base">
              <a:lnSpc>
                <a:spcPct val="100000"/>
              </a:lnSpc>
              <a:spcBef>
                <a:spcPct val="20000"/>
              </a:spcBef>
              <a:spcAft>
                <a:spcPct val="0"/>
              </a:spcAft>
              <a:buClr>
                <a:srgbClr val="800000"/>
              </a:buClr>
              <a:buFont typeface="Wingdings" pitchFamily="-111" charset="2"/>
              <a:buChar char="§"/>
            </a:pPr>
            <a:r>
              <a:rPr lang="en-US" sz="2200" dirty="0"/>
              <a:t>CRAC2 (1982)</a:t>
            </a:r>
          </a:p>
          <a:p>
            <a:pPr lvl="1" defTabSz="914400" fontAlgn="base">
              <a:lnSpc>
                <a:spcPct val="100000"/>
              </a:lnSpc>
              <a:spcBef>
                <a:spcPct val="20000"/>
              </a:spcBef>
              <a:spcAft>
                <a:spcPct val="0"/>
              </a:spcAft>
              <a:buClr>
                <a:srgbClr val="800000"/>
              </a:buClr>
              <a:buFont typeface="Wingdings" pitchFamily="-111" charset="2"/>
              <a:buChar char="§"/>
            </a:pPr>
            <a:r>
              <a:rPr lang="en-US" sz="1800" dirty="0"/>
              <a:t>Primarily used in 1982 siting study (NUREG/CR-2239) </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200" dirty="0"/>
              <a:t>MACCS (MELCOR Accident Consequence Code System) (1990) </a:t>
            </a:r>
          </a:p>
          <a:p>
            <a:pPr lvl="1" defTabSz="914400" fontAlgn="base">
              <a:lnSpc>
                <a:spcPct val="100000"/>
              </a:lnSpc>
              <a:spcBef>
                <a:spcPct val="20000"/>
              </a:spcBef>
              <a:spcAft>
                <a:spcPct val="0"/>
              </a:spcAft>
              <a:buClr>
                <a:srgbClr val="800000"/>
              </a:buClr>
              <a:buFont typeface="Wingdings" pitchFamily="-111" charset="2"/>
              <a:buChar char="§"/>
            </a:pPr>
            <a:r>
              <a:rPr lang="en-US" sz="1800" dirty="0"/>
              <a:t>Primarily used in NUREG-1150</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200" dirty="0"/>
              <a:t>MACCS2 (1998)</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sz="1800" dirty="0"/>
              <a:t>Developed to support DOE documented safety analyses of nuclear facilities </a:t>
            </a:r>
          </a:p>
          <a:p>
            <a:pPr indent="-342900" defTabSz="914400" fontAlgn="base">
              <a:lnSpc>
                <a:spcPct val="100000"/>
              </a:lnSpc>
              <a:spcBef>
                <a:spcPct val="20000"/>
              </a:spcBef>
              <a:spcAft>
                <a:spcPct val="0"/>
              </a:spcAft>
              <a:buClr>
                <a:srgbClr val="800000"/>
              </a:buClr>
              <a:buFont typeface="Wingdings" pitchFamily="-111" charset="2"/>
              <a:buChar char="§"/>
            </a:pPr>
            <a:r>
              <a:rPr lang="en-US" sz="2200" dirty="0"/>
              <a:t>WinMACCS/MACCS (2011)</a:t>
            </a:r>
          </a:p>
          <a:p>
            <a:pPr lvl="1" defTabSz="914400" fontAlgn="base">
              <a:lnSpc>
                <a:spcPct val="100000"/>
              </a:lnSpc>
              <a:spcBef>
                <a:spcPct val="20000"/>
              </a:spcBef>
              <a:spcAft>
                <a:spcPct val="0"/>
              </a:spcAft>
              <a:buClr>
                <a:srgbClr val="800000"/>
              </a:buClr>
              <a:buFont typeface="Wingdings" pitchFamily="-111" charset="2"/>
              <a:buChar char="§"/>
            </a:pPr>
            <a:r>
              <a:rPr lang="en-US" sz="1800" dirty="0"/>
              <a:t>Enhance user friendliness</a:t>
            </a:r>
          </a:p>
          <a:p>
            <a:pPr lvl="1" defTabSz="914400" fontAlgn="base">
              <a:lnSpc>
                <a:spcPct val="100000"/>
              </a:lnSpc>
              <a:spcBef>
                <a:spcPct val="20000"/>
              </a:spcBef>
              <a:spcAft>
                <a:spcPct val="0"/>
              </a:spcAft>
              <a:buClr>
                <a:srgbClr val="800000"/>
              </a:buClr>
              <a:buFont typeface="Wingdings" pitchFamily="-111" charset="2"/>
              <a:buChar char="§"/>
            </a:pPr>
            <a:r>
              <a:rPr lang="en-US" sz="1800" dirty="0"/>
              <a:t>Reduce likelihood of user errors</a:t>
            </a:r>
          </a:p>
          <a:p>
            <a:pPr lvl="1" defTabSz="914400" fontAlgn="base">
              <a:lnSpc>
                <a:spcPct val="100000"/>
              </a:lnSpc>
              <a:spcBef>
                <a:spcPct val="20000"/>
              </a:spcBef>
              <a:spcAft>
                <a:spcPct val="0"/>
              </a:spcAft>
              <a:buClr>
                <a:srgbClr val="800000"/>
              </a:buClr>
              <a:buFont typeface="Wingdings" pitchFamily="-111" charset="2"/>
              <a:buChar char="§"/>
            </a:pPr>
            <a:r>
              <a:rPr lang="en-US" sz="1800" dirty="0"/>
              <a:t>Enable routine examination of uncertainty</a:t>
            </a:r>
          </a:p>
          <a:p>
            <a:endParaRPr lang="en-US" dirty="0"/>
          </a:p>
        </p:txBody>
      </p:sp>
    </p:spTree>
    <p:extLst>
      <p:ext uri="{BB962C8B-B14F-4D97-AF65-F5344CB8AC3E}">
        <p14:creationId xmlns:p14="http://schemas.microsoft.com/office/powerpoint/2010/main" val="1106483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04162-C491-4026-B8E6-4EC70867BA91}"/>
              </a:ext>
            </a:extLst>
          </p:cNvPr>
          <p:cNvSpPr>
            <a:spLocks noGrp="1"/>
          </p:cNvSpPr>
          <p:nvPr>
            <p:ph type="title"/>
          </p:nvPr>
        </p:nvSpPr>
        <p:spPr/>
        <p:txBody>
          <a:bodyPr/>
          <a:lstStyle/>
          <a:p>
            <a:r>
              <a:rPr lang="en-US" sz="3200" dirty="0"/>
              <a:t>Phenomena Treated by MACCS</a:t>
            </a:r>
          </a:p>
        </p:txBody>
      </p:sp>
      <p:sp>
        <p:nvSpPr>
          <p:cNvPr id="3" name="Slide Number Placeholder 2">
            <a:extLst>
              <a:ext uri="{FF2B5EF4-FFF2-40B4-BE49-F238E27FC236}">
                <a16:creationId xmlns:a16="http://schemas.microsoft.com/office/drawing/2014/main" id="{FAF9499E-968C-443F-9BFA-001C7B733D81}"/>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85BA0E7C-77BD-4138-8F95-0EF91FC363E0}"/>
              </a:ext>
            </a:extLst>
          </p:cNvPr>
          <p:cNvSpPr>
            <a:spLocks noGrp="1"/>
          </p:cNvSpPr>
          <p:nvPr>
            <p:ph type="body" sz="quarter" idx="10"/>
          </p:nvPr>
        </p:nvSpPr>
        <p:spPr>
          <a:xfrm>
            <a:off x="615987" y="961121"/>
            <a:ext cx="7543800" cy="5506424"/>
          </a:xfrm>
        </p:spPr>
        <p:txBody>
          <a:bodyPr>
            <a:normAutofit fontScale="62500" lnSpcReduction="20000"/>
          </a:bodyPr>
          <a:lstStyle/>
          <a:p>
            <a:pPr marL="342900" lvl="0" indent="-342900" defTabSz="914400" fontAlgn="base">
              <a:lnSpc>
                <a:spcPct val="100000"/>
              </a:lnSpc>
              <a:spcBef>
                <a:spcPct val="20000"/>
              </a:spcBef>
              <a:spcAft>
                <a:spcPct val="0"/>
              </a:spcAft>
              <a:buClr>
                <a:srgbClr val="102E54"/>
              </a:buClr>
              <a:buSzTx/>
              <a:buFont typeface="Wingdings" pitchFamily="-111" charset="2"/>
              <a:buChar char="§"/>
            </a:pPr>
            <a:r>
              <a:rPr lang="en-US" kern="0" dirty="0">
                <a:solidFill>
                  <a:srgbClr val="000000"/>
                </a:solidFill>
                <a:latin typeface="Calibri"/>
                <a:ea typeface="ＭＳ Ｐゴシック" pitchFamily="-112" charset="-128"/>
                <a:cs typeface="Calibri"/>
              </a:rPr>
              <a:t>Representation of source term</a:t>
            </a:r>
          </a:p>
          <a:p>
            <a:pPr marL="342900" lvl="0" indent="-342900" defTabSz="914400" fontAlgn="base">
              <a:lnSpc>
                <a:spcPct val="100000"/>
              </a:lnSpc>
              <a:spcBef>
                <a:spcPct val="20000"/>
              </a:spcBef>
              <a:spcAft>
                <a:spcPct val="0"/>
              </a:spcAft>
              <a:buClr>
                <a:srgbClr val="102E54"/>
              </a:buClr>
              <a:buSzTx/>
              <a:buFont typeface="Wingdings" pitchFamily="-111" charset="2"/>
              <a:buChar char="§"/>
            </a:pPr>
            <a:r>
              <a:rPr lang="en-US" kern="0" dirty="0">
                <a:solidFill>
                  <a:srgbClr val="000000"/>
                </a:solidFill>
                <a:latin typeface="Calibri"/>
                <a:ea typeface="ＭＳ Ｐゴシック" pitchFamily="-112" charset="-128"/>
                <a:cs typeface="Calibri"/>
              </a:rPr>
              <a:t>Atmospheric transport and dispersion</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kern="0" dirty="0">
                <a:solidFill>
                  <a:srgbClr val="000000"/>
                </a:solidFill>
                <a:latin typeface="Calibri"/>
                <a:ea typeface="ＭＳ Ｐゴシック" pitchFamily="-112" charset="-128"/>
                <a:cs typeface="Calibri"/>
              </a:rPr>
              <a:t>Statistical sampling of archived weather data</a:t>
            </a:r>
          </a:p>
          <a:p>
            <a:pPr marL="342900" lvl="0" indent="-342900" defTabSz="914400" fontAlgn="base">
              <a:lnSpc>
                <a:spcPct val="100000"/>
              </a:lnSpc>
              <a:spcBef>
                <a:spcPct val="20000"/>
              </a:spcBef>
              <a:spcAft>
                <a:spcPct val="0"/>
              </a:spcAft>
              <a:buClr>
                <a:srgbClr val="102E54"/>
              </a:buClr>
              <a:buSzTx/>
              <a:buFont typeface="Wingdings" pitchFamily="-111" charset="2"/>
              <a:buChar char="§"/>
            </a:pPr>
            <a:r>
              <a:rPr lang="en-US" kern="0" dirty="0">
                <a:solidFill>
                  <a:srgbClr val="000000"/>
                </a:solidFill>
                <a:latin typeface="Calibri"/>
                <a:ea typeface="ＭＳ Ｐゴシック" pitchFamily="-112" charset="-128"/>
                <a:cs typeface="Calibri"/>
              </a:rPr>
              <a:t>Wet and dry deposition</a:t>
            </a:r>
          </a:p>
          <a:p>
            <a:pPr marL="342900" lvl="0" indent="-342900" defTabSz="914400" fontAlgn="base">
              <a:lnSpc>
                <a:spcPct val="100000"/>
              </a:lnSpc>
              <a:spcBef>
                <a:spcPct val="20000"/>
              </a:spcBef>
              <a:spcAft>
                <a:spcPct val="0"/>
              </a:spcAft>
              <a:buClr>
                <a:srgbClr val="102E54"/>
              </a:buClr>
              <a:buSzTx/>
              <a:buFont typeface="Wingdings" pitchFamily="-111" charset="2"/>
              <a:buChar char="§"/>
            </a:pPr>
            <a:r>
              <a:rPr lang="en-US" kern="0" dirty="0">
                <a:solidFill>
                  <a:srgbClr val="000000"/>
                </a:solidFill>
                <a:latin typeface="Calibri"/>
                <a:ea typeface="ＭＳ Ｐゴシック" pitchFamily="-112" charset="-128"/>
                <a:cs typeface="Calibri"/>
              </a:rPr>
              <a:t>Exposure pathways to humans</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kern="0" dirty="0">
                <a:solidFill>
                  <a:srgbClr val="000000"/>
                </a:solidFill>
                <a:latin typeface="Calibri"/>
                <a:ea typeface="ＭＳ Ｐゴシック" pitchFamily="-112" charset="-128"/>
                <a:cs typeface="Calibri"/>
              </a:rPr>
              <a:t>Inhalation</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kern="0" dirty="0">
                <a:solidFill>
                  <a:srgbClr val="000000"/>
                </a:solidFill>
                <a:latin typeface="Calibri"/>
                <a:ea typeface="ＭＳ Ｐゴシック" pitchFamily="-112" charset="-128"/>
                <a:cs typeface="Calibri"/>
              </a:rPr>
              <a:t>Cloudshine</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kern="0" dirty="0">
                <a:solidFill>
                  <a:srgbClr val="000000"/>
                </a:solidFill>
                <a:latin typeface="Calibri"/>
                <a:ea typeface="ＭＳ Ｐゴシック" pitchFamily="-112" charset="-128"/>
                <a:cs typeface="Calibri"/>
              </a:rPr>
              <a:t>Groundshine</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kern="0" dirty="0">
                <a:solidFill>
                  <a:srgbClr val="000000"/>
                </a:solidFill>
                <a:latin typeface="Calibri"/>
                <a:ea typeface="ＭＳ Ｐゴシック" pitchFamily="-112" charset="-128"/>
                <a:cs typeface="Calibri"/>
              </a:rPr>
              <a:t>Resuspension</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kern="0" dirty="0">
                <a:solidFill>
                  <a:srgbClr val="000000"/>
                </a:solidFill>
                <a:latin typeface="Calibri"/>
                <a:ea typeface="ＭＳ Ｐゴシック" pitchFamily="-112" charset="-128"/>
                <a:cs typeface="Calibri"/>
              </a:rPr>
              <a:t>Ingestion</a:t>
            </a:r>
          </a:p>
          <a:p>
            <a:pPr marL="342900" lvl="0" indent="-342900" defTabSz="914400" fontAlgn="base">
              <a:lnSpc>
                <a:spcPct val="100000"/>
              </a:lnSpc>
              <a:spcBef>
                <a:spcPct val="20000"/>
              </a:spcBef>
              <a:spcAft>
                <a:spcPct val="0"/>
              </a:spcAft>
              <a:buClr>
                <a:srgbClr val="102E54"/>
              </a:buClr>
              <a:buSzTx/>
              <a:buFont typeface="Wingdings" pitchFamily="-111" charset="2"/>
              <a:buChar char="§"/>
            </a:pPr>
            <a:r>
              <a:rPr lang="en-US" kern="0" dirty="0">
                <a:solidFill>
                  <a:srgbClr val="000000"/>
                </a:solidFill>
                <a:latin typeface="Calibri"/>
                <a:ea typeface="ＭＳ Ｐゴシック" charset="-128"/>
                <a:cs typeface="Calibri"/>
              </a:rPr>
              <a:t>Emergency actions</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kern="0" dirty="0">
                <a:solidFill>
                  <a:srgbClr val="000000"/>
                </a:solidFill>
                <a:latin typeface="Calibri"/>
                <a:ea typeface="ＭＳ Ｐゴシック" pitchFamily="-112" charset="-128"/>
                <a:cs typeface="Calibri"/>
              </a:rPr>
              <a:t>Sheltering</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kern="0" dirty="0">
                <a:solidFill>
                  <a:srgbClr val="000000"/>
                </a:solidFill>
                <a:latin typeface="Calibri"/>
                <a:ea typeface="ＭＳ Ｐゴシック" pitchFamily="-112" charset="-128"/>
                <a:cs typeface="Calibri"/>
              </a:rPr>
              <a:t>Evacuation</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kern="0" dirty="0">
                <a:solidFill>
                  <a:srgbClr val="000000"/>
                </a:solidFill>
                <a:latin typeface="Calibri"/>
                <a:ea typeface="ＭＳ Ｐゴシック" pitchFamily="-112" charset="-128"/>
                <a:cs typeface="Calibri"/>
              </a:rPr>
              <a:t>KI ingestion</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kern="0" dirty="0">
                <a:solidFill>
                  <a:srgbClr val="000000"/>
                </a:solidFill>
                <a:latin typeface="Calibri"/>
                <a:ea typeface="ＭＳ Ｐゴシック" pitchFamily="-112" charset="-128"/>
                <a:cs typeface="Calibri"/>
              </a:rPr>
              <a:t>Relocation</a:t>
            </a:r>
          </a:p>
          <a:p>
            <a:pPr marL="342900" lvl="0" indent="-342900" defTabSz="914400" fontAlgn="base">
              <a:lnSpc>
                <a:spcPct val="100000"/>
              </a:lnSpc>
              <a:spcBef>
                <a:spcPct val="20000"/>
              </a:spcBef>
              <a:spcAft>
                <a:spcPct val="0"/>
              </a:spcAft>
              <a:buClr>
                <a:srgbClr val="102E54"/>
              </a:buClr>
              <a:buSzTx/>
              <a:buFont typeface="Wingdings" pitchFamily="-111" charset="2"/>
              <a:buChar char="§"/>
            </a:pPr>
            <a:r>
              <a:rPr lang="en-US" kern="0" dirty="0">
                <a:solidFill>
                  <a:srgbClr val="000000"/>
                </a:solidFill>
                <a:latin typeface="Calibri"/>
                <a:ea typeface="ＭＳ Ｐゴシック" charset="-128"/>
                <a:cs typeface="Calibri"/>
              </a:rPr>
              <a:t>Long-term remedial actions</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kern="0" dirty="0">
                <a:solidFill>
                  <a:srgbClr val="000000"/>
                </a:solidFill>
                <a:latin typeface="Calibri"/>
                <a:ea typeface="ＭＳ Ｐゴシック" pitchFamily="-112" charset="-128"/>
                <a:cs typeface="Calibri"/>
              </a:rPr>
              <a:t>Decontamination</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kern="0" dirty="0">
                <a:solidFill>
                  <a:srgbClr val="000000"/>
                </a:solidFill>
                <a:latin typeface="Calibri"/>
                <a:ea typeface="ＭＳ Ｐゴシック" pitchFamily="-112" charset="-128"/>
                <a:cs typeface="Calibri"/>
              </a:rPr>
              <a:t>Temporary or permanent interdiction of property</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kern="0" dirty="0">
                <a:solidFill>
                  <a:srgbClr val="000000"/>
                </a:solidFill>
                <a:latin typeface="Calibri"/>
                <a:ea typeface="ＭＳ Ｐゴシック" pitchFamily="-112" charset="-128"/>
                <a:cs typeface="Calibri"/>
              </a:rPr>
              <a:t>Crop disposal</a:t>
            </a:r>
          </a:p>
          <a:p>
            <a:pPr marL="342900" lvl="0" indent="-342900" defTabSz="914400" fontAlgn="base">
              <a:lnSpc>
                <a:spcPct val="100000"/>
              </a:lnSpc>
              <a:spcBef>
                <a:spcPct val="20000"/>
              </a:spcBef>
              <a:spcAft>
                <a:spcPct val="0"/>
              </a:spcAft>
              <a:buClr>
                <a:srgbClr val="102E54"/>
              </a:buClr>
              <a:buSzTx/>
              <a:buFont typeface="Wingdings" pitchFamily="-111" charset="2"/>
              <a:buChar char="§"/>
            </a:pPr>
            <a:r>
              <a:rPr lang="en-US" kern="0" dirty="0">
                <a:solidFill>
                  <a:srgbClr val="000000"/>
                </a:solidFill>
                <a:latin typeface="Calibri"/>
                <a:ea typeface="ＭＳ Ｐゴシック" charset="-128"/>
                <a:cs typeface="Calibri"/>
              </a:rPr>
              <a:t>Economic losses</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dirty="0"/>
              <a:t>Evacuation and relocation per diem costs</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dirty="0"/>
              <a:t>Long-term relocation cost</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dirty="0"/>
              <a:t>Decontamination costs</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dirty="0"/>
              <a:t>Loss of property use</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dirty="0"/>
              <a:t>Depreciation during interdiction</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dirty="0"/>
              <a:t>Property value for permanent interdiction</a:t>
            </a:r>
          </a:p>
        </p:txBody>
      </p:sp>
      <p:pic>
        <p:nvPicPr>
          <p:cNvPr id="5" name="Picture 5">
            <a:extLst>
              <a:ext uri="{FF2B5EF4-FFF2-40B4-BE49-F238E27FC236}">
                <a16:creationId xmlns:a16="http://schemas.microsoft.com/office/drawing/2014/main" id="{A8AA6C56-339D-4D60-8481-55A13D2143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9892" y="1726730"/>
            <a:ext cx="5349986" cy="2725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8964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81841-2532-4BC8-A2EC-F63F0C4FA6F1}"/>
              </a:ext>
            </a:extLst>
          </p:cNvPr>
          <p:cNvSpPr>
            <a:spLocks noGrp="1"/>
          </p:cNvSpPr>
          <p:nvPr>
            <p:ph type="title"/>
          </p:nvPr>
        </p:nvSpPr>
        <p:spPr/>
        <p:txBody>
          <a:bodyPr/>
          <a:lstStyle/>
          <a:p>
            <a:r>
              <a:rPr lang="en-US" dirty="0"/>
              <a:t>MACCS Code Modules</a:t>
            </a:r>
          </a:p>
        </p:txBody>
      </p:sp>
      <p:sp>
        <p:nvSpPr>
          <p:cNvPr id="3" name="Slide Number Placeholder 2">
            <a:extLst>
              <a:ext uri="{FF2B5EF4-FFF2-40B4-BE49-F238E27FC236}">
                <a16:creationId xmlns:a16="http://schemas.microsoft.com/office/drawing/2014/main" id="{E77CAD76-32D9-42D3-AD33-1241A8B85058}"/>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B679BF19-92B1-46F4-A303-B3BF9484C8E8}"/>
              </a:ext>
            </a:extLst>
          </p:cNvPr>
          <p:cNvSpPr>
            <a:spLocks noGrp="1"/>
          </p:cNvSpPr>
          <p:nvPr>
            <p:ph type="body" sz="quarter" idx="10"/>
          </p:nvPr>
        </p:nvSpPr>
        <p:spPr/>
        <p:txBody>
          <a:bodyPr/>
          <a:lstStyle/>
          <a:p>
            <a:pPr lvl="0" indent="-342900" defTabSz="914400" fontAlgn="base">
              <a:lnSpc>
                <a:spcPct val="100000"/>
              </a:lnSpc>
              <a:spcBef>
                <a:spcPct val="20000"/>
              </a:spcBef>
              <a:spcAft>
                <a:spcPct val="0"/>
              </a:spcAft>
              <a:buClr>
                <a:srgbClr val="800000"/>
              </a:buClr>
              <a:buFont typeface="Wingdings" pitchFamily="-111" charset="2"/>
              <a:buChar char="§"/>
            </a:pPr>
            <a:r>
              <a:rPr lang="en-US" sz="2200" dirty="0"/>
              <a:t>ATMOS</a:t>
            </a:r>
          </a:p>
          <a:p>
            <a:pPr lvl="1" defTabSz="914400" fontAlgn="base">
              <a:lnSpc>
                <a:spcPct val="100000"/>
              </a:lnSpc>
              <a:spcBef>
                <a:spcPct val="20000"/>
              </a:spcBef>
              <a:spcAft>
                <a:spcPct val="0"/>
              </a:spcAft>
              <a:buClr>
                <a:srgbClr val="800000"/>
              </a:buClr>
              <a:buFont typeface="Wingdings" pitchFamily="-111" charset="2"/>
              <a:buChar char="§"/>
            </a:pPr>
            <a:r>
              <a:rPr lang="en-US" sz="1800" dirty="0"/>
              <a:t>Calculates transient air and ground concentrations </a:t>
            </a:r>
          </a:p>
          <a:p>
            <a:pPr lvl="0" indent="-342900" defTabSz="914400" fontAlgn="base">
              <a:lnSpc>
                <a:spcPct val="100000"/>
              </a:lnSpc>
              <a:spcBef>
                <a:spcPct val="20000"/>
              </a:spcBef>
              <a:spcAft>
                <a:spcPct val="0"/>
              </a:spcAft>
              <a:buClr>
                <a:srgbClr val="800000"/>
              </a:buClr>
              <a:buFont typeface="Wingdings" pitchFamily="-111" charset="2"/>
              <a:buChar char="§"/>
            </a:pPr>
            <a:r>
              <a:rPr lang="en-US" sz="2200" dirty="0"/>
              <a:t>EARLY</a:t>
            </a:r>
          </a:p>
          <a:p>
            <a:pPr lvl="1" defTabSz="914400" fontAlgn="base">
              <a:lnSpc>
                <a:spcPct val="100000"/>
              </a:lnSpc>
              <a:spcBef>
                <a:spcPct val="20000"/>
              </a:spcBef>
              <a:spcAft>
                <a:spcPct val="0"/>
              </a:spcAft>
              <a:buClr>
                <a:srgbClr val="800000"/>
              </a:buClr>
              <a:buFont typeface="Wingdings" pitchFamily="-111" charset="2"/>
              <a:buChar char="§"/>
            </a:pPr>
            <a:r>
              <a:rPr lang="en-US" sz="1800" dirty="0"/>
              <a:t>Treats emergency phase (up to 40 days, usually one week)</a:t>
            </a:r>
          </a:p>
          <a:p>
            <a:pPr lvl="1" defTabSz="914400" fontAlgn="base">
              <a:lnSpc>
                <a:spcPct val="100000"/>
              </a:lnSpc>
              <a:spcBef>
                <a:spcPct val="20000"/>
              </a:spcBef>
              <a:spcAft>
                <a:spcPct val="0"/>
              </a:spcAft>
              <a:buClr>
                <a:srgbClr val="800000"/>
              </a:buClr>
              <a:buFont typeface="Wingdings" pitchFamily="-111" charset="2"/>
              <a:buChar char="§"/>
            </a:pPr>
            <a:r>
              <a:rPr lang="en-US" sz="1800" dirty="0"/>
              <a:t>Models emergency response actions</a:t>
            </a:r>
          </a:p>
          <a:p>
            <a:pPr lvl="1" defTabSz="914400" fontAlgn="base">
              <a:lnSpc>
                <a:spcPct val="100000"/>
              </a:lnSpc>
              <a:spcBef>
                <a:spcPct val="20000"/>
              </a:spcBef>
              <a:spcAft>
                <a:spcPct val="0"/>
              </a:spcAft>
              <a:buClr>
                <a:srgbClr val="800000"/>
              </a:buClr>
              <a:buFont typeface="Wingdings" pitchFamily="-111" charset="2"/>
              <a:buChar char="§"/>
            </a:pPr>
            <a:r>
              <a:rPr lang="en-US" sz="1800" dirty="0"/>
              <a:t>Estimates doses from exposure pathways</a:t>
            </a:r>
          </a:p>
          <a:p>
            <a:pPr lvl="1" defTabSz="914400" fontAlgn="base">
              <a:lnSpc>
                <a:spcPct val="100000"/>
              </a:lnSpc>
              <a:spcBef>
                <a:spcPct val="20000"/>
              </a:spcBef>
              <a:spcAft>
                <a:spcPct val="0"/>
              </a:spcAft>
              <a:buClr>
                <a:srgbClr val="800000"/>
              </a:buClr>
              <a:buFont typeface="Wingdings" pitchFamily="-111" charset="2"/>
              <a:buChar char="§"/>
            </a:pPr>
            <a:r>
              <a:rPr lang="en-US" sz="1800" dirty="0"/>
              <a:t>Estimates health effects</a:t>
            </a:r>
          </a:p>
          <a:p>
            <a:pPr lvl="0" indent="-342900" defTabSz="914400" fontAlgn="base">
              <a:lnSpc>
                <a:spcPct val="100000"/>
              </a:lnSpc>
              <a:spcBef>
                <a:spcPct val="20000"/>
              </a:spcBef>
              <a:spcAft>
                <a:spcPct val="0"/>
              </a:spcAft>
              <a:buClr>
                <a:srgbClr val="800000"/>
              </a:buClr>
              <a:buFont typeface="Wingdings" pitchFamily="-111" charset="2"/>
              <a:buChar char="§"/>
            </a:pPr>
            <a:r>
              <a:rPr lang="en-US" sz="2200" dirty="0"/>
              <a:t>CHRONC</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sz="1800" dirty="0"/>
              <a:t>Treats intermediate phase (up to 30 years, usually one year) </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sz="1800" dirty="0"/>
              <a:t>Treats long-term phase  (up to &gt;300 years, usually 50 years) </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sz="1800" dirty="0"/>
              <a:t>Estimates long-term doses from exposure pathways</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sz="1800" dirty="0"/>
              <a:t>Estimates health effects </a:t>
            </a:r>
          </a:p>
          <a:p>
            <a:pPr marL="742950" lvl="1" indent="-285750" defTabSz="914400" fontAlgn="base">
              <a:lnSpc>
                <a:spcPct val="100000"/>
              </a:lnSpc>
              <a:spcBef>
                <a:spcPct val="20000"/>
              </a:spcBef>
              <a:spcAft>
                <a:spcPct val="0"/>
              </a:spcAft>
              <a:buClr>
                <a:srgbClr val="800000"/>
              </a:buClr>
              <a:buFont typeface="Wingdings" pitchFamily="-111" charset="2"/>
              <a:buChar char="§"/>
            </a:pPr>
            <a:r>
              <a:rPr lang="en-US" sz="1800" dirty="0"/>
              <a:t>Calculates economic losses </a:t>
            </a:r>
          </a:p>
        </p:txBody>
      </p:sp>
    </p:spTree>
    <p:extLst>
      <p:ext uri="{BB962C8B-B14F-4D97-AF65-F5344CB8AC3E}">
        <p14:creationId xmlns:p14="http://schemas.microsoft.com/office/powerpoint/2010/main" val="1529134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EF2A2-60C4-42C5-8EE9-87CCBE081B92}"/>
              </a:ext>
            </a:extLst>
          </p:cNvPr>
          <p:cNvSpPr>
            <a:spLocks noGrp="1"/>
          </p:cNvSpPr>
          <p:nvPr>
            <p:ph type="title"/>
          </p:nvPr>
        </p:nvSpPr>
        <p:spPr/>
        <p:txBody>
          <a:bodyPr/>
          <a:lstStyle/>
          <a:p>
            <a:r>
              <a:rPr lang="en-US" dirty="0"/>
              <a:t>Improvements in MACCS 3.11.2 (3/18)</a:t>
            </a:r>
          </a:p>
        </p:txBody>
      </p:sp>
      <p:sp>
        <p:nvSpPr>
          <p:cNvPr id="3" name="Slide Number Placeholder 2">
            <a:extLst>
              <a:ext uri="{FF2B5EF4-FFF2-40B4-BE49-F238E27FC236}">
                <a16:creationId xmlns:a16="http://schemas.microsoft.com/office/drawing/2014/main" id="{1153DFCE-7A44-4281-89F7-DC2152A05F3E}"/>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A84465A3-E654-4FEC-AD0A-CD57C2728D68}"/>
              </a:ext>
            </a:extLst>
          </p:cNvPr>
          <p:cNvSpPr>
            <a:spLocks noGrp="1"/>
          </p:cNvSpPr>
          <p:nvPr>
            <p:ph type="body" sz="quarter" idx="10"/>
          </p:nvPr>
        </p:nvSpPr>
        <p:spPr/>
        <p:txBody>
          <a:bodyPr>
            <a:normAutofit fontScale="85000" lnSpcReduction="10000"/>
          </a:bodyPr>
          <a:lstStyle/>
          <a:p>
            <a:r>
              <a:rPr lang="en-US" sz="2000" b="1" dirty="0"/>
              <a:t>Emergency response</a:t>
            </a:r>
          </a:p>
          <a:p>
            <a:pPr marL="347472" lvl="1" defTabSz="914400" fontAlgn="base">
              <a:lnSpc>
                <a:spcPct val="110000"/>
              </a:lnSpc>
              <a:spcBef>
                <a:spcPct val="20000"/>
              </a:spcBef>
              <a:spcAft>
                <a:spcPct val="0"/>
              </a:spcAft>
              <a:buClr>
                <a:srgbClr val="800000"/>
              </a:buClr>
              <a:buSzPct val="100000"/>
              <a:buFont typeface="Wingdings" pitchFamily="-111" charset="2"/>
              <a:buChar char="§"/>
            </a:pPr>
            <a:r>
              <a:rPr lang="en-US" sz="2400" dirty="0"/>
              <a:t>OALARM can be defined for each cohort.</a:t>
            </a:r>
          </a:p>
          <a:p>
            <a:r>
              <a:rPr lang="en-US" sz="2000" b="1" dirty="0"/>
              <a:t>Decontamination</a:t>
            </a:r>
            <a:endParaRPr lang="en-US" sz="1800" b="1" dirty="0"/>
          </a:p>
          <a:p>
            <a:pPr marL="347472" lvl="1" defTabSz="914400" fontAlgn="base">
              <a:lnSpc>
                <a:spcPct val="110000"/>
              </a:lnSpc>
              <a:spcBef>
                <a:spcPct val="20000"/>
              </a:spcBef>
              <a:spcAft>
                <a:spcPct val="0"/>
              </a:spcAft>
              <a:buClr>
                <a:srgbClr val="800000"/>
              </a:buClr>
              <a:buSzPct val="100000"/>
              <a:buFont typeface="Wingdings" pitchFamily="-111" charset="2"/>
              <a:buChar char="§"/>
            </a:pPr>
            <a:r>
              <a:rPr lang="en-US" sz="2400" dirty="0"/>
              <a:t>The limits on CDNFRM and CDFRM were increased to $1 M.</a:t>
            </a:r>
          </a:p>
          <a:p>
            <a:pPr marL="347472" lvl="1" defTabSz="914400" fontAlgn="base">
              <a:lnSpc>
                <a:spcPct val="110000"/>
              </a:lnSpc>
              <a:spcBef>
                <a:spcPct val="20000"/>
              </a:spcBef>
              <a:spcAft>
                <a:spcPct val="0"/>
              </a:spcAft>
              <a:buClr>
                <a:srgbClr val="800000"/>
              </a:buClr>
              <a:buSzPct val="100000"/>
              <a:buFont typeface="Wingdings" pitchFamily="-111" charset="2"/>
              <a:buChar char="§"/>
            </a:pPr>
            <a:r>
              <a:rPr lang="en-US" sz="2400" dirty="0"/>
              <a:t>The limits for decontamination and intermediate-phase durations are now 30 years. </a:t>
            </a:r>
          </a:p>
          <a:p>
            <a:r>
              <a:rPr lang="en-US" sz="2000" b="1" dirty="0"/>
              <a:t>Doses and health effects</a:t>
            </a:r>
          </a:p>
          <a:p>
            <a:pPr marL="347472" lvl="1" defTabSz="914400" fontAlgn="base">
              <a:lnSpc>
                <a:spcPct val="110000"/>
              </a:lnSpc>
              <a:spcBef>
                <a:spcPct val="20000"/>
              </a:spcBef>
              <a:spcAft>
                <a:spcPct val="0"/>
              </a:spcAft>
              <a:buClr>
                <a:srgbClr val="800000"/>
              </a:buClr>
              <a:buSzPct val="100000"/>
              <a:buFont typeface="Wingdings" pitchFamily="-111" charset="2"/>
              <a:buChar char="§"/>
            </a:pPr>
            <a:r>
              <a:rPr lang="en-US" sz="2400" dirty="0"/>
              <a:t>All organs listed in DCF file can be used to define health effects.  </a:t>
            </a:r>
          </a:p>
          <a:p>
            <a:pPr marL="347472" lvl="1" defTabSz="914400" fontAlgn="base">
              <a:lnSpc>
                <a:spcPct val="110000"/>
              </a:lnSpc>
              <a:spcBef>
                <a:spcPct val="20000"/>
              </a:spcBef>
              <a:spcAft>
                <a:spcPct val="0"/>
              </a:spcAft>
              <a:buClr>
                <a:srgbClr val="800000"/>
              </a:buClr>
              <a:buSzPct val="100000"/>
              <a:buFont typeface="Wingdings" pitchFamily="-111" charset="2"/>
              <a:buChar char="§"/>
            </a:pPr>
            <a:r>
              <a:rPr lang="en-US" sz="2400" dirty="0"/>
              <a:t>The maximum number of early health effects increased to 10. </a:t>
            </a:r>
          </a:p>
          <a:p>
            <a:pPr marL="347472" lvl="1" defTabSz="914400" fontAlgn="base">
              <a:lnSpc>
                <a:spcPct val="110000"/>
              </a:lnSpc>
              <a:spcBef>
                <a:spcPct val="20000"/>
              </a:spcBef>
              <a:spcAft>
                <a:spcPct val="0"/>
              </a:spcAft>
              <a:buClr>
                <a:srgbClr val="800000"/>
              </a:buClr>
              <a:buSzPct val="100000"/>
              <a:buFont typeface="Wingdings" pitchFamily="-111" charset="2"/>
              <a:buChar char="§"/>
            </a:pPr>
            <a:r>
              <a:rPr lang="en-US" sz="2400" dirty="0"/>
              <a:t>The maximum number of cancer health effects increased to 40. </a:t>
            </a:r>
          </a:p>
          <a:p>
            <a:r>
              <a:rPr lang="en-US" sz="2000" b="1" dirty="0"/>
              <a:t>Usability</a:t>
            </a:r>
            <a:endParaRPr lang="en-US" sz="1800" b="1" dirty="0"/>
          </a:p>
          <a:p>
            <a:pPr marL="347472" lvl="1" defTabSz="914400" fontAlgn="base">
              <a:lnSpc>
                <a:spcPct val="110000"/>
              </a:lnSpc>
              <a:spcBef>
                <a:spcPct val="20000"/>
              </a:spcBef>
              <a:spcAft>
                <a:spcPct val="0"/>
              </a:spcAft>
              <a:buClr>
                <a:srgbClr val="800000"/>
              </a:buClr>
              <a:buSzPct val="100000"/>
              <a:buFont typeface="Wingdings" pitchFamily="-111" charset="2"/>
              <a:buChar char="§"/>
            </a:pPr>
            <a:r>
              <a:rPr lang="en-US" sz="2400" dirty="0"/>
              <a:t>MACCS now distributed as a 64-bit executable to eliminate memory errors. </a:t>
            </a:r>
          </a:p>
          <a:p>
            <a:pPr marL="347472" lvl="1" defTabSz="914400" fontAlgn="base">
              <a:lnSpc>
                <a:spcPct val="110000"/>
              </a:lnSpc>
              <a:spcBef>
                <a:spcPct val="20000"/>
              </a:spcBef>
              <a:spcAft>
                <a:spcPct val="0"/>
              </a:spcAft>
              <a:buClr>
                <a:srgbClr val="800000"/>
              </a:buClr>
              <a:buSzPct val="100000"/>
              <a:buFont typeface="Wingdings" pitchFamily="-111" charset="2"/>
              <a:buChar char="§"/>
            </a:pPr>
            <a:r>
              <a:rPr lang="en-US" sz="2400" dirty="0"/>
              <a:t>MACCS now allows scale factor for each radionuclide (analogous to CORSCA) to facilitate sensitivity analyses. </a:t>
            </a:r>
          </a:p>
          <a:p>
            <a:endParaRPr lang="en-US" dirty="0"/>
          </a:p>
        </p:txBody>
      </p:sp>
    </p:spTree>
    <p:extLst>
      <p:ext uri="{BB962C8B-B14F-4D97-AF65-F5344CB8AC3E}">
        <p14:creationId xmlns:p14="http://schemas.microsoft.com/office/powerpoint/2010/main" val="962316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853AC-7EC3-4CBE-B378-FB8D782A00B1}"/>
              </a:ext>
            </a:extLst>
          </p:cNvPr>
          <p:cNvSpPr>
            <a:spLocks noGrp="1"/>
          </p:cNvSpPr>
          <p:nvPr>
            <p:ph type="title"/>
          </p:nvPr>
        </p:nvSpPr>
        <p:spPr/>
        <p:txBody>
          <a:bodyPr/>
          <a:lstStyle/>
          <a:p>
            <a:r>
              <a:rPr lang="en-US" dirty="0"/>
              <a:t>MACCS 4.0 Revolutionary Improvements</a:t>
            </a:r>
          </a:p>
        </p:txBody>
      </p:sp>
      <p:sp>
        <p:nvSpPr>
          <p:cNvPr id="3" name="Slide Number Placeholder 2">
            <a:extLst>
              <a:ext uri="{FF2B5EF4-FFF2-40B4-BE49-F238E27FC236}">
                <a16:creationId xmlns:a16="http://schemas.microsoft.com/office/drawing/2014/main" id="{CE296578-23A6-4037-B9BF-FF6E640E2415}"/>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85D1FF34-D5AA-4A51-A00E-4CAC09B0B794}"/>
              </a:ext>
            </a:extLst>
          </p:cNvPr>
          <p:cNvSpPr>
            <a:spLocks noGrp="1"/>
          </p:cNvSpPr>
          <p:nvPr>
            <p:ph type="body" sz="quarter" idx="10"/>
          </p:nvPr>
        </p:nvSpPr>
        <p:spPr/>
        <p:txBody>
          <a:bodyPr>
            <a:normAutofit lnSpcReduction="10000"/>
          </a:bodyPr>
          <a:lstStyle/>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Optional capability to perform high-fidelity atmospheric transport modeling with HYSPLIT</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1800" dirty="0"/>
              <a:t>User is responsible for downloading HYSPLIT (from NOAA) and supporting tools (special request to Sandia)</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1800" dirty="0"/>
              <a:t>Preprocessor steps needed prior to running WinMACCS and MACCS</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1800" dirty="0"/>
              <a:t>Significantly more computing requirements than the Gaussian model</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Optional state-of-practice, GDP-based model (RDEIM) to account for economic losses (database currently supports contiguous USA)</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1800" dirty="0"/>
              <a:t>Initially developed prior to 2015</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1800" dirty="0"/>
              <a:t>Peer review conducted in 2015 led to significant improvements</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1800" dirty="0"/>
              <a:t>Model was improved and benchmarked between 2015 and 2020</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1800" dirty="0"/>
              <a:t>Benchmark report published in May 2020</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1800" dirty="0"/>
              <a:t>Latest version of SecPop supports site data requirements</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Support for special files needed by animation tool, AniMACCS</a:t>
            </a:r>
          </a:p>
        </p:txBody>
      </p:sp>
    </p:spTree>
    <p:extLst>
      <p:ext uri="{BB962C8B-B14F-4D97-AF65-F5344CB8AC3E}">
        <p14:creationId xmlns:p14="http://schemas.microsoft.com/office/powerpoint/2010/main" val="4120204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59BCB-051F-42A5-AED5-3E6776CB7A0C}"/>
              </a:ext>
            </a:extLst>
          </p:cNvPr>
          <p:cNvSpPr>
            <a:spLocks noGrp="1"/>
          </p:cNvSpPr>
          <p:nvPr>
            <p:ph type="title"/>
          </p:nvPr>
        </p:nvSpPr>
        <p:spPr/>
        <p:txBody>
          <a:bodyPr/>
          <a:lstStyle/>
          <a:p>
            <a:r>
              <a:rPr lang="en-US" dirty="0"/>
              <a:t>MACCS 4.0 Evolutionary Improvements</a:t>
            </a:r>
          </a:p>
        </p:txBody>
      </p:sp>
      <p:sp>
        <p:nvSpPr>
          <p:cNvPr id="3" name="Slide Number Placeholder 2">
            <a:extLst>
              <a:ext uri="{FF2B5EF4-FFF2-40B4-BE49-F238E27FC236}">
                <a16:creationId xmlns:a16="http://schemas.microsoft.com/office/drawing/2014/main" id="{63E0B03C-93BE-4531-BB82-53F0EE197EE7}"/>
              </a:ext>
            </a:extLst>
          </p:cNvPr>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50" b="0" i="0" u="none" strike="noStrike" kern="1200" cap="none" spc="0" normalizeH="0" baseline="0" noProof="0" smtClean="0">
                <a:ln>
                  <a:noFill/>
                </a:ln>
                <a:solidFill>
                  <a:srgbClr val="000000"/>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05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 name="Text Placeholder 3">
            <a:extLst>
              <a:ext uri="{FF2B5EF4-FFF2-40B4-BE49-F238E27FC236}">
                <a16:creationId xmlns:a16="http://schemas.microsoft.com/office/drawing/2014/main" id="{9FFB1363-6DD6-4C27-9CD3-70835203BC56}"/>
              </a:ext>
            </a:extLst>
          </p:cNvPr>
          <p:cNvSpPr>
            <a:spLocks noGrp="1"/>
          </p:cNvSpPr>
          <p:nvPr>
            <p:ph type="body" sz="quarter" idx="10"/>
          </p:nvPr>
        </p:nvSpPr>
        <p:spPr>
          <a:xfrm>
            <a:off x="615987" y="1116200"/>
            <a:ext cx="7901848" cy="5246764"/>
          </a:xfrm>
        </p:spPr>
        <p:txBody>
          <a:bodyPr>
            <a:normAutofit fontScale="92500" lnSpcReduction="20000"/>
          </a:bodyPr>
          <a:lstStyle/>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Limits extended on a large set of input parameters</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1800" dirty="0"/>
              <a:t>Number of output requests for all output types (999)</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1800" dirty="0"/>
              <a:t>Number of plume segments using multi-source model (9999)</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1800" dirty="0"/>
              <a:t>Duration of food ingestion with COMIDA2 (50 yr)</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Convenience enhancements added for cyclical file management</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1800" dirty="0"/>
              <a:t>Network access</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1800" dirty="0"/>
              <a:t>Reordering capabilities</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1800" dirty="0"/>
              <a:t>Creates templates on all valid files</a:t>
            </a:r>
          </a:p>
          <a:p>
            <a:pPr lvl="1" defTabSz="914400" fontAlgn="base">
              <a:lnSpc>
                <a:spcPct val="100000"/>
              </a:lnSpc>
              <a:spcBef>
                <a:spcPct val="20000"/>
              </a:spcBef>
              <a:spcAft>
                <a:spcPct val="0"/>
              </a:spcAft>
              <a:buClr>
                <a:srgbClr val="800000"/>
              </a:buClr>
              <a:buSzPct val="100000"/>
              <a:buFont typeface="Wingdings" pitchFamily="-111" charset="2"/>
              <a:buChar char="§"/>
            </a:pPr>
            <a:r>
              <a:rPr lang="en-US" sz="1800" dirty="0"/>
              <a:t>Allows source term set per realization when running multi-source model</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Simplified method to eliminate quadratic parameters for the linear-quadratic dose-response model</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Qualifiers can be tab-separated in reports to facilitate importing into a spreadsheet</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Input parameters can be exported, including distribution definitions</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Results for each weather trial are used to define quantile results</a:t>
            </a:r>
          </a:p>
          <a:p>
            <a:pPr marL="347472" lvl="1" defTabSz="914400" fontAlgn="base">
              <a:lnSpc>
                <a:spcPct val="100000"/>
              </a:lnSpc>
              <a:spcBef>
                <a:spcPct val="20000"/>
              </a:spcBef>
              <a:spcAft>
                <a:spcPct val="0"/>
              </a:spcAft>
              <a:buClr>
                <a:srgbClr val="800000"/>
              </a:buClr>
              <a:buSzPct val="100000"/>
              <a:buFont typeface="Wingdings" pitchFamily="-111" charset="2"/>
              <a:buChar char="§"/>
            </a:pPr>
            <a:r>
              <a:rPr lang="en-US" sz="2400" dirty="0"/>
              <a:t>Unused correlations are supported</a:t>
            </a:r>
          </a:p>
          <a:p>
            <a:pPr marL="347472" lvl="1" defTabSz="914400" fontAlgn="base">
              <a:lnSpc>
                <a:spcPct val="100000"/>
              </a:lnSpc>
              <a:spcBef>
                <a:spcPct val="20000"/>
              </a:spcBef>
              <a:spcAft>
                <a:spcPct val="0"/>
              </a:spcAft>
              <a:buClr>
                <a:srgbClr val="800000"/>
              </a:buClr>
              <a:buSzPct val="100000"/>
              <a:buFont typeface="Wingdings" pitchFamily="-111" charset="2"/>
              <a:buChar char="§"/>
            </a:pPr>
            <a:endParaRPr lang="en-US" sz="2400" dirty="0"/>
          </a:p>
          <a:p>
            <a:pPr marL="347472" lvl="1" defTabSz="914400" fontAlgn="base">
              <a:lnSpc>
                <a:spcPct val="100000"/>
              </a:lnSpc>
              <a:spcBef>
                <a:spcPct val="20000"/>
              </a:spcBef>
              <a:spcAft>
                <a:spcPct val="0"/>
              </a:spcAft>
              <a:buClr>
                <a:srgbClr val="800000"/>
              </a:buClr>
              <a:buSzPct val="100000"/>
              <a:buFont typeface="Wingdings" pitchFamily="-111" charset="2"/>
              <a:buChar char="§"/>
            </a:pPr>
            <a:endParaRPr lang="en-US" sz="2400" dirty="0"/>
          </a:p>
          <a:p>
            <a:pPr marL="347472" lvl="1" defTabSz="914400" fontAlgn="base">
              <a:lnSpc>
                <a:spcPct val="100000"/>
              </a:lnSpc>
              <a:spcBef>
                <a:spcPct val="20000"/>
              </a:spcBef>
              <a:spcAft>
                <a:spcPct val="0"/>
              </a:spcAft>
              <a:buClr>
                <a:srgbClr val="800000"/>
              </a:buClr>
              <a:buSzPct val="100000"/>
              <a:buFont typeface="Wingdings" pitchFamily="-111" charset="2"/>
              <a:buChar char="§"/>
            </a:pPr>
            <a:endParaRPr lang="en-US" sz="2400" dirty="0"/>
          </a:p>
          <a:p>
            <a:pPr lvl="1" defTabSz="914400" fontAlgn="base">
              <a:lnSpc>
                <a:spcPct val="100000"/>
              </a:lnSpc>
              <a:spcBef>
                <a:spcPct val="20000"/>
              </a:spcBef>
              <a:spcAft>
                <a:spcPct val="0"/>
              </a:spcAft>
              <a:buClr>
                <a:srgbClr val="800000"/>
              </a:buClr>
              <a:buSzPct val="100000"/>
              <a:buFont typeface="Wingdings" pitchFamily="-111" charset="2"/>
              <a:buChar char="§"/>
            </a:pPr>
            <a:endParaRPr lang="en-US" sz="1800" dirty="0"/>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3777593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andia2018_4x3">
  <a:themeElements>
    <a:clrScheme name="Sandia 2018">
      <a:dk1>
        <a:srgbClr val="000000"/>
      </a:dk1>
      <a:lt1>
        <a:srgbClr val="FFFFFF"/>
      </a:lt1>
      <a:dk2>
        <a:srgbClr val="005376"/>
      </a:dk2>
      <a:lt2>
        <a:srgbClr val="E7E6E6"/>
      </a:lt2>
      <a:accent1>
        <a:srgbClr val="008E74"/>
      </a:accent1>
      <a:accent2>
        <a:srgbClr val="6CB312"/>
      </a:accent2>
      <a:accent3>
        <a:srgbClr val="FFA033"/>
      </a:accent3>
      <a:accent4>
        <a:srgbClr val="A92C00"/>
      </a:accent4>
      <a:accent5>
        <a:srgbClr val="7D0D7C"/>
      </a:accent5>
      <a:accent6>
        <a:srgbClr val="00ADD0"/>
      </a:accent6>
      <a:hlink>
        <a:srgbClr val="0563C1"/>
      </a:hlink>
      <a:folHlink>
        <a:srgbClr val="954F72"/>
      </a:folHlink>
    </a:clrScheme>
    <a:fontScheme name="Garamond-Trebuchet MS">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Sandia2018" id="{0FFEE870-C493-D14B-ABEE-ECDD0A28A84D}" vid="{651A9348-1C84-5A4F-98B3-A94AD4D118C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37369</TotalTime>
  <Words>2493</Words>
  <Application>Microsoft Office PowerPoint</Application>
  <PresentationFormat>On-screen Show (4:3)</PresentationFormat>
  <Paragraphs>387</Paragraphs>
  <Slides>20</Slides>
  <Notes>18</Notes>
  <HiddenSlides>0</HiddenSlides>
  <MMClips>4</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Arial</vt:lpstr>
      <vt:lpstr>Calibri</vt:lpstr>
      <vt:lpstr>Cambria Math</vt:lpstr>
      <vt:lpstr>Garamond</vt:lpstr>
      <vt:lpstr>Gill Sans MT</vt:lpstr>
      <vt:lpstr>Trebuchet MS</vt:lpstr>
      <vt:lpstr>Wingdings</vt:lpstr>
      <vt:lpstr>Sandia2018_4x3</vt:lpstr>
      <vt:lpstr>Overview of MACCS  Status and Development</vt:lpstr>
      <vt:lpstr>Contents</vt:lpstr>
      <vt:lpstr>Purpose for MACCS</vt:lpstr>
      <vt:lpstr>MACCS Lineage</vt:lpstr>
      <vt:lpstr>Phenomena Treated by MACCS</vt:lpstr>
      <vt:lpstr>MACCS Code Modules</vt:lpstr>
      <vt:lpstr>Improvements in MACCS 3.11.2 (3/18)</vt:lpstr>
      <vt:lpstr>MACCS 4.0 Revolutionary Improvements</vt:lpstr>
      <vt:lpstr>MACCS 4.0 Evolutionary Improvements</vt:lpstr>
      <vt:lpstr>New Licensing Process</vt:lpstr>
      <vt:lpstr>Linking License Key</vt:lpstr>
      <vt:lpstr>AniMACCS Capabilities</vt:lpstr>
      <vt:lpstr>AniMACCS Features</vt:lpstr>
      <vt:lpstr>Animation of Plume Segments</vt:lpstr>
      <vt:lpstr>Animation of Ground Deposition (Gaussian)</vt:lpstr>
      <vt:lpstr>Animation of Ground Deposition (HYSPLIT)</vt:lpstr>
      <vt:lpstr>Major Supporting Documents</vt:lpstr>
      <vt:lpstr>Auxiliary and Supporting Files</vt:lpstr>
      <vt:lpstr>Summary</vt:lpstr>
      <vt:lpstr>List of Acronyms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Leute, Jennifer E</cp:lastModifiedBy>
  <cp:revision>237</cp:revision>
  <dcterms:created xsi:type="dcterms:W3CDTF">2017-10-14T01:15:26Z</dcterms:created>
  <dcterms:modified xsi:type="dcterms:W3CDTF">2020-08-31T03:19:03Z</dcterms:modified>
</cp:coreProperties>
</file>