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4" r:id="rId4"/>
  </p:sldMasterIdLst>
  <p:notesMasterIdLst>
    <p:notesMasterId r:id="rId18"/>
  </p:notesMasterIdLst>
  <p:sldIdLst>
    <p:sldId id="261" r:id="rId5"/>
    <p:sldId id="263" r:id="rId6"/>
    <p:sldId id="264" r:id="rId7"/>
    <p:sldId id="265" r:id="rId8"/>
    <p:sldId id="267" r:id="rId9"/>
    <p:sldId id="266" r:id="rId10"/>
    <p:sldId id="270" r:id="rId11"/>
    <p:sldId id="271" r:id="rId12"/>
    <p:sldId id="269" r:id="rId13"/>
    <p:sldId id="272" r:id="rId14"/>
    <p:sldId id="274" r:id="rId15"/>
    <p:sldId id="273" r:id="rId16"/>
    <p:sldId id="275" r:id="rId1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84" charset="0"/>
        <a:ea typeface="ヒラギノ角ゴ Pro W3" pitchFamily="84" charset="-128"/>
        <a:cs typeface="ヒラギノ角ゴ Pro W3" pitchFamily="84" charset="-128"/>
      </a:defRPr>
    </a:lvl1pPr>
    <a:lvl2pPr marL="457200" algn="l" rtl="0" fontAlgn="base">
      <a:spcBef>
        <a:spcPct val="0"/>
      </a:spcBef>
      <a:spcAft>
        <a:spcPct val="0"/>
      </a:spcAft>
      <a:defRPr sz="2400" kern="1200">
        <a:solidFill>
          <a:schemeClr val="tx1"/>
        </a:solidFill>
        <a:latin typeface="Arial" pitchFamily="84" charset="0"/>
        <a:ea typeface="ヒラギノ角ゴ Pro W3" pitchFamily="84" charset="-128"/>
        <a:cs typeface="ヒラギノ角ゴ Pro W3" pitchFamily="84" charset="-128"/>
      </a:defRPr>
    </a:lvl2pPr>
    <a:lvl3pPr marL="914400" algn="l" rtl="0" fontAlgn="base">
      <a:spcBef>
        <a:spcPct val="0"/>
      </a:spcBef>
      <a:spcAft>
        <a:spcPct val="0"/>
      </a:spcAft>
      <a:defRPr sz="2400" kern="1200">
        <a:solidFill>
          <a:schemeClr val="tx1"/>
        </a:solidFill>
        <a:latin typeface="Arial" pitchFamily="84" charset="0"/>
        <a:ea typeface="ヒラギノ角ゴ Pro W3" pitchFamily="84" charset="-128"/>
        <a:cs typeface="ヒラギノ角ゴ Pro W3" pitchFamily="84" charset="-128"/>
      </a:defRPr>
    </a:lvl3pPr>
    <a:lvl4pPr marL="1371600" algn="l" rtl="0" fontAlgn="base">
      <a:spcBef>
        <a:spcPct val="0"/>
      </a:spcBef>
      <a:spcAft>
        <a:spcPct val="0"/>
      </a:spcAft>
      <a:defRPr sz="2400" kern="1200">
        <a:solidFill>
          <a:schemeClr val="tx1"/>
        </a:solidFill>
        <a:latin typeface="Arial" pitchFamily="84" charset="0"/>
        <a:ea typeface="ヒラギノ角ゴ Pro W3" pitchFamily="84" charset="-128"/>
        <a:cs typeface="ヒラギノ角ゴ Pro W3" pitchFamily="84" charset="-128"/>
      </a:defRPr>
    </a:lvl4pPr>
    <a:lvl5pPr marL="1828800" algn="l" rtl="0" fontAlgn="base">
      <a:spcBef>
        <a:spcPct val="0"/>
      </a:spcBef>
      <a:spcAft>
        <a:spcPct val="0"/>
      </a:spcAft>
      <a:defRPr sz="2400" kern="1200">
        <a:solidFill>
          <a:schemeClr val="tx1"/>
        </a:solidFill>
        <a:latin typeface="Arial" pitchFamily="84" charset="0"/>
        <a:ea typeface="ヒラギノ角ゴ Pro W3" pitchFamily="84" charset="-128"/>
        <a:cs typeface="ヒラギノ角ゴ Pro W3" pitchFamily="84" charset="-128"/>
      </a:defRPr>
    </a:lvl5pPr>
    <a:lvl6pPr marL="2286000" algn="l" defTabSz="457200" rtl="0" eaLnBrk="1" latinLnBrk="0" hangingPunct="1">
      <a:defRPr sz="2400" kern="1200">
        <a:solidFill>
          <a:schemeClr val="tx1"/>
        </a:solidFill>
        <a:latin typeface="Arial" pitchFamily="84" charset="0"/>
        <a:ea typeface="ヒラギノ角ゴ Pro W3" pitchFamily="84" charset="-128"/>
        <a:cs typeface="ヒラギノ角ゴ Pro W3" pitchFamily="84" charset="-128"/>
      </a:defRPr>
    </a:lvl6pPr>
    <a:lvl7pPr marL="2743200" algn="l" defTabSz="457200" rtl="0" eaLnBrk="1" latinLnBrk="0" hangingPunct="1">
      <a:defRPr sz="2400" kern="1200">
        <a:solidFill>
          <a:schemeClr val="tx1"/>
        </a:solidFill>
        <a:latin typeface="Arial" pitchFamily="84" charset="0"/>
        <a:ea typeface="ヒラギノ角ゴ Pro W3" pitchFamily="84" charset="-128"/>
        <a:cs typeface="ヒラギノ角ゴ Pro W3" pitchFamily="84" charset="-128"/>
      </a:defRPr>
    </a:lvl7pPr>
    <a:lvl8pPr marL="3200400" algn="l" defTabSz="457200" rtl="0" eaLnBrk="1" latinLnBrk="0" hangingPunct="1">
      <a:defRPr sz="2400" kern="1200">
        <a:solidFill>
          <a:schemeClr val="tx1"/>
        </a:solidFill>
        <a:latin typeface="Arial" pitchFamily="84" charset="0"/>
        <a:ea typeface="ヒラギノ角ゴ Pro W3" pitchFamily="84" charset="-128"/>
        <a:cs typeface="ヒラギノ角ゴ Pro W3" pitchFamily="84" charset="-128"/>
      </a:defRPr>
    </a:lvl8pPr>
    <a:lvl9pPr marL="3657600" algn="l" defTabSz="457200" rtl="0" eaLnBrk="1" latinLnBrk="0" hangingPunct="1">
      <a:defRPr sz="2400" kern="1200">
        <a:solidFill>
          <a:schemeClr val="tx1"/>
        </a:solidFill>
        <a:latin typeface="Arial" pitchFamily="84" charset="0"/>
        <a:ea typeface="ヒラギノ角ゴ Pro W3" pitchFamily="84" charset="-128"/>
        <a:cs typeface="ヒラギノ角ゴ Pro W3" pitchFamily="84"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E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6" autoAdjust="0"/>
    <p:restoredTop sz="96370" autoAdjust="0"/>
  </p:normalViewPr>
  <p:slideViewPr>
    <p:cSldViewPr>
      <p:cViewPr varScale="1">
        <p:scale>
          <a:sx n="86" d="100"/>
          <a:sy n="86" d="100"/>
        </p:scale>
        <p:origin x="930"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6949E6C6-4B8F-4672-8CF4-FB16948CBE13}" type="datetimeFigureOut">
              <a:rPr lang="en-US"/>
              <a:pPr>
                <a:defRPr/>
              </a:pPr>
              <a:t>8/18/2020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9AE0CBF3-2A0A-4409-B599-FEFEAF974B88}" type="slidenum">
              <a:rPr lang="en-US"/>
              <a:pPr>
                <a:defRPr/>
              </a:pPr>
              <a:t>‹#›</a:t>
            </a:fld>
            <a:endParaRPr lang="en-US"/>
          </a:p>
        </p:txBody>
      </p:sp>
    </p:spTree>
    <p:extLst>
      <p:ext uri="{BB962C8B-B14F-4D97-AF65-F5344CB8AC3E}">
        <p14:creationId xmlns:p14="http://schemas.microsoft.com/office/powerpoint/2010/main" val="32551710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ヒラギノ角ゴ Pro W3" pitchFamily="84" charset="-128"/>
        <a:cs typeface="ヒラギノ角ゴ Pro W3" pitchFamily="84" charset="-128"/>
      </a:defRPr>
    </a:lvl1pPr>
    <a:lvl2pPr marL="457200" algn="l" rtl="0" eaLnBrk="0" fontAlgn="base" hangingPunct="0">
      <a:spcBef>
        <a:spcPct val="30000"/>
      </a:spcBef>
      <a:spcAft>
        <a:spcPct val="0"/>
      </a:spcAft>
      <a:defRPr sz="1200" kern="1200">
        <a:solidFill>
          <a:schemeClr val="tx1"/>
        </a:solidFill>
        <a:latin typeface="+mn-lt"/>
        <a:ea typeface="ヒラギノ角ゴ Pro W3" pitchFamily="84" charset="-128"/>
        <a:cs typeface="+mn-cs"/>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84" charset="-128"/>
        <a:cs typeface="+mn-cs"/>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84"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8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9AE0CBF3-2A0A-4409-B599-FEFEAF974B88}" type="slidenum">
              <a:rPr lang="en-US" smtClean="0"/>
              <a:pPr>
                <a:defRPr/>
              </a:pPr>
              <a:t>3</a:t>
            </a:fld>
            <a:endParaRPr lang="en-US"/>
          </a:p>
        </p:txBody>
      </p:sp>
    </p:spTree>
    <p:extLst>
      <p:ext uri="{BB962C8B-B14F-4D97-AF65-F5344CB8AC3E}">
        <p14:creationId xmlns:p14="http://schemas.microsoft.com/office/powerpoint/2010/main" val="2414130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PACE designed for PSA, but now under</a:t>
            </a:r>
            <a:r>
              <a:rPr lang="en-GB" baseline="0" dirty="0"/>
              <a:t> REPPIR being used for emergency planning.</a:t>
            </a:r>
          </a:p>
          <a:p>
            <a:endParaRPr lang="en-GB" baseline="0" dirty="0"/>
          </a:p>
          <a:p>
            <a:endParaRPr lang="en-GB" dirty="0"/>
          </a:p>
        </p:txBody>
      </p:sp>
      <p:sp>
        <p:nvSpPr>
          <p:cNvPr id="4" name="Slide Number Placeholder 3"/>
          <p:cNvSpPr>
            <a:spLocks noGrp="1"/>
          </p:cNvSpPr>
          <p:nvPr>
            <p:ph type="sldNum" sz="quarter" idx="10"/>
          </p:nvPr>
        </p:nvSpPr>
        <p:spPr/>
        <p:txBody>
          <a:bodyPr/>
          <a:lstStyle/>
          <a:p>
            <a:pPr>
              <a:defRPr/>
            </a:pPr>
            <a:fld id="{9AE0CBF3-2A0A-4409-B599-FEFEAF974B88}" type="slidenum">
              <a:rPr lang="en-US" smtClean="0"/>
              <a:pPr>
                <a:defRPr/>
              </a:pPr>
              <a:t>4</a:t>
            </a:fld>
            <a:endParaRPr lang="en-US"/>
          </a:p>
        </p:txBody>
      </p:sp>
    </p:spTree>
    <p:extLst>
      <p:ext uri="{BB962C8B-B14F-4D97-AF65-F5344CB8AC3E}">
        <p14:creationId xmlns:p14="http://schemas.microsoft.com/office/powerpoint/2010/main" val="846722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dirty="0">
                <a:solidFill>
                  <a:schemeClr val="tx1"/>
                </a:solidFill>
                <a:effectLst/>
                <a:latin typeface="+mn-lt"/>
                <a:ea typeface="ヒラギノ角ゴ Pro W3" pitchFamily="84" charset="-128"/>
                <a:cs typeface="ヒラギノ角ゴ Pro W3" pitchFamily="84" charset="-128"/>
              </a:rPr>
              <a:t>Another area we’ve been looking at is how we use population</a:t>
            </a:r>
            <a:r>
              <a:rPr lang="en-US" sz="1200" kern="1200" baseline="0" dirty="0">
                <a:solidFill>
                  <a:schemeClr val="tx1"/>
                </a:solidFill>
                <a:effectLst/>
                <a:latin typeface="+mn-lt"/>
                <a:ea typeface="ヒラギノ角ゴ Pro W3" pitchFamily="84" charset="-128"/>
                <a:cs typeface="ヒラギノ角ゴ Pro W3" pitchFamily="84" charset="-128"/>
              </a:rPr>
              <a:t> in PACE</a:t>
            </a:r>
          </a:p>
          <a:p>
            <a:endParaRPr lang="en-US" sz="1200" kern="1200" baseline="0" dirty="0">
              <a:solidFill>
                <a:schemeClr val="tx1"/>
              </a:solidFill>
              <a:effectLst/>
              <a:latin typeface="+mn-lt"/>
              <a:ea typeface="ヒラギノ角ゴ Pro W3" pitchFamily="84" charset="-128"/>
              <a:cs typeface="ヒラギノ角ゴ Pro W3" pitchFamily="84" charset="-128"/>
            </a:endParaRPr>
          </a:p>
          <a:p>
            <a:r>
              <a:rPr lang="en-US" sz="1200" kern="1200" baseline="0" dirty="0">
                <a:solidFill>
                  <a:schemeClr val="tx1"/>
                </a:solidFill>
                <a:effectLst/>
                <a:latin typeface="+mn-lt"/>
                <a:ea typeface="ヒラギノ角ゴ Pro W3" pitchFamily="84" charset="-128"/>
                <a:cs typeface="ヒラギノ角ゴ Pro W3" pitchFamily="84" charset="-128"/>
              </a:rPr>
              <a:t>The current version assume a static residential population. Unchanging regardless of time of day and day of year.</a:t>
            </a:r>
          </a:p>
          <a:p>
            <a:endParaRPr lang="en-US" sz="1200" kern="1200" baseline="0" dirty="0">
              <a:solidFill>
                <a:schemeClr val="tx1"/>
              </a:solidFill>
              <a:effectLst/>
              <a:latin typeface="+mn-lt"/>
              <a:ea typeface="ヒラギノ角ゴ Pro W3" pitchFamily="84" charset="-128"/>
              <a:cs typeface="ヒラギノ角ゴ Pro W3" pitchFamily="84" charset="-128"/>
            </a:endParaRPr>
          </a:p>
          <a:p>
            <a:r>
              <a:rPr lang="en-US" sz="1200" kern="1200" baseline="0" dirty="0">
                <a:solidFill>
                  <a:schemeClr val="tx1"/>
                </a:solidFill>
                <a:effectLst/>
                <a:latin typeface="+mn-lt"/>
                <a:ea typeface="ヒラギノ角ゴ Pro W3" pitchFamily="84" charset="-128"/>
                <a:cs typeface="ヒラギノ角ゴ Pro W3" pitchFamily="84" charset="-128"/>
              </a:rPr>
              <a:t>Obviously that is not the case. </a:t>
            </a:r>
            <a:r>
              <a:rPr lang="en-US" sz="1200" kern="1200" dirty="0">
                <a:solidFill>
                  <a:schemeClr val="tx1"/>
                </a:solidFill>
                <a:effectLst/>
                <a:latin typeface="+mn-lt"/>
                <a:ea typeface="ヒラギノ角ゴ Pro W3" pitchFamily="84" charset="-128"/>
                <a:cs typeface="ヒラギノ角ゴ Pro W3" pitchFamily="84" charset="-128"/>
              </a:rPr>
              <a:t>People move between locations on daily and weekly and seasonal cycles. For example, school age children attend schools during school hours in school terms on week days, but stay at home or go elsewhere on weekends and during school holidays. Information about school capacity, location, and opening hours is not secret or ambiguous, but it is dispersed among systems and documents and is rarely included in any systematic way in population estimation. </a:t>
            </a:r>
            <a:endParaRPr lang="en-GB" sz="1200" kern="1200" dirty="0">
              <a:solidFill>
                <a:schemeClr val="tx1"/>
              </a:solidFill>
              <a:effectLst/>
              <a:latin typeface="+mn-lt"/>
              <a:ea typeface="ヒラギノ角ゴ Pro W3" pitchFamily="84" charset="-128"/>
              <a:cs typeface="ヒラギノ角ゴ Pro W3" pitchFamily="84" charset="-128"/>
            </a:endParaRPr>
          </a:p>
          <a:p>
            <a:r>
              <a:rPr lang="en-US" sz="1200" kern="1200" dirty="0">
                <a:solidFill>
                  <a:schemeClr val="tx1"/>
                </a:solidFill>
                <a:effectLst/>
                <a:latin typeface="+mn-lt"/>
                <a:ea typeface="ヒラギノ角ゴ Pro W3" pitchFamily="84" charset="-128"/>
                <a:cs typeface="ヒラギノ角ゴ Pro W3" pitchFamily="84" charset="-128"/>
              </a:rPr>
              <a:t> </a:t>
            </a:r>
            <a:endParaRPr lang="en-GB" sz="1200" kern="1200" dirty="0">
              <a:solidFill>
                <a:schemeClr val="tx1"/>
              </a:solidFill>
              <a:effectLst/>
              <a:latin typeface="+mn-lt"/>
              <a:ea typeface="ヒラギノ角ゴ Pro W3" pitchFamily="84" charset="-128"/>
              <a:cs typeface="ヒラギノ角ゴ Pro W3" pitchFamily="84" charset="-128"/>
            </a:endParaRPr>
          </a:p>
          <a:p>
            <a:r>
              <a:rPr lang="en-US" sz="1200" kern="1200" dirty="0">
                <a:solidFill>
                  <a:schemeClr val="tx1"/>
                </a:solidFill>
                <a:effectLst/>
                <a:latin typeface="+mn-lt"/>
                <a:ea typeface="ヒラギノ角ゴ Pro W3" pitchFamily="84" charset="-128"/>
                <a:cs typeface="ヒラギノ角ゴ Pro W3" pitchFamily="84" charset="-128"/>
              </a:rPr>
              <a:t>There are many other underutilized sources of information such as road usage, workplace occupancy, retail habits, public transport, and university time tables which could be used to inform the distribution of the population on a spatial and temporal basis. The University of Southampton has developed a flexible and robust methodology called Pop247 to systematically and consistently incorporate such information on a regional or national basis to enable estimates at a high temporal and spatial resolution of the numbers of people in different groups to be generated. The estimates are broken down into broad groups indicating whether people are at home, in transit or in some non-residential location such as school, workplace or shops, however the data does not track individuals</a:t>
            </a:r>
          </a:p>
          <a:p>
            <a:endParaRPr lang="en-US" sz="1200" kern="1200" dirty="0">
              <a:solidFill>
                <a:schemeClr val="tx1"/>
              </a:solidFill>
              <a:effectLst/>
              <a:latin typeface="+mn-lt"/>
              <a:ea typeface="ヒラギノ角ゴ Pro W3" pitchFamily="84" charset="-128"/>
              <a:cs typeface="ヒラギノ角ゴ Pro W3" pitchFamily="84" charset="-128"/>
            </a:endParaRPr>
          </a:p>
          <a:p>
            <a:r>
              <a:rPr lang="en-GB" sz="1200" kern="1200" dirty="0">
                <a:solidFill>
                  <a:schemeClr val="tx1"/>
                </a:solidFill>
                <a:effectLst/>
                <a:latin typeface="+mn-lt"/>
                <a:ea typeface="ヒラギノ角ゴ Pro W3" pitchFamily="84" charset="-128"/>
                <a:cs typeface="ヒラギノ角ゴ Pro W3" pitchFamily="84" charset="-128"/>
              </a:rPr>
              <a:t>No people are created or omitted by the approach. The dataset is further resolved into population age groups (0-4, 5-9, 10-15, 16-17, 18-64, 65 and over) and into location categories: origin (i.e. at home), in travel (moving to or from a home location) or on-site (at location not home, e.g. school, work etc.).</a:t>
            </a:r>
            <a:r>
              <a:rPr lang="en-US" sz="1200" kern="1200" dirty="0">
                <a:solidFill>
                  <a:schemeClr val="tx1"/>
                </a:solidFill>
                <a:effectLst/>
                <a:latin typeface="+mn-lt"/>
                <a:ea typeface="ヒラギノ角ゴ Pro W3" pitchFamily="84" charset="-128"/>
                <a:cs typeface="ヒラギノ角ゴ Pro W3" pitchFamily="84" charset="-128"/>
              </a:rPr>
              <a:t>  </a:t>
            </a:r>
          </a:p>
          <a:p>
            <a:endParaRPr lang="en-US" sz="1200" kern="1200" dirty="0">
              <a:solidFill>
                <a:schemeClr val="tx1"/>
              </a:solidFill>
              <a:effectLst/>
              <a:latin typeface="+mn-lt"/>
              <a:ea typeface="ヒラギノ角ゴ Pro W3" pitchFamily="84" charset="-128"/>
              <a:cs typeface="ヒラギノ角ゴ Pro W3" pitchFamily="84" charset="-128"/>
            </a:endParaRPr>
          </a:p>
          <a:p>
            <a:r>
              <a:rPr lang="en-US" sz="1200" kern="1200" dirty="0">
                <a:solidFill>
                  <a:schemeClr val="tx1"/>
                </a:solidFill>
                <a:effectLst/>
                <a:latin typeface="+mn-lt"/>
                <a:ea typeface="ヒラギノ角ゴ Pro W3" pitchFamily="84" charset="-128"/>
                <a:cs typeface="ヒラギノ角ゴ Pro W3" pitchFamily="84" charset="-128"/>
              </a:rPr>
              <a:t>Not about long term pop projections</a:t>
            </a:r>
          </a:p>
          <a:p>
            <a:r>
              <a:rPr lang="en-US" sz="1200" kern="1200" dirty="0">
                <a:solidFill>
                  <a:schemeClr val="tx1"/>
                </a:solidFill>
                <a:effectLst/>
                <a:latin typeface="+mn-lt"/>
                <a:ea typeface="ヒラギノ角ゴ Pro W3" pitchFamily="84" charset="-128"/>
                <a:cs typeface="ヒラギノ角ゴ Pro W3" pitchFamily="84" charset="-128"/>
              </a:rPr>
              <a:t>Weather</a:t>
            </a:r>
            <a:endParaRPr lang="en-GB" sz="1200" kern="1200" dirty="0">
              <a:solidFill>
                <a:schemeClr val="tx1"/>
              </a:solidFill>
              <a:effectLst/>
              <a:latin typeface="+mn-lt"/>
              <a:ea typeface="ヒラギノ角ゴ Pro W3" pitchFamily="84" charset="-128"/>
              <a:cs typeface="ヒラギノ角ゴ Pro W3" pitchFamily="84" charset="-128"/>
            </a:endParaRPr>
          </a:p>
        </p:txBody>
      </p:sp>
      <p:sp>
        <p:nvSpPr>
          <p:cNvPr id="4" name="Slide Number Placeholder 3"/>
          <p:cNvSpPr>
            <a:spLocks noGrp="1"/>
          </p:cNvSpPr>
          <p:nvPr>
            <p:ph type="sldNum" sz="quarter" idx="10"/>
          </p:nvPr>
        </p:nvSpPr>
        <p:spPr/>
        <p:txBody>
          <a:bodyPr/>
          <a:lstStyle/>
          <a:p>
            <a:pPr>
              <a:defRPr/>
            </a:pPr>
            <a:fld id="{9AE0CBF3-2A0A-4409-B599-FEFEAF974B88}" type="slidenum">
              <a:rPr lang="en-US" smtClean="0"/>
              <a:pPr>
                <a:defRPr/>
              </a:pPr>
              <a:t>6</a:t>
            </a:fld>
            <a:endParaRPr lang="en-US"/>
          </a:p>
        </p:txBody>
      </p:sp>
    </p:spTree>
    <p:extLst>
      <p:ext uri="{BB962C8B-B14F-4D97-AF65-F5344CB8AC3E}">
        <p14:creationId xmlns:p14="http://schemas.microsoft.com/office/powerpoint/2010/main" val="497608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mailto:publications@phe.gov.uk"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p:cNvSpPr/>
          <p:nvPr userDrawn="1"/>
        </p:nvSpPr>
        <p:spPr>
          <a:xfrm>
            <a:off x="0" y="2133303"/>
            <a:ext cx="9144000" cy="472469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 name="Rectangle 4"/>
          <p:cNvSpPr>
            <a:spLocks noChangeArrowheads="1"/>
          </p:cNvSpPr>
          <p:nvPr userDrawn="1"/>
        </p:nvSpPr>
        <p:spPr bwMode="auto">
          <a:xfrm>
            <a:off x="0" y="1988840"/>
            <a:ext cx="9144000" cy="144463"/>
          </a:xfrm>
          <a:prstGeom prst="rect">
            <a:avLst/>
          </a:prstGeom>
          <a:solidFill>
            <a:srgbClr val="00AE9E"/>
          </a:solidFill>
          <a:ln w="9525">
            <a:noFill/>
            <a:miter lim="800000"/>
            <a:headEnd/>
            <a:tailEnd/>
          </a:ln>
        </p:spPr>
        <p:txBody>
          <a:bodyPr anchor="ctr">
            <a:prstTxWarp prst="textNoShape">
              <a:avLst/>
            </a:prstTxWarp>
          </a:bodyPr>
          <a:lstStyle/>
          <a:p>
            <a:pPr algn="ctr" fontAlgn="auto">
              <a:spcBef>
                <a:spcPts val="0"/>
              </a:spcBef>
              <a:spcAft>
                <a:spcPts val="0"/>
              </a:spcAft>
              <a:defRPr/>
            </a:pPr>
            <a:endParaRPr lang="en-US" sz="1800">
              <a:solidFill>
                <a:schemeClr val="lt1"/>
              </a:solidFill>
              <a:latin typeface="+mn-lt"/>
              <a:ea typeface="+mn-ea"/>
              <a:cs typeface="+mn-cs"/>
            </a:endParaRPr>
          </a:p>
        </p:txBody>
      </p:sp>
      <p:sp>
        <p:nvSpPr>
          <p:cNvPr id="2" name="Title 1"/>
          <p:cNvSpPr>
            <a:spLocks noGrp="1"/>
          </p:cNvSpPr>
          <p:nvPr>
            <p:ph type="ctrTitle"/>
          </p:nvPr>
        </p:nvSpPr>
        <p:spPr>
          <a:xfrm>
            <a:off x="558000" y="2492896"/>
            <a:ext cx="7633648" cy="1724503"/>
          </a:xfrm>
          <a:ln>
            <a:noFill/>
          </a:ln>
        </p:spPr>
        <p:txBody>
          <a:bodyPr anchor="t">
            <a:noAutofit/>
          </a:bodyPr>
          <a:lstStyle>
            <a:lvl1pPr algn="l">
              <a:defRPr sz="4500" baseline="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558000" y="6021288"/>
            <a:ext cx="7633648" cy="338336"/>
          </a:xfrm>
        </p:spPr>
        <p:txBody>
          <a:bodyPr anchor="b">
            <a:normAutofit/>
          </a:bodyPr>
          <a:lstStyle>
            <a:lvl1pPr marL="0" indent="0" algn="l">
              <a:spcBef>
                <a:spcPts val="0"/>
              </a:spcBef>
              <a:buNone/>
              <a:defRPr sz="2000" b="0" i="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9" name="Picture 8" descr="\\colhpafil004\Colindale_Data\HQ Group and LARS\Group Data\Design\Branding and logos\PHE logos with strapline\Small without Old French text\PHE small logo for A4.jp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3674110" cy="181229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1 lin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62702" y="548680"/>
            <a:ext cx="8028000" cy="648072"/>
          </a:xfrm>
        </p:spPr>
        <p:txBody>
          <a:bodyPr anchor="t" anchorCtr="0"/>
          <a:lstStyle>
            <a:lvl1pPr>
              <a:defRPr sz="4000" baseline="0">
                <a:solidFill>
                  <a:srgbClr val="00AE9E"/>
                </a:solidFill>
                <a:latin typeface="Arial" pitchFamily="34" charset="0"/>
              </a:defRPr>
            </a:lvl1pPr>
          </a:lstStyle>
          <a:p>
            <a:r>
              <a:rPr lang="en-US" dirty="0"/>
              <a:t>Click to edit Master title style</a:t>
            </a:r>
          </a:p>
        </p:txBody>
      </p:sp>
      <p:sp>
        <p:nvSpPr>
          <p:cNvPr id="3" name="Content Placeholder 2"/>
          <p:cNvSpPr>
            <a:spLocks noGrp="1"/>
          </p:cNvSpPr>
          <p:nvPr>
            <p:ph idx="1" hasCustomPrompt="1"/>
          </p:nvPr>
        </p:nvSpPr>
        <p:spPr>
          <a:xfrm>
            <a:off x="558000" y="1412776"/>
            <a:ext cx="8028000" cy="4739679"/>
          </a:xfrm>
        </p:spPr>
        <p:txBody>
          <a:bodyPr/>
          <a:lstStyle>
            <a:lvl1pPr marL="4763" indent="-4763">
              <a:lnSpc>
                <a:spcPct val="114000"/>
              </a:lnSpc>
              <a:spcBef>
                <a:spcPts val="0"/>
              </a:spcBef>
              <a:defRPr sz="1800" b="0" baseline="0">
                <a:solidFill>
                  <a:schemeClr val="tx1"/>
                </a:solidFill>
              </a:defRPr>
            </a:lvl1pPr>
          </a:lstStyle>
          <a:p>
            <a:pPr lvl="0"/>
            <a:r>
              <a:rPr lang="en-US" dirty="0"/>
              <a:t>Text should be 12-18pt Arial. Do not use other fonts.</a:t>
            </a:r>
          </a:p>
          <a:p>
            <a:pPr lvl="0"/>
            <a:endParaRPr lang="en-US" b="1" dirty="0">
              <a:latin typeface="Arial" pitchFamily="84" charset="0"/>
            </a:endParaRPr>
          </a:p>
          <a:p>
            <a:pPr lvl="0"/>
            <a:r>
              <a:rPr lang="en-US" b="1" dirty="0">
                <a:latin typeface="Arial" pitchFamily="84" charset="0"/>
              </a:rPr>
              <a:t>Note</a:t>
            </a:r>
          </a:p>
          <a:p>
            <a:pPr lvl="0"/>
            <a:r>
              <a:rPr lang="en-US" dirty="0">
                <a:latin typeface="Arial" pitchFamily="84" charset="0"/>
              </a:rPr>
              <a:t>This template should NOT be used to create publications, as this may mean</a:t>
            </a:r>
          </a:p>
          <a:p>
            <a:pPr lvl="0"/>
            <a:r>
              <a:rPr lang="en-US" dirty="0">
                <a:latin typeface="Arial" pitchFamily="84" charset="0"/>
              </a:rPr>
              <a:t>publication on GOV.UK will not be possible. </a:t>
            </a:r>
          </a:p>
          <a:p>
            <a:pPr lvl="0"/>
            <a:endParaRPr lang="en-US" dirty="0">
              <a:latin typeface="Arial" pitchFamily="84" charset="0"/>
            </a:endParaRPr>
          </a:p>
          <a:p>
            <a:pPr lvl="0"/>
            <a:r>
              <a:rPr lang="en-US" dirty="0">
                <a:latin typeface="Arial" pitchFamily="84" charset="0"/>
              </a:rPr>
              <a:t>Please contact </a:t>
            </a:r>
            <a:r>
              <a:rPr lang="en-US" dirty="0">
                <a:latin typeface="Arial" pitchFamily="84" charset="0"/>
                <a:hlinkClick r:id="rId2"/>
              </a:rPr>
              <a:t>publications@phe.gov.uk</a:t>
            </a:r>
            <a:r>
              <a:rPr lang="en-US" dirty="0">
                <a:latin typeface="Arial" pitchFamily="84" charset="0"/>
              </a:rPr>
              <a:t> for more details</a:t>
            </a:r>
          </a:p>
          <a:p>
            <a:pPr lvl="0"/>
            <a:endParaRPr lang="en-US" dirty="0"/>
          </a:p>
        </p:txBody>
      </p:sp>
      <p:sp>
        <p:nvSpPr>
          <p:cNvPr id="5" name="Slide Number Placeholder 5"/>
          <p:cNvSpPr>
            <a:spLocks noGrp="1"/>
          </p:cNvSpPr>
          <p:nvPr>
            <p:ph type="sldNum" sz="quarter" idx="10"/>
          </p:nvPr>
        </p:nvSpPr>
        <p:spPr>
          <a:xfrm>
            <a:off x="0" y="6308725"/>
            <a:ext cx="9144000" cy="549275"/>
          </a:xfrm>
        </p:spPr>
        <p:txBody>
          <a:bodyPr/>
          <a:lstStyle>
            <a:lvl1pPr>
              <a:defRPr/>
            </a:lvl1pPr>
          </a:lstStyle>
          <a:p>
            <a:pPr marL="531813">
              <a:defRPr/>
            </a:pPr>
            <a:r>
              <a:rPr lang="en-US" dirty="0"/>
              <a:t>  </a:t>
            </a:r>
            <a:fld id="{2565FA6D-D4C8-4C4C-AC4B-3269734D34D8}" type="slidenum">
              <a:rPr lang="en-US" smtClean="0"/>
              <a:pPr marL="531813">
                <a:defRPr/>
              </a:pPr>
              <a:t>‹#›</a:t>
            </a:fld>
            <a:endParaRPr lang="en-US" dirty="0"/>
          </a:p>
        </p:txBody>
      </p:sp>
      <p:sp>
        <p:nvSpPr>
          <p:cNvPr id="6" name="Footer Placeholder 5"/>
          <p:cNvSpPr>
            <a:spLocks noGrp="1"/>
          </p:cNvSpPr>
          <p:nvPr>
            <p:ph type="ftr" sz="quarter" idx="11"/>
          </p:nvPr>
        </p:nvSpPr>
        <p:spPr/>
        <p:txBody>
          <a:bodyPr/>
          <a:lstStyle>
            <a:lvl1pPr marL="173038" indent="0" algn="l">
              <a:defRPr sz="1200" baseline="0">
                <a:solidFill>
                  <a:schemeClr val="bg1"/>
                </a:solidFill>
                <a:latin typeface="Arial" pitchFamily="34" charset="0"/>
              </a:defRPr>
            </a:lvl1pPr>
          </a:lstStyle>
          <a:p>
            <a:pPr>
              <a:defRPr/>
            </a:pPr>
            <a:r>
              <a:rPr lang="en-US" dirty="0"/>
              <a:t>PACE: Recent developments and work, IMUG 2020</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7213" y="274638"/>
            <a:ext cx="8029575" cy="1143000"/>
          </a:xfrm>
          <a:prstGeom prst="rect">
            <a:avLst/>
          </a:prstGeom>
        </p:spPr>
        <p:txBody>
          <a:bodyPr vert="horz" lIns="0" tIns="0" rIns="0" bIns="0" rtlCol="0" anchor="ctr">
            <a:normAutofit/>
          </a:bodyPr>
          <a:lstStyle/>
          <a:p>
            <a:r>
              <a:rPr lang="en-US" dirty="0"/>
              <a:t>Click to edit Master title style</a:t>
            </a:r>
          </a:p>
        </p:txBody>
      </p:sp>
      <p:sp>
        <p:nvSpPr>
          <p:cNvPr id="1027" name="Text Placeholder 2"/>
          <p:cNvSpPr>
            <a:spLocks noGrp="1"/>
          </p:cNvSpPr>
          <p:nvPr>
            <p:ph type="body" idx="1"/>
          </p:nvPr>
        </p:nvSpPr>
        <p:spPr bwMode="auto">
          <a:xfrm>
            <a:off x="557213" y="1600200"/>
            <a:ext cx="8029575" cy="45259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3"/>
            <a:r>
              <a:rPr lang="en-US" dirty="0"/>
              <a:t>Third level</a:t>
            </a:r>
          </a:p>
          <a:p>
            <a:pPr lvl="4"/>
            <a:r>
              <a:rPr lang="en-US" dirty="0"/>
              <a:t>Fourth level</a:t>
            </a:r>
          </a:p>
          <a:p>
            <a:pPr lvl="5"/>
            <a:r>
              <a:rPr lang="en-US" dirty="0"/>
              <a:t>Fifth level</a:t>
            </a:r>
          </a:p>
        </p:txBody>
      </p:sp>
      <p:sp>
        <p:nvSpPr>
          <p:cNvPr id="7" name="Slide Number Placeholder 5"/>
          <p:cNvSpPr>
            <a:spLocks noGrp="1"/>
          </p:cNvSpPr>
          <p:nvPr>
            <p:ph type="sldNum" sz="quarter" idx="4"/>
          </p:nvPr>
        </p:nvSpPr>
        <p:spPr>
          <a:xfrm>
            <a:off x="0" y="6308725"/>
            <a:ext cx="9144000" cy="549275"/>
          </a:xfrm>
          <a:prstGeom prst="rect">
            <a:avLst/>
          </a:prstGeom>
          <a:solidFill>
            <a:schemeClr val="bg2"/>
          </a:solidFill>
        </p:spPr>
        <p:txBody>
          <a:bodyPr vert="horz" wrap="square" lIns="0" tIns="0" rIns="91440" bIns="0" numCol="1" anchor="ctr" anchorCtr="0" compatLnSpc="1">
            <a:prstTxWarp prst="textNoShape">
              <a:avLst/>
            </a:prstTxWarp>
          </a:bodyPr>
          <a:lstStyle>
            <a:lvl1pPr>
              <a:defRPr sz="1200">
                <a:solidFill>
                  <a:schemeClr val="bg1"/>
                </a:solidFill>
              </a:defRPr>
            </a:lvl1pPr>
          </a:lstStyle>
          <a:p>
            <a:pPr>
              <a:defRPr/>
            </a:pPr>
            <a:r>
              <a:rPr lang="en-US" dirty="0"/>
              <a:t>  </a:t>
            </a:r>
            <a:fld id="{45F8D313-CCBE-49D6-A3BC-57B1848DFB52}" type="slidenum">
              <a:rPr lang="en-US" smtClean="0"/>
              <a:pPr>
                <a:defRPr/>
              </a:pPr>
              <a:t>‹#›</a:t>
            </a:fld>
            <a:r>
              <a:rPr lang="en-US" dirty="0"/>
              <a:t> </a:t>
            </a:r>
          </a:p>
        </p:txBody>
      </p:sp>
      <p:sp>
        <p:nvSpPr>
          <p:cNvPr id="6" name="Footer Placeholder 5"/>
          <p:cNvSpPr>
            <a:spLocks noGrp="1"/>
          </p:cNvSpPr>
          <p:nvPr>
            <p:ph type="ftr" sz="quarter" idx="3"/>
          </p:nvPr>
        </p:nvSpPr>
        <p:spPr>
          <a:xfrm>
            <a:off x="900113" y="6308725"/>
            <a:ext cx="8064375" cy="549275"/>
          </a:xfrm>
          <a:prstGeom prst="rect">
            <a:avLst/>
          </a:prstGeom>
        </p:spPr>
        <p:txBody>
          <a:bodyPr vert="horz" lIns="0" tIns="0" rIns="0" bIns="0" rtlCol="0" anchor="ctr"/>
          <a:lstStyle>
            <a:lvl1pPr algn="l" fontAlgn="auto">
              <a:spcBef>
                <a:spcPts val="0"/>
              </a:spcBef>
              <a:spcAft>
                <a:spcPts val="0"/>
              </a:spcAft>
              <a:defRPr sz="1200" baseline="0">
                <a:solidFill>
                  <a:schemeClr val="bg1"/>
                </a:solidFill>
                <a:latin typeface="Arial" pitchFamily="34" charset="0"/>
                <a:ea typeface="+mn-ea"/>
                <a:cs typeface="+mn-cs"/>
              </a:defRPr>
            </a:lvl1pPr>
          </a:lstStyle>
          <a:p>
            <a:pPr>
              <a:defRPr/>
            </a:pPr>
            <a:r>
              <a:rPr lang="en-GB"/>
              <a:t>PACE: Recent developments and work, IMUG 2020</a:t>
            </a:r>
            <a:endParaRPr lang="en-US" dirty="0"/>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Lst>
  <p:hf hdr="0" dt="0"/>
  <p:txStyles>
    <p:titleStyle>
      <a:lvl1pPr algn="l" rtl="0" eaLnBrk="0" fontAlgn="base" hangingPunct="0">
        <a:spcBef>
          <a:spcPct val="0"/>
        </a:spcBef>
        <a:spcAft>
          <a:spcPct val="0"/>
        </a:spcAft>
        <a:defRPr sz="4000" kern="1200" spc="-150">
          <a:solidFill>
            <a:srgbClr val="00AE9E"/>
          </a:solidFill>
          <a:latin typeface="+mj-lt"/>
          <a:ea typeface="ヒラギノ角ゴ Pro W3" pitchFamily="84" charset="-128"/>
          <a:cs typeface="ヒラギノ角ゴ Pro W3" pitchFamily="84" charset="-128"/>
        </a:defRPr>
      </a:lvl1pPr>
      <a:lvl2pPr algn="l" rtl="0" eaLnBrk="0" fontAlgn="base" hangingPunct="0">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2pPr>
      <a:lvl3pPr algn="l" rtl="0" eaLnBrk="0" fontAlgn="base" hangingPunct="0">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3pPr>
      <a:lvl4pPr algn="l" rtl="0" eaLnBrk="0" fontAlgn="base" hangingPunct="0">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4pPr>
      <a:lvl5pPr algn="l" rtl="0" eaLnBrk="0" fontAlgn="base" hangingPunct="0">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5pPr>
      <a:lvl6pPr marL="457200" algn="l" rtl="0" fontAlgn="base">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6pPr>
      <a:lvl7pPr marL="914400" algn="l" rtl="0" fontAlgn="base">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7pPr>
      <a:lvl8pPr marL="1371600" algn="l" rtl="0" fontAlgn="base">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8pPr>
      <a:lvl9pPr marL="1828800" algn="l" rtl="0" fontAlgn="base">
        <a:spcBef>
          <a:spcPct val="0"/>
        </a:spcBef>
        <a:spcAft>
          <a:spcPct val="0"/>
        </a:spcAft>
        <a:defRPr sz="4000">
          <a:solidFill>
            <a:schemeClr val="tx2"/>
          </a:solidFill>
          <a:latin typeface="Arial" pitchFamily="84" charset="0"/>
          <a:ea typeface="ヒラギノ角ゴ Pro W3" pitchFamily="84" charset="-128"/>
          <a:cs typeface="ヒラギノ角ゴ Pro W3" pitchFamily="84" charset="-128"/>
        </a:defRPr>
      </a:lvl9pPr>
    </p:titleStyle>
    <p:bodyStyle>
      <a:lvl1pPr marL="342900" indent="-342900" algn="l" rtl="0" eaLnBrk="0" fontAlgn="base" hangingPunct="0">
        <a:spcBef>
          <a:spcPts val="1200"/>
        </a:spcBef>
        <a:spcAft>
          <a:spcPct val="0"/>
        </a:spcAft>
        <a:buFont typeface="Arial" pitchFamily="84" charset="0"/>
        <a:defRPr kern="1200" baseline="0">
          <a:solidFill>
            <a:srgbClr val="00AE9E"/>
          </a:solidFill>
          <a:latin typeface="Arial" pitchFamily="34" charset="0"/>
          <a:ea typeface="ヒラギノ角ゴ Pro W3" pitchFamily="84" charset="-128"/>
          <a:cs typeface="ヒラギノ角ゴ Pro W3" pitchFamily="84" charset="-128"/>
        </a:defRPr>
      </a:lvl1pPr>
      <a:lvl2pPr marL="354013" indent="-176213" algn="l" rtl="0" eaLnBrk="0" fontAlgn="base" hangingPunct="0">
        <a:spcBef>
          <a:spcPts val="600"/>
        </a:spcBef>
        <a:spcAft>
          <a:spcPct val="0"/>
        </a:spcAft>
        <a:defRPr kern="1200" baseline="0">
          <a:solidFill>
            <a:schemeClr val="tx1"/>
          </a:solidFill>
          <a:latin typeface="Arial" pitchFamily="34" charset="0"/>
          <a:ea typeface="ヒラギノ角ゴ Pro W3" pitchFamily="84" charset="-128"/>
          <a:cs typeface="+mn-cs"/>
        </a:defRPr>
      </a:lvl2pPr>
      <a:lvl3pPr marL="215900" indent="-215900" algn="l" rtl="0" eaLnBrk="0" fontAlgn="base" hangingPunct="0">
        <a:spcBef>
          <a:spcPts val="600"/>
        </a:spcBef>
        <a:spcAft>
          <a:spcPct val="0"/>
        </a:spcAft>
        <a:buFont typeface="Arial" pitchFamily="84" charset="0"/>
        <a:buChar char="•"/>
        <a:defRPr kern="1200">
          <a:solidFill>
            <a:schemeClr val="tx1"/>
          </a:solidFill>
          <a:latin typeface="Arial" pitchFamily="34" charset="0"/>
          <a:ea typeface="ヒラギノ角ゴ Pro W3" pitchFamily="84" charset="-128"/>
          <a:cs typeface="+mn-cs"/>
        </a:defRPr>
      </a:lvl3pPr>
      <a:lvl4pPr marL="625475" indent="-190500" algn="l" rtl="0" eaLnBrk="0" fontAlgn="base" hangingPunct="0">
        <a:spcBef>
          <a:spcPts val="600"/>
        </a:spcBef>
        <a:spcAft>
          <a:spcPct val="0"/>
        </a:spcAft>
        <a:buFont typeface="Arial" pitchFamily="34" charset="0"/>
        <a:buChar char="•"/>
        <a:defRPr sz="1600" kern="1200">
          <a:solidFill>
            <a:schemeClr val="tx1"/>
          </a:solidFill>
          <a:latin typeface="Arial" pitchFamily="34" charset="0"/>
          <a:ea typeface="ヒラギノ角ゴ Pro W3" pitchFamily="84" charset="-128"/>
          <a:cs typeface="+mn-cs"/>
        </a:defRPr>
      </a:lvl4pPr>
      <a:lvl5pPr marL="1073150" indent="-177800" algn="l" rtl="0" eaLnBrk="0" fontAlgn="base" hangingPunct="0">
        <a:spcBef>
          <a:spcPct val="20000"/>
        </a:spcBef>
        <a:spcAft>
          <a:spcPct val="0"/>
        </a:spcAft>
        <a:buFont typeface="Arial" pitchFamily="34" charset="0"/>
        <a:buChar char="•"/>
        <a:defRPr sz="1500" kern="1200">
          <a:solidFill>
            <a:schemeClr val="tx1"/>
          </a:solidFill>
          <a:latin typeface="Arial" pitchFamily="34" charset="0"/>
          <a:ea typeface="ヒラギノ角ゴ Pro W3" pitchFamily="84" charset="-128"/>
          <a:cs typeface="+mn-cs"/>
        </a:defRPr>
      </a:lvl5pPr>
      <a:lvl6pPr marL="1520825" indent="-187325" algn="l" defTabSz="914400" rtl="0" eaLnBrk="1" latinLnBrk="0" hangingPunct="1">
        <a:spcBef>
          <a:spcPct val="20000"/>
        </a:spcBef>
        <a:buFontTx/>
        <a:buNone/>
        <a:defRPr sz="1400" kern="1200" baseline="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c.europa.eu/eurostat/web/main/home" TargetMode="External"/><Relationship Id="rId2" Type="http://schemas.openxmlformats.org/officeDocument/2006/relationships/hyperlink" Target="http://www.fao.org/faostat/en/#home" TargetMode="Externa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hyperlink" Target="https://eu-neris.net/library/proceedings/155-proceedingsnerisworkshop2017pdf/file.html" TargetMode="External"/><Relationship Id="rId1" Type="http://schemas.openxmlformats.org/officeDocument/2006/relationships/slideLayout" Target="../slideLayouts/slideLayout2.xml"/><Relationship Id="rId6" Type="http://schemas.openxmlformats.org/officeDocument/2006/relationships/image" Target="../media/image20.emf"/><Relationship Id="rId5" Type="http://schemas.openxmlformats.org/officeDocument/2006/relationships/image" Target="../media/image19.emf"/><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gov.uk/government/organisations/public-health-england"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metoffice.gov.uk/research/approach/modelling-systems/dispersion-model"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hyperlink" Target="https://www.hse.gov.uk/radiation/ionising/reppir.ht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www.gov.uk/government/publications/radiation-consequence-assessment-methodology-for-reppir-2019" TargetMode="Externa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pop247.geodata.soton.ac.uk/"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PACE: recent developments</a:t>
            </a:r>
          </a:p>
        </p:txBody>
      </p:sp>
      <p:sp>
        <p:nvSpPr>
          <p:cNvPr id="3" name="Subtitle 2"/>
          <p:cNvSpPr>
            <a:spLocks noGrp="1"/>
          </p:cNvSpPr>
          <p:nvPr>
            <p:ph type="subTitle" idx="1"/>
          </p:nvPr>
        </p:nvSpPr>
        <p:spPr>
          <a:xfrm>
            <a:off x="558000" y="5949280"/>
            <a:ext cx="7633648" cy="410344"/>
          </a:xfrm>
        </p:spPr>
        <p:txBody>
          <a:bodyPr>
            <a:normAutofit fontScale="77500" lnSpcReduction="20000"/>
          </a:bodyPr>
          <a:lstStyle/>
          <a:p>
            <a:r>
              <a:rPr lang="en-GB" dirty="0"/>
              <a:t>IMUG 2020</a:t>
            </a:r>
          </a:p>
          <a:p>
            <a:r>
              <a:rPr lang="en-GB" dirty="0"/>
              <a:t>Tom.Charnock@phe.gov.uk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Update of agriculture database</a:t>
            </a:r>
          </a:p>
        </p:txBody>
      </p:sp>
      <p:sp>
        <p:nvSpPr>
          <p:cNvPr id="3" name="Content Placeholder 2"/>
          <p:cNvSpPr>
            <a:spLocks noGrp="1"/>
          </p:cNvSpPr>
          <p:nvPr>
            <p:ph idx="1"/>
          </p:nvPr>
        </p:nvSpPr>
        <p:spPr/>
        <p:txBody>
          <a:bodyPr/>
          <a:lstStyle/>
          <a:p>
            <a:r>
              <a:rPr lang="en-GB" sz="1400" dirty="0"/>
              <a:t>Current data set is old and only available for UK (EDINA)</a:t>
            </a:r>
          </a:p>
          <a:p>
            <a:r>
              <a:rPr lang="en-GB" sz="1400" dirty="0"/>
              <a:t>Requirements:</a:t>
            </a:r>
          </a:p>
          <a:p>
            <a:pPr marL="285750" indent="-285750">
              <a:buFont typeface="Arial" panose="020B0604020202020204" pitchFamily="34" charset="0"/>
              <a:buChar char="•"/>
            </a:pPr>
            <a:r>
              <a:rPr lang="en-GB" sz="1200" dirty="0"/>
              <a:t>European coverage </a:t>
            </a:r>
          </a:p>
          <a:p>
            <a:pPr marL="285750" indent="-285750">
              <a:buFont typeface="Arial" panose="020B0604020202020204" pitchFamily="34" charset="0"/>
              <a:buChar char="•"/>
            </a:pPr>
            <a:r>
              <a:rPr lang="en-GB" sz="1200" dirty="0"/>
              <a:t>Repeatable/automated process for maintaining it</a:t>
            </a:r>
          </a:p>
          <a:p>
            <a:pPr marL="285750" indent="-285750">
              <a:buFont typeface="Arial" panose="020B0604020202020204" pitchFamily="34" charset="0"/>
              <a:buChar char="•"/>
            </a:pPr>
            <a:r>
              <a:rPr lang="en-GB" sz="1200" dirty="0"/>
              <a:t>Quantify exports (regional level) and imports (national level)</a:t>
            </a:r>
          </a:p>
          <a:p>
            <a:pPr marL="0" indent="0"/>
            <a:endParaRPr lang="en-GB" sz="1200" dirty="0"/>
          </a:p>
          <a:p>
            <a:pPr marL="0" indent="0"/>
            <a:r>
              <a:rPr lang="en-GB" sz="1400" dirty="0"/>
              <a:t>Data sources: </a:t>
            </a:r>
          </a:p>
          <a:p>
            <a:r>
              <a:rPr lang="en-GB" sz="1200" dirty="0"/>
              <a:t>FAOSTAT – Global coverage at a national scale (</a:t>
            </a:r>
            <a:r>
              <a:rPr lang="en-GB" sz="1200" dirty="0">
                <a:hlinkClick r:id="rId2"/>
              </a:rPr>
              <a:t>http://www.fao.org/faostat/en/#home</a:t>
            </a:r>
            <a:r>
              <a:rPr lang="en-GB" sz="1200" dirty="0"/>
              <a:t> )</a:t>
            </a:r>
          </a:p>
          <a:p>
            <a:r>
              <a:rPr lang="en-GB" sz="1200" dirty="0"/>
              <a:t>EUROSTAT- European coverage, national down to NUTS2*, includes trade data, but data often missing/late</a:t>
            </a:r>
          </a:p>
          <a:p>
            <a:r>
              <a:rPr lang="en-GB" sz="1200" dirty="0">
                <a:hlinkClick r:id="rId3"/>
              </a:rPr>
              <a:t>https://ec.europa.eu/eurostat/web/main/home</a:t>
            </a:r>
            <a:endParaRPr lang="en-GB" sz="1200" dirty="0"/>
          </a:p>
          <a:p>
            <a:endParaRPr lang="en-GB" sz="1400" dirty="0"/>
          </a:p>
          <a:p>
            <a:endParaRPr lang="en-GB" sz="1400" dirty="0"/>
          </a:p>
          <a:p>
            <a:pPr marL="0" indent="0"/>
            <a:r>
              <a:rPr lang="en-GB" sz="1400" dirty="0"/>
              <a:t>Hybrid approach combining FAOSTAT and </a:t>
            </a:r>
          </a:p>
          <a:p>
            <a:pPr marL="0" indent="0"/>
            <a:r>
              <a:rPr lang="en-GB" sz="1400" dirty="0"/>
              <a:t>EUROSTAT plus CORINE land-use data</a:t>
            </a:r>
          </a:p>
          <a:p>
            <a:pPr marL="0" indent="0"/>
            <a:endParaRPr lang="en-GB" sz="1400" dirty="0"/>
          </a:p>
          <a:p>
            <a:pPr marL="0" indent="0"/>
            <a:endParaRPr lang="en-GB" sz="1400" dirty="0"/>
          </a:p>
          <a:p>
            <a:pPr marL="0" indent="0"/>
            <a:r>
              <a:rPr lang="en-GB" sz="1200" dirty="0"/>
              <a:t>*NUTS regions are based, where possible, </a:t>
            </a:r>
          </a:p>
          <a:p>
            <a:pPr marL="0" indent="0"/>
            <a:r>
              <a:rPr lang="en-GB" sz="1200" dirty="0"/>
              <a:t>on existing national administrative subdivisions</a:t>
            </a:r>
          </a:p>
          <a:p>
            <a:pPr marL="0" indent="0"/>
            <a:r>
              <a:rPr lang="en-GB" sz="1200" dirty="0"/>
              <a:t>NUTS level2 has between 800k and 3m people.</a:t>
            </a:r>
          </a:p>
          <a:p>
            <a:pPr marL="285750" indent="-285750">
              <a:buFontTx/>
              <a:buChar char="-"/>
            </a:pPr>
            <a:endParaRPr lang="en-GB" sz="1400" dirty="0"/>
          </a:p>
          <a:p>
            <a:endParaRPr lang="en-GB" sz="1400" dirty="0"/>
          </a:p>
          <a:p>
            <a:endParaRPr lang="en-GB" sz="1400"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10</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0748" y="3429001"/>
            <a:ext cx="4673788" cy="3306434"/>
          </a:xfrm>
          <a:prstGeom prst="rect">
            <a:avLst/>
          </a:prstGeom>
        </p:spPr>
      </p:pic>
    </p:spTree>
    <p:extLst>
      <p:ext uri="{BB962C8B-B14F-4D97-AF65-F5344CB8AC3E}">
        <p14:creationId xmlns:p14="http://schemas.microsoft.com/office/powerpoint/2010/main" val="723667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96" y="1106319"/>
            <a:ext cx="4590907" cy="4590907"/>
          </a:xfrm>
          <a:prstGeom prst="rect">
            <a:avLst/>
          </a:prstGeom>
        </p:spPr>
      </p:pic>
      <p:sp>
        <p:nvSpPr>
          <p:cNvPr id="2" name="Title 1"/>
          <p:cNvSpPr>
            <a:spLocks noGrp="1"/>
          </p:cNvSpPr>
          <p:nvPr>
            <p:ph type="title"/>
          </p:nvPr>
        </p:nvSpPr>
        <p:spPr/>
        <p:txBody>
          <a:bodyPr/>
          <a:lstStyle/>
          <a:p>
            <a:r>
              <a:rPr lang="en-GB" dirty="0"/>
              <a:t>Agricultural update</a:t>
            </a:r>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11</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37" name="Pictur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7001" y="1106318"/>
            <a:ext cx="4590907" cy="4590907"/>
          </a:xfrm>
          <a:prstGeom prst="rect">
            <a:avLst/>
          </a:prstGeom>
        </p:spPr>
      </p:pic>
      <p:sp>
        <p:nvSpPr>
          <p:cNvPr id="9" name="TextBox 8"/>
          <p:cNvSpPr txBox="1"/>
          <p:nvPr/>
        </p:nvSpPr>
        <p:spPr>
          <a:xfrm>
            <a:off x="7753179" y="5517232"/>
            <a:ext cx="1234033" cy="430887"/>
          </a:xfrm>
          <a:prstGeom prst="rect">
            <a:avLst/>
          </a:prstGeom>
          <a:noFill/>
        </p:spPr>
        <p:txBody>
          <a:bodyPr wrap="square" rtlCol="0">
            <a:spAutoFit/>
          </a:bodyPr>
          <a:lstStyle/>
          <a:p>
            <a:r>
              <a:rPr lang="en-GB" sz="1100" dirty="0"/>
              <a:t>1000kg per 4km</a:t>
            </a:r>
            <a:r>
              <a:rPr lang="en-GB" sz="1100" baseline="30000" dirty="0"/>
              <a:t>2</a:t>
            </a:r>
            <a:r>
              <a:rPr lang="en-GB" sz="1100" dirty="0"/>
              <a:t> per year</a:t>
            </a:r>
          </a:p>
        </p:txBody>
      </p:sp>
    </p:spTree>
    <p:extLst>
      <p:ext uri="{BB962C8B-B14F-4D97-AF65-F5344CB8AC3E}">
        <p14:creationId xmlns:p14="http://schemas.microsoft.com/office/powerpoint/2010/main" val="3731994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Areas of future development</a:t>
            </a:r>
          </a:p>
        </p:txBody>
      </p:sp>
      <p:sp>
        <p:nvSpPr>
          <p:cNvPr id="3" name="Content Placeholder 2"/>
          <p:cNvSpPr>
            <a:spLocks noGrp="1"/>
          </p:cNvSpPr>
          <p:nvPr>
            <p:ph idx="1"/>
          </p:nvPr>
        </p:nvSpPr>
        <p:spPr>
          <a:xfrm>
            <a:off x="557999" y="1412776"/>
            <a:ext cx="5969955" cy="4739679"/>
          </a:xfrm>
        </p:spPr>
        <p:txBody>
          <a:bodyPr/>
          <a:lstStyle/>
          <a:p>
            <a:r>
              <a:rPr lang="en-GB" sz="1400" dirty="0"/>
              <a:t>Preparing PACE for small modular reactors</a:t>
            </a:r>
          </a:p>
          <a:p>
            <a:pPr marL="285750" indent="-285750">
              <a:buFont typeface="Arial" panose="020B0604020202020204" pitchFamily="34" charset="0"/>
              <a:buChar char="•"/>
            </a:pPr>
            <a:r>
              <a:rPr lang="en-GB" sz="1200" dirty="0"/>
              <a:t>radionuclides and physicochemical properties from novel reactor designs</a:t>
            </a:r>
          </a:p>
          <a:p>
            <a:pPr marL="285750" indent="-285750">
              <a:buFont typeface="Arial" panose="020B0604020202020204" pitchFamily="34" charset="0"/>
              <a:buChar char="•"/>
            </a:pPr>
            <a:r>
              <a:rPr lang="en-GB" sz="1200" dirty="0"/>
              <a:t>PACE capabilities for urban areas</a:t>
            </a:r>
          </a:p>
          <a:p>
            <a:r>
              <a:rPr lang="en-GB" sz="1400" dirty="0"/>
              <a:t>Multiple points of release</a:t>
            </a:r>
          </a:p>
          <a:p>
            <a:pPr marL="285750" indent="-285750">
              <a:buFont typeface="Arial" panose="020B0604020202020204" pitchFamily="34" charset="0"/>
              <a:buChar char="•"/>
            </a:pPr>
            <a:r>
              <a:rPr lang="en-GB" sz="1200" dirty="0"/>
              <a:t>relative timing of releases</a:t>
            </a:r>
          </a:p>
          <a:p>
            <a:pPr marL="285750" indent="-285750">
              <a:buFont typeface="Arial" panose="020B0604020202020204" pitchFamily="34" charset="0"/>
              <a:buChar char="•"/>
            </a:pPr>
            <a:r>
              <a:rPr lang="en-GB" sz="1200" dirty="0"/>
              <a:t>triggering of countermeasures</a:t>
            </a:r>
            <a:endParaRPr lang="en-GB" sz="1400" dirty="0"/>
          </a:p>
          <a:p>
            <a:pPr marL="0" indent="0"/>
            <a:r>
              <a:rPr lang="en-GB" sz="1400" dirty="0"/>
              <a:t>Evacuation routing</a:t>
            </a:r>
          </a:p>
          <a:p>
            <a:pPr marL="0" indent="0"/>
            <a:r>
              <a:rPr lang="en-GB" sz="1200" dirty="0"/>
              <a:t>Sherwood (2017) “An investigation of the effectiveness of sheltering versus evacuation” (</a:t>
            </a:r>
            <a:r>
              <a:rPr lang="en-GB" sz="1200" dirty="0">
                <a:hlinkClick r:id="rId2"/>
              </a:rPr>
              <a:t>https://eu-neris.net/library/proceedings/155-proceedingsnerisworkshop2017pdf/file.html</a:t>
            </a:r>
            <a:r>
              <a:rPr lang="en-GB" sz="1400" dirty="0"/>
              <a:t>)</a:t>
            </a:r>
          </a:p>
          <a:p>
            <a:pPr marL="0" indent="0"/>
            <a:r>
              <a:rPr lang="en-GB" sz="1200" dirty="0"/>
              <a:t>combined PACE with network analysis capabilities of ArcGIS</a:t>
            </a:r>
          </a:p>
          <a:p>
            <a:pPr marL="0" indent="0"/>
            <a:r>
              <a:rPr lang="en-GB" sz="1200" dirty="0"/>
              <a:t>possible improvements: agent based modelling, traffic jams, Pop247, intelligent strategies</a:t>
            </a:r>
            <a:endParaRPr lang="en-GB" sz="1400" dirty="0"/>
          </a:p>
          <a:p>
            <a:endParaRPr lang="en-GB" sz="1400" dirty="0"/>
          </a:p>
          <a:p>
            <a:endParaRPr lang="en-GB" sz="1400" dirty="0"/>
          </a:p>
          <a:p>
            <a:endParaRPr lang="en-GB" sz="1400" dirty="0"/>
          </a:p>
          <a:p>
            <a:endParaRPr lang="en-GB" sz="1400"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12</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6" name="Picture 5"/>
          <p:cNvPicPr>
            <a:picLocks noChangeAspect="1"/>
          </p:cNvPicPr>
          <p:nvPr/>
        </p:nvPicPr>
        <p:blipFill>
          <a:blip r:embed="rId3"/>
          <a:stretch>
            <a:fillRect/>
          </a:stretch>
        </p:blipFill>
        <p:spPr>
          <a:xfrm>
            <a:off x="6449407" y="1137099"/>
            <a:ext cx="2583124" cy="1993498"/>
          </a:xfrm>
          <a:prstGeom prst="rect">
            <a:avLst/>
          </a:prstGeom>
        </p:spPr>
      </p:pic>
      <p:pic>
        <p:nvPicPr>
          <p:cNvPr id="8" name="Content Placeholder 8" descr="j1_0000.emf"/>
          <p:cNvPicPr>
            <a:picLocks noChangeAspect="1"/>
          </p:cNvPicPr>
          <p:nvPr/>
        </p:nvPicPr>
        <p:blipFill>
          <a:blip r:embed="rId4" cstate="print"/>
          <a:stretch>
            <a:fillRect/>
          </a:stretch>
        </p:blipFill>
        <p:spPr bwMode="auto">
          <a:xfrm>
            <a:off x="97312" y="4456641"/>
            <a:ext cx="2607308" cy="1800000"/>
          </a:xfrm>
          <a:prstGeom prst="rect">
            <a:avLst/>
          </a:prstGeom>
          <a:noFill/>
          <a:ln w="9525">
            <a:solidFill>
              <a:schemeClr val="accent1"/>
            </a:solidFill>
            <a:miter lim="800000"/>
            <a:headEnd/>
            <a:tailEnd/>
          </a:ln>
        </p:spPr>
      </p:pic>
      <p:pic>
        <p:nvPicPr>
          <p:cNvPr id="9" name="Picture 8" descr="j1_0205.emf"/>
          <p:cNvPicPr>
            <a:picLocks noChangeAspect="1"/>
          </p:cNvPicPr>
          <p:nvPr/>
        </p:nvPicPr>
        <p:blipFill>
          <a:blip r:embed="rId5" cstate="print"/>
          <a:stretch>
            <a:fillRect/>
          </a:stretch>
        </p:blipFill>
        <p:spPr>
          <a:xfrm>
            <a:off x="2313711" y="4162564"/>
            <a:ext cx="2620868" cy="1800000"/>
          </a:xfrm>
          <a:prstGeom prst="rect">
            <a:avLst/>
          </a:prstGeom>
          <a:ln>
            <a:solidFill>
              <a:schemeClr val="accent1"/>
            </a:solidFill>
          </a:ln>
        </p:spPr>
      </p:pic>
      <p:pic>
        <p:nvPicPr>
          <p:cNvPr id="11" name="Picture 10" descr="j1_1015.emf"/>
          <p:cNvPicPr>
            <a:picLocks noChangeAspect="1"/>
          </p:cNvPicPr>
          <p:nvPr/>
        </p:nvPicPr>
        <p:blipFill>
          <a:blip r:embed="rId6" cstate="print"/>
          <a:stretch>
            <a:fillRect/>
          </a:stretch>
        </p:blipFill>
        <p:spPr>
          <a:xfrm>
            <a:off x="4333058" y="4416369"/>
            <a:ext cx="2620868" cy="1800000"/>
          </a:xfrm>
          <a:prstGeom prst="rect">
            <a:avLst/>
          </a:prstGeom>
          <a:ln>
            <a:solidFill>
              <a:schemeClr val="accent1"/>
            </a:solidFill>
          </a:ln>
        </p:spPr>
      </p:pic>
      <p:pic>
        <p:nvPicPr>
          <p:cNvPr id="13" name="Content Placeholder 5" descr="K:\Large Projects\Emergency Planning and Response\Comparison Sheltering vs Evacuation\SouthDowns\Results Archive 20170307\FKF_SD4_1_limitedto10km.png"/>
          <p:cNvPicPr>
            <a:picLocks/>
          </p:cNvPicPr>
          <p:nvPr/>
        </p:nvPicPr>
        <p:blipFill>
          <a:blip r:embed="rId7" cstate="print"/>
          <a:srcRect/>
          <a:stretch>
            <a:fillRect/>
          </a:stretch>
        </p:blipFill>
        <p:spPr bwMode="auto">
          <a:xfrm>
            <a:off x="6638819" y="3838322"/>
            <a:ext cx="2500567" cy="2187996"/>
          </a:xfrm>
          <a:prstGeom prst="rect">
            <a:avLst/>
          </a:prstGeom>
          <a:noFill/>
          <a:ln w="9525">
            <a:noFill/>
            <a:miter lim="800000"/>
            <a:headEnd/>
            <a:tailEnd/>
          </a:ln>
        </p:spPr>
      </p:pic>
      <p:sp>
        <p:nvSpPr>
          <p:cNvPr id="12" name="TextBox 11"/>
          <p:cNvSpPr txBox="1"/>
          <p:nvPr/>
        </p:nvSpPr>
        <p:spPr>
          <a:xfrm rot="5400000">
            <a:off x="7996598" y="2778535"/>
            <a:ext cx="2162772" cy="246221"/>
          </a:xfrm>
          <a:prstGeom prst="rect">
            <a:avLst/>
          </a:prstGeom>
          <a:noFill/>
        </p:spPr>
        <p:txBody>
          <a:bodyPr wrap="none" rtlCol="0">
            <a:spAutoFit/>
          </a:bodyPr>
          <a:lstStyle/>
          <a:p>
            <a:r>
              <a:rPr lang="en-GB" sz="1000" dirty="0"/>
              <a:t>Hypothetical facilities and incidents</a:t>
            </a:r>
          </a:p>
        </p:txBody>
      </p:sp>
    </p:spTree>
    <p:extLst>
      <p:ext uri="{BB962C8B-B14F-4D97-AF65-F5344CB8AC3E}">
        <p14:creationId xmlns:p14="http://schemas.microsoft.com/office/powerpoint/2010/main" val="3598858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lgn="ctr"/>
            <a:r>
              <a:rPr lang="en-GB" sz="2400" dirty="0"/>
              <a:t>Questions?</a:t>
            </a:r>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13</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spTree>
    <p:extLst>
      <p:ext uri="{BB962C8B-B14F-4D97-AF65-F5344CB8AC3E}">
        <p14:creationId xmlns:p14="http://schemas.microsoft.com/office/powerpoint/2010/main" val="2340028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PACE recent developments</a:t>
            </a:r>
          </a:p>
        </p:txBody>
      </p:sp>
      <p:sp>
        <p:nvSpPr>
          <p:cNvPr id="3" name="Content Placeholder 2"/>
          <p:cNvSpPr>
            <a:spLocks noGrp="1"/>
          </p:cNvSpPr>
          <p:nvPr>
            <p:ph idx="1"/>
          </p:nvPr>
        </p:nvSpPr>
        <p:spPr/>
        <p:txBody>
          <a:bodyPr/>
          <a:lstStyle/>
          <a:p>
            <a:r>
              <a:rPr lang="en-GB" dirty="0"/>
              <a:t>Application to new REPPIR 2019 </a:t>
            </a:r>
          </a:p>
          <a:p>
            <a:r>
              <a:rPr lang="en-GB" dirty="0"/>
              <a:t>High spatial and temporal resolution population estimation, Pop247</a:t>
            </a:r>
          </a:p>
          <a:p>
            <a:r>
              <a:rPr lang="en-GB" dirty="0"/>
              <a:t>European wide agricultural data-set update</a:t>
            </a:r>
          </a:p>
          <a:p>
            <a:r>
              <a:rPr lang="en-GB" dirty="0"/>
              <a:t>Future developments</a:t>
            </a:r>
          </a:p>
          <a:p>
            <a:endParaRPr lang="en-GB" dirty="0"/>
          </a:p>
          <a:p>
            <a:endParaRPr lang="en-GB" dirty="0"/>
          </a:p>
          <a:p>
            <a:endParaRPr lang="en-GB" dirty="0"/>
          </a:p>
          <a:p>
            <a:endParaRPr lang="en-GB" dirty="0"/>
          </a:p>
          <a:p>
            <a:endParaRPr lang="en-GB" dirty="0"/>
          </a:p>
          <a:p>
            <a:r>
              <a:rPr lang="en-GB" dirty="0"/>
              <a:t>Public Health England:</a:t>
            </a:r>
          </a:p>
          <a:p>
            <a:r>
              <a:rPr lang="en-GB" sz="1400" dirty="0"/>
              <a:t>We exist to protect and improve the nation’s health and wellbeing, and reduce health inequalities. PHE is an executive agency, sponsored by the Department of Health and Social Care.</a:t>
            </a:r>
          </a:p>
          <a:p>
            <a:endParaRPr lang="en-GB" sz="1400" dirty="0"/>
          </a:p>
          <a:p>
            <a:r>
              <a:rPr lang="en-GB" sz="1400" dirty="0">
                <a:hlinkClick r:id="rId2"/>
              </a:rPr>
              <a:t>https://www.gov.uk/government/organisations/public-health-england</a:t>
            </a:r>
            <a:endParaRPr lang="en-GB" sz="1400" dirty="0"/>
          </a:p>
          <a:p>
            <a:endParaRPr lang="en-GB"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2</a:t>
            </a:fld>
            <a:endParaRPr lang="en-US" dirty="0"/>
          </a:p>
        </p:txBody>
      </p:sp>
      <p:sp>
        <p:nvSpPr>
          <p:cNvPr id="5" name="Footer Placeholder 4"/>
          <p:cNvSpPr>
            <a:spLocks noGrp="1"/>
          </p:cNvSpPr>
          <p:nvPr>
            <p:ph type="ftr" sz="quarter" idx="11"/>
          </p:nvPr>
        </p:nvSpPr>
        <p:spPr/>
        <p:txBody>
          <a:bodyPr/>
          <a:lstStyle/>
          <a:p>
            <a:pPr>
              <a:defRPr/>
            </a:pPr>
            <a:r>
              <a:rPr lang="en-GB"/>
              <a:t>PACE: Recent developments and work, IMUG 2020</a:t>
            </a:r>
            <a:endParaRPr lang="en-US" dirty="0"/>
          </a:p>
        </p:txBody>
      </p:sp>
      <p:sp>
        <p:nvSpPr>
          <p:cNvPr id="6" name="Rectangle 1"/>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06223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PACE</a:t>
            </a:r>
          </a:p>
        </p:txBody>
      </p:sp>
      <p:sp>
        <p:nvSpPr>
          <p:cNvPr id="3" name="Content Placeholder 2"/>
          <p:cNvSpPr>
            <a:spLocks noGrp="1"/>
          </p:cNvSpPr>
          <p:nvPr>
            <p:ph idx="1"/>
          </p:nvPr>
        </p:nvSpPr>
        <p:spPr/>
        <p:txBody>
          <a:bodyPr/>
          <a:lstStyle/>
          <a:p>
            <a:r>
              <a:rPr lang="en-GB" sz="1400" b="1" dirty="0"/>
              <a:t>P</a:t>
            </a:r>
            <a:r>
              <a:rPr lang="en-GB" sz="1400" dirty="0"/>
              <a:t>robabilistic </a:t>
            </a:r>
            <a:r>
              <a:rPr lang="en-GB" sz="1400" b="1" dirty="0"/>
              <a:t>A</a:t>
            </a:r>
            <a:r>
              <a:rPr lang="en-GB" sz="1400" dirty="0"/>
              <a:t>ccident </a:t>
            </a:r>
            <a:r>
              <a:rPr lang="en-GB" sz="1400" b="1" dirty="0"/>
              <a:t>C</a:t>
            </a:r>
            <a:r>
              <a:rPr lang="en-GB" sz="1400" dirty="0"/>
              <a:t>onsequence </a:t>
            </a:r>
            <a:r>
              <a:rPr lang="en-GB" sz="1400" b="1" dirty="0"/>
              <a:t>E</a:t>
            </a:r>
            <a:r>
              <a:rPr lang="en-GB" sz="1400" dirty="0"/>
              <a:t>valuation – Level 3 PSA</a:t>
            </a:r>
          </a:p>
          <a:p>
            <a:r>
              <a:rPr lang="en-GB" sz="1400" dirty="0"/>
              <a:t>Implemented as an add-in to ArcGIS™ Geographic Information System, Windows 10</a:t>
            </a:r>
          </a:p>
          <a:p>
            <a:endParaRPr lang="en-GB" sz="1400" dirty="0"/>
          </a:p>
          <a:p>
            <a:endParaRPr lang="en-GB" sz="1400" dirty="0"/>
          </a:p>
          <a:p>
            <a:endParaRPr lang="en-GB" sz="1400" dirty="0"/>
          </a:p>
          <a:p>
            <a:endParaRPr lang="en-GB" sz="1400" dirty="0"/>
          </a:p>
          <a:p>
            <a:endParaRPr lang="en-GB" sz="1400" dirty="0"/>
          </a:p>
          <a:p>
            <a:endParaRPr lang="en-GB" sz="1400" dirty="0"/>
          </a:p>
          <a:p>
            <a:endParaRPr lang="en-GB" sz="1400" dirty="0"/>
          </a:p>
          <a:p>
            <a:endParaRPr lang="en-GB" sz="1400" dirty="0"/>
          </a:p>
          <a:p>
            <a:endParaRPr lang="en-GB" sz="1400" dirty="0"/>
          </a:p>
          <a:p>
            <a:r>
              <a:rPr lang="en-GB" sz="1400" dirty="0"/>
              <a:t>Incorporates the UK Meteorological Office, </a:t>
            </a:r>
            <a:r>
              <a:rPr lang="en-GB" sz="1400" dirty="0" err="1"/>
              <a:t>Lagrangian</a:t>
            </a:r>
            <a:r>
              <a:rPr lang="en-GB" sz="1400" dirty="0"/>
              <a:t> particle atmospheric dispersion model NAME</a:t>
            </a:r>
          </a:p>
          <a:p>
            <a:r>
              <a:rPr lang="en-GB" sz="1400" dirty="0">
                <a:hlinkClick r:id="rId3"/>
              </a:rPr>
              <a:t>https://www.metoffice.gov.uk/research/approach/modelling-systems/dispersion-model</a:t>
            </a:r>
            <a:r>
              <a:rPr lang="en-GB" sz="1400" dirty="0"/>
              <a:t> </a:t>
            </a:r>
          </a:p>
          <a:p>
            <a:r>
              <a:rPr lang="en-GB" sz="1400" dirty="0"/>
              <a:t>Endpoints:</a:t>
            </a:r>
          </a:p>
          <a:p>
            <a:pPr marL="285750" indent="-285750">
              <a:buFont typeface="Arial" panose="020B0604020202020204" pitchFamily="34" charset="0"/>
              <a:buChar char="•"/>
            </a:pPr>
            <a:r>
              <a:rPr lang="en-GB" sz="1200" dirty="0"/>
              <a:t>Environmental radioactivity</a:t>
            </a:r>
          </a:p>
          <a:p>
            <a:pPr marL="285750" indent="-285750">
              <a:buFont typeface="Arial" panose="020B0604020202020204" pitchFamily="34" charset="0"/>
              <a:buChar char="•"/>
            </a:pPr>
            <a:r>
              <a:rPr lang="en-GB" sz="1200" dirty="0"/>
              <a:t>Extent of protective actions: sheltering, evacuation, SI, relocation, clean-up and food restriction</a:t>
            </a:r>
          </a:p>
          <a:p>
            <a:pPr marL="285750" indent="-285750">
              <a:buFont typeface="Arial" panose="020B0604020202020204" pitchFamily="34" charset="0"/>
              <a:buChar char="•"/>
            </a:pPr>
            <a:r>
              <a:rPr lang="en-GB" sz="1200" dirty="0"/>
              <a:t>Public doses with and without protective actions (cloud-shine, ground-shine, inhalation, skin/clothes deposition, resuspension and ingestion)</a:t>
            </a:r>
          </a:p>
          <a:p>
            <a:pPr marL="285750" indent="-285750">
              <a:buFont typeface="Arial" panose="020B0604020202020204" pitchFamily="34" charset="0"/>
              <a:buChar char="•"/>
            </a:pPr>
            <a:r>
              <a:rPr lang="en-GB" sz="1200" dirty="0"/>
              <a:t>Health effects, stochastic and deterministic with and without protective actions</a:t>
            </a:r>
          </a:p>
          <a:p>
            <a:pPr marL="285750" indent="-285750">
              <a:buFont typeface="Arial" panose="020B0604020202020204" pitchFamily="34" charset="0"/>
              <a:buChar char="•"/>
            </a:pPr>
            <a:r>
              <a:rPr lang="en-GB" sz="1200" dirty="0"/>
              <a:t>Economic consequences (Industry, agriculture, tourism, health care)</a:t>
            </a:r>
          </a:p>
          <a:p>
            <a:endParaRPr lang="en-GB" sz="1400"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3</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6" name="Picture 5"/>
          <p:cNvPicPr>
            <a:picLocks noChangeAspect="1"/>
          </p:cNvPicPr>
          <p:nvPr/>
        </p:nvPicPr>
        <p:blipFill>
          <a:blip r:embed="rId4"/>
          <a:stretch>
            <a:fillRect/>
          </a:stretch>
        </p:blipFill>
        <p:spPr>
          <a:xfrm>
            <a:off x="2627784" y="1926572"/>
            <a:ext cx="3888432" cy="2054351"/>
          </a:xfrm>
          <a:prstGeom prst="rect">
            <a:avLst/>
          </a:prstGeom>
        </p:spPr>
      </p:pic>
      <p:sp>
        <p:nvSpPr>
          <p:cNvPr id="7" name="TextBox 6"/>
          <p:cNvSpPr txBox="1"/>
          <p:nvPr/>
        </p:nvSpPr>
        <p:spPr>
          <a:xfrm rot="5400000">
            <a:off x="5958691" y="2625255"/>
            <a:ext cx="1361270" cy="246221"/>
          </a:xfrm>
          <a:prstGeom prst="rect">
            <a:avLst/>
          </a:prstGeom>
          <a:noFill/>
        </p:spPr>
        <p:txBody>
          <a:bodyPr wrap="none" rtlCol="0">
            <a:spAutoFit/>
          </a:bodyPr>
          <a:lstStyle/>
          <a:p>
            <a:r>
              <a:rPr lang="en-GB" sz="1000" dirty="0"/>
              <a:t>Hypothetical incident</a:t>
            </a:r>
          </a:p>
        </p:txBody>
      </p:sp>
    </p:spTree>
    <p:extLst>
      <p:ext uri="{BB962C8B-B14F-4D97-AF65-F5344CB8AC3E}">
        <p14:creationId xmlns:p14="http://schemas.microsoft.com/office/powerpoint/2010/main" val="1123573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REPPIR 2019</a:t>
            </a:r>
          </a:p>
        </p:txBody>
      </p:sp>
      <p:sp>
        <p:nvSpPr>
          <p:cNvPr id="3" name="Content Placeholder 2"/>
          <p:cNvSpPr>
            <a:spLocks noGrp="1"/>
          </p:cNvSpPr>
          <p:nvPr>
            <p:ph idx="1"/>
          </p:nvPr>
        </p:nvSpPr>
        <p:spPr/>
        <p:txBody>
          <a:bodyPr/>
          <a:lstStyle/>
          <a:p>
            <a:r>
              <a:rPr lang="en-GB" sz="1400" dirty="0"/>
              <a:t>Radiation (Emergency Preparedness and Public Information) Regulations 2019</a:t>
            </a:r>
          </a:p>
          <a:p>
            <a:r>
              <a:rPr lang="en-GB" sz="1400" dirty="0">
                <a:hlinkClick r:id="rId3"/>
              </a:rPr>
              <a:t>https://www.hse.gov.uk/radiation/ionising/reppir.htm</a:t>
            </a:r>
            <a:endParaRPr lang="en-GB" sz="1400" dirty="0"/>
          </a:p>
          <a:p>
            <a:r>
              <a:rPr lang="en-GB" sz="1400" dirty="0"/>
              <a:t>A framework to ensure arrangements are in place to respond to an emergency onsite and offsite.</a:t>
            </a:r>
          </a:p>
          <a:p>
            <a:r>
              <a:rPr lang="en-GB" sz="1400" dirty="0"/>
              <a:t>Changes:</a:t>
            </a:r>
          </a:p>
          <a:p>
            <a:pPr marL="285750" indent="-285750">
              <a:buFont typeface="Arial" panose="020B0604020202020204" pitchFamily="34" charset="0"/>
              <a:buChar char="•"/>
            </a:pPr>
            <a:r>
              <a:rPr lang="en-GB" sz="1200" dirty="0"/>
              <a:t>Radiation emergency no longer defined by a specific dose to member of public (smaller operators encompassed)</a:t>
            </a:r>
          </a:p>
          <a:p>
            <a:pPr marL="285750" indent="-285750">
              <a:buFont typeface="Arial" panose="020B0604020202020204" pitchFamily="34" charset="0"/>
              <a:buChar char="•"/>
            </a:pPr>
            <a:r>
              <a:rPr lang="en-GB" sz="1200" dirty="0"/>
              <a:t>Introduction of outline planning and outline planning zones (OPZs)</a:t>
            </a:r>
          </a:p>
          <a:p>
            <a:pPr marL="285750" indent="-285750">
              <a:buFont typeface="Arial" panose="020B0604020202020204" pitchFamily="34" charset="0"/>
              <a:buChar char="•"/>
            </a:pPr>
            <a:r>
              <a:rPr lang="en-GB" sz="1200" dirty="0"/>
              <a:t>Local authority, instead of regulator, sets the detailed emergency planning zones (DEPZs).</a:t>
            </a:r>
          </a:p>
          <a:p>
            <a:pPr marL="285750" indent="-285750">
              <a:buFont typeface="Arial" panose="020B0604020202020204" pitchFamily="34" charset="0"/>
              <a:buChar char="•"/>
            </a:pPr>
            <a:r>
              <a:rPr lang="en-GB" sz="1200" dirty="0"/>
              <a:t>Not just ‘reasonably foreseeable’, strengthens requirement to assess all radiation hazards </a:t>
            </a:r>
          </a:p>
          <a:p>
            <a:pPr marL="285750" indent="-285750">
              <a:buFont typeface="Arial" panose="020B0604020202020204" pitchFamily="34" charset="0"/>
              <a:buChar char="•"/>
            </a:pPr>
            <a:r>
              <a:rPr lang="en-GB" sz="1200" dirty="0"/>
              <a:t>Introduces a proportionate and graded approach</a:t>
            </a:r>
          </a:p>
          <a:p>
            <a:pPr marL="285750" indent="-285750">
              <a:buFont typeface="Arial" panose="020B0604020202020204" pitchFamily="34" charset="0"/>
              <a:buChar char="•"/>
            </a:pPr>
            <a:endParaRPr lang="en-GB" sz="1200" dirty="0"/>
          </a:p>
          <a:p>
            <a:r>
              <a:rPr lang="en-GB" sz="1400" dirty="0"/>
              <a:t>Operators make hazard assessment and prepare a consequence report</a:t>
            </a:r>
          </a:p>
          <a:p>
            <a:r>
              <a:rPr lang="en-GB" sz="1400" dirty="0"/>
              <a:t>Local authorities define DEPZs and OPZs, using report and in discussion with the operator</a:t>
            </a:r>
          </a:p>
          <a:p>
            <a:pPr marL="285750" indent="-285750">
              <a:buFont typeface="Arial" panose="020B0604020202020204" pitchFamily="34" charset="0"/>
              <a:buChar char="•"/>
            </a:pPr>
            <a:r>
              <a:rPr lang="en-GB" sz="1200" dirty="0"/>
              <a:t>DEPZ about capabilities, what protective actions are necessary and how to put them into effect</a:t>
            </a:r>
          </a:p>
          <a:p>
            <a:pPr marL="285750" indent="-285750">
              <a:buFont typeface="Arial" panose="020B0604020202020204" pitchFamily="34" charset="0"/>
              <a:buChar char="•"/>
            </a:pPr>
            <a:r>
              <a:rPr lang="en-GB" sz="1200" dirty="0"/>
              <a:t>OPZ about information/communication and marshalling resources. Less planning but some consideration of rare events.</a:t>
            </a:r>
          </a:p>
          <a:p>
            <a:pPr marL="285750" indent="-285750">
              <a:buFont typeface="Arial" panose="020B0604020202020204" pitchFamily="34" charset="0"/>
              <a:buChar char="•"/>
            </a:pPr>
            <a:endParaRPr lang="en-GB" sz="1200" dirty="0"/>
          </a:p>
          <a:p>
            <a:r>
              <a:rPr lang="en-GB" sz="1400" dirty="0"/>
              <a:t>Schedule 3, the consequence assessment must account for:</a:t>
            </a:r>
          </a:p>
          <a:p>
            <a:pPr marL="171450" indent="-171450">
              <a:buFont typeface="Arial" panose="020B0604020202020204" pitchFamily="34" charset="0"/>
              <a:buChar char="•"/>
            </a:pPr>
            <a:r>
              <a:rPr lang="en-GB" sz="1200" dirty="0"/>
              <a:t>the range of potential source terms and weather conditions; </a:t>
            </a:r>
          </a:p>
          <a:p>
            <a:pPr marL="171450" indent="-171450">
              <a:buFont typeface="Arial" panose="020B0604020202020204" pitchFamily="34" charset="0"/>
              <a:buChar char="•"/>
            </a:pPr>
            <a:r>
              <a:rPr lang="en-GB" sz="1200" dirty="0"/>
              <a:t>the different persons that may be exposed and the effective and equivalent doses they are likely to receive;</a:t>
            </a:r>
          </a:p>
          <a:p>
            <a:pPr marL="171450" indent="-171450">
              <a:buFont typeface="Arial" panose="020B0604020202020204" pitchFamily="34" charset="0"/>
              <a:buChar char="•"/>
            </a:pPr>
            <a:r>
              <a:rPr lang="en-GB" sz="1200" dirty="0"/>
              <a:t>the pathways for exposure; </a:t>
            </a:r>
          </a:p>
          <a:p>
            <a:pPr marL="171450" indent="-171450">
              <a:buFont typeface="Arial" panose="020B0604020202020204" pitchFamily="34" charset="0"/>
              <a:buChar char="•"/>
            </a:pPr>
            <a:r>
              <a:rPr lang="en-GB" sz="1200" dirty="0"/>
              <a:t>the distances in which urgent protective action may be warranted for the different source terms when assessed against the relevant Emergency Reference Level (ERL).</a:t>
            </a:r>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4</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spTree>
    <p:extLst>
      <p:ext uri="{BB962C8B-B14F-4D97-AF65-F5344CB8AC3E}">
        <p14:creationId xmlns:p14="http://schemas.microsoft.com/office/powerpoint/2010/main" val="4068466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REPPIR 2019, PHE Guidance</a:t>
            </a:r>
          </a:p>
        </p:txBody>
      </p:sp>
      <p:sp>
        <p:nvSpPr>
          <p:cNvPr id="3" name="Content Placeholder 2"/>
          <p:cNvSpPr>
            <a:spLocks noGrp="1"/>
          </p:cNvSpPr>
          <p:nvPr>
            <p:ph idx="1"/>
          </p:nvPr>
        </p:nvSpPr>
        <p:spPr/>
        <p:txBody>
          <a:bodyPr/>
          <a:lstStyle/>
          <a:p>
            <a:r>
              <a:rPr lang="en-GB" sz="1400" dirty="0"/>
              <a:t>PHE published “REPPIR 2019 Consequence Assessment Methodology” (RCAM)</a:t>
            </a:r>
          </a:p>
          <a:p>
            <a:r>
              <a:rPr lang="en-GB" sz="1200" dirty="0">
                <a:hlinkClick r:id="rId2"/>
              </a:rPr>
              <a:t>https://www.gov.uk/government/publications/radiation-consequence-assessment-methodology-for-reppir-2019</a:t>
            </a:r>
            <a:r>
              <a:rPr lang="en-GB" sz="1200" dirty="0"/>
              <a:t>   </a:t>
            </a:r>
            <a:endParaRPr lang="en-GB" sz="1400" dirty="0"/>
          </a:p>
          <a:p>
            <a:r>
              <a:rPr lang="en-GB" sz="1400" dirty="0"/>
              <a:t>Practical guidance for applying PSA Level 3 codes (i.e. PACE or MACCS </a:t>
            </a:r>
            <a:r>
              <a:rPr lang="en-GB" sz="1400" dirty="0" err="1"/>
              <a:t>etc</a:t>
            </a:r>
            <a:r>
              <a:rPr lang="en-GB" sz="1400" dirty="0"/>
              <a:t>) to REPPIR 2019.</a:t>
            </a:r>
          </a:p>
          <a:p>
            <a:r>
              <a:rPr lang="en-GB" sz="1400" dirty="0"/>
              <a:t>Following RCAM will fulfil REPPIR 2019 Schedule 3 requirements.</a:t>
            </a:r>
          </a:p>
          <a:p>
            <a:r>
              <a:rPr lang="en-GB" sz="1400" dirty="0"/>
              <a:t>Suggests values or sources for all important inputs, e.g. locations factor, occupancy, shielding etc.</a:t>
            </a:r>
          </a:p>
          <a:p>
            <a:endParaRPr lang="en-GB" sz="1400" dirty="0"/>
          </a:p>
          <a:p>
            <a:r>
              <a:rPr lang="en-GB" sz="1400" dirty="0"/>
              <a:t>Defines outputs required for the consequence report, mean and 95</a:t>
            </a:r>
            <a:r>
              <a:rPr lang="en-GB" sz="1400" baseline="30000" dirty="0"/>
              <a:t>th</a:t>
            </a:r>
            <a:r>
              <a:rPr lang="en-GB" sz="1400" dirty="0"/>
              <a:t> percentile:</a:t>
            </a:r>
          </a:p>
          <a:p>
            <a:pPr marL="285750" indent="-285750">
              <a:buFont typeface="Arial" panose="020B0604020202020204" pitchFamily="34" charset="0"/>
              <a:buChar char="•"/>
            </a:pPr>
            <a:r>
              <a:rPr lang="en-GB" sz="1200" dirty="0"/>
              <a:t>Effective and thyroid dose by distance and pathway with no protective action:, 1, 3, 5, 10, 30, 50 km, 2 days,1 year</a:t>
            </a:r>
          </a:p>
          <a:p>
            <a:pPr marL="285750" indent="-285750">
              <a:buFont typeface="Arial" panose="020B0604020202020204" pitchFamily="34" charset="0"/>
              <a:buChar char="•"/>
            </a:pPr>
            <a:r>
              <a:rPr lang="en-GB" sz="1200" dirty="0"/>
              <a:t>Distances of protective actions: evacuation, sheltering, stable iodine, restriction of milk and green vegetables</a:t>
            </a:r>
          </a:p>
          <a:p>
            <a:pPr marL="285750" indent="-285750">
              <a:buFont typeface="Arial" panose="020B0604020202020204" pitchFamily="34" charset="0"/>
              <a:buChar char="•"/>
            </a:pPr>
            <a:r>
              <a:rPr lang="en-GB" sz="1200" dirty="0"/>
              <a:t>Residual doses for comparison against reference levels, 1 year and 1 km and other distances, with appropriate protective actions applied.</a:t>
            </a:r>
          </a:p>
          <a:p>
            <a:pPr marL="285750" indent="-285750">
              <a:buFont typeface="Arial" panose="020B0604020202020204" pitchFamily="34" charset="0"/>
              <a:buChar char="•"/>
            </a:pPr>
            <a:r>
              <a:rPr lang="en-GB" sz="1200" dirty="0"/>
              <a:t>For each urgent protective action, number of people and areas of land impacted </a:t>
            </a:r>
          </a:p>
          <a:p>
            <a:pPr marL="285750" indent="-285750">
              <a:buFont typeface="Arial" panose="020B0604020202020204" pitchFamily="34" charset="0"/>
              <a:buChar char="•"/>
            </a:pPr>
            <a:r>
              <a:rPr lang="en-GB" sz="1200" dirty="0"/>
              <a:t>For food restrictions, area of land and quantities of food.</a:t>
            </a:r>
          </a:p>
          <a:p>
            <a:endParaRPr lang="en-GB" sz="1400" dirty="0"/>
          </a:p>
          <a:p>
            <a:endParaRPr lang="en-GB" sz="1400" dirty="0"/>
          </a:p>
          <a:p>
            <a:endParaRPr lang="en-GB" sz="1400" dirty="0"/>
          </a:p>
          <a:p>
            <a:endParaRPr lang="en-GB" sz="1400"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5</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9792" y="4325208"/>
            <a:ext cx="2254150" cy="215072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04" y="4346029"/>
            <a:ext cx="2264714" cy="2160803"/>
          </a:xfrm>
          <a:prstGeom prst="rect">
            <a:avLst/>
          </a:prstGeom>
        </p:spPr>
      </p:pic>
      <p:sp>
        <p:nvSpPr>
          <p:cNvPr id="8" name="TextBox 7"/>
          <p:cNvSpPr txBox="1"/>
          <p:nvPr/>
        </p:nvSpPr>
        <p:spPr>
          <a:xfrm rot="5400000">
            <a:off x="1463230" y="5258585"/>
            <a:ext cx="1999265" cy="246221"/>
          </a:xfrm>
          <a:prstGeom prst="rect">
            <a:avLst/>
          </a:prstGeom>
          <a:noFill/>
        </p:spPr>
        <p:txBody>
          <a:bodyPr wrap="none" rtlCol="0">
            <a:spAutoFit/>
          </a:bodyPr>
          <a:lstStyle/>
          <a:p>
            <a:r>
              <a:rPr lang="en-GB" sz="1000" dirty="0"/>
              <a:t>Hypothetical facility and incident</a:t>
            </a:r>
          </a:p>
        </p:txBody>
      </p:sp>
      <p:pic>
        <p:nvPicPr>
          <p:cNvPr id="9" name="Picture 8"/>
          <p:cNvPicPr/>
          <p:nvPr/>
        </p:nvPicPr>
        <p:blipFill rotWithShape="1">
          <a:blip r:embed="rId5"/>
          <a:srcRect b="54892"/>
          <a:stretch/>
        </p:blipFill>
        <p:spPr bwMode="auto">
          <a:xfrm>
            <a:off x="4889135" y="4581128"/>
            <a:ext cx="4254866" cy="12102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84510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Pop247 – high temporal/spatial resolution population estimates</a:t>
            </a:r>
          </a:p>
        </p:txBody>
      </p:sp>
      <p:sp>
        <p:nvSpPr>
          <p:cNvPr id="3" name="Content Placeholder 2"/>
          <p:cNvSpPr>
            <a:spLocks noGrp="1"/>
          </p:cNvSpPr>
          <p:nvPr>
            <p:ph idx="1"/>
          </p:nvPr>
        </p:nvSpPr>
        <p:spPr>
          <a:xfrm>
            <a:off x="558000" y="1749701"/>
            <a:ext cx="8028000" cy="4402754"/>
          </a:xfrm>
        </p:spPr>
        <p:txBody>
          <a:bodyPr/>
          <a:lstStyle/>
          <a:p>
            <a:r>
              <a:rPr lang="en-GB" sz="1400" dirty="0"/>
              <a:t>PACE currently assumes a static resident population</a:t>
            </a:r>
          </a:p>
          <a:p>
            <a:pPr marL="285750" indent="-285750">
              <a:buFontTx/>
              <a:buChar char="-"/>
            </a:pPr>
            <a:r>
              <a:rPr lang="en-GB" sz="1400" dirty="0"/>
              <a:t>actually population moves around on daily, weekly and seasonal cycles</a:t>
            </a:r>
          </a:p>
          <a:p>
            <a:r>
              <a:rPr lang="en-GB" sz="1400" dirty="0"/>
              <a:t>Pop247 methodology developed by University of Southampton</a:t>
            </a:r>
          </a:p>
          <a:p>
            <a:r>
              <a:rPr lang="en-GB" sz="1400" dirty="0"/>
              <a:t>‘pulls’ people from ‘origins’ (residences/census) to ‘destinations’ (workplaces, education, shops, recreation </a:t>
            </a:r>
            <a:r>
              <a:rPr lang="en-GB" sz="1400" dirty="0" err="1"/>
              <a:t>etc</a:t>
            </a:r>
            <a:r>
              <a:rPr lang="en-GB" sz="1400" dirty="0"/>
              <a:t>) using age dependent occupancy profiles:</a:t>
            </a:r>
          </a:p>
          <a:p>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endParaRPr lang="en-GB" sz="1400" dirty="0"/>
          </a:p>
          <a:p>
            <a:pPr marL="0" indent="0"/>
            <a:r>
              <a:rPr lang="en-GB" sz="1400" dirty="0">
                <a:hlinkClick r:id="rId3"/>
              </a:rPr>
              <a:t>http://pop247.geodata.soton.ac.uk/</a:t>
            </a:r>
            <a:endParaRPr lang="en-GB" sz="1400"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6</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6" name="Picture 5"/>
          <p:cNvPicPr>
            <a:picLocks noChangeAspect="1"/>
          </p:cNvPicPr>
          <p:nvPr/>
        </p:nvPicPr>
        <p:blipFill>
          <a:blip r:embed="rId4"/>
          <a:stretch>
            <a:fillRect/>
          </a:stretch>
        </p:blipFill>
        <p:spPr>
          <a:xfrm>
            <a:off x="4882656" y="3257027"/>
            <a:ext cx="3572199" cy="2642815"/>
          </a:xfrm>
          <a:prstGeom prst="rect">
            <a:avLst/>
          </a:prstGeom>
        </p:spPr>
      </p:pic>
      <p:pic>
        <p:nvPicPr>
          <p:cNvPr id="7" name="Picture 6"/>
          <p:cNvPicPr>
            <a:picLocks noChangeAspect="1"/>
          </p:cNvPicPr>
          <p:nvPr/>
        </p:nvPicPr>
        <p:blipFill>
          <a:blip r:embed="rId5"/>
          <a:stretch>
            <a:fillRect/>
          </a:stretch>
        </p:blipFill>
        <p:spPr>
          <a:xfrm>
            <a:off x="1253180" y="3257027"/>
            <a:ext cx="3498332" cy="2484796"/>
          </a:xfrm>
          <a:prstGeom prst="rect">
            <a:avLst/>
          </a:prstGeom>
        </p:spPr>
      </p:pic>
    </p:spTree>
    <p:extLst>
      <p:ext uri="{BB962C8B-B14F-4D97-AF65-F5344CB8AC3E}">
        <p14:creationId xmlns:p14="http://schemas.microsoft.com/office/powerpoint/2010/main" val="4200008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Pop247</a:t>
            </a:r>
          </a:p>
        </p:txBody>
      </p:sp>
      <p:sp>
        <p:nvSpPr>
          <p:cNvPr id="3" name="Content Placeholder 2"/>
          <p:cNvSpPr>
            <a:spLocks noGrp="1"/>
          </p:cNvSpPr>
          <p:nvPr>
            <p:ph idx="1"/>
          </p:nvPr>
        </p:nvSpPr>
        <p:spPr>
          <a:xfrm>
            <a:off x="558000" y="1412776"/>
            <a:ext cx="4230024" cy="4739679"/>
          </a:xfrm>
        </p:spPr>
        <p:txBody>
          <a:bodyPr/>
          <a:lstStyle/>
          <a:p>
            <a:r>
              <a:rPr lang="en-GB" sz="1400" dirty="0"/>
              <a:t>England dataset made available to PHE</a:t>
            </a:r>
          </a:p>
          <a:p>
            <a:r>
              <a:rPr lang="en-GB" sz="1400" dirty="0"/>
              <a:t>Open source data: 2011 census (residence, workplace, schools), NHS attendance figures, tourism, road network etc.</a:t>
            </a:r>
          </a:p>
          <a:p>
            <a:r>
              <a:rPr lang="en-GB" sz="1400" dirty="0"/>
              <a:t>Gives age groups and ‘location’ (at home, in transit, ‘on-site’).</a:t>
            </a:r>
          </a:p>
          <a:p>
            <a:endParaRPr lang="en-GB" sz="1400"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7</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3106384"/>
            <a:ext cx="2790457" cy="3046071"/>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7534" y="-26271"/>
            <a:ext cx="4266465" cy="3455272"/>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7535" y="3419799"/>
            <a:ext cx="4245386" cy="3438201"/>
          </a:xfrm>
          <a:prstGeom prst="rect">
            <a:avLst/>
          </a:prstGeom>
        </p:spPr>
      </p:pic>
      <p:sp>
        <p:nvSpPr>
          <p:cNvPr id="14" name="TextBox 13"/>
          <p:cNvSpPr txBox="1"/>
          <p:nvPr/>
        </p:nvSpPr>
        <p:spPr>
          <a:xfrm>
            <a:off x="8338616" y="2860004"/>
            <a:ext cx="784189" cy="461665"/>
          </a:xfrm>
          <a:prstGeom prst="rect">
            <a:avLst/>
          </a:prstGeom>
          <a:noFill/>
        </p:spPr>
        <p:txBody>
          <a:bodyPr wrap="none" rtlCol="0">
            <a:spAutoFit/>
          </a:bodyPr>
          <a:lstStyle/>
          <a:p>
            <a:r>
              <a:rPr lang="en-GB" dirty="0"/>
              <a:t>2am</a:t>
            </a:r>
          </a:p>
        </p:txBody>
      </p:sp>
      <p:sp>
        <p:nvSpPr>
          <p:cNvPr id="15" name="TextBox 14"/>
          <p:cNvSpPr txBox="1"/>
          <p:nvPr/>
        </p:nvSpPr>
        <p:spPr>
          <a:xfrm>
            <a:off x="8259515" y="6315276"/>
            <a:ext cx="784189" cy="461665"/>
          </a:xfrm>
          <a:prstGeom prst="rect">
            <a:avLst/>
          </a:prstGeom>
          <a:noFill/>
        </p:spPr>
        <p:txBody>
          <a:bodyPr wrap="none" rtlCol="0">
            <a:spAutoFit/>
          </a:bodyPr>
          <a:lstStyle/>
          <a:p>
            <a:r>
              <a:rPr lang="en-GB" dirty="0"/>
              <a:t>2pm</a:t>
            </a:r>
          </a:p>
        </p:txBody>
      </p:sp>
    </p:spTree>
    <p:extLst>
      <p:ext uri="{BB962C8B-B14F-4D97-AF65-F5344CB8AC3E}">
        <p14:creationId xmlns:p14="http://schemas.microsoft.com/office/powerpoint/2010/main" val="272568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Pop247</a:t>
            </a:r>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8</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060990068"/>
              </p:ext>
            </p:extLst>
          </p:nvPr>
        </p:nvGraphicFramePr>
        <p:xfrm>
          <a:off x="3732088" y="2848007"/>
          <a:ext cx="5232400" cy="3120390"/>
        </p:xfrm>
        <a:graphic>
          <a:graphicData uri="http://schemas.openxmlformats.org/drawingml/2006/table">
            <a:tbl>
              <a:tblPr>
                <a:tableStyleId>{5C22544A-7EE6-4342-B048-85BDC9FD1C3A}</a:tableStyleId>
              </a:tblPr>
              <a:tblGrid>
                <a:gridCol w="1096040">
                  <a:extLst>
                    <a:ext uri="{9D8B030D-6E8A-4147-A177-3AD203B41FA5}">
                      <a16:colId xmlns:a16="http://schemas.microsoft.com/office/drawing/2014/main" val="1677104188"/>
                    </a:ext>
                  </a:extLst>
                </a:gridCol>
                <a:gridCol w="876832">
                  <a:extLst>
                    <a:ext uri="{9D8B030D-6E8A-4147-A177-3AD203B41FA5}">
                      <a16:colId xmlns:a16="http://schemas.microsoft.com/office/drawing/2014/main" val="1269716760"/>
                    </a:ext>
                  </a:extLst>
                </a:gridCol>
                <a:gridCol w="838709">
                  <a:extLst>
                    <a:ext uri="{9D8B030D-6E8A-4147-A177-3AD203B41FA5}">
                      <a16:colId xmlns:a16="http://schemas.microsoft.com/office/drawing/2014/main" val="684346723"/>
                    </a:ext>
                  </a:extLst>
                </a:gridCol>
                <a:gridCol w="800586">
                  <a:extLst>
                    <a:ext uri="{9D8B030D-6E8A-4147-A177-3AD203B41FA5}">
                      <a16:colId xmlns:a16="http://schemas.microsoft.com/office/drawing/2014/main" val="4052885362"/>
                    </a:ext>
                  </a:extLst>
                </a:gridCol>
                <a:gridCol w="829178">
                  <a:extLst>
                    <a:ext uri="{9D8B030D-6E8A-4147-A177-3AD203B41FA5}">
                      <a16:colId xmlns:a16="http://schemas.microsoft.com/office/drawing/2014/main" val="2827965473"/>
                    </a:ext>
                  </a:extLst>
                </a:gridCol>
                <a:gridCol w="791055">
                  <a:extLst>
                    <a:ext uri="{9D8B030D-6E8A-4147-A177-3AD203B41FA5}">
                      <a16:colId xmlns:a16="http://schemas.microsoft.com/office/drawing/2014/main" val="315647082"/>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Out of term</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In Term</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2233545843"/>
                  </a:ext>
                </a:extLst>
              </a:tr>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2am</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2pm</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2am</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2pm</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3194152712"/>
                  </a:ext>
                </a:extLst>
              </a:tr>
              <a:tr h="190500">
                <a:tc>
                  <a:txBody>
                    <a:bodyPr/>
                    <a:lstStyle/>
                    <a:p>
                      <a:pPr algn="l" fontAlgn="b"/>
                      <a:r>
                        <a:rPr lang="en-GB" sz="1100" u="none" strike="noStrike">
                          <a:effectLst/>
                        </a:rPr>
                        <a:t>children</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residence</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740</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698</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737</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100</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3388616550"/>
                  </a:ext>
                </a:extLst>
              </a:tr>
              <a:tr h="190500">
                <a:tc>
                  <a:txBody>
                    <a:bodyPr/>
                    <a:lstStyle/>
                    <a:p>
                      <a:pPr algn="l" fontAlgn="b"/>
                      <a:r>
                        <a:rPr lang="en-GB" sz="1100" u="none" strike="noStrike">
                          <a:effectLst/>
                        </a:rPr>
                        <a:t>children</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travelling</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0</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5</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0</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2798370602"/>
                  </a:ext>
                </a:extLst>
              </a:tr>
              <a:tr h="190500">
                <a:tc>
                  <a:txBody>
                    <a:bodyPr/>
                    <a:lstStyle/>
                    <a:p>
                      <a:pPr algn="l" fontAlgn="b"/>
                      <a:r>
                        <a:rPr lang="en-GB" sz="1100" u="none" strike="noStrike">
                          <a:effectLst/>
                        </a:rPr>
                        <a:t>children</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OnSite</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617</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dirty="0">
                          <a:effectLst/>
                        </a:rPr>
                        <a:t>3</a:t>
                      </a:r>
                      <a:endParaRPr lang="en-GB" sz="1100" b="0" i="0" u="none" strike="noStrike" dirty="0">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1656</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95677276"/>
                  </a:ext>
                </a:extLst>
              </a:tr>
              <a:tr h="190500">
                <a:tc>
                  <a:txBody>
                    <a:bodyPr/>
                    <a:lstStyle/>
                    <a:p>
                      <a:pPr algn="l" fontAlgn="b"/>
                      <a:r>
                        <a:rPr lang="en-GB" sz="1100" u="none" strike="noStrike">
                          <a:effectLst/>
                        </a:rPr>
                        <a:t>children</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All</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743</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1319</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741</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1776</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679432103"/>
                  </a:ext>
                </a:extLst>
              </a:tr>
              <a:tr h="190500">
                <a:tc>
                  <a:txBody>
                    <a:bodyPr/>
                    <a:lstStyle/>
                    <a:p>
                      <a:pPr algn="l" fontAlgn="b"/>
                      <a:r>
                        <a:rPr lang="en-GB" sz="1100" u="none" strike="noStrike">
                          <a:effectLst/>
                        </a:rPr>
                        <a:t>adults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residence</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5224</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2529</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8082</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4493</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1489659074"/>
                  </a:ext>
                </a:extLst>
              </a:tr>
              <a:tr h="190500">
                <a:tc>
                  <a:txBody>
                    <a:bodyPr/>
                    <a:lstStyle/>
                    <a:p>
                      <a:pPr algn="l" fontAlgn="b"/>
                      <a:r>
                        <a:rPr lang="en-GB" sz="1100" u="none" strike="noStrike">
                          <a:effectLst/>
                        </a:rPr>
                        <a:t>adults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travelling</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65</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247</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3407029590"/>
                  </a:ext>
                </a:extLst>
              </a:tr>
              <a:tr h="190500">
                <a:tc>
                  <a:txBody>
                    <a:bodyPr/>
                    <a:lstStyle/>
                    <a:p>
                      <a:pPr algn="l" fontAlgn="b"/>
                      <a:r>
                        <a:rPr lang="en-GB" sz="1100" u="none" strike="noStrike">
                          <a:effectLst/>
                        </a:rPr>
                        <a:t>adults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OnSite</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421</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15226</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425</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21737</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167533567"/>
                  </a:ext>
                </a:extLst>
              </a:tr>
              <a:tr h="190500">
                <a:tc>
                  <a:txBody>
                    <a:bodyPr/>
                    <a:lstStyle/>
                    <a:p>
                      <a:pPr algn="l" fontAlgn="b"/>
                      <a:r>
                        <a:rPr lang="en-GB" sz="1100" u="none" strike="noStrike">
                          <a:effectLst/>
                        </a:rPr>
                        <a:t>adults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All</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5648</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17819</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8509</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26477</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480963151"/>
                  </a:ext>
                </a:extLst>
              </a:tr>
              <a:tr h="190500">
                <a:tc>
                  <a:txBody>
                    <a:bodyPr/>
                    <a:lstStyle/>
                    <a:p>
                      <a:pPr algn="l" fontAlgn="b"/>
                      <a:r>
                        <a:rPr lang="en-GB" sz="1100" u="none" strike="noStrike">
                          <a:effectLst/>
                        </a:rPr>
                        <a:t>AllAges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residence</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5964</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3226</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8819</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4592</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1757151835"/>
                  </a:ext>
                </a:extLst>
              </a:tr>
              <a:tr h="190500">
                <a:tc>
                  <a:txBody>
                    <a:bodyPr/>
                    <a:lstStyle/>
                    <a:p>
                      <a:pPr algn="l" fontAlgn="b"/>
                      <a:r>
                        <a:rPr lang="en-GB" sz="1100" u="none" strike="noStrike">
                          <a:effectLst/>
                        </a:rPr>
                        <a:t>AllAges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travelling</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70</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3</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267</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344157729"/>
                  </a:ext>
                </a:extLst>
              </a:tr>
              <a:tr h="190500">
                <a:tc>
                  <a:txBody>
                    <a:bodyPr/>
                    <a:lstStyle/>
                    <a:p>
                      <a:pPr algn="l" fontAlgn="b"/>
                      <a:r>
                        <a:rPr lang="en-GB" sz="1100" u="none" strike="noStrike">
                          <a:effectLst/>
                        </a:rPr>
                        <a:t>AllAges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OnSite</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424</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15843</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428</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23394</a:t>
                      </a:r>
                      <a:endParaRPr lang="en-GB" sz="1100" b="0" i="0" u="none" strike="noStrike">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4028950172"/>
                  </a:ext>
                </a:extLst>
              </a:tr>
              <a:tr h="190500">
                <a:tc>
                  <a:txBody>
                    <a:bodyPr/>
                    <a:lstStyle/>
                    <a:p>
                      <a:pPr algn="l" fontAlgn="b"/>
                      <a:r>
                        <a:rPr lang="en-GB" sz="1100" u="none" strike="noStrike">
                          <a:effectLst/>
                        </a:rPr>
                        <a:t>AllAges</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l" fontAlgn="b"/>
                      <a:r>
                        <a:rPr lang="en-GB" sz="1100" u="none" strike="noStrike">
                          <a:effectLst/>
                        </a:rPr>
                        <a:t>All</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6391</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19139</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a:effectLst/>
                        </a:rPr>
                        <a:t>9250</a:t>
                      </a:r>
                      <a:endParaRPr lang="en-GB" sz="1100" b="0" i="0" u="none" strike="noStrike">
                        <a:solidFill>
                          <a:srgbClr val="000000"/>
                        </a:solidFill>
                        <a:effectLst/>
                        <a:latin typeface="Calibri" panose="020F0502020204030204" pitchFamily="34" charset="0"/>
                      </a:endParaRPr>
                    </a:p>
                  </a:txBody>
                  <a:tcPr marL="9525" marR="9525" marT="9525" anchor="b"/>
                </a:tc>
                <a:tc>
                  <a:txBody>
                    <a:bodyPr/>
                    <a:lstStyle/>
                    <a:p>
                      <a:pPr algn="r" fontAlgn="b"/>
                      <a:r>
                        <a:rPr lang="en-GB" sz="1100" u="none" strike="noStrike" dirty="0">
                          <a:effectLst/>
                        </a:rPr>
                        <a:t>28253</a:t>
                      </a:r>
                      <a:endParaRPr lang="en-GB" sz="1100" b="0" i="0" u="none" strike="noStrike" dirty="0">
                        <a:solidFill>
                          <a:srgbClr val="000000"/>
                        </a:solidFill>
                        <a:effectLst/>
                        <a:latin typeface="Calibri" panose="020F0502020204030204" pitchFamily="34" charset="0"/>
                      </a:endParaRPr>
                    </a:p>
                  </a:txBody>
                  <a:tcPr marL="9525" marR="9525" marT="9525" anchor="b"/>
                </a:tc>
                <a:extLst>
                  <a:ext uri="{0D108BD9-81ED-4DB2-BD59-A6C34878D82A}">
                    <a16:rowId xmlns:a16="http://schemas.microsoft.com/office/drawing/2014/main" val="3419001886"/>
                  </a:ext>
                </a:extLst>
              </a:tr>
            </a:tbl>
          </a:graphicData>
        </a:graphic>
      </p:graphicFrame>
      <p:pic>
        <p:nvPicPr>
          <p:cNvPr id="11" name="Content Placeholder 10"/>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35896" y="29205"/>
            <a:ext cx="5516626" cy="2822915"/>
          </a:xfrm>
        </p:spPr>
      </p:pic>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53005" t="6176" r="10728" b="33854"/>
          <a:stretch/>
        </p:blipFill>
        <p:spPr>
          <a:xfrm>
            <a:off x="55136" y="2132856"/>
            <a:ext cx="3148712" cy="2664296"/>
          </a:xfrm>
          <a:prstGeom prst="rect">
            <a:avLst/>
          </a:prstGeom>
        </p:spPr>
      </p:pic>
      <p:sp>
        <p:nvSpPr>
          <p:cNvPr id="6" name="Rectangle 5"/>
          <p:cNvSpPr/>
          <p:nvPr/>
        </p:nvSpPr>
        <p:spPr>
          <a:xfrm>
            <a:off x="5796136" y="5749847"/>
            <a:ext cx="3168352"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6012160" y="4176566"/>
            <a:ext cx="576064" cy="18568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6012160" y="3296356"/>
            <a:ext cx="522986" cy="20465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p:cNvSpPr txBox="1"/>
          <p:nvPr/>
        </p:nvSpPr>
        <p:spPr>
          <a:xfrm rot="5400000">
            <a:off x="1899427" y="3389225"/>
            <a:ext cx="2880320" cy="246221"/>
          </a:xfrm>
          <a:prstGeom prst="rect">
            <a:avLst/>
          </a:prstGeom>
          <a:noFill/>
        </p:spPr>
        <p:txBody>
          <a:bodyPr wrap="square" rtlCol="0">
            <a:spAutoFit/>
          </a:bodyPr>
          <a:lstStyle/>
          <a:p>
            <a:r>
              <a:rPr lang="en-GB" sz="1000" dirty="0"/>
              <a:t>Hypothetical transport incident</a:t>
            </a:r>
          </a:p>
        </p:txBody>
      </p:sp>
      <p:sp>
        <p:nvSpPr>
          <p:cNvPr id="14" name="Rectangle 13"/>
          <p:cNvSpPr/>
          <p:nvPr/>
        </p:nvSpPr>
        <p:spPr>
          <a:xfrm>
            <a:off x="7596336" y="4197785"/>
            <a:ext cx="576064" cy="18568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588177" y="3285768"/>
            <a:ext cx="576064" cy="185683"/>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7596336" y="3954748"/>
            <a:ext cx="576064" cy="185683"/>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8388424" y="3965731"/>
            <a:ext cx="576064" cy="185683"/>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57708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Pop247</a:t>
            </a:r>
          </a:p>
        </p:txBody>
      </p:sp>
      <p:sp>
        <p:nvSpPr>
          <p:cNvPr id="3" name="Content Placeholder 2"/>
          <p:cNvSpPr>
            <a:spLocks noGrp="1"/>
          </p:cNvSpPr>
          <p:nvPr>
            <p:ph idx="1"/>
          </p:nvPr>
        </p:nvSpPr>
        <p:spPr/>
        <p:txBody>
          <a:bodyPr/>
          <a:lstStyle/>
          <a:p>
            <a:pPr marL="0" indent="0"/>
            <a:r>
              <a:rPr lang="en-GB" dirty="0"/>
              <a:t>Challenges of applying Pop247 data to PACE:</a:t>
            </a:r>
          </a:p>
          <a:p>
            <a:pPr marL="285750" indent="-285750">
              <a:buFont typeface="Arial" panose="020B0604020202020204" pitchFamily="34" charset="0"/>
              <a:buChar char="•"/>
            </a:pPr>
            <a:r>
              <a:rPr lang="en-GB" sz="1400" dirty="0"/>
              <a:t>Each met-sequence has a start time/date so can be matched with a Pop247 estimate.</a:t>
            </a:r>
          </a:p>
          <a:p>
            <a:pPr marL="285750" indent="-285750">
              <a:buFont typeface="Arial" panose="020B0604020202020204" pitchFamily="34" charset="0"/>
              <a:buChar char="•"/>
            </a:pPr>
            <a:r>
              <a:rPr lang="en-GB" sz="1400" dirty="0"/>
              <a:t>Pop247 does not track individual people – difficult to generate individual doses, difficulty merging short term dose (location when plume passes) and long term (dominated by residence)</a:t>
            </a:r>
          </a:p>
          <a:p>
            <a:pPr marL="285750" indent="-285750">
              <a:buFont typeface="Arial" panose="020B0604020202020204" pitchFamily="34" charset="0"/>
              <a:buChar char="•"/>
            </a:pPr>
            <a:r>
              <a:rPr lang="en-GB" sz="1400" dirty="0"/>
              <a:t>Behaviour will change during/after an incident – a starting point for a calculation but assumptions about subsequent behaviour have to be made</a:t>
            </a:r>
          </a:p>
          <a:p>
            <a:pPr marL="285750" indent="-285750">
              <a:buFont typeface="Arial" panose="020B0604020202020204" pitchFamily="34" charset="0"/>
              <a:buChar char="•"/>
            </a:pPr>
            <a:r>
              <a:rPr lang="en-GB" sz="1400" dirty="0"/>
              <a:t>Assumptions might depend on; time/date, age, protective action status, distance from release</a:t>
            </a:r>
          </a:p>
          <a:p>
            <a:pPr marL="285750" indent="-285750">
              <a:buFont typeface="Arial" panose="020B0604020202020204" pitchFamily="34" charset="0"/>
              <a:buChar char="•"/>
            </a:pPr>
            <a:r>
              <a:rPr lang="en-GB" sz="1400" dirty="0"/>
              <a:t>Prototype interface:</a:t>
            </a:r>
          </a:p>
          <a:p>
            <a:pPr marL="0" indent="0"/>
            <a:endParaRPr lang="en-GB" dirty="0"/>
          </a:p>
          <a:p>
            <a:pPr marL="0" indent="0"/>
            <a:endParaRPr lang="en-GB" dirty="0"/>
          </a:p>
          <a:p>
            <a:pPr marL="0" indent="0"/>
            <a:endParaRPr lang="en-GB" dirty="0"/>
          </a:p>
          <a:p>
            <a:endParaRPr lang="en-GB" dirty="0"/>
          </a:p>
        </p:txBody>
      </p:sp>
      <p:sp>
        <p:nvSpPr>
          <p:cNvPr id="4" name="Slide Number Placeholder 3"/>
          <p:cNvSpPr>
            <a:spLocks noGrp="1"/>
          </p:cNvSpPr>
          <p:nvPr>
            <p:ph type="sldNum" sz="quarter" idx="10"/>
          </p:nvPr>
        </p:nvSpPr>
        <p:spPr/>
        <p:txBody>
          <a:bodyPr/>
          <a:lstStyle/>
          <a:p>
            <a:pPr marL="531813">
              <a:defRPr/>
            </a:pPr>
            <a:r>
              <a:rPr lang="en-US"/>
              <a:t>  </a:t>
            </a:r>
            <a:fld id="{2565FA6D-D4C8-4C4C-AC4B-3269734D34D8}" type="slidenum">
              <a:rPr lang="en-US" smtClean="0"/>
              <a:pPr marL="531813">
                <a:defRPr/>
              </a:pPr>
              <a:t>9</a:t>
            </a:fld>
            <a:endParaRPr lang="en-US" dirty="0"/>
          </a:p>
        </p:txBody>
      </p:sp>
      <p:sp>
        <p:nvSpPr>
          <p:cNvPr id="5" name="Footer Placeholder 4"/>
          <p:cNvSpPr>
            <a:spLocks noGrp="1"/>
          </p:cNvSpPr>
          <p:nvPr>
            <p:ph type="ftr" sz="quarter" idx="11"/>
          </p:nvPr>
        </p:nvSpPr>
        <p:spPr/>
        <p:txBody>
          <a:bodyPr/>
          <a:lstStyle/>
          <a:p>
            <a:pPr>
              <a:defRPr/>
            </a:pPr>
            <a:r>
              <a:rPr lang="en-US"/>
              <a:t>PACE: Recent developments and work, IMUG 2020</a:t>
            </a:r>
            <a:endParaRPr lang="en-US" dirty="0"/>
          </a:p>
        </p:txBody>
      </p:sp>
      <p:pic>
        <p:nvPicPr>
          <p:cNvPr id="6"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b="36754"/>
          <a:stretch/>
        </p:blipFill>
        <p:spPr bwMode="auto">
          <a:xfrm>
            <a:off x="2592141" y="3428999"/>
            <a:ext cx="6386767" cy="287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7082758"/>
      </p:ext>
    </p:extLst>
  </p:cSld>
  <p:clrMapOvr>
    <a:masterClrMapping/>
  </p:clrMapOvr>
</p:sld>
</file>

<file path=ppt/theme/theme1.xml><?xml version="1.0" encoding="utf-8"?>
<a:theme xmlns:a="http://schemas.openxmlformats.org/drawingml/2006/main" name="Office Theme">
  <a:themeElements>
    <a:clrScheme name="Public Health England">
      <a:dk1>
        <a:sysClr val="windowText" lastClr="000000"/>
      </a:dk1>
      <a:lt1>
        <a:sysClr val="window" lastClr="FFFFFF"/>
      </a:lt1>
      <a:dk2>
        <a:srgbClr val="009966"/>
      </a:dk2>
      <a:lt2>
        <a:srgbClr val="98002E"/>
      </a:lt2>
      <a:accent1>
        <a:srgbClr val="11175E"/>
      </a:accent1>
      <a:accent2>
        <a:srgbClr val="D8B5A3"/>
      </a:accent2>
      <a:accent3>
        <a:srgbClr val="F9A25E"/>
      </a:accent3>
      <a:accent4>
        <a:srgbClr val="EEB111"/>
      </a:accent4>
      <a:accent5>
        <a:srgbClr val="00B274"/>
      </a:accent5>
      <a:accent6>
        <a:srgbClr val="A7A9AC"/>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55547DEF730D74EA5543201242B40D3" ma:contentTypeVersion="8" ma:contentTypeDescription="Create a new document." ma:contentTypeScope="" ma:versionID="52423a80864e31395eb56070ce0039dc">
  <xsd:schema xmlns:xsd="http://www.w3.org/2001/XMLSchema" xmlns:xs="http://www.w3.org/2001/XMLSchema" xmlns:p="http://schemas.microsoft.com/office/2006/metadata/properties" xmlns:ns1="http://schemas.microsoft.com/sharepoint/v3" targetNamespace="http://schemas.microsoft.com/office/2006/metadata/properties" ma:root="true" ma:fieldsID="5248a340790c531f5f28813cd99774a1" ns1:_="">
    <xsd:import namespace="http://schemas.microsoft.com/sharepoint/v3"/>
    <xsd:element name="properties">
      <xsd:complexType>
        <xsd:sequence>
          <xsd:element name="documentManagement">
            <xsd:complexType>
              <xsd:all>
                <xsd:element ref="ns1:PublishingStartDate" minOccurs="0"/>
                <xsd:element ref="ns1:PublishingExpirationDate" minOccurs="0"/>
                <xsd:element ref="ns1:PublishingContac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ingContact" ma:index="12" nillable="true" ma:displayName="Contact" ma:hidden="true" ma:list="UserInfo" ma:internalName="PublishingContact"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PublishingContact xmlns="http://schemas.microsoft.com/sharepoint/v3">
      <UserInfo>
        <DisplayName/>
        <AccountId xsi:nil="true"/>
        <AccountType/>
      </UserInfo>
    </PublishingContact>
  </documentManagement>
</p:properties>
</file>

<file path=customXml/itemProps1.xml><?xml version="1.0" encoding="utf-8"?>
<ds:datastoreItem xmlns:ds="http://schemas.openxmlformats.org/officeDocument/2006/customXml" ds:itemID="{A4971BF1-60A6-4338-A226-CFD964034A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9A860C3-64E6-4D2A-94B1-6B6AC446E383}">
  <ds:schemaRefs>
    <ds:schemaRef ds:uri="http://schemas.microsoft.com/sharepoint/v3/contenttype/forms"/>
  </ds:schemaRefs>
</ds:datastoreItem>
</file>

<file path=customXml/itemProps3.xml><?xml version="1.0" encoding="utf-8"?>
<ds:datastoreItem xmlns:ds="http://schemas.openxmlformats.org/officeDocument/2006/customXml" ds:itemID="{7AAA3BD5-90C3-4BC2-94B6-F5B6FAEAFEE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19537</TotalTime>
  <Words>1441</Words>
  <Application>Microsoft Office PowerPoint</Application>
  <PresentationFormat>On-screen Show (4:3)</PresentationFormat>
  <Paragraphs>266</Paragraphs>
  <Slides>13</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PACE: recent developments</vt:lpstr>
      <vt:lpstr>PACE recent developments</vt:lpstr>
      <vt:lpstr>PACE</vt:lpstr>
      <vt:lpstr>REPPIR 2019</vt:lpstr>
      <vt:lpstr>REPPIR 2019, PHE Guidance</vt:lpstr>
      <vt:lpstr>Pop247 – high temporal/spatial resolution population estimates</vt:lpstr>
      <vt:lpstr>Pop247</vt:lpstr>
      <vt:lpstr>Pop247</vt:lpstr>
      <vt:lpstr>Pop247</vt:lpstr>
      <vt:lpstr>Update of agriculture database</vt:lpstr>
      <vt:lpstr>Agricultural update</vt:lpstr>
      <vt:lpstr>Areas of future development</vt:lpstr>
      <vt:lpstr>PowerPoint Presentation</vt:lpstr>
    </vt:vector>
  </TitlesOfParts>
  <Company>Cabinet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Glenn Gossling</dc:creator>
  <cp:lastModifiedBy>Leute, Jennifer E</cp:lastModifiedBy>
  <cp:revision>197</cp:revision>
  <dcterms:created xsi:type="dcterms:W3CDTF">2012-10-10T09:02:29Z</dcterms:created>
  <dcterms:modified xsi:type="dcterms:W3CDTF">2020-08-18T13:23:04Z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0x010100855547DEF730D74EA5543201242B40D3</vt:lpwstr>
  </property>
</Properties>
</file>