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1"/>
  </p:sldMasterIdLst>
  <p:notesMasterIdLst>
    <p:notesMasterId r:id="rId27"/>
  </p:notesMasterIdLst>
  <p:sldIdLst>
    <p:sldId id="274" r:id="rId2"/>
    <p:sldId id="321" r:id="rId3"/>
    <p:sldId id="335" r:id="rId4"/>
    <p:sldId id="336" r:id="rId5"/>
    <p:sldId id="338" r:id="rId6"/>
    <p:sldId id="319" r:id="rId7"/>
    <p:sldId id="322" r:id="rId8"/>
    <p:sldId id="334" r:id="rId9"/>
    <p:sldId id="320" r:id="rId10"/>
    <p:sldId id="271" r:id="rId11"/>
    <p:sldId id="275" r:id="rId12"/>
    <p:sldId id="290" r:id="rId13"/>
    <p:sldId id="309" r:id="rId14"/>
    <p:sldId id="326" r:id="rId15"/>
    <p:sldId id="325" r:id="rId16"/>
    <p:sldId id="327" r:id="rId17"/>
    <p:sldId id="328" r:id="rId18"/>
    <p:sldId id="296" r:id="rId19"/>
    <p:sldId id="316" r:id="rId20"/>
    <p:sldId id="329" r:id="rId21"/>
    <p:sldId id="331" r:id="rId22"/>
    <p:sldId id="324" r:id="rId23"/>
    <p:sldId id="305" r:id="rId24"/>
    <p:sldId id="332" r:id="rId25"/>
    <p:sldId id="333"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E74"/>
    <a:srgbClr val="000000"/>
    <a:srgbClr val="004070"/>
    <a:srgbClr val="00A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1" autoAdjust="0"/>
    <p:restoredTop sz="62722" autoAdjust="0"/>
  </p:normalViewPr>
  <p:slideViewPr>
    <p:cSldViewPr snapToGrid="0" snapToObjects="1">
      <p:cViewPr varScale="1">
        <p:scale>
          <a:sx n="57" d="100"/>
          <a:sy n="57" d="100"/>
        </p:scale>
        <p:origin x="1387" y="3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21" d="100"/>
          <a:sy n="121" d="100"/>
        </p:scale>
        <p:origin x="40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1C89B6-0167-0549-A9D3-815C20C90D38}" type="datetimeFigureOut">
              <a:rPr lang="en-US" smtClean="0"/>
              <a:t>08/28/2020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430F75-B5EC-044F-A636-30352D0A1350}" type="slidenum">
              <a:rPr lang="en-US" smtClean="0"/>
              <a:t>‹#›</a:t>
            </a:fld>
            <a:endParaRPr lang="en-US"/>
          </a:p>
        </p:txBody>
      </p:sp>
    </p:spTree>
    <p:extLst>
      <p:ext uri="{BB962C8B-B14F-4D97-AF65-F5344CB8AC3E}">
        <p14:creationId xmlns:p14="http://schemas.microsoft.com/office/powerpoint/2010/main" val="160283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NRC along with its contractors including Sandia and many other national labs have been preparing to review and regulate a new generation of diverse non-LWR designs.  </a:t>
            </a:r>
          </a:p>
          <a:p>
            <a:endParaRPr lang="en-US" dirty="0"/>
          </a:p>
          <a:p>
            <a:r>
              <a:rPr lang="en-US" dirty="0"/>
              <a:t>In late 2016, NRC published its strategy to ensure it’s ready to effectively and efficiently conduct its mission for these technologies and its has been releasing periodic updates ever since.</a:t>
            </a:r>
          </a:p>
          <a:p>
            <a:endParaRPr lang="en-US" dirty="0"/>
          </a:p>
          <a:p>
            <a:r>
              <a:rPr lang="en-US" dirty="0"/>
              <a:t>As you can see from this figure, there is significant diversity among the designs and within each type of design.  Different coolants, materials, fuels, sizes, and other features including transportability for microreactors.</a:t>
            </a:r>
          </a:p>
          <a:p>
            <a:endParaRPr lang="en-US" dirty="0"/>
          </a:p>
          <a:p>
            <a:r>
              <a:rPr lang="en-US" dirty="0"/>
              <a:t>The blue shaded boxes indicate these six developers have formally notified NRC of their intent to begin regulatory interactions by providing a response to a Regulatory Issue Summary (RIS).  These are in different stages of design development.</a:t>
            </a:r>
          </a:p>
          <a:p>
            <a:endParaRPr lang="en-US" dirty="0"/>
          </a:p>
          <a:p>
            <a:r>
              <a:rPr lang="en-US" dirty="0" err="1"/>
              <a:t>Oklo</a:t>
            </a:r>
            <a:r>
              <a:rPr lang="en-US" dirty="0"/>
              <a:t> Power LLC submitted its combined license application for its Aurora compact, fast, heat pipe reactor design in March 2020.</a:t>
            </a:r>
          </a:p>
          <a:p>
            <a:endParaRPr lang="en-US" dirty="0"/>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3</a:t>
            </a:fld>
            <a:endParaRPr lang="en-US"/>
          </a:p>
        </p:txBody>
      </p:sp>
    </p:spTree>
    <p:extLst>
      <p:ext uri="{BB962C8B-B14F-4D97-AF65-F5344CB8AC3E}">
        <p14:creationId xmlns:p14="http://schemas.microsoft.com/office/powerpoint/2010/main" val="1045972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NRC has organized its non-LWR readiness efforts into these six strategic areas.</a:t>
            </a:r>
          </a:p>
          <a:p>
            <a:endParaRPr lang="en-US" dirty="0"/>
          </a:p>
          <a:p>
            <a:r>
              <a:rPr lang="en-US" dirty="0"/>
              <a:t>Strategy 2 is concerned with the identification, evaluation, and preparation of the computer codes and tools that will be used to evaluate the non-LWR designs.</a:t>
            </a:r>
          </a:p>
          <a:p>
            <a:endParaRPr lang="en-US" dirty="0"/>
          </a:p>
          <a:p>
            <a:r>
              <a:rPr lang="en-US" dirty="0"/>
              <a:t>NRC developed a series of reports to identify computer codes and gaps for non-LWRs for systems analysis, fuel performance analysis, severe accident progression analysis, source term, and consequence analysis.</a:t>
            </a:r>
          </a:p>
          <a:p>
            <a:endParaRPr lang="en-US" dirty="0"/>
          </a:p>
          <a:p>
            <a:r>
              <a:rPr lang="en-US" dirty="0"/>
              <a:t>The current version of Volume 3 was published in January 2020 and includes MACCS, MELCOR, and SCALE.</a:t>
            </a:r>
          </a:p>
          <a:p>
            <a:endParaRPr lang="en-US" dirty="0"/>
          </a:p>
          <a:p>
            <a:r>
              <a:rPr lang="en-US" dirty="0"/>
              <a:t>Additional volumes are in progress for other areas.</a:t>
            </a:r>
          </a:p>
        </p:txBody>
      </p:sp>
      <p:sp>
        <p:nvSpPr>
          <p:cNvPr id="4" name="Slide Number Placeholder 3"/>
          <p:cNvSpPr>
            <a:spLocks noGrp="1"/>
          </p:cNvSpPr>
          <p:nvPr>
            <p:ph type="sldNum" sz="quarter" idx="5"/>
          </p:nvPr>
        </p:nvSpPr>
        <p:spPr/>
        <p:txBody>
          <a:bodyPr/>
          <a:lstStyle/>
          <a:p>
            <a:fld id="{A2430F75-B5EC-044F-A636-30352D0A1350}" type="slidenum">
              <a:rPr lang="en-US" smtClean="0"/>
              <a:t>4</a:t>
            </a:fld>
            <a:endParaRPr lang="en-US"/>
          </a:p>
        </p:txBody>
      </p:sp>
    </p:spTree>
    <p:extLst>
      <p:ext uri="{BB962C8B-B14F-4D97-AF65-F5344CB8AC3E}">
        <p14:creationId xmlns:p14="http://schemas.microsoft.com/office/powerpoint/2010/main" val="517438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Volume 3, NRC identified technical issues that warranted evaluation and potential code development for consequence analysis.</a:t>
            </a:r>
          </a:p>
          <a:p>
            <a:endParaRPr lang="en-US" dirty="0"/>
          </a:p>
          <a:p>
            <a:r>
              <a:rPr lang="en-US" dirty="0"/>
              <a:t>In my presentation today, I’m going to be speaking about efforts to date on the first item related to near-field atmospheric transport.</a:t>
            </a:r>
          </a:p>
          <a:p>
            <a:endParaRPr lang="en-US" dirty="0"/>
          </a:p>
          <a:p>
            <a:r>
              <a:rPr lang="en-US" dirty="0"/>
              <a:t>The second item will evaluate which radionuclides to include in consequence analysis calculations for the different non-LWR types since these are different from the standard set of 69 radionuclides used in the SOARCA project for LWR analysis.</a:t>
            </a:r>
            <a:r>
              <a:rPr lang="en-US" sz="1200" b="0" i="0" u="none" strike="noStrike" kern="1200" baseline="0" dirty="0">
                <a:solidFill>
                  <a:schemeClr val="tx1"/>
                </a:solidFill>
                <a:latin typeface="+mn-lt"/>
                <a:ea typeface="+mn-ea"/>
                <a:cs typeface="+mn-cs"/>
              </a:rPr>
              <a:t>  The selection of radionuclides for consequence analysis should consider several factors including the core inventory, physical and chemical properties including the nature of radioactivity and volatility, atmospheric transport factors including deposition properties, and biological factors including uptake, biological half-life, and specific organ effects.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third item concerns the potential differences in properties of the radionuclides that could be released into the environment from severe accidents at different non-LWR designs including their size, shape, and chemical form since these may impact atmospheric transport and dosimetry.</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fourth item is related to tritium modeling particularly for molten salt reactors because they can produce large quantities during normal operation and tritium diffuses rapidly through metals at elevated temperatures.  The point of this item is to better account for the unique ways tritiated water interacts with the human body via inhalation, ingestion, and skin absorption.</a:t>
            </a:r>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5</a:t>
            </a:fld>
            <a:endParaRPr lang="en-US"/>
          </a:p>
        </p:txBody>
      </p:sp>
    </p:spTree>
    <p:extLst>
      <p:ext uri="{BB962C8B-B14F-4D97-AF65-F5344CB8AC3E}">
        <p14:creationId xmlns:p14="http://schemas.microsoft.com/office/powerpoint/2010/main" val="21201586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M Title Slide White">
    <p:bg>
      <p:bgPr>
        <a:solidFill>
          <a:schemeClr val="bg1"/>
        </a:solidFill>
        <a:effectLst/>
      </p:bgPr>
    </p:bg>
    <p:spTree>
      <p:nvGrpSpPr>
        <p:cNvPr id="1" name=""/>
        <p:cNvGrpSpPr/>
        <p:nvPr/>
      </p:nvGrpSpPr>
      <p:grpSpPr>
        <a:xfrm>
          <a:off x="0" y="0"/>
          <a:ext cx="0" cy="0"/>
          <a:chOff x="0" y="0"/>
          <a:chExt cx="0" cy="0"/>
        </a:xfrm>
      </p:grpSpPr>
      <p:sp>
        <p:nvSpPr>
          <p:cNvPr id="27" name="Rectangle 26"/>
          <p:cNvSpPr/>
          <p:nvPr userDrawn="1"/>
        </p:nvSpPr>
        <p:spPr>
          <a:xfrm>
            <a:off x="0" y="1228439"/>
            <a:ext cx="9144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9" name="Picture 28"/>
          <p:cNvPicPr>
            <a:picLocks noChangeAspect="1"/>
          </p:cNvPicPr>
          <p:nvPr userDrawn="1"/>
        </p:nvPicPr>
        <p:blipFill rotWithShape="1">
          <a:blip r:embed="rId2" cstate="email">
            <a:alphaModFix amt="34000"/>
            <a:extLst>
              <a:ext uri="{28A0092B-C50C-407E-A947-70E740481C1C}">
                <a14:useLocalDpi xmlns:a14="http://schemas.microsoft.com/office/drawing/2010/main"/>
              </a:ext>
            </a:extLst>
          </a:blip>
          <a:srcRect/>
          <a:stretch/>
        </p:blipFill>
        <p:spPr>
          <a:xfrm>
            <a:off x="5674179" y="2915624"/>
            <a:ext cx="3469822" cy="4782754"/>
          </a:xfrm>
          <a:prstGeom prst="rect">
            <a:avLst/>
          </a:prstGeom>
        </p:spPr>
      </p:pic>
      <p:pic>
        <p:nvPicPr>
          <p:cNvPr id="34" name="Picture 33"/>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893746" y="388060"/>
            <a:ext cx="1569767" cy="606255"/>
          </a:xfrm>
          <a:prstGeom prst="rect">
            <a:avLst/>
          </a:prstGeom>
          <a:noFill/>
          <a:ln>
            <a:noFill/>
          </a:ln>
        </p:spPr>
      </p:pic>
      <p:sp>
        <p:nvSpPr>
          <p:cNvPr id="35" name="Rectangle 34"/>
          <p:cNvSpPr/>
          <p:nvPr userDrawn="1"/>
        </p:nvSpPr>
        <p:spPr>
          <a:xfrm>
            <a:off x="1" y="1228439"/>
            <a:ext cx="152348" cy="16902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TextBox 35"/>
          <p:cNvSpPr txBox="1"/>
          <p:nvPr userDrawn="1"/>
        </p:nvSpPr>
        <p:spPr>
          <a:xfrm>
            <a:off x="525308" y="4644099"/>
            <a:ext cx="1668780" cy="230832"/>
          </a:xfrm>
          <a:prstGeom prst="rect">
            <a:avLst/>
          </a:prstGeom>
          <a:noFill/>
        </p:spPr>
        <p:txBody>
          <a:bodyPr wrap="square" rtlCol="0">
            <a:spAutoFit/>
          </a:bodyPr>
          <a:lstStyle/>
          <a:p>
            <a:r>
              <a:rPr lang="en-US" sz="900" i="1" spc="225" dirty="0">
                <a:solidFill>
                  <a:srgbClr val="00ACD9"/>
                </a:solidFill>
              </a:rPr>
              <a:t>PRESENTED BY</a:t>
            </a:r>
          </a:p>
        </p:txBody>
      </p:sp>
      <p:pic>
        <p:nvPicPr>
          <p:cNvPr id="37" name="Picture 36"/>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591934" y="6531119"/>
            <a:ext cx="7049838" cy="36576"/>
          </a:xfrm>
          <a:prstGeom prst="rect">
            <a:avLst/>
          </a:prstGeom>
        </p:spPr>
      </p:pic>
      <p:sp>
        <p:nvSpPr>
          <p:cNvPr id="44" name="TextBox 43"/>
          <p:cNvSpPr txBox="1"/>
          <p:nvPr userDrawn="1"/>
        </p:nvSpPr>
        <p:spPr>
          <a:xfrm>
            <a:off x="7695526" y="6094148"/>
            <a:ext cx="1399922" cy="721736"/>
          </a:xfrm>
          <a:prstGeom prst="rect">
            <a:avLst/>
          </a:prstGeom>
          <a:noFill/>
        </p:spPr>
        <p:txBody>
          <a:bodyPr wrap="square" rtlCol="0">
            <a:spAutoFit/>
          </a:bodyPr>
          <a:lstStyle/>
          <a:p>
            <a:pPr algn="ctr"/>
            <a:r>
              <a:rPr lang="en-US" sz="470" b="0" i="0" u="none" strike="noStrike" kern="1200" dirty="0">
                <a:solidFill>
                  <a:schemeClr val="tx1"/>
                </a:solidFill>
                <a:effectLst/>
                <a:latin typeface="+mn-lt"/>
                <a:ea typeface="+mn-ea"/>
                <a:cs typeface="+mn-cs"/>
              </a:rPr>
              <a:t>Sandia National Laboratories is a </a:t>
            </a:r>
            <a:r>
              <a:rPr lang="en-US" sz="470" b="0" i="0" u="none" strike="noStrike" kern="1200" dirty="0" err="1">
                <a:solidFill>
                  <a:schemeClr val="tx1"/>
                </a:solidFill>
                <a:effectLst/>
                <a:latin typeface="+mn-lt"/>
                <a:ea typeface="+mn-ea"/>
                <a:cs typeface="+mn-cs"/>
              </a:rPr>
              <a:t>multimission</a:t>
            </a:r>
            <a:r>
              <a:rPr lang="en-US" sz="470" b="0" i="0" u="none" strike="noStrike" kern="1200" dirty="0">
                <a:solidFill>
                  <a:schemeClr val="tx1"/>
                </a:solidFill>
                <a:effectLst/>
                <a:latin typeface="+mn-lt"/>
                <a:ea typeface="+mn-ea"/>
                <a:cs typeface="+mn-cs"/>
              </a:rPr>
              <a:t> laboratory managed and operated by National Technology &amp; Engineering Solutions of Sandia, LLC, a wholly owned subsidiary of Honeywell International Inc., for the U.S. Department of Energy’s National Nuclear Security Administration under contract DE-NA0003525.</a:t>
            </a:r>
          </a:p>
          <a:p>
            <a:pPr algn="ctr"/>
            <a:r>
              <a:rPr lang="en-US" sz="800" dirty="0"/>
              <a:t>SAND2020-8592 C</a:t>
            </a:r>
            <a:endParaRPr lang="en-US" sz="470" dirty="0">
              <a:solidFill>
                <a:schemeClr val="tx1"/>
              </a:solidFill>
            </a:endParaRPr>
          </a:p>
        </p:txBody>
      </p:sp>
      <p:sp>
        <p:nvSpPr>
          <p:cNvPr id="13" name="Title 1"/>
          <p:cNvSpPr>
            <a:spLocks noGrp="1"/>
          </p:cNvSpPr>
          <p:nvPr>
            <p:ph type="ctrTitle" hasCustomPrompt="1"/>
          </p:nvPr>
        </p:nvSpPr>
        <p:spPr>
          <a:xfrm>
            <a:off x="515761" y="1228439"/>
            <a:ext cx="4642658" cy="1690255"/>
          </a:xfrm>
        </p:spPr>
        <p:txBody>
          <a:bodyPr anchor="ctr">
            <a:normAutofit/>
          </a:bodyPr>
          <a:lstStyle>
            <a:lvl1pPr algn="l">
              <a:lnSpc>
                <a:spcPts val="2775"/>
              </a:lnSpc>
              <a:defRPr sz="2700" spc="23" baseline="0">
                <a:solidFill>
                  <a:schemeClr val="bg1"/>
                </a:solidFill>
              </a:defRPr>
            </a:lvl1pPr>
          </a:lstStyle>
          <a:p>
            <a:r>
              <a:rPr lang="en-US" dirty="0"/>
              <a:t>CLICK TO EDIT MASTER TITLE STYLE</a:t>
            </a:r>
          </a:p>
        </p:txBody>
      </p:sp>
      <p:sp>
        <p:nvSpPr>
          <p:cNvPr id="16" name="Footer Placeholder 4"/>
          <p:cNvSpPr>
            <a:spLocks noGrp="1"/>
          </p:cNvSpPr>
          <p:nvPr>
            <p:ph type="ftr" sz="quarter" idx="11"/>
          </p:nvPr>
        </p:nvSpPr>
        <p:spPr>
          <a:xfrm>
            <a:off x="5674180" y="6583680"/>
            <a:ext cx="1967594" cy="270111"/>
          </a:xfrm>
          <a:prstGeom prst="rect">
            <a:avLst/>
          </a:prstGeom>
        </p:spPr>
        <p:txBody>
          <a:bodyPr/>
          <a:lstStyle>
            <a:lvl1pPr>
              <a:defRPr>
                <a:solidFill>
                  <a:schemeClr val="bg1"/>
                </a:solidFill>
              </a:defRPr>
            </a:lvl1pPr>
          </a:lstStyle>
          <a:p>
            <a:r>
              <a:rPr lang="en-US" dirty="0"/>
              <a:t>OFFICIAL USE ONLY</a:t>
            </a:r>
          </a:p>
        </p:txBody>
      </p:sp>
      <p:pic>
        <p:nvPicPr>
          <p:cNvPr id="3" name="Picture 2">
            <a:extLst>
              <a:ext uri="{FF2B5EF4-FFF2-40B4-BE49-F238E27FC236}">
                <a16:creationId xmlns:a16="http://schemas.microsoft.com/office/drawing/2014/main" id="{5C81CBDD-4B6C-4E43-92BF-40DAE8631DAB}"/>
              </a:ext>
            </a:extLst>
          </p:cNvPr>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8502728" y="5907945"/>
            <a:ext cx="447351" cy="129732"/>
          </a:xfrm>
          <a:prstGeom prst="rect">
            <a:avLst/>
          </a:prstGeom>
        </p:spPr>
      </p:pic>
      <p:pic>
        <p:nvPicPr>
          <p:cNvPr id="5" name="Picture 4">
            <a:extLst>
              <a:ext uri="{FF2B5EF4-FFF2-40B4-BE49-F238E27FC236}">
                <a16:creationId xmlns:a16="http://schemas.microsoft.com/office/drawing/2014/main" id="{0B333625-D837-489E-A481-4C2BE006AEB3}"/>
              </a:ext>
            </a:extLst>
          </p:cNvPr>
          <p:cNvPicPr>
            <a:picLocks noChangeAspect="1"/>
          </p:cNvPicPr>
          <p:nvPr userDrawn="1"/>
        </p:nvPicPr>
        <p:blipFill>
          <a:blip r:embed="rId6" cstate="hqprint">
            <a:extLst>
              <a:ext uri="{28A0092B-C50C-407E-A947-70E740481C1C}">
                <a14:useLocalDpi xmlns:a14="http://schemas.microsoft.com/office/drawing/2010/main"/>
              </a:ext>
            </a:extLst>
          </a:blip>
          <a:stretch>
            <a:fillRect/>
          </a:stretch>
        </p:blipFill>
        <p:spPr>
          <a:xfrm>
            <a:off x="7799527" y="5882240"/>
            <a:ext cx="610223" cy="153192"/>
          </a:xfrm>
          <a:prstGeom prst="rect">
            <a:avLst/>
          </a:prstGeom>
        </p:spPr>
      </p:pic>
      <p:sp>
        <p:nvSpPr>
          <p:cNvPr id="9" name="Text Placeholder 8">
            <a:extLst>
              <a:ext uri="{FF2B5EF4-FFF2-40B4-BE49-F238E27FC236}">
                <a16:creationId xmlns:a16="http://schemas.microsoft.com/office/drawing/2014/main" id="{EEDD3BCB-A54E-4588-82F5-AAAE87F1682D}"/>
              </a:ext>
            </a:extLst>
          </p:cNvPr>
          <p:cNvSpPr>
            <a:spLocks noGrp="1"/>
          </p:cNvSpPr>
          <p:nvPr>
            <p:ph type="body" sz="quarter" idx="12" hasCustomPrompt="1"/>
          </p:nvPr>
        </p:nvSpPr>
        <p:spPr>
          <a:xfrm>
            <a:off x="521208" y="4873752"/>
            <a:ext cx="4695998" cy="356616"/>
          </a:xfrm>
        </p:spPr>
        <p:txBody>
          <a:bodyPr lIns="91440" rIns="91440"/>
          <a:lstStyle>
            <a:lvl1pPr marL="0" indent="0">
              <a:spcBef>
                <a:spcPts val="900"/>
              </a:spcBef>
              <a:spcAft>
                <a:spcPts val="150"/>
              </a:spcAft>
              <a:buNone/>
              <a:defRPr sz="1600" spc="150" baseline="0"/>
            </a:lvl1pPr>
          </a:lstStyle>
          <a:p>
            <a:r>
              <a:rPr lang="en-US" dirty="0"/>
              <a:t>Click to edit master subtitle style</a:t>
            </a:r>
          </a:p>
        </p:txBody>
      </p:sp>
      <p:sp>
        <p:nvSpPr>
          <p:cNvPr id="14" name="Rectangle 13">
            <a:extLst>
              <a:ext uri="{FF2B5EF4-FFF2-40B4-BE49-F238E27FC236}">
                <a16:creationId xmlns:a16="http://schemas.microsoft.com/office/drawing/2014/main" id="{445DD6C9-47B6-4D10-B032-BB085878CA8D}"/>
              </a:ext>
            </a:extLst>
          </p:cNvPr>
          <p:cNvSpPr/>
          <p:nvPr userDrawn="1"/>
        </p:nvSpPr>
        <p:spPr>
          <a:xfrm>
            <a:off x="5676430" y="434"/>
            <a:ext cx="1967594" cy="6858000"/>
          </a:xfrm>
          <a:prstGeom prst="rect">
            <a:avLst/>
          </a:prstGeom>
          <a:solidFill>
            <a:srgbClr val="008E74">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5" name="Picture 14">
            <a:extLst>
              <a:ext uri="{FF2B5EF4-FFF2-40B4-BE49-F238E27FC236}">
                <a16:creationId xmlns:a16="http://schemas.microsoft.com/office/drawing/2014/main" id="{67173B24-D443-45B7-A234-33DC5C294F7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895996" y="388494"/>
            <a:ext cx="1569767" cy="606255"/>
          </a:xfrm>
          <a:prstGeom prst="rect">
            <a:avLst/>
          </a:prstGeom>
          <a:noFill/>
          <a:ln>
            <a:noFill/>
          </a:ln>
        </p:spPr>
      </p:pic>
      <p:pic>
        <p:nvPicPr>
          <p:cNvPr id="17" name="Picture 16" descr="branding-logo-hi-res">
            <a:extLst>
              <a:ext uri="{FF2B5EF4-FFF2-40B4-BE49-F238E27FC236}">
                <a16:creationId xmlns:a16="http://schemas.microsoft.com/office/drawing/2014/main" id="{EE3E01CD-A678-4B58-AD97-68E9DDD2EFC9}"/>
              </a:ext>
            </a:extLst>
          </p:cNvPr>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7647408" y="388494"/>
            <a:ext cx="1472763" cy="435949"/>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email">
            <a:alphaModFix amt="33000"/>
            <a:extLst>
              <a:ext uri="{28A0092B-C50C-407E-A947-70E740481C1C}">
                <a14:useLocalDpi xmlns:a14="http://schemas.microsoft.com/office/drawing/2010/main"/>
              </a:ext>
            </a:extLst>
          </a:blip>
          <a:srcRect/>
          <a:stretch/>
        </p:blipFill>
        <p:spPr>
          <a:xfrm>
            <a:off x="0" y="7"/>
            <a:ext cx="9144000" cy="8747085"/>
          </a:xfrm>
          <a:prstGeom prst="rect">
            <a:avLst/>
          </a:prstGeom>
        </p:spPr>
      </p:pic>
      <p:pic>
        <p:nvPicPr>
          <p:cNvPr id="13" name="Picture 12"/>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a:stretch/>
        </p:blipFill>
        <p:spPr>
          <a:xfrm>
            <a:off x="-1" y="7"/>
            <a:ext cx="3029221" cy="8747085"/>
          </a:xfrm>
          <a:prstGeom prst="rect">
            <a:avLst/>
          </a:prstGeom>
        </p:spPr>
      </p:pic>
      <p:pic>
        <p:nvPicPr>
          <p:cNvPr id="26" name="Picture 25"/>
          <p:cNvPicPr>
            <a:picLocks noChangeAspect="1"/>
          </p:cNvPicPr>
          <p:nvPr userDrawn="1"/>
        </p:nvPicPr>
        <p:blipFill rotWithShape="1">
          <a:blip r:embed="rId4" cstate="email">
            <a:alphaModFix amt="33000"/>
            <a:extLst>
              <a:ext uri="{28A0092B-C50C-407E-A947-70E740481C1C}">
                <a14:useLocalDpi xmlns:a14="http://schemas.microsoft.com/office/drawing/2010/main"/>
              </a:ext>
            </a:extLst>
          </a:blip>
          <a:srcRect/>
          <a:stretch/>
        </p:blipFill>
        <p:spPr>
          <a:xfrm>
            <a:off x="0" y="5"/>
            <a:ext cx="9144000" cy="8747085"/>
          </a:xfrm>
          <a:prstGeom prst="rect">
            <a:avLst/>
          </a:prstGeom>
        </p:spPr>
      </p:pic>
      <p:pic>
        <p:nvPicPr>
          <p:cNvPr id="15" name="Picture 14"/>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a:stretch/>
        </p:blipFill>
        <p:spPr>
          <a:xfrm>
            <a:off x="-1" y="5"/>
            <a:ext cx="3029221" cy="8747085"/>
          </a:xfrm>
          <a:prstGeom prst="rect">
            <a:avLst/>
          </a:prstGeom>
        </p:spPr>
      </p:pic>
      <p:sp>
        <p:nvSpPr>
          <p:cNvPr id="10" name="Rectangle 9"/>
          <p:cNvSpPr/>
          <p:nvPr userDrawn="1"/>
        </p:nvSpPr>
        <p:spPr>
          <a:xfrm>
            <a:off x="1" y="3112603"/>
            <a:ext cx="9144000" cy="1695216"/>
          </a:xfrm>
          <a:prstGeom prst="rect">
            <a:avLst/>
          </a:prstGeom>
          <a:solidFill>
            <a:schemeClr val="tx2">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7"/>
            <a:ext cx="4695998" cy="353125"/>
          </a:xfrm>
        </p:spPr>
        <p:txBody>
          <a:bodyPr lIns="91440" rIns="91440">
            <a:normAutofit/>
          </a:bodyPr>
          <a:lstStyle>
            <a:lvl1pPr marL="0" indent="0" algn="l">
              <a:buNone/>
              <a:defRPr sz="1350" cap="none" spc="150" baseline="0">
                <a:solidFill>
                  <a:schemeClr val="tx1"/>
                </a:solidFill>
                <a:latin typeface="Garamond" charset="0"/>
                <a:ea typeface="Garamond" charset="0"/>
                <a:cs typeface="Garamond" charset="0"/>
              </a:defRPr>
            </a:lvl1pPr>
            <a:lvl2pPr marL="342884" indent="0" algn="ctr">
              <a:buNone/>
              <a:defRPr sz="1800"/>
            </a:lvl2pPr>
            <a:lvl3pPr marL="685766" indent="0" algn="ctr">
              <a:buNone/>
              <a:defRPr sz="1800"/>
            </a:lvl3pPr>
            <a:lvl4pPr marL="1028649" indent="0" algn="ctr">
              <a:buNone/>
              <a:defRPr sz="1500"/>
            </a:lvl4pPr>
            <a:lvl5pPr marL="1371532" indent="0" algn="ctr">
              <a:buNone/>
              <a:defRPr sz="1500"/>
            </a:lvl5pPr>
            <a:lvl6pPr marL="1714415" indent="0" algn="ctr">
              <a:buNone/>
              <a:defRPr sz="1500"/>
            </a:lvl6pPr>
            <a:lvl7pPr marL="2057297" indent="0" algn="ctr">
              <a:buNone/>
              <a:defRPr sz="1500"/>
            </a:lvl7pPr>
            <a:lvl8pPr marL="2400180" indent="0" algn="ctr">
              <a:buNone/>
              <a:defRPr sz="1500"/>
            </a:lvl8pPr>
            <a:lvl9pPr marL="2743064" indent="0" algn="ctr">
              <a:buNone/>
              <a:defRPr sz="1500"/>
            </a:lvl9pPr>
          </a:lstStyle>
          <a:p>
            <a:r>
              <a:rPr lang="en-US" dirty="0"/>
              <a:t>Click to edit master subtitle style</a:t>
            </a:r>
          </a:p>
        </p:txBody>
      </p:sp>
      <p:sp>
        <p:nvSpPr>
          <p:cNvPr id="6" name="Slide Number Placeholder 5"/>
          <p:cNvSpPr>
            <a:spLocks noGrp="1"/>
          </p:cNvSpPr>
          <p:nvPr>
            <p:ph type="sldNum" sz="quarter" idx="12"/>
          </p:nvPr>
        </p:nvSpPr>
        <p:spPr>
          <a:xfrm>
            <a:off x="-478971" y="6459789"/>
            <a:ext cx="410175" cy="365125"/>
          </a:xfrm>
        </p:spPr>
        <p:txBody>
          <a:bodyPr/>
          <a:lstStyle/>
          <a:p>
            <a:fld id="{4FAB73BC-B049-4115-A692-8D63A059BFB8}" type="slidenum">
              <a:rPr lang="en-US" dirty="0"/>
              <a:t>‹#›</a:t>
            </a:fld>
            <a:endParaRPr lang="en-US" dirty="0"/>
          </a:p>
        </p:txBody>
      </p:sp>
      <p:sp>
        <p:nvSpPr>
          <p:cNvPr id="14" name="Rectangle 13"/>
          <p:cNvSpPr/>
          <p:nvPr userDrawn="1"/>
        </p:nvSpPr>
        <p:spPr>
          <a:xfrm>
            <a:off x="1" y="3112607"/>
            <a:ext cx="152348" cy="16902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userDrawn="1"/>
        </p:nvPicPr>
        <p:blipFill>
          <a:blip r:embed="rId6" cstate="email">
            <a:extLst>
              <a:ext uri="{28A0092B-C50C-407E-A947-70E740481C1C}">
                <a14:useLocalDpi xmlns:a14="http://schemas.microsoft.com/office/drawing/2010/main"/>
              </a:ext>
            </a:extLst>
          </a:blip>
          <a:stretch>
            <a:fillRect/>
          </a:stretch>
        </p:blipFill>
        <p:spPr>
          <a:xfrm>
            <a:off x="3029221" y="4893379"/>
            <a:ext cx="6114782" cy="636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7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8600" y="400687"/>
            <a:ext cx="7543800" cy="570225"/>
          </a:xfrm>
        </p:spPr>
        <p:txBody>
          <a:bodyPr/>
          <a:lstStyle>
            <a:lvl1pPr marL="0">
              <a:defRPr/>
            </a:lvl1pPr>
          </a:lstStyle>
          <a:p>
            <a:r>
              <a:rPr lang="en-US" dirty="0"/>
              <a:t>Click to edit master title style</a:t>
            </a:r>
          </a:p>
        </p:txBody>
      </p:sp>
      <p:sp>
        <p:nvSpPr>
          <p:cNvPr id="3" name="Content Placeholder 2"/>
          <p:cNvSpPr>
            <a:spLocks noGrp="1"/>
          </p:cNvSpPr>
          <p:nvPr>
            <p:ph idx="1"/>
          </p:nvPr>
        </p:nvSpPr>
        <p:spPr/>
        <p:txBody>
          <a:bodyPr/>
          <a:lstStyle>
            <a:lvl2pPr marL="288022" indent="-137153">
              <a:buClrTx/>
              <a:buFont typeface="Arial" panose="020B0604020202020204" pitchFamily="34" charset="0"/>
              <a:buChar char="•"/>
              <a:defRPr/>
            </a:lvl2pPr>
            <a:lvl3pPr marL="425175" indent="-137153">
              <a:buFont typeface="Wingdings" panose="05000000000000000000" pitchFamily="2" charset="2"/>
              <a:buChar char="§"/>
              <a:defRPr sz="1400"/>
            </a:lvl3pPr>
            <a:lvl4pPr marL="562328" indent="-137153">
              <a:buClr>
                <a:schemeClr val="accent4"/>
              </a:buClr>
              <a:buFont typeface="Wingdings" panose="05000000000000000000" pitchFamily="2" charset="2"/>
              <a:buChar char="§"/>
              <a:defRPr sz="1400"/>
            </a:lvl4pPr>
            <a:lvl5pPr marL="699482" indent="-137153">
              <a:buClr>
                <a:schemeClr val="accent5"/>
              </a:buClr>
              <a:buFont typeface="Wingdings" panose="05000000000000000000" pitchFamily="2" charset="2"/>
              <a:buChar cha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Double Contn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
        <p:nvSpPr>
          <p:cNvPr id="7" name="Content Placeholder 6"/>
          <p:cNvSpPr>
            <a:spLocks noGrp="1"/>
          </p:cNvSpPr>
          <p:nvPr>
            <p:ph sz="quarter" idx="13"/>
          </p:nvPr>
        </p:nvSpPr>
        <p:spPr>
          <a:xfrm>
            <a:off x="618867" y="1125414"/>
            <a:ext cx="3700865" cy="48880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4"/>
          </p:nvPr>
        </p:nvSpPr>
        <p:spPr>
          <a:xfrm>
            <a:off x="4493820" y="1125414"/>
            <a:ext cx="3668789" cy="48880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6314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White On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414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rot="5400000">
            <a:off x="171455" y="318897"/>
            <a:ext cx="685800" cy="480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608600" y="400687"/>
            <a:ext cx="7543800" cy="570225"/>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618867" y="1127759"/>
            <a:ext cx="7543800" cy="4892040"/>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78381" y="437653"/>
            <a:ext cx="363262" cy="365125"/>
          </a:xfrm>
          <a:prstGeom prst="rect">
            <a:avLst/>
          </a:prstGeom>
        </p:spPr>
        <p:txBody>
          <a:bodyPr vert="horz" lIns="91440" tIns="45720" rIns="91440" bIns="45720" rtlCol="0" anchor="ctr"/>
          <a:lstStyle>
            <a:lvl1pPr algn="r">
              <a:defRPr sz="1050">
                <a:solidFill>
                  <a:schemeClr val="bg2">
                    <a:lumMod val="25000"/>
                  </a:schemeClr>
                </a:solidFill>
              </a:defRPr>
            </a:lvl1pPr>
          </a:lstStyle>
          <a:p>
            <a:fld id="{4FAB73BC-B049-4115-A692-8D63A059BFB8}" type="slidenum">
              <a:rPr lang="en-US" smtClean="0"/>
              <a:pPr/>
              <a:t>‹#›</a:t>
            </a:fld>
            <a:endParaRPr lang="en-US" dirty="0"/>
          </a:p>
        </p:txBody>
      </p:sp>
      <p:sp>
        <p:nvSpPr>
          <p:cNvPr id="11" name="Rectangle 10"/>
          <p:cNvSpPr/>
          <p:nvPr userDrawn="1"/>
        </p:nvSpPr>
        <p:spPr>
          <a:xfrm>
            <a:off x="8458196" y="321774"/>
            <a:ext cx="685800" cy="36830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4" name="Picture 13"/>
          <p:cNvPicPr>
            <a:picLocks noChangeAspect="1"/>
          </p:cNvPicPr>
          <p:nvPr userDrawn="1"/>
        </p:nvPicPr>
        <p:blipFill rotWithShape="1">
          <a:blip r:embed="rId9" cstate="email">
            <a:extLst>
              <a:ext uri="{28A0092B-C50C-407E-A947-70E740481C1C}">
                <a14:useLocalDpi xmlns:a14="http://schemas.microsoft.com/office/drawing/2010/main"/>
              </a:ext>
            </a:extLst>
          </a:blip>
          <a:srcRect/>
          <a:stretch/>
        </p:blipFill>
        <p:spPr>
          <a:xfrm>
            <a:off x="8541421" y="380825"/>
            <a:ext cx="259675" cy="251610"/>
          </a:xfrm>
          <a:prstGeom prst="rect">
            <a:avLst/>
          </a:prstGeom>
        </p:spPr>
      </p:pic>
      <p:pic>
        <p:nvPicPr>
          <p:cNvPr id="15" name="Picture 14"/>
          <p:cNvPicPr>
            <a:picLocks/>
          </p:cNvPicPr>
          <p:nvPr userDrawn="1"/>
        </p:nvPicPr>
        <p:blipFill rotWithShape="1">
          <a:blip r:embed="rId10" cstate="hqprint">
            <a:extLst>
              <a:ext uri="{28A0092B-C50C-407E-A947-70E740481C1C}">
                <a14:useLocalDpi xmlns:a14="http://schemas.microsoft.com/office/drawing/2010/main"/>
              </a:ext>
            </a:extLst>
          </a:blip>
          <a:srcRect t="-16865" b="-2"/>
          <a:stretch/>
        </p:blipFill>
        <p:spPr>
          <a:xfrm rot="16200000">
            <a:off x="5677895" y="3391897"/>
            <a:ext cx="6857999" cy="74211"/>
          </a:xfrm>
          <a:prstGeom prst="rect">
            <a:avLst/>
          </a:prstGeom>
        </p:spPr>
      </p:pic>
      <p:pic>
        <p:nvPicPr>
          <p:cNvPr id="10" name="Picture 9" descr="branding-logo-hi-res">
            <a:extLst>
              <a:ext uri="{FF2B5EF4-FFF2-40B4-BE49-F238E27FC236}">
                <a16:creationId xmlns:a16="http://schemas.microsoft.com/office/drawing/2014/main" id="{715FDDBB-C9FA-4222-9D16-7BA1A0DBBB19}"/>
              </a:ext>
            </a:extLst>
          </p:cNvPr>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8331435" y="59688"/>
            <a:ext cx="746971" cy="221109"/>
          </a:xfrm>
          <a:prstGeom prst="rect">
            <a:avLst/>
          </a:prstGeom>
          <a:noFill/>
          <a:ln w="9525">
            <a:noFill/>
            <a:miter lim="800000"/>
            <a:headEnd/>
            <a:tailEnd/>
          </a:ln>
        </p:spPr>
      </p:pic>
    </p:spTree>
    <p:extLst>
      <p:ext uri="{BB962C8B-B14F-4D97-AF65-F5344CB8AC3E}">
        <p14:creationId xmlns:p14="http://schemas.microsoft.com/office/powerpoint/2010/main" val="1185552540"/>
      </p:ext>
    </p:extLst>
  </p:cSld>
  <p:clrMap bg1="lt1" tx1="dk1" bg2="lt2" tx2="dk2" accent1="accent1" accent2="accent2" accent3="accent3" accent4="accent4" accent5="accent5" accent6="accent6" hlink="hlink" folHlink="folHlink"/>
  <p:sldLayoutIdLst>
    <p:sldLayoutId id="2147483678" r:id="rId1"/>
    <p:sldLayoutId id="2147483680" r:id="rId2"/>
    <p:sldLayoutId id="2147483675" r:id="rId3"/>
    <p:sldLayoutId id="2147483686" r:id="rId4"/>
    <p:sldLayoutId id="2147483676" r:id="rId5"/>
    <p:sldLayoutId id="2147483677" r:id="rId6"/>
    <p:sldLayoutId id="2147483713"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685766" rtl="0" eaLnBrk="1" latinLnBrk="0" hangingPunct="1">
        <a:lnSpc>
          <a:spcPct val="85000"/>
        </a:lnSpc>
        <a:spcBef>
          <a:spcPct val="0"/>
        </a:spcBef>
        <a:buNone/>
        <a:defRPr sz="2200" b="0" i="0" kern="1200" spc="75" baseline="0">
          <a:solidFill>
            <a:schemeClr val="bg2">
              <a:lumMod val="25000"/>
            </a:schemeClr>
          </a:solidFill>
          <a:latin typeface="Gill Sans MT" charset="0"/>
          <a:ea typeface="Gill Sans MT" charset="0"/>
          <a:cs typeface="Gill Sans MT" charset="0"/>
        </a:defRPr>
      </a:lvl1pPr>
    </p:titleStyle>
    <p:bodyStyle>
      <a:lvl1pPr marL="68577" indent="-68577" algn="l" defTabSz="685766" rtl="0" eaLnBrk="1" latinLnBrk="0" hangingPunct="1">
        <a:lnSpc>
          <a:spcPct val="90000"/>
        </a:lnSpc>
        <a:spcBef>
          <a:spcPts val="150"/>
        </a:spcBef>
        <a:spcAft>
          <a:spcPts val="300"/>
        </a:spcAft>
        <a:buClr>
          <a:srgbClr val="00B0F0"/>
        </a:buClr>
        <a:buSzPct val="100000"/>
        <a:buFont typeface="Calibri" panose="020F0502020204030204" pitchFamily="34" charset="0"/>
        <a:buChar char=" "/>
        <a:defRPr sz="1800" kern="1200">
          <a:solidFill>
            <a:schemeClr val="bg2">
              <a:lumMod val="25000"/>
            </a:schemeClr>
          </a:solidFill>
          <a:latin typeface="Garamond" charset="0"/>
          <a:ea typeface="Garamond" charset="0"/>
          <a:cs typeface="Garamond" charset="0"/>
        </a:defRPr>
      </a:lvl1pPr>
      <a:lvl2pPr marL="288022" indent="-137153" algn="l" defTabSz="685766" rtl="0" eaLnBrk="1" latinLnBrk="0" hangingPunct="1">
        <a:lnSpc>
          <a:spcPct val="90000"/>
        </a:lnSpc>
        <a:spcBef>
          <a:spcPts val="150"/>
        </a:spcBef>
        <a:spcAft>
          <a:spcPts val="300"/>
        </a:spcAft>
        <a:buClrTx/>
        <a:buFont typeface="Arial" panose="020B0604020202020204" pitchFamily="34" charset="0"/>
        <a:buChar char="•"/>
        <a:defRPr sz="1600" kern="1200">
          <a:solidFill>
            <a:schemeClr val="bg2">
              <a:lumMod val="25000"/>
            </a:schemeClr>
          </a:solidFill>
          <a:latin typeface="Garamond" charset="0"/>
          <a:ea typeface="Garamond" charset="0"/>
          <a:cs typeface="Garamond" charset="0"/>
        </a:defRPr>
      </a:lvl2pPr>
      <a:lvl3pPr marL="425175" indent="-137153" algn="l" defTabSz="685766" rtl="0" eaLnBrk="1" latinLnBrk="0" hangingPunct="1">
        <a:lnSpc>
          <a:spcPct val="90000"/>
        </a:lnSpc>
        <a:spcBef>
          <a:spcPts val="150"/>
        </a:spcBef>
        <a:spcAft>
          <a:spcPts val="300"/>
        </a:spcAft>
        <a:buClr>
          <a:schemeClr val="accent1"/>
        </a:buClr>
        <a:buFont typeface="Wingdings" panose="05000000000000000000" pitchFamily="2" charset="2"/>
        <a:buChar char="§"/>
        <a:defRPr sz="1400" kern="1200">
          <a:solidFill>
            <a:schemeClr val="bg2">
              <a:lumMod val="25000"/>
            </a:schemeClr>
          </a:solidFill>
          <a:latin typeface="Garamond" charset="0"/>
          <a:ea typeface="Garamond" charset="0"/>
          <a:cs typeface="Garamond" charset="0"/>
        </a:defRPr>
      </a:lvl3pPr>
      <a:lvl4pPr marL="562328" indent="-137153" algn="l" defTabSz="685766" rtl="0" eaLnBrk="1" latinLnBrk="0" hangingPunct="1">
        <a:lnSpc>
          <a:spcPct val="90000"/>
        </a:lnSpc>
        <a:spcBef>
          <a:spcPts val="150"/>
        </a:spcBef>
        <a:spcAft>
          <a:spcPts val="300"/>
        </a:spcAft>
        <a:buClr>
          <a:schemeClr val="accent4"/>
        </a:buClr>
        <a:buFont typeface="Wingdings" panose="05000000000000000000" pitchFamily="2" charset="2"/>
        <a:buChar char="§"/>
        <a:defRPr sz="1400" kern="1200">
          <a:solidFill>
            <a:schemeClr val="bg2">
              <a:lumMod val="25000"/>
            </a:schemeClr>
          </a:solidFill>
          <a:latin typeface="Garamond" charset="0"/>
          <a:ea typeface="Garamond" charset="0"/>
          <a:cs typeface="Garamond" charset="0"/>
        </a:defRPr>
      </a:lvl4pPr>
      <a:lvl5pPr marL="699482" indent="-137153" algn="l" defTabSz="685766" rtl="0" eaLnBrk="1" latinLnBrk="0" hangingPunct="1">
        <a:lnSpc>
          <a:spcPct val="90000"/>
        </a:lnSpc>
        <a:spcBef>
          <a:spcPts val="150"/>
        </a:spcBef>
        <a:spcAft>
          <a:spcPts val="300"/>
        </a:spcAft>
        <a:buClr>
          <a:schemeClr val="accent5"/>
        </a:buClr>
        <a:buFont typeface="Wingdings" panose="05000000000000000000" pitchFamily="2" charset="2"/>
        <a:buChar char="§"/>
        <a:defRPr sz="1400" kern="1200">
          <a:solidFill>
            <a:schemeClr val="bg2">
              <a:lumMod val="25000"/>
            </a:schemeClr>
          </a:solidFill>
          <a:latin typeface="Garamond" charset="0"/>
          <a:ea typeface="Garamond" charset="0"/>
          <a:cs typeface="Garamond" charset="0"/>
        </a:defRPr>
      </a:lvl5pPr>
      <a:lvl6pPr marL="824960"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4952"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4944"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4937"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nrc.gov/reactors/new-reactors/advanced.html"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hyperlink" Target="https://www.nrc.gov/docs/ML1933/ML19331A034.html" TargetMode="Externa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hyperlink" Target="https://www.nrc.gov/docs/ML2003/ML20030A171.html"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nrc.gov/docs/ML2003/ML20030A178.pdf"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888C6-0520-44B6-9835-BE98047619D6}"/>
              </a:ext>
            </a:extLst>
          </p:cNvPr>
          <p:cNvSpPr>
            <a:spLocks noGrp="1"/>
          </p:cNvSpPr>
          <p:nvPr>
            <p:ph type="ctrTitle"/>
          </p:nvPr>
        </p:nvSpPr>
        <p:spPr/>
        <p:txBody>
          <a:bodyPr>
            <a:normAutofit/>
          </a:bodyPr>
          <a:lstStyle/>
          <a:p>
            <a:r>
              <a:rPr lang="en-US" sz="3200" dirty="0"/>
              <a:t>Assessment of the MACCS Code Applicability for Nearfield Consequence Analysis</a:t>
            </a:r>
          </a:p>
        </p:txBody>
      </p:sp>
      <p:sp>
        <p:nvSpPr>
          <p:cNvPr id="4" name="Text Placeholder 3">
            <a:extLst>
              <a:ext uri="{FF2B5EF4-FFF2-40B4-BE49-F238E27FC236}">
                <a16:creationId xmlns:a16="http://schemas.microsoft.com/office/drawing/2014/main" id="{ED2C4E19-E67E-46F7-B093-E46C23F78365}"/>
              </a:ext>
            </a:extLst>
          </p:cNvPr>
          <p:cNvSpPr>
            <a:spLocks noGrp="1"/>
          </p:cNvSpPr>
          <p:nvPr>
            <p:ph type="body" sz="quarter" idx="12"/>
          </p:nvPr>
        </p:nvSpPr>
        <p:spPr>
          <a:xfrm>
            <a:off x="521208" y="4873751"/>
            <a:ext cx="5152972" cy="1690255"/>
          </a:xfrm>
        </p:spPr>
        <p:txBody>
          <a:bodyPr>
            <a:normAutofit lnSpcReduction="10000"/>
          </a:bodyPr>
          <a:lstStyle/>
          <a:p>
            <a:r>
              <a:rPr lang="en-US" sz="2400" b="1" dirty="0">
                <a:latin typeface="Calibri" panose="020F0502020204030204" pitchFamily="34" charset="0"/>
                <a:cs typeface="Calibri" panose="020F0502020204030204" pitchFamily="34" charset="0"/>
              </a:rPr>
              <a:t>Dan Clayton, Nate Bixler</a:t>
            </a:r>
          </a:p>
          <a:p>
            <a:pPr fontAlgn="auto"/>
            <a:r>
              <a:rPr lang="en-US" sz="2400" b="1" dirty="0">
                <a:latin typeface="Calibri" panose="020F0502020204030204" pitchFamily="34" charset="0"/>
                <a:cs typeface="Calibri" panose="020F0502020204030204" pitchFamily="34" charset="0"/>
              </a:rPr>
              <a:t>Sandia National Laboratories</a:t>
            </a:r>
          </a:p>
          <a:p>
            <a:pPr fontAlgn="auto"/>
            <a:r>
              <a:rPr lang="en-US" b="1" dirty="0">
                <a:latin typeface="Calibri" panose="020F0502020204030204" pitchFamily="34" charset="0"/>
                <a:cs typeface="Calibri" panose="020F0502020204030204" pitchFamily="34" charset="0"/>
              </a:rPr>
              <a:t>Presented at 2020 Virtual International MACCS Users’ Group Meeting, August 31 to September 2, 2020</a:t>
            </a:r>
          </a:p>
          <a:p>
            <a:endParaRPr lang="en-US" dirty="0"/>
          </a:p>
        </p:txBody>
      </p:sp>
      <p:sp>
        <p:nvSpPr>
          <p:cNvPr id="5" name="Rectangle 4">
            <a:extLst>
              <a:ext uri="{FF2B5EF4-FFF2-40B4-BE49-F238E27FC236}">
                <a16:creationId xmlns:a16="http://schemas.microsoft.com/office/drawing/2014/main" id="{502F94C6-4F88-470C-BC32-D04DABC54861}"/>
              </a:ext>
            </a:extLst>
          </p:cNvPr>
          <p:cNvSpPr/>
          <p:nvPr/>
        </p:nvSpPr>
        <p:spPr>
          <a:xfrm>
            <a:off x="591934" y="2915631"/>
            <a:ext cx="1527812" cy="905163"/>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5CE1B5C8-B8C6-4A2A-9216-E3B200FF8006}"/>
              </a:ext>
            </a:extLst>
          </p:cNvPr>
          <p:cNvSpPr/>
          <p:nvPr/>
        </p:nvSpPr>
        <p:spPr>
          <a:xfrm>
            <a:off x="2101231" y="2915632"/>
            <a:ext cx="1105733" cy="905162"/>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FEDAFCA7-1016-4BDE-8DDD-3F16EAD6ACED}"/>
              </a:ext>
            </a:extLst>
          </p:cNvPr>
          <p:cNvSpPr/>
          <p:nvPr/>
        </p:nvSpPr>
        <p:spPr>
          <a:xfrm>
            <a:off x="3188449" y="2915631"/>
            <a:ext cx="2485730" cy="90516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26F443EC-0963-451E-A97F-02147DB9F0C0}"/>
              </a:ext>
            </a:extLst>
          </p:cNvPr>
          <p:cNvSpPr/>
          <p:nvPr/>
        </p:nvSpPr>
        <p:spPr>
          <a:xfrm>
            <a:off x="5674180" y="1363919"/>
            <a:ext cx="1967594" cy="1421017"/>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884404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AFBF0-8F6C-44EA-9458-65920AD1593D}"/>
              </a:ext>
            </a:extLst>
          </p:cNvPr>
          <p:cNvSpPr>
            <a:spLocks noGrp="1"/>
          </p:cNvSpPr>
          <p:nvPr>
            <p:ph type="title"/>
          </p:nvPr>
        </p:nvSpPr>
        <p:spPr/>
        <p:txBody>
          <a:bodyPr/>
          <a:lstStyle/>
          <a:p>
            <a:r>
              <a:rPr lang="en-US" sz="3200" dirty="0"/>
              <a:t>Nearfield Code List</a:t>
            </a:r>
          </a:p>
        </p:txBody>
      </p:sp>
      <p:sp>
        <p:nvSpPr>
          <p:cNvPr id="3" name="Content Placeholder 2">
            <a:extLst>
              <a:ext uri="{FF2B5EF4-FFF2-40B4-BE49-F238E27FC236}">
                <a16:creationId xmlns:a16="http://schemas.microsoft.com/office/drawing/2014/main" id="{E7626F0E-FE15-46EE-9D0F-C9768F7C9365}"/>
              </a:ext>
            </a:extLst>
          </p:cNvPr>
          <p:cNvSpPr>
            <a:spLocks noGrp="1"/>
          </p:cNvSpPr>
          <p:nvPr>
            <p:ph idx="1"/>
          </p:nvPr>
        </p:nvSpPr>
        <p:spPr>
          <a:xfrm>
            <a:off x="618867" y="1132114"/>
            <a:ext cx="7543800" cy="2187486"/>
          </a:xfrm>
        </p:spPr>
        <p:txBody>
          <a:bodyPr>
            <a:normAutofit/>
          </a:bodyPr>
          <a:lstStyle/>
          <a:p>
            <a:r>
              <a:rPr lang="en-US" sz="2400" dirty="0"/>
              <a:t>Four </a:t>
            </a:r>
            <a:r>
              <a:rPr lang="en-US" sz="2400" b="1" dirty="0"/>
              <a:t>candidate codes </a:t>
            </a:r>
            <a:r>
              <a:rPr lang="en-US" sz="2400" dirty="0"/>
              <a:t>were selected from the three </a:t>
            </a:r>
            <a:r>
              <a:rPr lang="en-US" sz="2400" b="1" dirty="0"/>
              <a:t>main methods</a:t>
            </a:r>
            <a:r>
              <a:rPr lang="en-US" sz="2400" dirty="0"/>
              <a:t> of atmospheric transport and dispersion (ATD) in the nearfield and evaluated</a:t>
            </a:r>
          </a:p>
          <a:p>
            <a:pPr lvl="1"/>
            <a:r>
              <a:rPr lang="en-US" sz="2000" dirty="0"/>
              <a:t>CFD models – </a:t>
            </a:r>
            <a:r>
              <a:rPr lang="en-US" sz="2000" dirty="0" err="1"/>
              <a:t>OpenFOAM</a:t>
            </a:r>
            <a:endParaRPr lang="en-US" sz="2000" dirty="0"/>
          </a:p>
          <a:p>
            <a:pPr lvl="1"/>
            <a:r>
              <a:rPr lang="en-US" sz="2000" dirty="0"/>
              <a:t>Simplified wind-field models – QUIC</a:t>
            </a:r>
          </a:p>
          <a:p>
            <a:pPr lvl="1"/>
            <a:r>
              <a:rPr lang="en-US" sz="2000" dirty="0"/>
              <a:t>Modified Gaussian models – AERMOD and ARCON96</a:t>
            </a:r>
          </a:p>
        </p:txBody>
      </p:sp>
      <p:sp>
        <p:nvSpPr>
          <p:cNvPr id="5" name="Slide Number Placeholder 4">
            <a:extLst>
              <a:ext uri="{FF2B5EF4-FFF2-40B4-BE49-F238E27FC236}">
                <a16:creationId xmlns:a16="http://schemas.microsoft.com/office/drawing/2014/main" id="{84F8CC12-7888-470B-8A9C-0AEF194E3814}"/>
              </a:ext>
            </a:extLst>
          </p:cNvPr>
          <p:cNvSpPr>
            <a:spLocks noGrp="1"/>
          </p:cNvSpPr>
          <p:nvPr>
            <p:ph type="sldNum" sz="quarter" idx="12"/>
          </p:nvPr>
        </p:nvSpPr>
        <p:spPr/>
        <p:txBody>
          <a:bodyPr/>
          <a:lstStyle/>
          <a:p>
            <a:fld id="{6113E31D-E2AB-40D1-8B51-AFA5AFEF393A}" type="slidenum">
              <a:rPr lang="en-US" smtClean="0"/>
              <a:t>10</a:t>
            </a:fld>
            <a:endParaRPr lang="en-US" dirty="0"/>
          </a:p>
        </p:txBody>
      </p:sp>
      <p:pic>
        <p:nvPicPr>
          <p:cNvPr id="4" name="Picture 3">
            <a:extLst>
              <a:ext uri="{FF2B5EF4-FFF2-40B4-BE49-F238E27FC236}">
                <a16:creationId xmlns:a16="http://schemas.microsoft.com/office/drawing/2014/main" id="{8041D3BB-A175-4294-989C-F708DAAFE936}"/>
              </a:ext>
            </a:extLst>
          </p:cNvPr>
          <p:cNvPicPr>
            <a:picLocks noChangeAspect="1"/>
          </p:cNvPicPr>
          <p:nvPr/>
        </p:nvPicPr>
        <p:blipFill>
          <a:blip r:embed="rId2"/>
          <a:srcRect/>
          <a:stretch/>
        </p:blipFill>
        <p:spPr>
          <a:xfrm>
            <a:off x="267675" y="3477255"/>
            <a:ext cx="8608650" cy="2205085"/>
          </a:xfrm>
          <a:prstGeom prst="rect">
            <a:avLst/>
          </a:prstGeom>
        </p:spPr>
      </p:pic>
      <p:sp>
        <p:nvSpPr>
          <p:cNvPr id="6" name="Content Placeholder 2">
            <a:extLst>
              <a:ext uri="{FF2B5EF4-FFF2-40B4-BE49-F238E27FC236}">
                <a16:creationId xmlns:a16="http://schemas.microsoft.com/office/drawing/2014/main" id="{C78C5560-53FE-40CD-B3D7-D2395CA4961A}"/>
              </a:ext>
            </a:extLst>
          </p:cNvPr>
          <p:cNvSpPr txBox="1">
            <a:spLocks/>
          </p:cNvSpPr>
          <p:nvPr/>
        </p:nvSpPr>
        <p:spPr>
          <a:xfrm>
            <a:off x="618867" y="5839995"/>
            <a:ext cx="7543800" cy="802779"/>
          </a:xfrm>
          <a:prstGeom prst="rect">
            <a:avLst/>
          </a:prstGeom>
        </p:spPr>
        <p:txBody>
          <a:bodyPr vert="horz" lIns="0" tIns="45720" rIns="0" bIns="45720" rtlCol="0">
            <a:normAutofit/>
          </a:bodyPr>
          <a:lstStyle>
            <a:lvl1pPr marL="68577" indent="-68577" algn="l" defTabSz="685766" rtl="0" eaLnBrk="1" latinLnBrk="0" hangingPunct="1">
              <a:lnSpc>
                <a:spcPct val="90000"/>
              </a:lnSpc>
              <a:spcBef>
                <a:spcPts val="150"/>
              </a:spcBef>
              <a:spcAft>
                <a:spcPts val="300"/>
              </a:spcAft>
              <a:buClr>
                <a:srgbClr val="00B0F0"/>
              </a:buClr>
              <a:buSzPct val="100000"/>
              <a:buFont typeface="Calibri" panose="020F0502020204030204" pitchFamily="34" charset="0"/>
              <a:buChar char=" "/>
              <a:defRPr sz="1800" kern="1200">
                <a:solidFill>
                  <a:schemeClr val="bg2">
                    <a:lumMod val="25000"/>
                  </a:schemeClr>
                </a:solidFill>
                <a:latin typeface="Garamond" charset="0"/>
                <a:ea typeface="Garamond" charset="0"/>
                <a:cs typeface="Garamond" charset="0"/>
              </a:defRPr>
            </a:lvl1pPr>
            <a:lvl2pPr marL="288022" indent="-137153" algn="l" defTabSz="685766" rtl="0" eaLnBrk="1" latinLnBrk="0" hangingPunct="1">
              <a:lnSpc>
                <a:spcPct val="90000"/>
              </a:lnSpc>
              <a:spcBef>
                <a:spcPts val="150"/>
              </a:spcBef>
              <a:spcAft>
                <a:spcPts val="300"/>
              </a:spcAft>
              <a:buClrTx/>
              <a:buFont typeface="Arial" panose="020B0604020202020204" pitchFamily="34" charset="0"/>
              <a:buChar char="•"/>
              <a:defRPr sz="1600" kern="1200">
                <a:solidFill>
                  <a:schemeClr val="bg2">
                    <a:lumMod val="25000"/>
                  </a:schemeClr>
                </a:solidFill>
                <a:latin typeface="Garamond" charset="0"/>
                <a:ea typeface="Garamond" charset="0"/>
                <a:cs typeface="Garamond" charset="0"/>
              </a:defRPr>
            </a:lvl2pPr>
            <a:lvl3pPr marL="425175" indent="-137153" algn="l" defTabSz="685766" rtl="0" eaLnBrk="1" latinLnBrk="0" hangingPunct="1">
              <a:lnSpc>
                <a:spcPct val="90000"/>
              </a:lnSpc>
              <a:spcBef>
                <a:spcPts val="150"/>
              </a:spcBef>
              <a:spcAft>
                <a:spcPts val="300"/>
              </a:spcAft>
              <a:buClr>
                <a:schemeClr val="accent1"/>
              </a:buClr>
              <a:buFont typeface="Wingdings" panose="05000000000000000000" pitchFamily="2" charset="2"/>
              <a:buChar char="§"/>
              <a:defRPr sz="1400" kern="1200">
                <a:solidFill>
                  <a:schemeClr val="bg2">
                    <a:lumMod val="25000"/>
                  </a:schemeClr>
                </a:solidFill>
                <a:latin typeface="Garamond" charset="0"/>
                <a:ea typeface="Garamond" charset="0"/>
                <a:cs typeface="Garamond" charset="0"/>
              </a:defRPr>
            </a:lvl3pPr>
            <a:lvl4pPr marL="562328" indent="-137153" algn="l" defTabSz="685766" rtl="0" eaLnBrk="1" latinLnBrk="0" hangingPunct="1">
              <a:lnSpc>
                <a:spcPct val="90000"/>
              </a:lnSpc>
              <a:spcBef>
                <a:spcPts val="150"/>
              </a:spcBef>
              <a:spcAft>
                <a:spcPts val="300"/>
              </a:spcAft>
              <a:buClr>
                <a:schemeClr val="accent4"/>
              </a:buClr>
              <a:buFont typeface="Wingdings" panose="05000000000000000000" pitchFamily="2" charset="2"/>
              <a:buChar char="§"/>
              <a:defRPr sz="1400" kern="1200">
                <a:solidFill>
                  <a:schemeClr val="bg2">
                    <a:lumMod val="25000"/>
                  </a:schemeClr>
                </a:solidFill>
                <a:latin typeface="Garamond" charset="0"/>
                <a:ea typeface="Garamond" charset="0"/>
                <a:cs typeface="Garamond" charset="0"/>
              </a:defRPr>
            </a:lvl4pPr>
            <a:lvl5pPr marL="699482" indent="-137153" algn="l" defTabSz="685766" rtl="0" eaLnBrk="1" latinLnBrk="0" hangingPunct="1">
              <a:lnSpc>
                <a:spcPct val="90000"/>
              </a:lnSpc>
              <a:spcBef>
                <a:spcPts val="150"/>
              </a:spcBef>
              <a:spcAft>
                <a:spcPts val="300"/>
              </a:spcAft>
              <a:buClr>
                <a:schemeClr val="accent5"/>
              </a:buClr>
              <a:buFont typeface="Wingdings" panose="05000000000000000000" pitchFamily="2" charset="2"/>
              <a:buChar char="§"/>
              <a:defRPr sz="1400" kern="1200">
                <a:solidFill>
                  <a:schemeClr val="bg2">
                    <a:lumMod val="25000"/>
                  </a:schemeClr>
                </a:solidFill>
                <a:latin typeface="Garamond" charset="0"/>
                <a:ea typeface="Garamond" charset="0"/>
                <a:cs typeface="Garamond" charset="0"/>
              </a:defRPr>
            </a:lvl5pPr>
            <a:lvl6pPr marL="824960"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4952"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4944"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4937" indent="-171442" algn="l" defTabSz="685766"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r>
              <a:rPr lang="en-US" sz="2400" dirty="0"/>
              <a:t>Based on these rankings, QUIC, AERMOD, and ARCON96 and were selected for comparison with MACCS</a:t>
            </a:r>
          </a:p>
        </p:txBody>
      </p:sp>
    </p:spTree>
    <p:extLst>
      <p:ext uri="{BB962C8B-B14F-4D97-AF65-F5344CB8AC3E}">
        <p14:creationId xmlns:p14="http://schemas.microsoft.com/office/powerpoint/2010/main" val="126865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BB696-4E5D-41E9-AB23-C150FBFA7C93}"/>
              </a:ext>
            </a:extLst>
          </p:cNvPr>
          <p:cNvSpPr>
            <a:spLocks noGrp="1"/>
          </p:cNvSpPr>
          <p:nvPr>
            <p:ph type="title"/>
          </p:nvPr>
        </p:nvSpPr>
        <p:spPr/>
        <p:txBody>
          <a:bodyPr/>
          <a:lstStyle/>
          <a:p>
            <a:r>
              <a:rPr lang="en-US" sz="3200" dirty="0"/>
              <a:t>Test Cases</a:t>
            </a:r>
          </a:p>
        </p:txBody>
      </p:sp>
      <p:sp>
        <p:nvSpPr>
          <p:cNvPr id="3" name="Content Placeholder 2">
            <a:extLst>
              <a:ext uri="{FF2B5EF4-FFF2-40B4-BE49-F238E27FC236}">
                <a16:creationId xmlns:a16="http://schemas.microsoft.com/office/drawing/2014/main" id="{0E8E7EF9-30FE-41FD-BA47-CD9BA63FE88B}"/>
              </a:ext>
            </a:extLst>
          </p:cNvPr>
          <p:cNvSpPr>
            <a:spLocks noGrp="1"/>
          </p:cNvSpPr>
          <p:nvPr>
            <p:ph idx="1"/>
          </p:nvPr>
        </p:nvSpPr>
        <p:spPr>
          <a:xfrm>
            <a:off x="618867" y="1127759"/>
            <a:ext cx="7543800" cy="4295141"/>
          </a:xfrm>
        </p:spPr>
        <p:txBody>
          <a:bodyPr>
            <a:normAutofit fontScale="92500" lnSpcReduction="10000"/>
          </a:bodyPr>
          <a:lstStyle/>
          <a:p>
            <a:r>
              <a:rPr lang="en-US" sz="2400" dirty="0"/>
              <a:t>Two weather conditions</a:t>
            </a:r>
          </a:p>
          <a:p>
            <a:pPr lvl="1"/>
            <a:r>
              <a:rPr lang="en-US" sz="2000" dirty="0"/>
              <a:t>4 m/s, neutrally-stable (D stability class) – typical condition</a:t>
            </a:r>
          </a:p>
          <a:p>
            <a:pPr lvl="1"/>
            <a:r>
              <a:rPr lang="en-US" sz="2000" dirty="0"/>
              <a:t>2 m/s, stable (F stability class) – reduced dispersion condition</a:t>
            </a:r>
          </a:p>
          <a:p>
            <a:pPr marL="150869" lvl="1" indent="0">
              <a:buNone/>
            </a:pPr>
            <a:endParaRPr lang="en-US" sz="2000" dirty="0"/>
          </a:p>
          <a:p>
            <a:r>
              <a:rPr lang="en-US" sz="2400" dirty="0"/>
              <a:t>Three building configurations (</a:t>
            </a:r>
            <a:r>
              <a:rPr lang="en-US" sz="2400" dirty="0" err="1"/>
              <a:t>HxWxL</a:t>
            </a:r>
            <a:r>
              <a:rPr lang="en-US" sz="2400" dirty="0"/>
              <a:t>)</a:t>
            </a:r>
          </a:p>
          <a:p>
            <a:pPr lvl="1"/>
            <a:r>
              <a:rPr lang="en-US" sz="2000" dirty="0"/>
              <a:t>20m x 100m x 20m (5:1 W:H) – extreme width to height ratio</a:t>
            </a:r>
          </a:p>
          <a:p>
            <a:pPr lvl="1"/>
            <a:r>
              <a:rPr lang="en-US" sz="2000" dirty="0"/>
              <a:t>20m x 40m x 20m (2:1 W:H) – typical building size</a:t>
            </a:r>
          </a:p>
          <a:p>
            <a:pPr lvl="1"/>
            <a:r>
              <a:rPr lang="en-US" sz="2000" dirty="0"/>
              <a:t>No building (point source) – evaluate differences for elevated releases with no building</a:t>
            </a:r>
          </a:p>
          <a:p>
            <a:pPr lvl="1"/>
            <a:endParaRPr lang="en-US" sz="2000" dirty="0"/>
          </a:p>
          <a:p>
            <a:r>
              <a:rPr lang="en-US" sz="2400" dirty="0"/>
              <a:t>Two power levels (heat content)</a:t>
            </a:r>
          </a:p>
          <a:p>
            <a:pPr lvl="1"/>
            <a:r>
              <a:rPr lang="en-US" sz="2000" dirty="0"/>
              <a:t>0 MW – without buoyancy</a:t>
            </a:r>
          </a:p>
          <a:p>
            <a:pPr lvl="1"/>
            <a:r>
              <a:rPr lang="en-US" sz="2000" dirty="0"/>
              <a:t>5 MW – with buoyancy</a:t>
            </a:r>
          </a:p>
        </p:txBody>
      </p:sp>
      <p:sp>
        <p:nvSpPr>
          <p:cNvPr id="4" name="Slide Number Placeholder 3">
            <a:extLst>
              <a:ext uri="{FF2B5EF4-FFF2-40B4-BE49-F238E27FC236}">
                <a16:creationId xmlns:a16="http://schemas.microsoft.com/office/drawing/2014/main" id="{EE666D8B-E5C1-4A3A-ADD0-8BAF0C3397A6}"/>
              </a:ext>
            </a:extLst>
          </p:cNvPr>
          <p:cNvSpPr>
            <a:spLocks noGrp="1"/>
          </p:cNvSpPr>
          <p:nvPr>
            <p:ph type="sldNum" sz="quarter" idx="12"/>
          </p:nvPr>
        </p:nvSpPr>
        <p:spPr/>
        <p:txBody>
          <a:bodyPr/>
          <a:lstStyle/>
          <a:p>
            <a:fld id="{6113E31D-E2AB-40D1-8B51-AFA5AFEF393A}" type="slidenum">
              <a:rPr lang="en-US" smtClean="0"/>
              <a:t>11</a:t>
            </a:fld>
            <a:endParaRPr lang="en-US" dirty="0"/>
          </a:p>
        </p:txBody>
      </p:sp>
      <p:pic>
        <p:nvPicPr>
          <p:cNvPr id="7" name="Picture 6">
            <a:extLst>
              <a:ext uri="{FF2B5EF4-FFF2-40B4-BE49-F238E27FC236}">
                <a16:creationId xmlns:a16="http://schemas.microsoft.com/office/drawing/2014/main" id="{C48365AD-59A0-49FF-9E4B-17D478B698F7}"/>
              </a:ext>
            </a:extLst>
          </p:cNvPr>
          <p:cNvPicPr>
            <a:picLocks noChangeAspect="1"/>
          </p:cNvPicPr>
          <p:nvPr/>
        </p:nvPicPr>
        <p:blipFill>
          <a:blip r:embed="rId2"/>
          <a:srcRect/>
          <a:stretch/>
        </p:blipFill>
        <p:spPr>
          <a:xfrm>
            <a:off x="3632199" y="4787784"/>
            <a:ext cx="5237843" cy="1980291"/>
          </a:xfrm>
          <a:prstGeom prst="rect">
            <a:avLst/>
          </a:prstGeom>
        </p:spPr>
      </p:pic>
    </p:spTree>
    <p:extLst>
      <p:ext uri="{BB962C8B-B14F-4D97-AF65-F5344CB8AC3E}">
        <p14:creationId xmlns:p14="http://schemas.microsoft.com/office/powerpoint/2010/main" val="1263977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A1CCAC1-276A-474B-A922-905C663F1C9B}"/>
              </a:ext>
            </a:extLst>
          </p:cNvPr>
          <p:cNvSpPr>
            <a:spLocks noGrp="1"/>
          </p:cNvSpPr>
          <p:nvPr>
            <p:ph type="ctrTitle"/>
          </p:nvPr>
        </p:nvSpPr>
        <p:spPr/>
        <p:txBody>
          <a:bodyPr>
            <a:normAutofit/>
          </a:bodyPr>
          <a:lstStyle/>
          <a:p>
            <a:r>
              <a:rPr lang="en-US" sz="3200" dirty="0"/>
              <a:t>Code Trends</a:t>
            </a:r>
          </a:p>
        </p:txBody>
      </p:sp>
    </p:spTree>
    <p:extLst>
      <p:ext uri="{BB962C8B-B14F-4D97-AF65-F5344CB8AC3E}">
        <p14:creationId xmlns:p14="http://schemas.microsoft.com/office/powerpoint/2010/main" val="2559548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278E-5C83-424A-9F85-43D4DB03C802}"/>
              </a:ext>
            </a:extLst>
          </p:cNvPr>
          <p:cNvSpPr>
            <a:spLocks noGrp="1"/>
          </p:cNvSpPr>
          <p:nvPr>
            <p:ph type="title"/>
          </p:nvPr>
        </p:nvSpPr>
        <p:spPr/>
        <p:txBody>
          <a:bodyPr/>
          <a:lstStyle/>
          <a:p>
            <a:r>
              <a:rPr lang="en-US" sz="3200" dirty="0"/>
              <a:t>MACCS Results</a:t>
            </a:r>
          </a:p>
        </p:txBody>
      </p:sp>
      <p:sp>
        <p:nvSpPr>
          <p:cNvPr id="3" name="Content Placeholder 2">
            <a:extLst>
              <a:ext uri="{FF2B5EF4-FFF2-40B4-BE49-F238E27FC236}">
                <a16:creationId xmlns:a16="http://schemas.microsoft.com/office/drawing/2014/main" id="{012F990E-54E2-490B-A48B-F9F2FFD3DB65}"/>
              </a:ext>
            </a:extLst>
          </p:cNvPr>
          <p:cNvSpPr>
            <a:spLocks noGrp="1"/>
          </p:cNvSpPr>
          <p:nvPr>
            <p:ph idx="1"/>
          </p:nvPr>
        </p:nvSpPr>
        <p:spPr>
          <a:xfrm>
            <a:off x="441644" y="1127759"/>
            <a:ext cx="3796528" cy="5329554"/>
          </a:xfrm>
        </p:spPr>
        <p:txBody>
          <a:bodyPr>
            <a:noAutofit/>
          </a:bodyPr>
          <a:lstStyle/>
          <a:p>
            <a:pPr marL="0" indent="0">
              <a:spcAft>
                <a:spcPts val="1200"/>
              </a:spcAft>
              <a:buNone/>
            </a:pPr>
            <a:r>
              <a:rPr lang="en-US" sz="2400" b="1" dirty="0"/>
              <a:t>Building</a:t>
            </a:r>
            <a:r>
              <a:rPr lang="en-US" sz="2400" dirty="0"/>
              <a:t> and </a:t>
            </a:r>
            <a:r>
              <a:rPr lang="en-US" sz="2400" b="1" dirty="0"/>
              <a:t>elevation</a:t>
            </a:r>
            <a:r>
              <a:rPr lang="en-US" sz="2400" dirty="0"/>
              <a:t> effects greatly </a:t>
            </a:r>
            <a:r>
              <a:rPr lang="en-US" sz="2400" b="1" dirty="0"/>
              <a:t>diminished</a:t>
            </a:r>
            <a:r>
              <a:rPr lang="en-US" sz="2400" dirty="0"/>
              <a:t> at 800 m </a:t>
            </a:r>
            <a:r>
              <a:rPr lang="en-US" sz="2400" b="1" dirty="0"/>
              <a:t>downwind</a:t>
            </a:r>
          </a:p>
          <a:p>
            <a:pPr marL="0" indent="0">
              <a:spcAft>
                <a:spcPts val="1200"/>
              </a:spcAft>
              <a:buNone/>
            </a:pPr>
            <a:r>
              <a:rPr lang="en-US" sz="2400" b="1" dirty="0"/>
              <a:t>Building</a:t>
            </a:r>
            <a:r>
              <a:rPr lang="en-US" sz="2400" dirty="0"/>
              <a:t> significantly </a:t>
            </a:r>
            <a:r>
              <a:rPr lang="en-US" sz="2400" b="1" dirty="0"/>
              <a:t>increases dispersion</a:t>
            </a:r>
            <a:r>
              <a:rPr lang="en-US" sz="2400" dirty="0"/>
              <a:t> at short distances</a:t>
            </a:r>
          </a:p>
          <a:p>
            <a:pPr marL="0" indent="0">
              <a:spcAft>
                <a:spcPts val="1200"/>
              </a:spcAft>
              <a:buNone/>
            </a:pPr>
            <a:r>
              <a:rPr lang="en-US" sz="2400" dirty="0"/>
              <a:t>Dilution for </a:t>
            </a:r>
            <a:r>
              <a:rPr lang="en-US" sz="2400" b="1" dirty="0"/>
              <a:t>stable</a:t>
            </a:r>
            <a:r>
              <a:rPr lang="en-US" sz="2400" dirty="0"/>
              <a:t> conditions generally </a:t>
            </a:r>
            <a:r>
              <a:rPr lang="en-US" sz="2400" b="1" dirty="0"/>
              <a:t>higher</a:t>
            </a:r>
            <a:r>
              <a:rPr lang="en-US" sz="2400" dirty="0"/>
              <a:t> than the corresponding dilution for </a:t>
            </a:r>
            <a:r>
              <a:rPr lang="en-US" sz="2400" b="1" dirty="0"/>
              <a:t>neutrally-stable</a:t>
            </a:r>
            <a:r>
              <a:rPr lang="en-US" sz="2400" dirty="0"/>
              <a:t> conditions</a:t>
            </a:r>
          </a:p>
          <a:p>
            <a:pPr marL="0" indent="0">
              <a:spcAft>
                <a:spcPts val="1200"/>
              </a:spcAft>
              <a:buNone/>
            </a:pPr>
            <a:r>
              <a:rPr lang="en-US" sz="2400" b="1" dirty="0"/>
              <a:t>Buoyant plumes </a:t>
            </a:r>
            <a:r>
              <a:rPr lang="en-US" sz="2400" dirty="0"/>
              <a:t>that escape building wake produce significantly </a:t>
            </a:r>
            <a:r>
              <a:rPr lang="en-US" sz="2400" b="1" dirty="0"/>
              <a:t>lower dilution values </a:t>
            </a:r>
            <a:r>
              <a:rPr lang="en-US" sz="2400" dirty="0"/>
              <a:t>due to fast plume rise compared with dispersion</a:t>
            </a:r>
          </a:p>
        </p:txBody>
      </p:sp>
      <p:sp>
        <p:nvSpPr>
          <p:cNvPr id="4" name="Slide Number Placeholder 3">
            <a:extLst>
              <a:ext uri="{FF2B5EF4-FFF2-40B4-BE49-F238E27FC236}">
                <a16:creationId xmlns:a16="http://schemas.microsoft.com/office/drawing/2014/main" id="{6465E279-9DC2-4645-9244-493C553BCA3E}"/>
              </a:ext>
            </a:extLst>
          </p:cNvPr>
          <p:cNvSpPr>
            <a:spLocks noGrp="1"/>
          </p:cNvSpPr>
          <p:nvPr>
            <p:ph type="sldNum" sz="quarter" idx="12"/>
          </p:nvPr>
        </p:nvSpPr>
        <p:spPr/>
        <p:txBody>
          <a:bodyPr/>
          <a:lstStyle/>
          <a:p>
            <a:fld id="{6113E31D-E2AB-40D1-8B51-AFA5AFEF393A}" type="slidenum">
              <a:rPr lang="en-US" smtClean="0"/>
              <a:t>13</a:t>
            </a:fld>
            <a:endParaRPr lang="en-US" dirty="0"/>
          </a:p>
        </p:txBody>
      </p:sp>
      <p:pic>
        <p:nvPicPr>
          <p:cNvPr id="5" name="Picture 4">
            <a:extLst>
              <a:ext uri="{FF2B5EF4-FFF2-40B4-BE49-F238E27FC236}">
                <a16:creationId xmlns:a16="http://schemas.microsoft.com/office/drawing/2014/main" id="{D294AB51-25FF-4E97-9488-A5BDEC695C2C}"/>
              </a:ext>
            </a:extLst>
          </p:cNvPr>
          <p:cNvPicPr>
            <a:picLocks noChangeAspect="1"/>
          </p:cNvPicPr>
          <p:nvPr/>
        </p:nvPicPr>
        <p:blipFill>
          <a:blip r:embed="rId2"/>
          <a:srcRect/>
          <a:stretch/>
        </p:blipFill>
        <p:spPr>
          <a:xfrm>
            <a:off x="4572000" y="688101"/>
            <a:ext cx="4137427" cy="3012915"/>
          </a:xfrm>
          <a:prstGeom prst="rect">
            <a:avLst/>
          </a:prstGeom>
        </p:spPr>
      </p:pic>
      <p:pic>
        <p:nvPicPr>
          <p:cNvPr id="6" name="Picture 5">
            <a:extLst>
              <a:ext uri="{FF2B5EF4-FFF2-40B4-BE49-F238E27FC236}">
                <a16:creationId xmlns:a16="http://schemas.microsoft.com/office/drawing/2014/main" id="{E5A6F299-690F-437F-9D11-44D7A924A1DE}"/>
              </a:ext>
            </a:extLst>
          </p:cNvPr>
          <p:cNvPicPr>
            <a:picLocks noChangeAspect="1"/>
          </p:cNvPicPr>
          <p:nvPr/>
        </p:nvPicPr>
        <p:blipFill>
          <a:blip r:embed="rId3"/>
          <a:srcRect/>
          <a:stretch/>
        </p:blipFill>
        <p:spPr>
          <a:xfrm>
            <a:off x="4589691" y="3847293"/>
            <a:ext cx="4119736" cy="3003893"/>
          </a:xfrm>
          <a:prstGeom prst="rect">
            <a:avLst/>
          </a:prstGeom>
        </p:spPr>
      </p:pic>
    </p:spTree>
    <p:extLst>
      <p:ext uri="{BB962C8B-B14F-4D97-AF65-F5344CB8AC3E}">
        <p14:creationId xmlns:p14="http://schemas.microsoft.com/office/powerpoint/2010/main" val="4201478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278E-5C83-424A-9F85-43D4DB03C802}"/>
              </a:ext>
            </a:extLst>
          </p:cNvPr>
          <p:cNvSpPr>
            <a:spLocks noGrp="1"/>
          </p:cNvSpPr>
          <p:nvPr>
            <p:ph type="title"/>
          </p:nvPr>
        </p:nvSpPr>
        <p:spPr/>
        <p:txBody>
          <a:bodyPr/>
          <a:lstStyle/>
          <a:p>
            <a:r>
              <a:rPr lang="en-US" sz="3200" dirty="0"/>
              <a:t>ARCON96 Results</a:t>
            </a:r>
          </a:p>
        </p:txBody>
      </p:sp>
      <p:sp>
        <p:nvSpPr>
          <p:cNvPr id="3" name="Content Placeholder 2">
            <a:extLst>
              <a:ext uri="{FF2B5EF4-FFF2-40B4-BE49-F238E27FC236}">
                <a16:creationId xmlns:a16="http://schemas.microsoft.com/office/drawing/2014/main" id="{012F990E-54E2-490B-A48B-F9F2FFD3DB65}"/>
              </a:ext>
            </a:extLst>
          </p:cNvPr>
          <p:cNvSpPr>
            <a:spLocks noGrp="1"/>
          </p:cNvSpPr>
          <p:nvPr>
            <p:ph idx="1"/>
          </p:nvPr>
        </p:nvSpPr>
        <p:spPr>
          <a:xfrm>
            <a:off x="441644" y="1127759"/>
            <a:ext cx="3796528" cy="5329554"/>
          </a:xfrm>
        </p:spPr>
        <p:txBody>
          <a:bodyPr>
            <a:noAutofit/>
          </a:bodyPr>
          <a:lstStyle/>
          <a:p>
            <a:pPr marL="0" indent="0">
              <a:spcAft>
                <a:spcPts val="1200"/>
              </a:spcAft>
              <a:buNone/>
            </a:pPr>
            <a:r>
              <a:rPr lang="en-US" sz="2400" b="1" dirty="0"/>
              <a:t>Minimal change </a:t>
            </a:r>
            <a:r>
              <a:rPr lang="en-US" sz="2400" dirty="0"/>
              <a:t>due to inclusion of </a:t>
            </a:r>
            <a:r>
              <a:rPr lang="en-US" sz="2400" b="1" dirty="0"/>
              <a:t>building</a:t>
            </a:r>
            <a:r>
              <a:rPr lang="en-US" sz="2400" dirty="0"/>
              <a:t> or </a:t>
            </a:r>
            <a:r>
              <a:rPr lang="en-US" sz="2400" b="1" dirty="0"/>
              <a:t>elevated</a:t>
            </a:r>
            <a:r>
              <a:rPr lang="en-US" sz="2400" dirty="0"/>
              <a:t> release within 1 km</a:t>
            </a:r>
          </a:p>
          <a:p>
            <a:pPr marL="0" indent="0">
              <a:spcAft>
                <a:spcPts val="1200"/>
              </a:spcAft>
              <a:buNone/>
            </a:pPr>
            <a:r>
              <a:rPr lang="en-US" sz="2400" dirty="0"/>
              <a:t>Dilution for </a:t>
            </a:r>
            <a:r>
              <a:rPr lang="en-US" sz="2400" b="1" dirty="0"/>
              <a:t>stable</a:t>
            </a:r>
            <a:r>
              <a:rPr lang="en-US" sz="2400" dirty="0"/>
              <a:t> conditions generally </a:t>
            </a:r>
            <a:r>
              <a:rPr lang="en-US" sz="2400" b="1" dirty="0"/>
              <a:t>higher</a:t>
            </a:r>
            <a:r>
              <a:rPr lang="en-US" sz="2400" dirty="0"/>
              <a:t> than the corresponding dilution for </a:t>
            </a:r>
            <a:r>
              <a:rPr lang="en-US" sz="2400" b="1" dirty="0"/>
              <a:t>neutrally-stable</a:t>
            </a:r>
            <a:r>
              <a:rPr lang="en-US" sz="2400" dirty="0"/>
              <a:t> conditions</a:t>
            </a:r>
          </a:p>
          <a:p>
            <a:pPr marL="0" indent="0">
              <a:spcAft>
                <a:spcPts val="1200"/>
              </a:spcAft>
              <a:buNone/>
            </a:pPr>
            <a:r>
              <a:rPr lang="en-US" sz="2400" dirty="0"/>
              <a:t>No plume rise model implemented; buoyant cases were not modeled</a:t>
            </a:r>
          </a:p>
        </p:txBody>
      </p:sp>
      <p:sp>
        <p:nvSpPr>
          <p:cNvPr id="4" name="Slide Number Placeholder 3">
            <a:extLst>
              <a:ext uri="{FF2B5EF4-FFF2-40B4-BE49-F238E27FC236}">
                <a16:creationId xmlns:a16="http://schemas.microsoft.com/office/drawing/2014/main" id="{6465E279-9DC2-4645-9244-493C553BCA3E}"/>
              </a:ext>
            </a:extLst>
          </p:cNvPr>
          <p:cNvSpPr>
            <a:spLocks noGrp="1"/>
          </p:cNvSpPr>
          <p:nvPr>
            <p:ph type="sldNum" sz="quarter" idx="12"/>
          </p:nvPr>
        </p:nvSpPr>
        <p:spPr/>
        <p:txBody>
          <a:bodyPr/>
          <a:lstStyle/>
          <a:p>
            <a:fld id="{6113E31D-E2AB-40D1-8B51-AFA5AFEF393A}" type="slidenum">
              <a:rPr lang="en-US" smtClean="0"/>
              <a:t>14</a:t>
            </a:fld>
            <a:endParaRPr lang="en-US" dirty="0"/>
          </a:p>
        </p:txBody>
      </p:sp>
      <p:pic>
        <p:nvPicPr>
          <p:cNvPr id="5" name="Picture 4">
            <a:extLst>
              <a:ext uri="{FF2B5EF4-FFF2-40B4-BE49-F238E27FC236}">
                <a16:creationId xmlns:a16="http://schemas.microsoft.com/office/drawing/2014/main" id="{D294AB51-25FF-4E97-9488-A5BDEC695C2C}"/>
              </a:ext>
            </a:extLst>
          </p:cNvPr>
          <p:cNvPicPr>
            <a:picLocks noChangeAspect="1"/>
          </p:cNvPicPr>
          <p:nvPr/>
        </p:nvPicPr>
        <p:blipFill>
          <a:blip r:embed="rId2"/>
          <a:srcRect/>
          <a:stretch/>
        </p:blipFill>
        <p:spPr>
          <a:xfrm>
            <a:off x="4574158" y="685799"/>
            <a:ext cx="4133111" cy="3017520"/>
          </a:xfrm>
          <a:prstGeom prst="rect">
            <a:avLst/>
          </a:prstGeom>
        </p:spPr>
      </p:pic>
      <p:pic>
        <p:nvPicPr>
          <p:cNvPr id="6" name="Picture 5">
            <a:extLst>
              <a:ext uri="{FF2B5EF4-FFF2-40B4-BE49-F238E27FC236}">
                <a16:creationId xmlns:a16="http://schemas.microsoft.com/office/drawing/2014/main" id="{E5A6F299-690F-437F-9D11-44D7A924A1DE}"/>
              </a:ext>
            </a:extLst>
          </p:cNvPr>
          <p:cNvPicPr>
            <a:picLocks noChangeAspect="1"/>
          </p:cNvPicPr>
          <p:nvPr/>
        </p:nvPicPr>
        <p:blipFill>
          <a:blip r:embed="rId3"/>
          <a:srcRect/>
          <a:stretch/>
        </p:blipFill>
        <p:spPr>
          <a:xfrm>
            <a:off x="4589692" y="3847294"/>
            <a:ext cx="4119734" cy="3003893"/>
          </a:xfrm>
          <a:prstGeom prst="rect">
            <a:avLst/>
          </a:prstGeom>
        </p:spPr>
      </p:pic>
    </p:spTree>
    <p:extLst>
      <p:ext uri="{BB962C8B-B14F-4D97-AF65-F5344CB8AC3E}">
        <p14:creationId xmlns:p14="http://schemas.microsoft.com/office/powerpoint/2010/main" val="2285540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278E-5C83-424A-9F85-43D4DB03C802}"/>
              </a:ext>
            </a:extLst>
          </p:cNvPr>
          <p:cNvSpPr>
            <a:spLocks noGrp="1"/>
          </p:cNvSpPr>
          <p:nvPr>
            <p:ph type="title"/>
          </p:nvPr>
        </p:nvSpPr>
        <p:spPr/>
        <p:txBody>
          <a:bodyPr/>
          <a:lstStyle/>
          <a:p>
            <a:r>
              <a:rPr lang="en-US" sz="3200" dirty="0"/>
              <a:t>AERMOD Results</a:t>
            </a:r>
          </a:p>
        </p:txBody>
      </p:sp>
      <p:sp>
        <p:nvSpPr>
          <p:cNvPr id="3" name="Content Placeholder 2">
            <a:extLst>
              <a:ext uri="{FF2B5EF4-FFF2-40B4-BE49-F238E27FC236}">
                <a16:creationId xmlns:a16="http://schemas.microsoft.com/office/drawing/2014/main" id="{012F990E-54E2-490B-A48B-F9F2FFD3DB65}"/>
              </a:ext>
            </a:extLst>
          </p:cNvPr>
          <p:cNvSpPr>
            <a:spLocks noGrp="1"/>
          </p:cNvSpPr>
          <p:nvPr>
            <p:ph idx="1"/>
          </p:nvPr>
        </p:nvSpPr>
        <p:spPr>
          <a:xfrm>
            <a:off x="441644" y="1127759"/>
            <a:ext cx="3796528" cy="5329554"/>
          </a:xfrm>
        </p:spPr>
        <p:txBody>
          <a:bodyPr>
            <a:noAutofit/>
          </a:bodyPr>
          <a:lstStyle/>
          <a:p>
            <a:pPr marL="0" indent="0">
              <a:spcAft>
                <a:spcPts val="1200"/>
              </a:spcAft>
              <a:buNone/>
            </a:pPr>
            <a:r>
              <a:rPr lang="en-US" sz="2400" b="1" dirty="0"/>
              <a:t>Building</a:t>
            </a:r>
            <a:r>
              <a:rPr lang="en-US" sz="2400" dirty="0"/>
              <a:t> and </a:t>
            </a:r>
            <a:r>
              <a:rPr lang="en-US" sz="2400" b="1" dirty="0"/>
              <a:t>elevation</a:t>
            </a:r>
            <a:r>
              <a:rPr lang="en-US" sz="2400" dirty="0"/>
              <a:t> effects greatly </a:t>
            </a:r>
            <a:r>
              <a:rPr lang="en-US" sz="2400" b="1" dirty="0"/>
              <a:t>diminished</a:t>
            </a:r>
            <a:r>
              <a:rPr lang="en-US" sz="2400" dirty="0"/>
              <a:t> at 500 m </a:t>
            </a:r>
            <a:r>
              <a:rPr lang="en-US" sz="2400" b="1" dirty="0"/>
              <a:t>downwind</a:t>
            </a:r>
          </a:p>
          <a:p>
            <a:pPr marL="0" indent="0">
              <a:spcAft>
                <a:spcPts val="1200"/>
              </a:spcAft>
              <a:buNone/>
            </a:pPr>
            <a:r>
              <a:rPr lang="en-US" sz="2400" b="1" dirty="0"/>
              <a:t>Building</a:t>
            </a:r>
            <a:r>
              <a:rPr lang="en-US" sz="2400" dirty="0"/>
              <a:t> significantly </a:t>
            </a:r>
            <a:r>
              <a:rPr lang="en-US" sz="2400" b="1" dirty="0"/>
              <a:t>increases dispersion</a:t>
            </a:r>
            <a:r>
              <a:rPr lang="en-US" sz="2400" dirty="0"/>
              <a:t> at short distances</a:t>
            </a:r>
          </a:p>
          <a:p>
            <a:pPr marL="0" indent="0">
              <a:spcAft>
                <a:spcPts val="1200"/>
              </a:spcAft>
              <a:buNone/>
            </a:pPr>
            <a:r>
              <a:rPr lang="en-US" sz="2400" dirty="0"/>
              <a:t>Dilution for </a:t>
            </a:r>
            <a:r>
              <a:rPr lang="en-US" sz="2400" b="1" dirty="0"/>
              <a:t>stable</a:t>
            </a:r>
            <a:r>
              <a:rPr lang="en-US" sz="2400" dirty="0"/>
              <a:t> conditions generally </a:t>
            </a:r>
            <a:r>
              <a:rPr lang="en-US" sz="2400" b="1" dirty="0"/>
              <a:t>higher</a:t>
            </a:r>
            <a:r>
              <a:rPr lang="en-US" sz="2400" dirty="0"/>
              <a:t> than the corresponding dilution for </a:t>
            </a:r>
            <a:r>
              <a:rPr lang="en-US" sz="2400" b="1" dirty="0"/>
              <a:t>neutrally-stable</a:t>
            </a:r>
            <a:r>
              <a:rPr lang="en-US" sz="2400" dirty="0"/>
              <a:t> conditions</a:t>
            </a:r>
          </a:p>
          <a:p>
            <a:pPr marL="0" indent="0">
              <a:spcAft>
                <a:spcPts val="1200"/>
              </a:spcAft>
              <a:buNone/>
            </a:pPr>
            <a:r>
              <a:rPr lang="en-US" sz="2400" b="1" dirty="0"/>
              <a:t>Minor differences</a:t>
            </a:r>
            <a:r>
              <a:rPr lang="en-US" sz="2400" dirty="0"/>
              <a:t> due to </a:t>
            </a:r>
            <a:r>
              <a:rPr lang="en-US" sz="2400" b="1" dirty="0"/>
              <a:t>buoyancy</a:t>
            </a:r>
          </a:p>
        </p:txBody>
      </p:sp>
      <p:sp>
        <p:nvSpPr>
          <p:cNvPr id="4" name="Slide Number Placeholder 3">
            <a:extLst>
              <a:ext uri="{FF2B5EF4-FFF2-40B4-BE49-F238E27FC236}">
                <a16:creationId xmlns:a16="http://schemas.microsoft.com/office/drawing/2014/main" id="{6465E279-9DC2-4645-9244-493C553BCA3E}"/>
              </a:ext>
            </a:extLst>
          </p:cNvPr>
          <p:cNvSpPr>
            <a:spLocks noGrp="1"/>
          </p:cNvSpPr>
          <p:nvPr>
            <p:ph type="sldNum" sz="quarter" idx="12"/>
          </p:nvPr>
        </p:nvSpPr>
        <p:spPr/>
        <p:txBody>
          <a:bodyPr/>
          <a:lstStyle/>
          <a:p>
            <a:fld id="{6113E31D-E2AB-40D1-8B51-AFA5AFEF393A}" type="slidenum">
              <a:rPr lang="en-US" smtClean="0"/>
              <a:t>15</a:t>
            </a:fld>
            <a:endParaRPr lang="en-US" dirty="0"/>
          </a:p>
        </p:txBody>
      </p:sp>
      <p:pic>
        <p:nvPicPr>
          <p:cNvPr id="5" name="Picture 4">
            <a:extLst>
              <a:ext uri="{FF2B5EF4-FFF2-40B4-BE49-F238E27FC236}">
                <a16:creationId xmlns:a16="http://schemas.microsoft.com/office/drawing/2014/main" id="{D294AB51-25FF-4E97-9488-A5BDEC695C2C}"/>
              </a:ext>
            </a:extLst>
          </p:cNvPr>
          <p:cNvPicPr>
            <a:picLocks noChangeAspect="1"/>
          </p:cNvPicPr>
          <p:nvPr/>
        </p:nvPicPr>
        <p:blipFill>
          <a:blip r:embed="rId2"/>
          <a:srcRect/>
          <a:stretch/>
        </p:blipFill>
        <p:spPr>
          <a:xfrm>
            <a:off x="4572000" y="692510"/>
            <a:ext cx="4137427" cy="3004097"/>
          </a:xfrm>
          <a:prstGeom prst="rect">
            <a:avLst/>
          </a:prstGeom>
        </p:spPr>
      </p:pic>
      <p:pic>
        <p:nvPicPr>
          <p:cNvPr id="6" name="Picture 5">
            <a:extLst>
              <a:ext uri="{FF2B5EF4-FFF2-40B4-BE49-F238E27FC236}">
                <a16:creationId xmlns:a16="http://schemas.microsoft.com/office/drawing/2014/main" id="{E5A6F299-690F-437F-9D11-44D7A924A1DE}"/>
              </a:ext>
            </a:extLst>
          </p:cNvPr>
          <p:cNvPicPr>
            <a:picLocks noChangeAspect="1"/>
          </p:cNvPicPr>
          <p:nvPr/>
        </p:nvPicPr>
        <p:blipFill>
          <a:blip r:embed="rId3"/>
          <a:srcRect/>
          <a:stretch/>
        </p:blipFill>
        <p:spPr>
          <a:xfrm>
            <a:off x="4594758" y="3847654"/>
            <a:ext cx="4109602" cy="3003171"/>
          </a:xfrm>
          <a:prstGeom prst="rect">
            <a:avLst/>
          </a:prstGeom>
        </p:spPr>
      </p:pic>
    </p:spTree>
    <p:extLst>
      <p:ext uri="{BB962C8B-B14F-4D97-AF65-F5344CB8AC3E}">
        <p14:creationId xmlns:p14="http://schemas.microsoft.com/office/powerpoint/2010/main" val="309255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278E-5C83-424A-9F85-43D4DB03C802}"/>
              </a:ext>
            </a:extLst>
          </p:cNvPr>
          <p:cNvSpPr>
            <a:spLocks noGrp="1"/>
          </p:cNvSpPr>
          <p:nvPr>
            <p:ph type="title"/>
          </p:nvPr>
        </p:nvSpPr>
        <p:spPr/>
        <p:txBody>
          <a:bodyPr/>
          <a:lstStyle/>
          <a:p>
            <a:r>
              <a:rPr lang="en-US" sz="3200" dirty="0"/>
              <a:t>QUIC Results (1/2)</a:t>
            </a:r>
          </a:p>
        </p:txBody>
      </p:sp>
      <p:sp>
        <p:nvSpPr>
          <p:cNvPr id="3" name="Content Placeholder 2">
            <a:extLst>
              <a:ext uri="{FF2B5EF4-FFF2-40B4-BE49-F238E27FC236}">
                <a16:creationId xmlns:a16="http://schemas.microsoft.com/office/drawing/2014/main" id="{012F990E-54E2-490B-A48B-F9F2FFD3DB65}"/>
              </a:ext>
            </a:extLst>
          </p:cNvPr>
          <p:cNvSpPr>
            <a:spLocks noGrp="1"/>
          </p:cNvSpPr>
          <p:nvPr>
            <p:ph idx="1"/>
          </p:nvPr>
        </p:nvSpPr>
        <p:spPr>
          <a:xfrm>
            <a:off x="441644" y="1127759"/>
            <a:ext cx="3796528" cy="5329554"/>
          </a:xfrm>
        </p:spPr>
        <p:txBody>
          <a:bodyPr>
            <a:noAutofit/>
          </a:bodyPr>
          <a:lstStyle/>
          <a:p>
            <a:pPr marL="0" indent="0">
              <a:spcAft>
                <a:spcPts val="1200"/>
              </a:spcAft>
              <a:buNone/>
            </a:pPr>
            <a:r>
              <a:rPr lang="en-US" sz="2400" b="1" dirty="0"/>
              <a:t>Building</a:t>
            </a:r>
            <a:r>
              <a:rPr lang="en-US" sz="2400" dirty="0"/>
              <a:t> and </a:t>
            </a:r>
            <a:r>
              <a:rPr lang="en-US" sz="2400" b="1" dirty="0"/>
              <a:t>elevation</a:t>
            </a:r>
            <a:r>
              <a:rPr lang="en-US" sz="2400" dirty="0"/>
              <a:t> effects greatly </a:t>
            </a:r>
            <a:r>
              <a:rPr lang="en-US" sz="2400" b="1" dirty="0"/>
              <a:t>diminished</a:t>
            </a:r>
            <a:r>
              <a:rPr lang="en-US" sz="2400" dirty="0"/>
              <a:t> at 1 km </a:t>
            </a:r>
            <a:r>
              <a:rPr lang="en-US" sz="2400" b="1" dirty="0"/>
              <a:t>downwind</a:t>
            </a:r>
          </a:p>
          <a:p>
            <a:pPr marL="0" indent="0">
              <a:spcAft>
                <a:spcPts val="1200"/>
              </a:spcAft>
              <a:buNone/>
            </a:pPr>
            <a:r>
              <a:rPr lang="en-US" sz="2400" b="1" dirty="0"/>
              <a:t>Building</a:t>
            </a:r>
            <a:r>
              <a:rPr lang="en-US" sz="2400" dirty="0"/>
              <a:t> significantly </a:t>
            </a:r>
            <a:r>
              <a:rPr lang="en-US" sz="2400" b="1" dirty="0"/>
              <a:t>increases dispersion</a:t>
            </a:r>
            <a:r>
              <a:rPr lang="en-US" sz="2400" dirty="0"/>
              <a:t> at short distances</a:t>
            </a:r>
          </a:p>
          <a:p>
            <a:pPr marL="0" indent="0">
              <a:spcAft>
                <a:spcPts val="1200"/>
              </a:spcAft>
              <a:buNone/>
            </a:pPr>
            <a:r>
              <a:rPr lang="en-US" sz="2400" dirty="0"/>
              <a:t>Dilution for </a:t>
            </a:r>
            <a:r>
              <a:rPr lang="en-US" sz="2400" b="1" dirty="0"/>
              <a:t>stable</a:t>
            </a:r>
            <a:r>
              <a:rPr lang="en-US" sz="2400" dirty="0"/>
              <a:t> conditions generally </a:t>
            </a:r>
            <a:r>
              <a:rPr lang="en-US" sz="2400" b="1" dirty="0"/>
              <a:t>higher</a:t>
            </a:r>
            <a:r>
              <a:rPr lang="en-US" sz="2400" dirty="0"/>
              <a:t> than the corresponding dilution for </a:t>
            </a:r>
            <a:r>
              <a:rPr lang="en-US" sz="2400" b="1" dirty="0"/>
              <a:t>neutrally-stable</a:t>
            </a:r>
            <a:r>
              <a:rPr lang="en-US" sz="2400" dirty="0"/>
              <a:t> conditions</a:t>
            </a:r>
          </a:p>
          <a:p>
            <a:pPr marL="0" indent="0">
              <a:spcAft>
                <a:spcPts val="1200"/>
              </a:spcAft>
              <a:buNone/>
            </a:pPr>
            <a:r>
              <a:rPr lang="en-US" sz="2400" dirty="0"/>
              <a:t>No straightforward way to implement buoyancy; buoyant cases were not modeled</a:t>
            </a:r>
          </a:p>
        </p:txBody>
      </p:sp>
      <p:sp>
        <p:nvSpPr>
          <p:cNvPr id="4" name="Slide Number Placeholder 3">
            <a:extLst>
              <a:ext uri="{FF2B5EF4-FFF2-40B4-BE49-F238E27FC236}">
                <a16:creationId xmlns:a16="http://schemas.microsoft.com/office/drawing/2014/main" id="{6465E279-9DC2-4645-9244-493C553BCA3E}"/>
              </a:ext>
            </a:extLst>
          </p:cNvPr>
          <p:cNvSpPr>
            <a:spLocks noGrp="1"/>
          </p:cNvSpPr>
          <p:nvPr>
            <p:ph type="sldNum" sz="quarter" idx="12"/>
          </p:nvPr>
        </p:nvSpPr>
        <p:spPr/>
        <p:txBody>
          <a:bodyPr/>
          <a:lstStyle/>
          <a:p>
            <a:fld id="{6113E31D-E2AB-40D1-8B51-AFA5AFEF393A}" type="slidenum">
              <a:rPr lang="en-US" smtClean="0"/>
              <a:t>16</a:t>
            </a:fld>
            <a:endParaRPr lang="en-US" dirty="0"/>
          </a:p>
        </p:txBody>
      </p:sp>
      <p:pic>
        <p:nvPicPr>
          <p:cNvPr id="5" name="Picture 4">
            <a:extLst>
              <a:ext uri="{FF2B5EF4-FFF2-40B4-BE49-F238E27FC236}">
                <a16:creationId xmlns:a16="http://schemas.microsoft.com/office/drawing/2014/main" id="{D294AB51-25FF-4E97-9488-A5BDEC695C2C}"/>
              </a:ext>
            </a:extLst>
          </p:cNvPr>
          <p:cNvPicPr>
            <a:picLocks noChangeAspect="1"/>
          </p:cNvPicPr>
          <p:nvPr/>
        </p:nvPicPr>
        <p:blipFill>
          <a:blip r:embed="rId2"/>
          <a:srcRect/>
          <a:stretch/>
        </p:blipFill>
        <p:spPr>
          <a:xfrm>
            <a:off x="4572000" y="687742"/>
            <a:ext cx="4137427" cy="3013633"/>
          </a:xfrm>
          <a:prstGeom prst="rect">
            <a:avLst/>
          </a:prstGeom>
        </p:spPr>
      </p:pic>
      <p:pic>
        <p:nvPicPr>
          <p:cNvPr id="6" name="Picture 5">
            <a:extLst>
              <a:ext uri="{FF2B5EF4-FFF2-40B4-BE49-F238E27FC236}">
                <a16:creationId xmlns:a16="http://schemas.microsoft.com/office/drawing/2014/main" id="{E5A6F299-690F-437F-9D11-44D7A924A1DE}"/>
              </a:ext>
            </a:extLst>
          </p:cNvPr>
          <p:cNvPicPr>
            <a:picLocks noChangeAspect="1"/>
          </p:cNvPicPr>
          <p:nvPr/>
        </p:nvPicPr>
        <p:blipFill>
          <a:blip r:embed="rId3"/>
          <a:srcRect/>
          <a:stretch/>
        </p:blipFill>
        <p:spPr>
          <a:xfrm>
            <a:off x="4593063" y="3848867"/>
            <a:ext cx="4112992" cy="3000747"/>
          </a:xfrm>
          <a:prstGeom prst="rect">
            <a:avLst/>
          </a:prstGeom>
        </p:spPr>
      </p:pic>
    </p:spTree>
    <p:extLst>
      <p:ext uri="{BB962C8B-B14F-4D97-AF65-F5344CB8AC3E}">
        <p14:creationId xmlns:p14="http://schemas.microsoft.com/office/powerpoint/2010/main" val="61554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278E-5C83-424A-9F85-43D4DB03C802}"/>
              </a:ext>
            </a:extLst>
          </p:cNvPr>
          <p:cNvSpPr>
            <a:spLocks noGrp="1"/>
          </p:cNvSpPr>
          <p:nvPr>
            <p:ph type="title"/>
          </p:nvPr>
        </p:nvSpPr>
        <p:spPr/>
        <p:txBody>
          <a:bodyPr/>
          <a:lstStyle/>
          <a:p>
            <a:r>
              <a:rPr lang="en-US" sz="3200" dirty="0"/>
              <a:t>QUIC Results (2/2)</a:t>
            </a:r>
          </a:p>
        </p:txBody>
      </p:sp>
      <p:sp>
        <p:nvSpPr>
          <p:cNvPr id="3" name="Content Placeholder 2">
            <a:extLst>
              <a:ext uri="{FF2B5EF4-FFF2-40B4-BE49-F238E27FC236}">
                <a16:creationId xmlns:a16="http://schemas.microsoft.com/office/drawing/2014/main" id="{012F990E-54E2-490B-A48B-F9F2FFD3DB65}"/>
              </a:ext>
            </a:extLst>
          </p:cNvPr>
          <p:cNvSpPr>
            <a:spLocks noGrp="1"/>
          </p:cNvSpPr>
          <p:nvPr>
            <p:ph idx="1"/>
          </p:nvPr>
        </p:nvSpPr>
        <p:spPr>
          <a:xfrm>
            <a:off x="441644" y="1127759"/>
            <a:ext cx="8229600" cy="759098"/>
          </a:xfrm>
        </p:spPr>
        <p:txBody>
          <a:bodyPr>
            <a:noAutofit/>
          </a:bodyPr>
          <a:lstStyle/>
          <a:p>
            <a:pPr>
              <a:spcAft>
                <a:spcPts val="1200"/>
              </a:spcAft>
            </a:pPr>
            <a:r>
              <a:rPr lang="en-US" sz="2400" dirty="0"/>
              <a:t>Horizontal and vertical slices for a 4 m/s, neutrally-stable weather condition with a non-buoyant, elevated release from a 20 m x 100 m x 20 m building (Case 01)</a:t>
            </a:r>
          </a:p>
        </p:txBody>
      </p:sp>
      <p:sp>
        <p:nvSpPr>
          <p:cNvPr id="4" name="Slide Number Placeholder 3">
            <a:extLst>
              <a:ext uri="{FF2B5EF4-FFF2-40B4-BE49-F238E27FC236}">
                <a16:creationId xmlns:a16="http://schemas.microsoft.com/office/drawing/2014/main" id="{6465E279-9DC2-4645-9244-493C553BCA3E}"/>
              </a:ext>
            </a:extLst>
          </p:cNvPr>
          <p:cNvSpPr>
            <a:spLocks noGrp="1"/>
          </p:cNvSpPr>
          <p:nvPr>
            <p:ph type="sldNum" sz="quarter" idx="12"/>
          </p:nvPr>
        </p:nvSpPr>
        <p:spPr/>
        <p:txBody>
          <a:bodyPr/>
          <a:lstStyle/>
          <a:p>
            <a:fld id="{6113E31D-E2AB-40D1-8B51-AFA5AFEF393A}" type="slidenum">
              <a:rPr lang="en-US" smtClean="0"/>
              <a:t>17</a:t>
            </a:fld>
            <a:endParaRPr lang="en-US" dirty="0"/>
          </a:p>
        </p:txBody>
      </p:sp>
      <p:pic>
        <p:nvPicPr>
          <p:cNvPr id="7" name="Picture 6">
            <a:extLst>
              <a:ext uri="{FF2B5EF4-FFF2-40B4-BE49-F238E27FC236}">
                <a16:creationId xmlns:a16="http://schemas.microsoft.com/office/drawing/2014/main" id="{6F5E904B-5F6E-4B0C-A1FF-6967E4542016}"/>
              </a:ext>
            </a:extLst>
          </p:cNvPr>
          <p:cNvPicPr>
            <a:picLocks noChangeAspect="1"/>
          </p:cNvPicPr>
          <p:nvPr/>
        </p:nvPicPr>
        <p:blipFill>
          <a:blip r:embed="rId2"/>
          <a:srcRect/>
          <a:stretch/>
        </p:blipFill>
        <p:spPr>
          <a:xfrm>
            <a:off x="265700" y="2292681"/>
            <a:ext cx="8229600" cy="2236637"/>
          </a:xfrm>
          <a:prstGeom prst="rect">
            <a:avLst/>
          </a:prstGeom>
        </p:spPr>
      </p:pic>
      <p:pic>
        <p:nvPicPr>
          <p:cNvPr id="8" name="Picture 7">
            <a:extLst>
              <a:ext uri="{FF2B5EF4-FFF2-40B4-BE49-F238E27FC236}">
                <a16:creationId xmlns:a16="http://schemas.microsoft.com/office/drawing/2014/main" id="{1EC87620-3651-4570-8078-C3D2754D0798}"/>
              </a:ext>
            </a:extLst>
          </p:cNvPr>
          <p:cNvPicPr>
            <a:picLocks noChangeAspect="1"/>
          </p:cNvPicPr>
          <p:nvPr/>
        </p:nvPicPr>
        <p:blipFill>
          <a:blip r:embed="rId3"/>
          <a:srcRect/>
          <a:stretch/>
        </p:blipFill>
        <p:spPr>
          <a:xfrm>
            <a:off x="220772" y="4504122"/>
            <a:ext cx="8229600" cy="2255021"/>
          </a:xfrm>
          <a:prstGeom prst="rect">
            <a:avLst/>
          </a:prstGeom>
        </p:spPr>
      </p:pic>
    </p:spTree>
    <p:extLst>
      <p:ext uri="{BB962C8B-B14F-4D97-AF65-F5344CB8AC3E}">
        <p14:creationId xmlns:p14="http://schemas.microsoft.com/office/powerpoint/2010/main" val="262372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ED871F6-7B3A-428F-B023-D33E37BDC9C2}"/>
              </a:ext>
            </a:extLst>
          </p:cNvPr>
          <p:cNvSpPr>
            <a:spLocks noGrp="1"/>
          </p:cNvSpPr>
          <p:nvPr>
            <p:ph type="ctrTitle"/>
          </p:nvPr>
        </p:nvSpPr>
        <p:spPr/>
        <p:txBody>
          <a:bodyPr>
            <a:normAutofit/>
          </a:bodyPr>
          <a:lstStyle/>
          <a:p>
            <a:r>
              <a:rPr lang="en-US" sz="3200" dirty="0"/>
              <a:t>Code Comparisons</a:t>
            </a:r>
          </a:p>
        </p:txBody>
      </p:sp>
    </p:spTree>
    <p:extLst>
      <p:ext uri="{BB962C8B-B14F-4D97-AF65-F5344CB8AC3E}">
        <p14:creationId xmlns:p14="http://schemas.microsoft.com/office/powerpoint/2010/main" val="3039885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278E-5C83-424A-9F85-43D4DB03C802}"/>
              </a:ext>
            </a:extLst>
          </p:cNvPr>
          <p:cNvSpPr>
            <a:spLocks noGrp="1"/>
          </p:cNvSpPr>
          <p:nvPr>
            <p:ph type="title"/>
          </p:nvPr>
        </p:nvSpPr>
        <p:spPr/>
        <p:txBody>
          <a:bodyPr/>
          <a:lstStyle/>
          <a:p>
            <a:r>
              <a:rPr lang="en-US" sz="3200" dirty="0"/>
              <a:t>Comparison Results</a:t>
            </a:r>
          </a:p>
        </p:txBody>
      </p:sp>
      <p:sp>
        <p:nvSpPr>
          <p:cNvPr id="3" name="Content Placeholder 2">
            <a:extLst>
              <a:ext uri="{FF2B5EF4-FFF2-40B4-BE49-F238E27FC236}">
                <a16:creationId xmlns:a16="http://schemas.microsoft.com/office/drawing/2014/main" id="{012F990E-54E2-490B-A48B-F9F2FFD3DB65}"/>
              </a:ext>
            </a:extLst>
          </p:cNvPr>
          <p:cNvSpPr>
            <a:spLocks noGrp="1"/>
          </p:cNvSpPr>
          <p:nvPr>
            <p:ph idx="1"/>
          </p:nvPr>
        </p:nvSpPr>
        <p:spPr>
          <a:xfrm>
            <a:off x="618867" y="1127759"/>
            <a:ext cx="3280462" cy="5329554"/>
          </a:xfrm>
        </p:spPr>
        <p:txBody>
          <a:bodyPr>
            <a:noAutofit/>
          </a:bodyPr>
          <a:lstStyle/>
          <a:p>
            <a:pPr>
              <a:spcAft>
                <a:spcPts val="1200"/>
              </a:spcAft>
            </a:pPr>
            <a:r>
              <a:rPr lang="en-US" sz="2400" dirty="0"/>
              <a:t>At 50 m, order from </a:t>
            </a:r>
            <a:r>
              <a:rPr lang="en-US" sz="2400" b="1" dirty="0"/>
              <a:t>highest to lowest dilution</a:t>
            </a:r>
            <a:r>
              <a:rPr lang="en-US" sz="2400" dirty="0"/>
              <a:t> is ARCON96, AERMOD, QUIC, MACCS </a:t>
            </a:r>
          </a:p>
          <a:p>
            <a:pPr>
              <a:spcAft>
                <a:spcPts val="1200"/>
              </a:spcAft>
            </a:pPr>
            <a:r>
              <a:rPr lang="en-US" sz="2400" b="1" dirty="0"/>
              <a:t>Order changes with distance</a:t>
            </a:r>
          </a:p>
          <a:p>
            <a:pPr lvl="1">
              <a:spcAft>
                <a:spcPts val="600"/>
              </a:spcAft>
            </a:pPr>
            <a:r>
              <a:rPr lang="en-US" sz="2200" dirty="0"/>
              <a:t>ARCON96 shifts from highest to lowest</a:t>
            </a:r>
          </a:p>
          <a:p>
            <a:pPr lvl="1">
              <a:spcAft>
                <a:spcPts val="600"/>
              </a:spcAft>
            </a:pPr>
            <a:r>
              <a:rPr lang="en-US" sz="2200" dirty="0"/>
              <a:t>AERMOD shifts from 2</a:t>
            </a:r>
            <a:r>
              <a:rPr lang="en-US" sz="2200" baseline="30000" dirty="0"/>
              <a:t>nd</a:t>
            </a:r>
            <a:r>
              <a:rPr lang="en-US" sz="2200" dirty="0"/>
              <a:t> highest to 2</a:t>
            </a:r>
            <a:r>
              <a:rPr lang="en-US" sz="2200" baseline="30000" dirty="0"/>
              <a:t>nd</a:t>
            </a:r>
            <a:r>
              <a:rPr lang="en-US" sz="2200" dirty="0"/>
              <a:t> lowest</a:t>
            </a:r>
          </a:p>
          <a:p>
            <a:pPr lvl="1">
              <a:spcAft>
                <a:spcPts val="600"/>
              </a:spcAft>
            </a:pPr>
            <a:r>
              <a:rPr lang="en-US" sz="2200" dirty="0"/>
              <a:t>Relative order between QUIC and MACCS is consistent</a:t>
            </a:r>
          </a:p>
        </p:txBody>
      </p:sp>
      <p:sp>
        <p:nvSpPr>
          <p:cNvPr id="4" name="Slide Number Placeholder 3">
            <a:extLst>
              <a:ext uri="{FF2B5EF4-FFF2-40B4-BE49-F238E27FC236}">
                <a16:creationId xmlns:a16="http://schemas.microsoft.com/office/drawing/2014/main" id="{6465E279-9DC2-4645-9244-493C553BCA3E}"/>
              </a:ext>
            </a:extLst>
          </p:cNvPr>
          <p:cNvSpPr>
            <a:spLocks noGrp="1"/>
          </p:cNvSpPr>
          <p:nvPr>
            <p:ph type="sldNum" sz="quarter" idx="12"/>
          </p:nvPr>
        </p:nvSpPr>
        <p:spPr/>
        <p:txBody>
          <a:bodyPr/>
          <a:lstStyle/>
          <a:p>
            <a:fld id="{6113E31D-E2AB-40D1-8B51-AFA5AFEF393A}" type="slidenum">
              <a:rPr lang="en-US" smtClean="0"/>
              <a:t>19</a:t>
            </a:fld>
            <a:endParaRPr lang="en-US" dirty="0"/>
          </a:p>
        </p:txBody>
      </p:sp>
      <p:pic>
        <p:nvPicPr>
          <p:cNvPr id="5" name="Picture 4">
            <a:extLst>
              <a:ext uri="{FF2B5EF4-FFF2-40B4-BE49-F238E27FC236}">
                <a16:creationId xmlns:a16="http://schemas.microsoft.com/office/drawing/2014/main" id="{D294AB51-25FF-4E97-9488-A5BDEC695C2C}"/>
              </a:ext>
            </a:extLst>
          </p:cNvPr>
          <p:cNvPicPr>
            <a:picLocks noChangeAspect="1"/>
          </p:cNvPicPr>
          <p:nvPr/>
        </p:nvPicPr>
        <p:blipFill>
          <a:blip r:embed="rId2"/>
          <a:srcRect/>
          <a:stretch/>
        </p:blipFill>
        <p:spPr>
          <a:xfrm>
            <a:off x="3899329" y="1853525"/>
            <a:ext cx="5029200" cy="3655352"/>
          </a:xfrm>
          <a:prstGeom prst="rect">
            <a:avLst/>
          </a:prstGeom>
        </p:spPr>
      </p:pic>
    </p:spTree>
    <p:extLst>
      <p:ext uri="{BB962C8B-B14F-4D97-AF65-F5344CB8AC3E}">
        <p14:creationId xmlns:p14="http://schemas.microsoft.com/office/powerpoint/2010/main" val="1548199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5EF63-6A3A-4AD5-B61E-4635F72F004C}"/>
              </a:ext>
            </a:extLst>
          </p:cNvPr>
          <p:cNvSpPr>
            <a:spLocks noGrp="1"/>
          </p:cNvSpPr>
          <p:nvPr>
            <p:ph type="title"/>
          </p:nvPr>
        </p:nvSpPr>
        <p:spPr/>
        <p:txBody>
          <a:bodyPr/>
          <a:lstStyle/>
          <a:p>
            <a:r>
              <a:rPr lang="en-US" sz="3200" dirty="0"/>
              <a:t>Outline</a:t>
            </a:r>
          </a:p>
        </p:txBody>
      </p:sp>
      <p:sp>
        <p:nvSpPr>
          <p:cNvPr id="3" name="Content Placeholder 2">
            <a:extLst>
              <a:ext uri="{FF2B5EF4-FFF2-40B4-BE49-F238E27FC236}">
                <a16:creationId xmlns:a16="http://schemas.microsoft.com/office/drawing/2014/main" id="{C6811974-DEF0-4718-B017-1EEBFA256D4D}"/>
              </a:ext>
            </a:extLst>
          </p:cNvPr>
          <p:cNvSpPr>
            <a:spLocks noGrp="1"/>
          </p:cNvSpPr>
          <p:nvPr>
            <p:ph idx="1"/>
          </p:nvPr>
        </p:nvSpPr>
        <p:spPr>
          <a:xfrm>
            <a:off x="618867" y="1686187"/>
            <a:ext cx="7543800" cy="4337246"/>
          </a:xfrm>
        </p:spPr>
        <p:txBody>
          <a:bodyPr>
            <a:normAutofit/>
          </a:bodyPr>
          <a:lstStyle/>
          <a:p>
            <a:r>
              <a:rPr lang="en-US" sz="2400" dirty="0"/>
              <a:t>Background</a:t>
            </a:r>
          </a:p>
          <a:p>
            <a:endParaRPr lang="en-US" sz="2400" dirty="0"/>
          </a:p>
          <a:p>
            <a:r>
              <a:rPr lang="en-US" sz="2400" dirty="0"/>
              <a:t>Introduction/Setup</a:t>
            </a:r>
          </a:p>
          <a:p>
            <a:endParaRPr lang="en-US" sz="2400" dirty="0"/>
          </a:p>
          <a:p>
            <a:r>
              <a:rPr lang="en-US" sz="2400" dirty="0"/>
              <a:t>Code Trends</a:t>
            </a:r>
          </a:p>
          <a:p>
            <a:endParaRPr lang="en-US" sz="2400" dirty="0"/>
          </a:p>
          <a:p>
            <a:r>
              <a:rPr lang="en-US" sz="2400" dirty="0"/>
              <a:t>Code Comparisons</a:t>
            </a:r>
          </a:p>
          <a:p>
            <a:endParaRPr lang="en-US" sz="2400" dirty="0"/>
          </a:p>
          <a:p>
            <a:r>
              <a:rPr lang="en-US" sz="2400" dirty="0"/>
              <a:t>Wrap up</a:t>
            </a:r>
          </a:p>
        </p:txBody>
      </p:sp>
      <p:sp>
        <p:nvSpPr>
          <p:cNvPr id="4" name="Slide Number Placeholder 3">
            <a:extLst>
              <a:ext uri="{FF2B5EF4-FFF2-40B4-BE49-F238E27FC236}">
                <a16:creationId xmlns:a16="http://schemas.microsoft.com/office/drawing/2014/main" id="{12BA097F-E85A-4958-A628-BD6FBC40A10F}"/>
              </a:ext>
            </a:extLst>
          </p:cNvPr>
          <p:cNvSpPr>
            <a:spLocks noGrp="1"/>
          </p:cNvSpPr>
          <p:nvPr>
            <p:ph type="sldNum" sz="quarter" idx="12"/>
          </p:nvPr>
        </p:nvSpPr>
        <p:spPr/>
        <p:txBody>
          <a:bodyPr/>
          <a:lstStyle/>
          <a:p>
            <a:fld id="{6113E31D-E2AB-40D1-8B51-AFA5AFEF393A}" type="slidenum">
              <a:rPr lang="en-US" smtClean="0"/>
              <a:t>2</a:t>
            </a:fld>
            <a:endParaRPr lang="en-US" dirty="0"/>
          </a:p>
        </p:txBody>
      </p:sp>
    </p:spTree>
    <p:extLst>
      <p:ext uri="{BB962C8B-B14F-4D97-AF65-F5344CB8AC3E}">
        <p14:creationId xmlns:p14="http://schemas.microsoft.com/office/powerpoint/2010/main" val="4016512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77F6B-D698-4275-88CB-2AC89BDC4EDC}"/>
              </a:ext>
            </a:extLst>
          </p:cNvPr>
          <p:cNvSpPr>
            <a:spLocks noGrp="1"/>
          </p:cNvSpPr>
          <p:nvPr>
            <p:ph type="title"/>
          </p:nvPr>
        </p:nvSpPr>
        <p:spPr/>
        <p:txBody>
          <a:bodyPr/>
          <a:lstStyle/>
          <a:p>
            <a:r>
              <a:rPr lang="en-US" sz="3200" dirty="0"/>
              <a:t>Potential Modifications to MACCS Input</a:t>
            </a:r>
          </a:p>
        </p:txBody>
      </p:sp>
      <p:sp>
        <p:nvSpPr>
          <p:cNvPr id="3" name="Content Placeholder 2">
            <a:extLst>
              <a:ext uri="{FF2B5EF4-FFF2-40B4-BE49-F238E27FC236}">
                <a16:creationId xmlns:a16="http://schemas.microsoft.com/office/drawing/2014/main" id="{5626B43B-5845-4170-A3BE-61F8DFD0AF0A}"/>
              </a:ext>
            </a:extLst>
          </p:cNvPr>
          <p:cNvSpPr>
            <a:spLocks noGrp="1"/>
          </p:cNvSpPr>
          <p:nvPr>
            <p:ph idx="1"/>
          </p:nvPr>
        </p:nvSpPr>
        <p:spPr>
          <a:xfrm>
            <a:off x="618867" y="1127758"/>
            <a:ext cx="7543800" cy="5563327"/>
          </a:xfrm>
        </p:spPr>
        <p:txBody>
          <a:bodyPr>
            <a:normAutofit/>
          </a:bodyPr>
          <a:lstStyle/>
          <a:p>
            <a:pPr marL="342900" indent="-342900">
              <a:buFont typeface="+mj-lt"/>
              <a:buAutoNum type="arabicPeriod"/>
            </a:pPr>
            <a:r>
              <a:rPr lang="en-US" sz="2400" dirty="0"/>
              <a:t>Specify a </a:t>
            </a:r>
            <a:r>
              <a:rPr lang="en-US" sz="2400" b="1" dirty="0"/>
              <a:t>ground-level release</a:t>
            </a:r>
            <a:r>
              <a:rPr lang="en-US" sz="2400" dirty="0"/>
              <a:t>, instead of a release at the height of the building</a:t>
            </a:r>
          </a:p>
          <a:p>
            <a:pPr marL="562345" lvl="1" indent="-342900"/>
            <a:r>
              <a:rPr lang="en-US" sz="2200" b="1" dirty="0"/>
              <a:t>ARCON96</a:t>
            </a:r>
            <a:r>
              <a:rPr lang="en-US" sz="2200" dirty="0"/>
              <a:t> model showed </a:t>
            </a:r>
            <a:r>
              <a:rPr lang="en-US" sz="2200" b="1" dirty="0"/>
              <a:t>little dependence on elevation </a:t>
            </a:r>
            <a:r>
              <a:rPr lang="en-US" sz="2200" dirty="0"/>
              <a:t>of release</a:t>
            </a:r>
          </a:p>
          <a:p>
            <a:pPr marL="562345" lvl="1" indent="-342900"/>
            <a:r>
              <a:rPr lang="en-US" sz="2200" b="1" dirty="0"/>
              <a:t>Wake-induced building downwash</a:t>
            </a:r>
            <a:r>
              <a:rPr lang="en-US" sz="2200" dirty="0"/>
              <a:t> observed in QUIC output</a:t>
            </a:r>
          </a:p>
          <a:p>
            <a:pPr marL="562345" lvl="1" indent="-342900"/>
            <a:r>
              <a:rPr lang="en-US" sz="2200" b="1" dirty="0"/>
              <a:t>Regulatory Guide 1.145</a:t>
            </a:r>
            <a:r>
              <a:rPr lang="en-US" sz="2200" dirty="0"/>
              <a:t> discusses releases less than 2.5 times building height should be modeled as </a:t>
            </a:r>
            <a:r>
              <a:rPr lang="en-US" sz="2200" b="1" dirty="0"/>
              <a:t>ground-level releases</a:t>
            </a:r>
          </a:p>
          <a:p>
            <a:pPr marL="342900" indent="-342900">
              <a:buFont typeface="+mj-lt"/>
              <a:buAutoNum type="arabicPeriod"/>
            </a:pPr>
            <a:r>
              <a:rPr lang="en-US" sz="2400" dirty="0"/>
              <a:t>Specify </a:t>
            </a:r>
            <a:r>
              <a:rPr lang="en-US" sz="2400" b="1" dirty="0"/>
              <a:t>no buoyancy </a:t>
            </a:r>
            <a:r>
              <a:rPr lang="en-US" sz="2400" dirty="0"/>
              <a:t>(plume trapped in building wake)</a:t>
            </a:r>
          </a:p>
          <a:p>
            <a:pPr marL="562345" lvl="1" indent="-342900"/>
            <a:r>
              <a:rPr lang="en-US" sz="2200" b="1" dirty="0"/>
              <a:t>AERMOD</a:t>
            </a:r>
            <a:r>
              <a:rPr lang="en-US" sz="2200" dirty="0"/>
              <a:t> model showed </a:t>
            </a:r>
            <a:r>
              <a:rPr lang="en-US" sz="2200" b="1" dirty="0"/>
              <a:t>little dependence on buoyancy</a:t>
            </a:r>
          </a:p>
          <a:p>
            <a:pPr marL="342900" indent="-342900">
              <a:buFont typeface="+mj-lt"/>
              <a:buAutoNum type="arabicPeriod"/>
            </a:pPr>
            <a:r>
              <a:rPr lang="en-US" sz="2400" dirty="0"/>
              <a:t>If </a:t>
            </a:r>
            <a:r>
              <a:rPr lang="en-US" sz="2400" b="1" dirty="0"/>
              <a:t>additional conservatism </a:t>
            </a:r>
            <a:r>
              <a:rPr lang="en-US" sz="2400" dirty="0"/>
              <a:t>needed or desired, model as a </a:t>
            </a:r>
            <a:r>
              <a:rPr lang="en-US" sz="2400" b="1" dirty="0"/>
              <a:t>point source</a:t>
            </a:r>
          </a:p>
          <a:p>
            <a:pPr marL="562345" lvl="1" indent="-342900"/>
            <a:r>
              <a:rPr lang="en-US" sz="2200" b="1" dirty="0"/>
              <a:t>ARCON96</a:t>
            </a:r>
            <a:r>
              <a:rPr lang="en-US" sz="2200" dirty="0"/>
              <a:t> model showed </a:t>
            </a:r>
            <a:r>
              <a:rPr lang="en-US" sz="2200" b="1" dirty="0"/>
              <a:t>little dependence on building </a:t>
            </a:r>
            <a:r>
              <a:rPr lang="en-US" sz="2200" dirty="0"/>
              <a:t>size</a:t>
            </a:r>
          </a:p>
          <a:p>
            <a:pPr marL="562345" lvl="1" indent="-342900"/>
            <a:r>
              <a:rPr lang="en-US" sz="2200" b="1" dirty="0"/>
              <a:t>DOE</a:t>
            </a:r>
            <a:r>
              <a:rPr lang="en-US" sz="2200" dirty="0"/>
              <a:t> approach used for </a:t>
            </a:r>
            <a:r>
              <a:rPr lang="en-US" sz="2200" b="1" dirty="0"/>
              <a:t>collocated workers</a:t>
            </a:r>
          </a:p>
          <a:p>
            <a:pPr marL="562345" lvl="1" indent="-342900"/>
            <a:r>
              <a:rPr lang="en-US" sz="2200" dirty="0"/>
              <a:t>If point source </a:t>
            </a:r>
            <a:r>
              <a:rPr lang="en-US" sz="2200" b="1" dirty="0"/>
              <a:t>too bounding</a:t>
            </a:r>
            <a:r>
              <a:rPr lang="en-US" sz="2200" dirty="0"/>
              <a:t>, use an </a:t>
            </a:r>
            <a:r>
              <a:rPr lang="en-US" sz="2200" b="1" dirty="0"/>
              <a:t>intermediate building </a:t>
            </a:r>
            <a:r>
              <a:rPr lang="en-US" sz="2200" dirty="0"/>
              <a:t>wake size</a:t>
            </a:r>
          </a:p>
          <a:p>
            <a:pPr marL="342900" indent="-342900">
              <a:buFont typeface="+mj-lt"/>
              <a:buAutoNum type="arabicPeriod"/>
            </a:pPr>
            <a:endParaRPr lang="en-US" sz="2400" dirty="0"/>
          </a:p>
        </p:txBody>
      </p:sp>
      <p:sp>
        <p:nvSpPr>
          <p:cNvPr id="4" name="Slide Number Placeholder 3">
            <a:extLst>
              <a:ext uri="{FF2B5EF4-FFF2-40B4-BE49-F238E27FC236}">
                <a16:creationId xmlns:a16="http://schemas.microsoft.com/office/drawing/2014/main" id="{27B19517-31A3-403D-BB32-FD3CB489ABDD}"/>
              </a:ext>
            </a:extLst>
          </p:cNvPr>
          <p:cNvSpPr>
            <a:spLocks noGrp="1"/>
          </p:cNvSpPr>
          <p:nvPr>
            <p:ph type="sldNum" sz="quarter" idx="12"/>
          </p:nvPr>
        </p:nvSpPr>
        <p:spPr/>
        <p:txBody>
          <a:bodyPr/>
          <a:lstStyle/>
          <a:p>
            <a:fld id="{6113E31D-E2AB-40D1-8B51-AFA5AFEF393A}" type="slidenum">
              <a:rPr lang="en-US" smtClean="0"/>
              <a:t>20</a:t>
            </a:fld>
            <a:endParaRPr lang="en-US" dirty="0"/>
          </a:p>
        </p:txBody>
      </p:sp>
    </p:spTree>
    <p:extLst>
      <p:ext uri="{BB962C8B-B14F-4D97-AF65-F5344CB8AC3E}">
        <p14:creationId xmlns:p14="http://schemas.microsoft.com/office/powerpoint/2010/main" val="862989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278E-5C83-424A-9F85-43D4DB03C802}"/>
              </a:ext>
            </a:extLst>
          </p:cNvPr>
          <p:cNvSpPr>
            <a:spLocks noGrp="1"/>
          </p:cNvSpPr>
          <p:nvPr>
            <p:ph type="title"/>
          </p:nvPr>
        </p:nvSpPr>
        <p:spPr/>
        <p:txBody>
          <a:bodyPr/>
          <a:lstStyle/>
          <a:p>
            <a:r>
              <a:rPr lang="en-US" sz="3200" dirty="0"/>
              <a:t>Updated Comparison Results</a:t>
            </a:r>
          </a:p>
        </p:txBody>
      </p:sp>
      <p:sp>
        <p:nvSpPr>
          <p:cNvPr id="3" name="Content Placeholder 2">
            <a:extLst>
              <a:ext uri="{FF2B5EF4-FFF2-40B4-BE49-F238E27FC236}">
                <a16:creationId xmlns:a16="http://schemas.microsoft.com/office/drawing/2014/main" id="{012F990E-54E2-490B-A48B-F9F2FFD3DB65}"/>
              </a:ext>
            </a:extLst>
          </p:cNvPr>
          <p:cNvSpPr>
            <a:spLocks noGrp="1"/>
          </p:cNvSpPr>
          <p:nvPr>
            <p:ph idx="1"/>
          </p:nvPr>
        </p:nvSpPr>
        <p:spPr>
          <a:xfrm>
            <a:off x="618867" y="1127759"/>
            <a:ext cx="3204988" cy="5329554"/>
          </a:xfrm>
        </p:spPr>
        <p:txBody>
          <a:bodyPr>
            <a:noAutofit/>
          </a:bodyPr>
          <a:lstStyle/>
          <a:p>
            <a:pPr>
              <a:spcAft>
                <a:spcPts val="1200"/>
              </a:spcAft>
            </a:pPr>
            <a:r>
              <a:rPr lang="en-US" sz="2400" b="1" dirty="0"/>
              <a:t>MACCS </a:t>
            </a:r>
            <a:r>
              <a:rPr lang="en-US" sz="2400" dirty="0"/>
              <a:t>input </a:t>
            </a:r>
            <a:r>
              <a:rPr lang="en-US" sz="2400" b="1" dirty="0"/>
              <a:t>modified</a:t>
            </a:r>
            <a:r>
              <a:rPr lang="en-US" sz="2400" dirty="0"/>
              <a:t> to reflect a ground-level (1), non-buoyant (2) release (grey) </a:t>
            </a:r>
            <a:r>
              <a:rPr lang="en-US" sz="2400" b="1" dirty="0"/>
              <a:t>bounds AERMOD and QUIC</a:t>
            </a:r>
            <a:r>
              <a:rPr lang="en-US" sz="2400" dirty="0"/>
              <a:t> up to 1 km and </a:t>
            </a:r>
            <a:r>
              <a:rPr lang="en-US" sz="2400" b="1" dirty="0"/>
              <a:t>ARCON96</a:t>
            </a:r>
            <a:r>
              <a:rPr lang="en-US" sz="2400" dirty="0"/>
              <a:t> from 200 m up to 1 km</a:t>
            </a:r>
          </a:p>
          <a:p>
            <a:pPr>
              <a:spcAft>
                <a:spcPts val="1200"/>
              </a:spcAft>
            </a:pPr>
            <a:r>
              <a:rPr lang="en-US" sz="2400" b="1" dirty="0"/>
              <a:t>MACCS</a:t>
            </a:r>
            <a:r>
              <a:rPr lang="en-US" sz="2400" dirty="0"/>
              <a:t> input </a:t>
            </a:r>
            <a:r>
              <a:rPr lang="en-US" sz="2400" b="1" dirty="0"/>
              <a:t>modified</a:t>
            </a:r>
            <a:r>
              <a:rPr lang="en-US" sz="2400" dirty="0"/>
              <a:t> to reflect a ground-level (1), non-buoyant (2), point-source (3) release (light blue) </a:t>
            </a:r>
            <a:r>
              <a:rPr lang="en-US" sz="2400" b="1" dirty="0"/>
              <a:t>bounds all three </a:t>
            </a:r>
            <a:r>
              <a:rPr lang="en-US" sz="2400" dirty="0"/>
              <a:t>up to 1 km</a:t>
            </a:r>
          </a:p>
          <a:p>
            <a:pPr>
              <a:spcAft>
                <a:spcPts val="1200"/>
              </a:spcAft>
            </a:pPr>
            <a:endParaRPr lang="en-US" sz="2200" dirty="0"/>
          </a:p>
        </p:txBody>
      </p:sp>
      <p:sp>
        <p:nvSpPr>
          <p:cNvPr id="4" name="Slide Number Placeholder 3">
            <a:extLst>
              <a:ext uri="{FF2B5EF4-FFF2-40B4-BE49-F238E27FC236}">
                <a16:creationId xmlns:a16="http://schemas.microsoft.com/office/drawing/2014/main" id="{6465E279-9DC2-4645-9244-493C553BCA3E}"/>
              </a:ext>
            </a:extLst>
          </p:cNvPr>
          <p:cNvSpPr>
            <a:spLocks noGrp="1"/>
          </p:cNvSpPr>
          <p:nvPr>
            <p:ph type="sldNum" sz="quarter" idx="12"/>
          </p:nvPr>
        </p:nvSpPr>
        <p:spPr/>
        <p:txBody>
          <a:bodyPr/>
          <a:lstStyle/>
          <a:p>
            <a:fld id="{6113E31D-E2AB-40D1-8B51-AFA5AFEF393A}" type="slidenum">
              <a:rPr lang="en-US" smtClean="0"/>
              <a:t>21</a:t>
            </a:fld>
            <a:endParaRPr lang="en-US" dirty="0"/>
          </a:p>
        </p:txBody>
      </p:sp>
      <p:pic>
        <p:nvPicPr>
          <p:cNvPr id="5" name="Picture 4">
            <a:extLst>
              <a:ext uri="{FF2B5EF4-FFF2-40B4-BE49-F238E27FC236}">
                <a16:creationId xmlns:a16="http://schemas.microsoft.com/office/drawing/2014/main" id="{D294AB51-25FF-4E97-9488-A5BDEC695C2C}"/>
              </a:ext>
            </a:extLst>
          </p:cNvPr>
          <p:cNvPicPr>
            <a:picLocks noChangeAspect="1"/>
          </p:cNvPicPr>
          <p:nvPr/>
        </p:nvPicPr>
        <p:blipFill>
          <a:blip r:embed="rId2"/>
          <a:srcRect/>
          <a:stretch/>
        </p:blipFill>
        <p:spPr>
          <a:xfrm>
            <a:off x="3928357" y="1853745"/>
            <a:ext cx="5029200" cy="3655352"/>
          </a:xfrm>
          <a:prstGeom prst="rect">
            <a:avLst/>
          </a:prstGeom>
        </p:spPr>
      </p:pic>
    </p:spTree>
    <p:extLst>
      <p:ext uri="{BB962C8B-B14F-4D97-AF65-F5344CB8AC3E}">
        <p14:creationId xmlns:p14="http://schemas.microsoft.com/office/powerpoint/2010/main" val="4255802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ED871F6-7B3A-428F-B023-D33E37BDC9C2}"/>
              </a:ext>
            </a:extLst>
          </p:cNvPr>
          <p:cNvSpPr>
            <a:spLocks noGrp="1"/>
          </p:cNvSpPr>
          <p:nvPr>
            <p:ph type="ctrTitle"/>
          </p:nvPr>
        </p:nvSpPr>
        <p:spPr/>
        <p:txBody>
          <a:bodyPr>
            <a:normAutofit/>
          </a:bodyPr>
          <a:lstStyle/>
          <a:p>
            <a:r>
              <a:rPr lang="en-US" sz="3200" dirty="0"/>
              <a:t>Wrap up</a:t>
            </a:r>
          </a:p>
        </p:txBody>
      </p:sp>
    </p:spTree>
    <p:extLst>
      <p:ext uri="{BB962C8B-B14F-4D97-AF65-F5344CB8AC3E}">
        <p14:creationId xmlns:p14="http://schemas.microsoft.com/office/powerpoint/2010/main" val="1093814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3BC6A-A5FC-4EB8-B236-25698B927B69}"/>
              </a:ext>
            </a:extLst>
          </p:cNvPr>
          <p:cNvSpPr>
            <a:spLocks noGrp="1"/>
          </p:cNvSpPr>
          <p:nvPr>
            <p:ph type="title"/>
          </p:nvPr>
        </p:nvSpPr>
        <p:spPr/>
        <p:txBody>
          <a:bodyPr/>
          <a:lstStyle/>
          <a:p>
            <a:r>
              <a:rPr lang="en-US" sz="3200" dirty="0"/>
              <a:t>Summary (1/3)</a:t>
            </a:r>
          </a:p>
        </p:txBody>
      </p:sp>
      <p:sp>
        <p:nvSpPr>
          <p:cNvPr id="3" name="Content Placeholder 2">
            <a:extLst>
              <a:ext uri="{FF2B5EF4-FFF2-40B4-BE49-F238E27FC236}">
                <a16:creationId xmlns:a16="http://schemas.microsoft.com/office/drawing/2014/main" id="{8F7BE90C-3A2B-4650-BB16-8D61F7363A6F}"/>
              </a:ext>
            </a:extLst>
          </p:cNvPr>
          <p:cNvSpPr>
            <a:spLocks noGrp="1"/>
          </p:cNvSpPr>
          <p:nvPr>
            <p:ph idx="1"/>
          </p:nvPr>
        </p:nvSpPr>
        <p:spPr/>
        <p:txBody>
          <a:bodyPr>
            <a:normAutofit/>
          </a:bodyPr>
          <a:lstStyle/>
          <a:p>
            <a:r>
              <a:rPr lang="en-US" sz="2400" b="1" dirty="0"/>
              <a:t>ARCON96, AERMOD, and QUIC </a:t>
            </a:r>
            <a:r>
              <a:rPr lang="en-US" sz="2400" dirty="0"/>
              <a:t>selected for </a:t>
            </a:r>
            <a:r>
              <a:rPr lang="en-US" sz="2400" b="1" dirty="0"/>
              <a:t>comparison</a:t>
            </a:r>
            <a:r>
              <a:rPr lang="en-US" sz="2400" dirty="0"/>
              <a:t> with </a:t>
            </a:r>
            <a:r>
              <a:rPr lang="en-US" sz="2400" b="1" dirty="0"/>
              <a:t>MACCS</a:t>
            </a:r>
            <a:r>
              <a:rPr lang="en-US" sz="2400" dirty="0"/>
              <a:t> based on initial evaluation</a:t>
            </a:r>
          </a:p>
          <a:p>
            <a:endParaRPr lang="en-US" sz="2400" dirty="0"/>
          </a:p>
          <a:p>
            <a:r>
              <a:rPr lang="en-US" sz="2400" b="1" dirty="0"/>
              <a:t>Test cases </a:t>
            </a:r>
            <a:r>
              <a:rPr lang="en-US" sz="2400" dirty="0"/>
              <a:t>developed to give a </a:t>
            </a:r>
            <a:r>
              <a:rPr lang="en-US" sz="2400" b="1" dirty="0"/>
              <a:t>broad range </a:t>
            </a:r>
            <a:r>
              <a:rPr lang="en-US" sz="2400" dirty="0"/>
              <a:t>of conditions, </a:t>
            </a:r>
            <a:r>
              <a:rPr lang="en-US" sz="2400" b="1" dirty="0"/>
              <a:t>not</a:t>
            </a:r>
            <a:r>
              <a:rPr lang="en-US" sz="2400" dirty="0"/>
              <a:t> to be </a:t>
            </a:r>
            <a:r>
              <a:rPr lang="en-US" sz="2400" b="1" dirty="0"/>
              <a:t>exhaustive</a:t>
            </a:r>
          </a:p>
          <a:p>
            <a:pPr lvl="1"/>
            <a:r>
              <a:rPr lang="en-US" sz="2200" dirty="0"/>
              <a:t>Two weather conditions</a:t>
            </a:r>
          </a:p>
          <a:p>
            <a:pPr lvl="1"/>
            <a:r>
              <a:rPr lang="en-US" sz="2200" dirty="0"/>
              <a:t>Three building configurations</a:t>
            </a:r>
          </a:p>
          <a:p>
            <a:pPr lvl="1"/>
            <a:r>
              <a:rPr lang="en-US" sz="2200" dirty="0"/>
              <a:t>Two buoyancy variations</a:t>
            </a:r>
          </a:p>
        </p:txBody>
      </p:sp>
      <p:sp>
        <p:nvSpPr>
          <p:cNvPr id="4" name="Slide Number Placeholder 3">
            <a:extLst>
              <a:ext uri="{FF2B5EF4-FFF2-40B4-BE49-F238E27FC236}">
                <a16:creationId xmlns:a16="http://schemas.microsoft.com/office/drawing/2014/main" id="{41C40B56-9DBD-49F5-9EF7-8EB86EB7E969}"/>
              </a:ext>
            </a:extLst>
          </p:cNvPr>
          <p:cNvSpPr>
            <a:spLocks noGrp="1"/>
          </p:cNvSpPr>
          <p:nvPr>
            <p:ph type="sldNum" sz="quarter" idx="12"/>
          </p:nvPr>
        </p:nvSpPr>
        <p:spPr/>
        <p:txBody>
          <a:bodyPr/>
          <a:lstStyle/>
          <a:p>
            <a:fld id="{6113E31D-E2AB-40D1-8B51-AFA5AFEF393A}" type="slidenum">
              <a:rPr lang="en-US" smtClean="0"/>
              <a:t>23</a:t>
            </a:fld>
            <a:endParaRPr lang="en-US" dirty="0"/>
          </a:p>
        </p:txBody>
      </p:sp>
    </p:spTree>
    <p:extLst>
      <p:ext uri="{BB962C8B-B14F-4D97-AF65-F5344CB8AC3E}">
        <p14:creationId xmlns:p14="http://schemas.microsoft.com/office/powerpoint/2010/main" val="24956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3BC6A-A5FC-4EB8-B236-25698B927B69}"/>
              </a:ext>
            </a:extLst>
          </p:cNvPr>
          <p:cNvSpPr>
            <a:spLocks noGrp="1"/>
          </p:cNvSpPr>
          <p:nvPr>
            <p:ph type="title"/>
          </p:nvPr>
        </p:nvSpPr>
        <p:spPr/>
        <p:txBody>
          <a:bodyPr/>
          <a:lstStyle/>
          <a:p>
            <a:r>
              <a:rPr lang="en-US" sz="3200" dirty="0"/>
              <a:t>Summary (2/3)</a:t>
            </a:r>
          </a:p>
        </p:txBody>
      </p:sp>
      <p:sp>
        <p:nvSpPr>
          <p:cNvPr id="3" name="Content Placeholder 2">
            <a:extLst>
              <a:ext uri="{FF2B5EF4-FFF2-40B4-BE49-F238E27FC236}">
                <a16:creationId xmlns:a16="http://schemas.microsoft.com/office/drawing/2014/main" id="{8F7BE90C-3A2B-4650-BB16-8D61F7363A6F}"/>
              </a:ext>
            </a:extLst>
          </p:cNvPr>
          <p:cNvSpPr>
            <a:spLocks noGrp="1"/>
          </p:cNvSpPr>
          <p:nvPr>
            <p:ph idx="1"/>
          </p:nvPr>
        </p:nvSpPr>
        <p:spPr>
          <a:xfrm>
            <a:off x="618867" y="1127759"/>
            <a:ext cx="7543800" cy="5505270"/>
          </a:xfrm>
        </p:spPr>
        <p:txBody>
          <a:bodyPr>
            <a:normAutofit/>
          </a:bodyPr>
          <a:lstStyle/>
          <a:p>
            <a:pPr>
              <a:spcAft>
                <a:spcPts val="1200"/>
              </a:spcAft>
            </a:pPr>
            <a:r>
              <a:rPr lang="en-US" sz="2400" b="1" dirty="0"/>
              <a:t>MACCS</a:t>
            </a:r>
            <a:r>
              <a:rPr lang="en-US" sz="2400" dirty="0"/>
              <a:t> calculations configured with </a:t>
            </a:r>
            <a:r>
              <a:rPr lang="en-US" sz="2400" b="1" dirty="0"/>
              <a:t>point-source, ground-level, nonbuoyant plumes</a:t>
            </a:r>
            <a:r>
              <a:rPr lang="en-US" sz="2400" dirty="0"/>
              <a:t> provide conservative nearfield results that </a:t>
            </a:r>
            <a:r>
              <a:rPr lang="en-US" sz="2400" b="1" dirty="0"/>
              <a:t>bound</a:t>
            </a:r>
            <a:r>
              <a:rPr lang="en-US" sz="2400" dirty="0"/>
              <a:t> the centerline, ground-level air concentrations from </a:t>
            </a:r>
            <a:r>
              <a:rPr lang="en-US" sz="2400" b="1" dirty="0"/>
              <a:t>ARCON96, AERMOD, and QUIC </a:t>
            </a:r>
            <a:r>
              <a:rPr lang="en-US" sz="2400" dirty="0"/>
              <a:t>.</a:t>
            </a:r>
          </a:p>
          <a:p>
            <a:pPr>
              <a:spcAft>
                <a:spcPts val="1200"/>
              </a:spcAft>
            </a:pPr>
            <a:r>
              <a:rPr lang="en-US" sz="2400" b="1" dirty="0"/>
              <a:t>MACCS</a:t>
            </a:r>
            <a:r>
              <a:rPr lang="en-US" sz="2400" dirty="0"/>
              <a:t> calculations with </a:t>
            </a:r>
            <a:r>
              <a:rPr lang="en-US" sz="2400" b="1" dirty="0"/>
              <a:t>ground-level, nonbuoyant plumes </a:t>
            </a:r>
            <a:r>
              <a:rPr lang="en-US" sz="2400" dirty="0"/>
              <a:t>that include the effects of the building wake (area source) provide nearfield results that </a:t>
            </a:r>
            <a:r>
              <a:rPr lang="en-US" sz="2400" b="1" dirty="0"/>
              <a:t>bound</a:t>
            </a:r>
            <a:r>
              <a:rPr lang="en-US" sz="2400" dirty="0"/>
              <a:t> the results from </a:t>
            </a:r>
            <a:r>
              <a:rPr lang="en-US" sz="2400" b="1" dirty="0"/>
              <a:t>AERMOD and QUIC </a:t>
            </a:r>
            <a:r>
              <a:rPr lang="en-US" sz="2400" dirty="0"/>
              <a:t>and the results from </a:t>
            </a:r>
            <a:r>
              <a:rPr lang="en-US" sz="2400" b="1" dirty="0"/>
              <a:t>ARCON96 at distances &gt;200 m</a:t>
            </a:r>
          </a:p>
          <a:p>
            <a:pPr>
              <a:spcAft>
                <a:spcPts val="1200"/>
              </a:spcAft>
            </a:pPr>
            <a:r>
              <a:rPr lang="en-US" sz="2400" dirty="0"/>
              <a:t>If using a </a:t>
            </a:r>
            <a:r>
              <a:rPr lang="en-US" sz="2400" b="1" dirty="0"/>
              <a:t>point-source</a:t>
            </a:r>
            <a:r>
              <a:rPr lang="en-US" sz="2400" dirty="0"/>
              <a:t> is </a:t>
            </a:r>
            <a:r>
              <a:rPr lang="en-US" sz="2400" b="1" dirty="0"/>
              <a:t>too conservative </a:t>
            </a:r>
            <a:r>
              <a:rPr lang="en-US" sz="2400" dirty="0"/>
              <a:t>and it is desired to bound the results from all three codes, another </a:t>
            </a:r>
            <a:r>
              <a:rPr lang="en-US" sz="2400" b="1" dirty="0"/>
              <a:t>alternative</a:t>
            </a:r>
            <a:r>
              <a:rPr lang="en-US" sz="2400" dirty="0"/>
              <a:t> is to use area source parameters in MACCS that are less than the standard values, i.e., an area source </a:t>
            </a:r>
            <a:r>
              <a:rPr lang="en-US" sz="2400" b="1" dirty="0"/>
              <a:t>intermediate</a:t>
            </a:r>
            <a:r>
              <a:rPr lang="en-US" sz="2400" dirty="0"/>
              <a:t> between the standard recommendation and a point source.</a:t>
            </a:r>
          </a:p>
        </p:txBody>
      </p:sp>
      <p:sp>
        <p:nvSpPr>
          <p:cNvPr id="4" name="Slide Number Placeholder 3">
            <a:extLst>
              <a:ext uri="{FF2B5EF4-FFF2-40B4-BE49-F238E27FC236}">
                <a16:creationId xmlns:a16="http://schemas.microsoft.com/office/drawing/2014/main" id="{41C40B56-9DBD-49F5-9EF7-8EB86EB7E969}"/>
              </a:ext>
            </a:extLst>
          </p:cNvPr>
          <p:cNvSpPr>
            <a:spLocks noGrp="1"/>
          </p:cNvSpPr>
          <p:nvPr>
            <p:ph type="sldNum" sz="quarter" idx="12"/>
          </p:nvPr>
        </p:nvSpPr>
        <p:spPr/>
        <p:txBody>
          <a:bodyPr/>
          <a:lstStyle/>
          <a:p>
            <a:fld id="{6113E31D-E2AB-40D1-8B51-AFA5AFEF393A}" type="slidenum">
              <a:rPr lang="en-US" smtClean="0"/>
              <a:t>24</a:t>
            </a:fld>
            <a:endParaRPr lang="en-US" dirty="0"/>
          </a:p>
        </p:txBody>
      </p:sp>
    </p:spTree>
    <p:extLst>
      <p:ext uri="{BB962C8B-B14F-4D97-AF65-F5344CB8AC3E}">
        <p14:creationId xmlns:p14="http://schemas.microsoft.com/office/powerpoint/2010/main" val="3626733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3BC6A-A5FC-4EB8-B236-25698B927B69}"/>
              </a:ext>
            </a:extLst>
          </p:cNvPr>
          <p:cNvSpPr>
            <a:spLocks noGrp="1"/>
          </p:cNvSpPr>
          <p:nvPr>
            <p:ph type="title"/>
          </p:nvPr>
        </p:nvSpPr>
        <p:spPr/>
        <p:txBody>
          <a:bodyPr/>
          <a:lstStyle/>
          <a:p>
            <a:r>
              <a:rPr lang="en-US" sz="3200" dirty="0"/>
              <a:t>Summary (3/3)</a:t>
            </a:r>
          </a:p>
        </p:txBody>
      </p:sp>
      <p:sp>
        <p:nvSpPr>
          <p:cNvPr id="3" name="Content Placeholder 2">
            <a:extLst>
              <a:ext uri="{FF2B5EF4-FFF2-40B4-BE49-F238E27FC236}">
                <a16:creationId xmlns:a16="http://schemas.microsoft.com/office/drawing/2014/main" id="{8F7BE90C-3A2B-4650-BB16-8D61F7363A6F}"/>
              </a:ext>
            </a:extLst>
          </p:cNvPr>
          <p:cNvSpPr>
            <a:spLocks noGrp="1"/>
          </p:cNvSpPr>
          <p:nvPr>
            <p:ph idx="1"/>
          </p:nvPr>
        </p:nvSpPr>
        <p:spPr/>
        <p:txBody>
          <a:bodyPr>
            <a:normAutofit fontScale="92500" lnSpcReduction="10000"/>
          </a:bodyPr>
          <a:lstStyle/>
          <a:p>
            <a:r>
              <a:rPr lang="en-US" sz="2600" b="1" dirty="0"/>
              <a:t>MACCS can be used </a:t>
            </a:r>
            <a:r>
              <a:rPr lang="en-US" sz="2600" dirty="0"/>
              <a:t>at distances significantly shorter than 500 m downwind (50 – 200 m) from a containment or reactor building</a:t>
            </a:r>
          </a:p>
          <a:p>
            <a:endParaRPr lang="en-US" sz="2200" dirty="0"/>
          </a:p>
          <a:p>
            <a:r>
              <a:rPr lang="en-US" sz="2600" dirty="0"/>
              <a:t>However, the MACCS user needs to </a:t>
            </a:r>
            <a:r>
              <a:rPr lang="en-US" sz="2600" b="1" dirty="0"/>
              <a:t>select</a:t>
            </a:r>
            <a:r>
              <a:rPr lang="en-US" sz="2600" dirty="0"/>
              <a:t> the MACCS input </a:t>
            </a:r>
            <a:r>
              <a:rPr lang="en-US" sz="2600" b="1" dirty="0"/>
              <a:t>parameters appropriately</a:t>
            </a:r>
            <a:r>
              <a:rPr lang="en-US" sz="2600" dirty="0"/>
              <a:t> to generate results that are adequately conservative for a specific application</a:t>
            </a:r>
          </a:p>
          <a:p>
            <a:endParaRPr lang="en-US" sz="2200" dirty="0"/>
          </a:p>
          <a:p>
            <a:r>
              <a:rPr lang="en-US" sz="2600" dirty="0"/>
              <a:t>A </a:t>
            </a:r>
            <a:r>
              <a:rPr lang="en-US" sz="2600" b="1" dirty="0"/>
              <a:t>conservative nearfield result </a:t>
            </a:r>
            <a:r>
              <a:rPr lang="en-US" sz="2600" dirty="0"/>
              <a:t>may be obtained using the </a:t>
            </a:r>
            <a:r>
              <a:rPr lang="en-US" sz="2600" b="1" dirty="0"/>
              <a:t>following MACCS parameter choices</a:t>
            </a:r>
            <a:r>
              <a:rPr lang="en-US" sz="2600" dirty="0"/>
              <a:t>:</a:t>
            </a:r>
          </a:p>
          <a:p>
            <a:pPr lvl="1"/>
            <a:r>
              <a:rPr lang="en-US" sz="2200" dirty="0"/>
              <a:t>The parameterization of </a:t>
            </a:r>
            <a:r>
              <a:rPr lang="en-US" sz="2200" dirty="0" err="1"/>
              <a:t>Eimutis</a:t>
            </a:r>
            <a:r>
              <a:rPr lang="en-US" sz="2200" dirty="0"/>
              <a:t> and </a:t>
            </a:r>
            <a:r>
              <a:rPr lang="en-US" sz="2200" dirty="0" err="1"/>
              <a:t>Konicek</a:t>
            </a:r>
            <a:r>
              <a:rPr lang="en-US" sz="2200" dirty="0"/>
              <a:t> for the dispersion model.</a:t>
            </a:r>
          </a:p>
          <a:p>
            <a:pPr lvl="1"/>
            <a:r>
              <a:rPr lang="en-US" sz="2200" dirty="0"/>
              <a:t>The plume meander model based on Regulatory Guide 1.145. This model is selected by setting the value of the MACCS parameter MNDMOD to NEW.</a:t>
            </a:r>
          </a:p>
          <a:p>
            <a:pPr lvl="1"/>
            <a:r>
              <a:rPr lang="en-US" sz="2200" dirty="0"/>
              <a:t>The release modeled as a point-source, ground-level, nonbuoyant plume.</a:t>
            </a:r>
          </a:p>
          <a:p>
            <a:endParaRPr lang="en-US" sz="2400" dirty="0"/>
          </a:p>
        </p:txBody>
      </p:sp>
      <p:sp>
        <p:nvSpPr>
          <p:cNvPr id="4" name="Slide Number Placeholder 3">
            <a:extLst>
              <a:ext uri="{FF2B5EF4-FFF2-40B4-BE49-F238E27FC236}">
                <a16:creationId xmlns:a16="http://schemas.microsoft.com/office/drawing/2014/main" id="{41C40B56-9DBD-49F5-9EF7-8EB86EB7E969}"/>
              </a:ext>
            </a:extLst>
          </p:cNvPr>
          <p:cNvSpPr>
            <a:spLocks noGrp="1"/>
          </p:cNvSpPr>
          <p:nvPr>
            <p:ph type="sldNum" sz="quarter" idx="12"/>
          </p:nvPr>
        </p:nvSpPr>
        <p:spPr/>
        <p:txBody>
          <a:bodyPr/>
          <a:lstStyle/>
          <a:p>
            <a:fld id="{6113E31D-E2AB-40D1-8B51-AFA5AFEF393A}" type="slidenum">
              <a:rPr lang="en-US" smtClean="0"/>
              <a:t>25</a:t>
            </a:fld>
            <a:endParaRPr lang="en-US" dirty="0"/>
          </a:p>
        </p:txBody>
      </p:sp>
      <p:sp>
        <p:nvSpPr>
          <p:cNvPr id="5" name="Rectangle 4">
            <a:extLst>
              <a:ext uri="{FF2B5EF4-FFF2-40B4-BE49-F238E27FC236}">
                <a16:creationId xmlns:a16="http://schemas.microsoft.com/office/drawing/2014/main" id="{45CF4C3A-E2A1-4885-8213-F4040CC49CFC}"/>
              </a:ext>
            </a:extLst>
          </p:cNvPr>
          <p:cNvSpPr/>
          <p:nvPr/>
        </p:nvSpPr>
        <p:spPr>
          <a:xfrm>
            <a:off x="316777" y="6134147"/>
            <a:ext cx="8510446" cy="646331"/>
          </a:xfrm>
          <a:prstGeom prst="rect">
            <a:avLst/>
          </a:prstGeom>
        </p:spPr>
        <p:txBody>
          <a:bodyPr wrap="square">
            <a:spAutoFit/>
          </a:bodyPr>
          <a:lstStyle/>
          <a:p>
            <a:r>
              <a:rPr lang="en-US" sz="1200" dirty="0">
                <a:latin typeface="Arial" panose="020B0604020202020204" pitchFamily="34" charset="0"/>
                <a:ea typeface="Times New Roman" panose="02020603050405020304" pitchFamily="18" charset="0"/>
              </a:rPr>
              <a:t>Additional information available from final technical report (Clayton D.J and N.E. Bixler, “Assessment of the MACCS Code Applicability for Nearfield Consequence Analysis” Sandia National Laboratories, Albuquerque, NM, February 2020, ADAMS Accession Number ML20059M032)</a:t>
            </a:r>
            <a:endParaRPr lang="en-US" sz="1200" dirty="0"/>
          </a:p>
        </p:txBody>
      </p:sp>
    </p:spTree>
    <p:extLst>
      <p:ext uri="{BB962C8B-B14F-4D97-AF65-F5344CB8AC3E}">
        <p14:creationId xmlns:p14="http://schemas.microsoft.com/office/powerpoint/2010/main" val="240808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950B5-0ED4-477B-A6D8-B314BF311459}"/>
              </a:ext>
            </a:extLst>
          </p:cNvPr>
          <p:cNvSpPr>
            <a:spLocks noGrp="1"/>
          </p:cNvSpPr>
          <p:nvPr>
            <p:ph type="title"/>
          </p:nvPr>
        </p:nvSpPr>
        <p:spPr/>
        <p:txBody>
          <a:bodyPr/>
          <a:lstStyle/>
          <a:p>
            <a:r>
              <a:rPr lang="en-US" sz="3200" dirty="0"/>
              <a:t>Background (1/3)</a:t>
            </a:r>
          </a:p>
        </p:txBody>
      </p:sp>
      <p:sp>
        <p:nvSpPr>
          <p:cNvPr id="3" name="Content Placeholder 2">
            <a:extLst>
              <a:ext uri="{FF2B5EF4-FFF2-40B4-BE49-F238E27FC236}">
                <a16:creationId xmlns:a16="http://schemas.microsoft.com/office/drawing/2014/main" id="{1D25AFDC-5C8B-459A-9128-E11D0995B78C}"/>
              </a:ext>
            </a:extLst>
          </p:cNvPr>
          <p:cNvSpPr>
            <a:spLocks noGrp="1"/>
          </p:cNvSpPr>
          <p:nvPr>
            <p:ph idx="1"/>
          </p:nvPr>
        </p:nvSpPr>
        <p:spPr/>
        <p:txBody>
          <a:bodyPr>
            <a:noAutofit/>
          </a:bodyPr>
          <a:lstStyle/>
          <a:p>
            <a:pPr marL="342900" indent="-342900">
              <a:buFont typeface="+mj-lt"/>
              <a:buAutoNum type="arabicPeriod"/>
            </a:pPr>
            <a:r>
              <a:rPr lang="en-US" sz="2400" dirty="0"/>
              <a:t>NRC continues preparing to review and regulate a new generation of diverse </a:t>
            </a:r>
            <a:r>
              <a:rPr lang="en-US" sz="2400" dirty="0">
                <a:hlinkClick r:id="rId3"/>
              </a:rPr>
              <a:t>non-LWRs designs</a:t>
            </a:r>
            <a:endParaRPr lang="en-US" sz="2400" dirty="0"/>
          </a:p>
          <a:p>
            <a:pPr marL="0" indent="0">
              <a:buNone/>
            </a:pPr>
            <a:endParaRPr lang="en-US" sz="2400" dirty="0"/>
          </a:p>
        </p:txBody>
      </p:sp>
      <p:sp>
        <p:nvSpPr>
          <p:cNvPr id="4" name="Slide Number Placeholder 3">
            <a:extLst>
              <a:ext uri="{FF2B5EF4-FFF2-40B4-BE49-F238E27FC236}">
                <a16:creationId xmlns:a16="http://schemas.microsoft.com/office/drawing/2014/main" id="{BE9B6CC3-D701-4F45-8ACE-3749F763D7A9}"/>
              </a:ext>
            </a:extLst>
          </p:cNvPr>
          <p:cNvSpPr>
            <a:spLocks noGrp="1"/>
          </p:cNvSpPr>
          <p:nvPr>
            <p:ph type="sldNum" sz="quarter" idx="12"/>
          </p:nvPr>
        </p:nvSpPr>
        <p:spPr/>
        <p:txBody>
          <a:bodyPr/>
          <a:lstStyle/>
          <a:p>
            <a:fld id="{6113E31D-E2AB-40D1-8B51-AFA5AFEF393A}" type="slidenum">
              <a:rPr lang="en-US" smtClean="0"/>
              <a:t>3</a:t>
            </a:fld>
            <a:endParaRPr lang="en-US" dirty="0"/>
          </a:p>
        </p:txBody>
      </p:sp>
      <p:pic>
        <p:nvPicPr>
          <p:cNvPr id="5" name="Picture 4">
            <a:extLst>
              <a:ext uri="{FF2B5EF4-FFF2-40B4-BE49-F238E27FC236}">
                <a16:creationId xmlns:a16="http://schemas.microsoft.com/office/drawing/2014/main" id="{60764828-3250-4F0F-B923-139E4C09EED2}"/>
              </a:ext>
            </a:extLst>
          </p:cNvPr>
          <p:cNvPicPr>
            <a:picLocks noChangeAspect="1"/>
          </p:cNvPicPr>
          <p:nvPr/>
        </p:nvPicPr>
        <p:blipFill rotWithShape="1">
          <a:blip r:embed="rId4"/>
          <a:srcRect b="10033"/>
          <a:stretch/>
        </p:blipFill>
        <p:spPr>
          <a:xfrm>
            <a:off x="778213" y="1937693"/>
            <a:ext cx="7746920" cy="4644226"/>
          </a:xfrm>
          <a:prstGeom prst="rect">
            <a:avLst/>
          </a:prstGeom>
        </p:spPr>
      </p:pic>
      <p:sp>
        <p:nvSpPr>
          <p:cNvPr id="6" name="TextBox 5">
            <a:extLst>
              <a:ext uri="{FF2B5EF4-FFF2-40B4-BE49-F238E27FC236}">
                <a16:creationId xmlns:a16="http://schemas.microsoft.com/office/drawing/2014/main" id="{6F06B4E9-4A37-4AC4-B9F7-CA6BB4BE9563}"/>
              </a:ext>
            </a:extLst>
          </p:cNvPr>
          <p:cNvSpPr txBox="1"/>
          <p:nvPr/>
        </p:nvSpPr>
        <p:spPr>
          <a:xfrm>
            <a:off x="441644" y="6595356"/>
            <a:ext cx="5064212"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Figure taken from </a:t>
            </a:r>
            <a:r>
              <a:rPr lang="en-US" sz="1200" dirty="0">
                <a:latin typeface="Arial" panose="020B0604020202020204" pitchFamily="34" charset="0"/>
                <a:cs typeface="Arial" panose="020B0604020202020204" pitchFamily="34" charset="0"/>
                <a:hlinkClick r:id="rId5"/>
              </a:rPr>
              <a:t>SECY-20-0010, “Advanced Reactor Program Status”</a:t>
            </a:r>
            <a:endParaRPr lang="en-US" sz="12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E045B92C-9762-46AB-B24E-90FF29364AE6}"/>
              </a:ext>
            </a:extLst>
          </p:cNvPr>
          <p:cNvPicPr>
            <a:picLocks noChangeAspect="1"/>
          </p:cNvPicPr>
          <p:nvPr/>
        </p:nvPicPr>
        <p:blipFill rotWithShape="1">
          <a:blip r:embed="rId4"/>
          <a:srcRect t="90896" r="34149"/>
          <a:stretch/>
        </p:blipFill>
        <p:spPr>
          <a:xfrm>
            <a:off x="441643" y="5860390"/>
            <a:ext cx="3910359" cy="360232"/>
          </a:xfrm>
          <a:prstGeom prst="rect">
            <a:avLst/>
          </a:prstGeom>
        </p:spPr>
      </p:pic>
    </p:spTree>
    <p:extLst>
      <p:ext uri="{BB962C8B-B14F-4D97-AF65-F5344CB8AC3E}">
        <p14:creationId xmlns:p14="http://schemas.microsoft.com/office/powerpoint/2010/main" val="274516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950B5-0ED4-477B-A6D8-B314BF311459}"/>
              </a:ext>
            </a:extLst>
          </p:cNvPr>
          <p:cNvSpPr>
            <a:spLocks noGrp="1"/>
          </p:cNvSpPr>
          <p:nvPr>
            <p:ph type="title"/>
          </p:nvPr>
        </p:nvSpPr>
        <p:spPr/>
        <p:txBody>
          <a:bodyPr/>
          <a:lstStyle/>
          <a:p>
            <a:r>
              <a:rPr lang="en-US" sz="3200" dirty="0"/>
              <a:t>Background (2/3)</a:t>
            </a:r>
          </a:p>
        </p:txBody>
      </p:sp>
      <p:sp>
        <p:nvSpPr>
          <p:cNvPr id="3" name="Content Placeholder 2">
            <a:extLst>
              <a:ext uri="{FF2B5EF4-FFF2-40B4-BE49-F238E27FC236}">
                <a16:creationId xmlns:a16="http://schemas.microsoft.com/office/drawing/2014/main" id="{1D25AFDC-5C8B-459A-9128-E11D0995B78C}"/>
              </a:ext>
            </a:extLst>
          </p:cNvPr>
          <p:cNvSpPr>
            <a:spLocks noGrp="1"/>
          </p:cNvSpPr>
          <p:nvPr>
            <p:ph idx="1"/>
          </p:nvPr>
        </p:nvSpPr>
        <p:spPr/>
        <p:txBody>
          <a:bodyPr>
            <a:noAutofit/>
          </a:bodyPr>
          <a:lstStyle/>
          <a:p>
            <a:pPr marL="342900" indent="-342900">
              <a:buFont typeface="+mj-lt"/>
              <a:buAutoNum type="arabicPeriod"/>
            </a:pPr>
            <a:r>
              <a:rPr lang="en-US" sz="2400" dirty="0"/>
              <a:t>NRC has organized its non-LWR readiness efforts into six strategic areas:</a:t>
            </a:r>
          </a:p>
          <a:p>
            <a:pPr marL="562345" lvl="1" indent="-342900">
              <a:buFont typeface="+mj-lt"/>
              <a:buAutoNum type="arabicPeriod"/>
            </a:pPr>
            <a:r>
              <a:rPr lang="en-US" sz="2200" dirty="0"/>
              <a:t>Staff development and knowledge management</a:t>
            </a:r>
          </a:p>
          <a:p>
            <a:pPr marL="562345" lvl="1" indent="-342900">
              <a:buFont typeface="+mj-lt"/>
              <a:buAutoNum type="arabicPeriod"/>
            </a:pPr>
            <a:r>
              <a:rPr lang="en-US" sz="2200" dirty="0">
                <a:solidFill>
                  <a:schemeClr val="tx1"/>
                </a:solidFill>
              </a:rPr>
              <a:t>Analytical tools</a:t>
            </a:r>
          </a:p>
          <a:p>
            <a:pPr marL="562345" lvl="1" indent="-342900">
              <a:buFont typeface="+mj-lt"/>
              <a:buAutoNum type="arabicPeriod"/>
            </a:pPr>
            <a:r>
              <a:rPr lang="en-US" sz="2200" dirty="0"/>
              <a:t>Regulatory framework</a:t>
            </a:r>
          </a:p>
          <a:p>
            <a:pPr marL="562345" lvl="1" indent="-342900">
              <a:buFont typeface="+mj-lt"/>
              <a:buAutoNum type="arabicPeriod"/>
            </a:pPr>
            <a:r>
              <a:rPr lang="en-US" sz="2200" dirty="0"/>
              <a:t>Consensus codes and standards</a:t>
            </a:r>
          </a:p>
          <a:p>
            <a:pPr marL="562345" lvl="1" indent="-342900">
              <a:buFont typeface="+mj-lt"/>
              <a:buAutoNum type="arabicPeriod"/>
            </a:pPr>
            <a:r>
              <a:rPr lang="en-US" sz="2200" dirty="0"/>
              <a:t>Resolution of policy issues</a:t>
            </a:r>
          </a:p>
          <a:p>
            <a:pPr marL="562345" lvl="1" indent="-342900">
              <a:buFont typeface="+mj-lt"/>
              <a:buAutoNum type="arabicPeriod"/>
            </a:pPr>
            <a:r>
              <a:rPr lang="en-US" sz="2200" dirty="0"/>
              <a:t>communications</a:t>
            </a:r>
          </a:p>
          <a:p>
            <a:pPr marL="342900" indent="-342900">
              <a:buFont typeface="+mj-lt"/>
              <a:buAutoNum type="arabicPeriod"/>
            </a:pPr>
            <a:endParaRPr lang="en-US" sz="2400" dirty="0"/>
          </a:p>
          <a:p>
            <a:pPr marL="342900" indent="-342900">
              <a:buFont typeface="+mj-lt"/>
              <a:buAutoNum type="arabicPeriod"/>
            </a:pPr>
            <a:r>
              <a:rPr lang="en-US" sz="2400" dirty="0"/>
              <a:t>Under strategy 2, NRC developed </a:t>
            </a:r>
            <a:r>
              <a:rPr lang="en-US" sz="2400" dirty="0">
                <a:hlinkClick r:id="rId3"/>
              </a:rPr>
              <a:t>code development plans </a:t>
            </a:r>
            <a:r>
              <a:rPr lang="en-US" sz="2400" dirty="0"/>
              <a:t>in a series of volumes</a:t>
            </a:r>
          </a:p>
          <a:p>
            <a:pPr marL="342900" indent="-342900">
              <a:buFont typeface="+mj-lt"/>
              <a:buAutoNum type="arabicPeriod"/>
            </a:pPr>
            <a:endParaRPr lang="en-US" sz="2400" dirty="0"/>
          </a:p>
          <a:p>
            <a:pPr marL="342900" indent="-342900">
              <a:buFont typeface="+mj-lt"/>
              <a:buAutoNum type="arabicPeriod"/>
            </a:pPr>
            <a:r>
              <a:rPr lang="en-US" sz="2400" dirty="0">
                <a:hlinkClick r:id="rId4"/>
              </a:rPr>
              <a:t>Volume 3</a:t>
            </a:r>
            <a:r>
              <a:rPr lang="en-US" sz="2400" dirty="0"/>
              <a:t> identifies plans for MACCS/consequence analysis</a:t>
            </a:r>
          </a:p>
        </p:txBody>
      </p:sp>
      <p:sp>
        <p:nvSpPr>
          <p:cNvPr id="4" name="Slide Number Placeholder 3">
            <a:extLst>
              <a:ext uri="{FF2B5EF4-FFF2-40B4-BE49-F238E27FC236}">
                <a16:creationId xmlns:a16="http://schemas.microsoft.com/office/drawing/2014/main" id="{BE9B6CC3-D701-4F45-8ACE-3749F763D7A9}"/>
              </a:ext>
            </a:extLst>
          </p:cNvPr>
          <p:cNvSpPr>
            <a:spLocks noGrp="1"/>
          </p:cNvSpPr>
          <p:nvPr>
            <p:ph type="sldNum" sz="quarter" idx="12"/>
          </p:nvPr>
        </p:nvSpPr>
        <p:spPr/>
        <p:txBody>
          <a:bodyPr/>
          <a:lstStyle/>
          <a:p>
            <a:fld id="{6113E31D-E2AB-40D1-8B51-AFA5AFEF393A}" type="slidenum">
              <a:rPr lang="en-US" smtClean="0"/>
              <a:t>4</a:t>
            </a:fld>
            <a:endParaRPr lang="en-US" dirty="0"/>
          </a:p>
        </p:txBody>
      </p:sp>
    </p:spTree>
    <p:extLst>
      <p:ext uri="{BB962C8B-B14F-4D97-AF65-F5344CB8AC3E}">
        <p14:creationId xmlns:p14="http://schemas.microsoft.com/office/powerpoint/2010/main" val="511933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950B5-0ED4-477B-A6D8-B314BF311459}"/>
              </a:ext>
            </a:extLst>
          </p:cNvPr>
          <p:cNvSpPr>
            <a:spLocks noGrp="1"/>
          </p:cNvSpPr>
          <p:nvPr>
            <p:ph type="title"/>
          </p:nvPr>
        </p:nvSpPr>
        <p:spPr/>
        <p:txBody>
          <a:bodyPr/>
          <a:lstStyle/>
          <a:p>
            <a:r>
              <a:rPr lang="en-US" sz="3200" dirty="0"/>
              <a:t>Background (3/3)</a:t>
            </a:r>
          </a:p>
        </p:txBody>
      </p:sp>
      <p:sp>
        <p:nvSpPr>
          <p:cNvPr id="3" name="Content Placeholder 2">
            <a:extLst>
              <a:ext uri="{FF2B5EF4-FFF2-40B4-BE49-F238E27FC236}">
                <a16:creationId xmlns:a16="http://schemas.microsoft.com/office/drawing/2014/main" id="{1D25AFDC-5C8B-459A-9128-E11D0995B78C}"/>
              </a:ext>
            </a:extLst>
          </p:cNvPr>
          <p:cNvSpPr>
            <a:spLocks noGrp="1"/>
          </p:cNvSpPr>
          <p:nvPr>
            <p:ph idx="1"/>
          </p:nvPr>
        </p:nvSpPr>
        <p:spPr>
          <a:xfrm>
            <a:off x="618867" y="1325461"/>
            <a:ext cx="7543800" cy="4694338"/>
          </a:xfrm>
        </p:spPr>
        <p:txBody>
          <a:bodyPr>
            <a:noAutofit/>
          </a:bodyPr>
          <a:lstStyle/>
          <a:p>
            <a:pPr marL="342900" indent="-342900">
              <a:buFont typeface="+mj-lt"/>
              <a:buAutoNum type="arabicPeriod"/>
            </a:pPr>
            <a:r>
              <a:rPr lang="en-US" sz="2400" dirty="0"/>
              <a:t>Technical issues related to MACCS/consequence analysis warranting investigation for non-LWRs include the following:</a:t>
            </a:r>
          </a:p>
          <a:p>
            <a:pPr marL="342900" indent="-342900">
              <a:buFont typeface="+mj-lt"/>
              <a:buAutoNum type="arabicPeriod"/>
            </a:pPr>
            <a:endParaRPr lang="en-US" sz="2400" dirty="0"/>
          </a:p>
          <a:p>
            <a:pPr marL="562345" lvl="1" indent="-342900">
              <a:buFont typeface="+mj-lt"/>
              <a:buAutoNum type="arabicPeriod"/>
            </a:pPr>
            <a:r>
              <a:rPr lang="en-US" sz="2200" dirty="0"/>
              <a:t>Assess and improve </a:t>
            </a:r>
            <a:r>
              <a:rPr lang="en-US" sz="2200" b="1" dirty="0"/>
              <a:t>MACCS near-field atmospheric transport and dispersion</a:t>
            </a:r>
            <a:r>
              <a:rPr lang="en-US" sz="2200" dirty="0"/>
              <a:t> capabilities to better treat building wake effects in the near field</a:t>
            </a:r>
          </a:p>
          <a:p>
            <a:pPr marL="562345" lvl="1" indent="-342900">
              <a:buFont typeface="+mj-lt"/>
              <a:buAutoNum type="arabicPeriod"/>
            </a:pPr>
            <a:r>
              <a:rPr lang="en-US" sz="2200" b="1" dirty="0"/>
              <a:t>Evaluation of radionuclides </a:t>
            </a:r>
            <a:r>
              <a:rPr lang="en-US" sz="2200" dirty="0"/>
              <a:t>to include in MACCS for each non-LWR type</a:t>
            </a:r>
          </a:p>
          <a:p>
            <a:pPr marL="562345" lvl="1" indent="-342900">
              <a:buFont typeface="+mj-lt"/>
              <a:buAutoNum type="arabicPeriod"/>
            </a:pPr>
            <a:r>
              <a:rPr lang="en-US" sz="2200" b="1" dirty="0"/>
              <a:t>Evaluation of non-LWR radionuclide properties </a:t>
            </a:r>
            <a:r>
              <a:rPr lang="en-US" sz="2200" dirty="0"/>
              <a:t>(size, shape, and chemical form) and their impact on atmospheric transport and dosimetry</a:t>
            </a:r>
          </a:p>
          <a:p>
            <a:pPr marL="562345" lvl="1" indent="-342900">
              <a:buFont typeface="+mj-lt"/>
              <a:buAutoNum type="arabicPeriod"/>
            </a:pPr>
            <a:r>
              <a:rPr lang="en-US" sz="2200" b="1" dirty="0"/>
              <a:t>Evaluation of tritium </a:t>
            </a:r>
            <a:r>
              <a:rPr lang="en-US" sz="2200" dirty="0"/>
              <a:t>particularly for MSRs and its contribution to offsite consequences</a:t>
            </a:r>
          </a:p>
        </p:txBody>
      </p:sp>
      <p:sp>
        <p:nvSpPr>
          <p:cNvPr id="4" name="Slide Number Placeholder 3">
            <a:extLst>
              <a:ext uri="{FF2B5EF4-FFF2-40B4-BE49-F238E27FC236}">
                <a16:creationId xmlns:a16="http://schemas.microsoft.com/office/drawing/2014/main" id="{BE9B6CC3-D701-4F45-8ACE-3749F763D7A9}"/>
              </a:ext>
            </a:extLst>
          </p:cNvPr>
          <p:cNvSpPr>
            <a:spLocks noGrp="1"/>
          </p:cNvSpPr>
          <p:nvPr>
            <p:ph type="sldNum" sz="quarter" idx="12"/>
          </p:nvPr>
        </p:nvSpPr>
        <p:spPr/>
        <p:txBody>
          <a:bodyPr/>
          <a:lstStyle/>
          <a:p>
            <a:fld id="{6113E31D-E2AB-40D1-8B51-AFA5AFEF393A}" type="slidenum">
              <a:rPr lang="en-US" smtClean="0"/>
              <a:t>5</a:t>
            </a:fld>
            <a:endParaRPr lang="en-US" dirty="0"/>
          </a:p>
        </p:txBody>
      </p:sp>
    </p:spTree>
    <p:extLst>
      <p:ext uri="{BB962C8B-B14F-4D97-AF65-F5344CB8AC3E}">
        <p14:creationId xmlns:p14="http://schemas.microsoft.com/office/powerpoint/2010/main" val="3781906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950B5-0ED4-477B-A6D8-B314BF311459}"/>
              </a:ext>
            </a:extLst>
          </p:cNvPr>
          <p:cNvSpPr>
            <a:spLocks noGrp="1"/>
          </p:cNvSpPr>
          <p:nvPr>
            <p:ph type="title"/>
          </p:nvPr>
        </p:nvSpPr>
        <p:spPr/>
        <p:txBody>
          <a:bodyPr/>
          <a:lstStyle/>
          <a:p>
            <a:r>
              <a:rPr lang="en-US" sz="3200" dirty="0"/>
              <a:t>Introduction (1/2)</a:t>
            </a:r>
          </a:p>
        </p:txBody>
      </p:sp>
      <p:sp>
        <p:nvSpPr>
          <p:cNvPr id="3" name="Content Placeholder 2">
            <a:extLst>
              <a:ext uri="{FF2B5EF4-FFF2-40B4-BE49-F238E27FC236}">
                <a16:creationId xmlns:a16="http://schemas.microsoft.com/office/drawing/2014/main" id="{1D25AFDC-5C8B-459A-9128-E11D0995B78C}"/>
              </a:ext>
            </a:extLst>
          </p:cNvPr>
          <p:cNvSpPr>
            <a:spLocks noGrp="1"/>
          </p:cNvSpPr>
          <p:nvPr>
            <p:ph idx="1"/>
          </p:nvPr>
        </p:nvSpPr>
        <p:spPr/>
        <p:txBody>
          <a:bodyPr>
            <a:noAutofit/>
          </a:bodyPr>
          <a:lstStyle/>
          <a:p>
            <a:pPr marL="342900" indent="-342900">
              <a:buFont typeface="+mj-lt"/>
              <a:buAutoNum type="arabicPeriod"/>
            </a:pPr>
            <a:r>
              <a:rPr lang="en-US" sz="2400" dirty="0"/>
              <a:t>The </a:t>
            </a:r>
            <a:r>
              <a:rPr lang="en-US" sz="2400" b="1" dirty="0">
                <a:solidFill>
                  <a:schemeClr val="tx1"/>
                </a:solidFill>
              </a:rPr>
              <a:t>adequacy</a:t>
            </a:r>
            <a:r>
              <a:rPr lang="en-US" sz="2400" dirty="0">
                <a:solidFill>
                  <a:schemeClr val="tx1"/>
                </a:solidFill>
              </a:rPr>
              <a:t> of the MELCOR Accident Consequence Code System (</a:t>
            </a:r>
            <a:r>
              <a:rPr lang="en-US" sz="2400" b="1" dirty="0">
                <a:solidFill>
                  <a:schemeClr val="tx1"/>
                </a:solidFill>
              </a:rPr>
              <a:t>MACCS</a:t>
            </a:r>
            <a:r>
              <a:rPr lang="en-US" sz="2400" dirty="0">
                <a:solidFill>
                  <a:schemeClr val="tx1"/>
                </a:solidFill>
              </a:rPr>
              <a:t>) </a:t>
            </a:r>
            <a:r>
              <a:rPr lang="en-US" sz="2400" b="1" dirty="0">
                <a:solidFill>
                  <a:schemeClr val="tx1"/>
                </a:solidFill>
              </a:rPr>
              <a:t>in the nearfield </a:t>
            </a:r>
            <a:r>
              <a:rPr lang="en-US" sz="2400" dirty="0">
                <a:solidFill>
                  <a:schemeClr val="tx1"/>
                </a:solidFill>
              </a:rPr>
              <a:t>is discussed in a </a:t>
            </a:r>
            <a:r>
              <a:rPr lang="en-US" sz="2400" b="1" dirty="0">
                <a:solidFill>
                  <a:schemeClr val="tx1"/>
                </a:solidFill>
              </a:rPr>
              <a:t>non-Light Water Reactor (LWR) vision and strategy report </a:t>
            </a:r>
            <a:r>
              <a:rPr lang="en-US" sz="2400" dirty="0">
                <a:solidFill>
                  <a:schemeClr val="tx1"/>
                </a:solidFill>
              </a:rPr>
              <a:t>that discusses computer code readiness for non-LWR applications developed </a:t>
            </a:r>
            <a:r>
              <a:rPr lang="en-US" sz="2400" dirty="0"/>
              <a:t>by the Nuclear Regulatory Commission (NRC) </a:t>
            </a:r>
          </a:p>
          <a:p>
            <a:pPr marL="342900" indent="-342900">
              <a:buFont typeface="+mj-lt"/>
              <a:buAutoNum type="arabicPeriod"/>
            </a:pPr>
            <a:endParaRPr lang="en-US" sz="2400" dirty="0"/>
          </a:p>
          <a:p>
            <a:pPr marL="342900" indent="-342900">
              <a:buFont typeface="+mj-lt"/>
              <a:buAutoNum type="arabicPeriod"/>
            </a:pPr>
            <a:r>
              <a:rPr lang="en-US" sz="2400" dirty="0"/>
              <a:t>MACCS </a:t>
            </a:r>
            <a:r>
              <a:rPr lang="en-US" sz="2400" dirty="0">
                <a:solidFill>
                  <a:schemeClr val="tx1"/>
                </a:solidFill>
              </a:rPr>
              <a:t>currently includes a </a:t>
            </a:r>
            <a:r>
              <a:rPr lang="en-US" sz="2400" b="1" dirty="0">
                <a:solidFill>
                  <a:schemeClr val="tx1"/>
                </a:solidFill>
              </a:rPr>
              <a:t>simple model </a:t>
            </a:r>
            <a:r>
              <a:rPr lang="en-US" sz="2400" dirty="0">
                <a:solidFill>
                  <a:schemeClr val="tx1"/>
                </a:solidFill>
              </a:rPr>
              <a:t>for building wake effects. The MACCS2 User’s Guide suggests that this simple building wake model </a:t>
            </a:r>
            <a:r>
              <a:rPr lang="en-US" sz="2400" b="1" dirty="0">
                <a:solidFill>
                  <a:schemeClr val="tx1"/>
                </a:solidFill>
              </a:rPr>
              <a:t>should not be used at distances closer than 500 m</a:t>
            </a:r>
            <a:r>
              <a:rPr lang="en-US" sz="2400" dirty="0">
                <a:solidFill>
                  <a:schemeClr val="tx1"/>
                </a:solidFill>
              </a:rPr>
              <a:t>. This statement raises the first question of </a:t>
            </a:r>
            <a:r>
              <a:rPr lang="en-US" sz="2400" b="1" dirty="0">
                <a:solidFill>
                  <a:schemeClr val="tx1"/>
                </a:solidFill>
              </a:rPr>
              <a:t>whether MACCS can reliably be used to assess nearfield doses</a:t>
            </a:r>
            <a:r>
              <a:rPr lang="en-US" sz="2400" dirty="0">
                <a:solidFill>
                  <a:schemeClr val="tx1"/>
                </a:solidFill>
              </a:rPr>
              <a:t>, i.e., at distances </a:t>
            </a:r>
            <a:r>
              <a:rPr lang="en-US" sz="2400" dirty="0"/>
              <a:t>less than 500 m</a:t>
            </a:r>
          </a:p>
        </p:txBody>
      </p:sp>
      <p:sp>
        <p:nvSpPr>
          <p:cNvPr id="4" name="Slide Number Placeholder 3">
            <a:extLst>
              <a:ext uri="{FF2B5EF4-FFF2-40B4-BE49-F238E27FC236}">
                <a16:creationId xmlns:a16="http://schemas.microsoft.com/office/drawing/2014/main" id="{BE9B6CC3-D701-4F45-8ACE-3749F763D7A9}"/>
              </a:ext>
            </a:extLst>
          </p:cNvPr>
          <p:cNvSpPr>
            <a:spLocks noGrp="1"/>
          </p:cNvSpPr>
          <p:nvPr>
            <p:ph type="sldNum" sz="quarter" idx="12"/>
          </p:nvPr>
        </p:nvSpPr>
        <p:spPr/>
        <p:txBody>
          <a:bodyPr/>
          <a:lstStyle/>
          <a:p>
            <a:fld id="{6113E31D-E2AB-40D1-8B51-AFA5AFEF393A}" type="slidenum">
              <a:rPr lang="en-US" smtClean="0"/>
              <a:t>6</a:t>
            </a:fld>
            <a:endParaRPr lang="en-US" dirty="0"/>
          </a:p>
        </p:txBody>
      </p:sp>
    </p:spTree>
    <p:extLst>
      <p:ext uri="{BB962C8B-B14F-4D97-AF65-F5344CB8AC3E}">
        <p14:creationId xmlns:p14="http://schemas.microsoft.com/office/powerpoint/2010/main" val="3056019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950B5-0ED4-477B-A6D8-B314BF311459}"/>
              </a:ext>
            </a:extLst>
          </p:cNvPr>
          <p:cNvSpPr>
            <a:spLocks noGrp="1"/>
          </p:cNvSpPr>
          <p:nvPr>
            <p:ph type="title"/>
          </p:nvPr>
        </p:nvSpPr>
        <p:spPr/>
        <p:txBody>
          <a:bodyPr/>
          <a:lstStyle/>
          <a:p>
            <a:r>
              <a:rPr lang="en-US" sz="3200" dirty="0"/>
              <a:t>Introduction (2/2)</a:t>
            </a:r>
          </a:p>
        </p:txBody>
      </p:sp>
      <p:sp>
        <p:nvSpPr>
          <p:cNvPr id="3" name="Content Placeholder 2">
            <a:extLst>
              <a:ext uri="{FF2B5EF4-FFF2-40B4-BE49-F238E27FC236}">
                <a16:creationId xmlns:a16="http://schemas.microsoft.com/office/drawing/2014/main" id="{1D25AFDC-5C8B-459A-9128-E11D0995B78C}"/>
              </a:ext>
            </a:extLst>
          </p:cNvPr>
          <p:cNvSpPr>
            <a:spLocks noGrp="1"/>
          </p:cNvSpPr>
          <p:nvPr>
            <p:ph idx="1"/>
          </p:nvPr>
        </p:nvSpPr>
        <p:spPr/>
        <p:txBody>
          <a:bodyPr>
            <a:noAutofit/>
          </a:bodyPr>
          <a:lstStyle/>
          <a:p>
            <a:pPr marL="347663" indent="-347663">
              <a:buFont typeface="+mj-lt"/>
              <a:buAutoNum type="arabicPeriod" startAt="3"/>
            </a:pPr>
            <a:r>
              <a:rPr lang="en-US" sz="2400" dirty="0">
                <a:solidFill>
                  <a:schemeClr val="tx1"/>
                </a:solidFill>
              </a:rPr>
              <a:t>MACCS is a </a:t>
            </a:r>
            <a:r>
              <a:rPr lang="en-US" sz="2400" b="1" dirty="0">
                <a:solidFill>
                  <a:schemeClr val="tx1"/>
                </a:solidFill>
              </a:rPr>
              <a:t>highly flexible </a:t>
            </a:r>
            <a:r>
              <a:rPr lang="en-US" sz="2400" dirty="0">
                <a:solidFill>
                  <a:schemeClr val="tx1"/>
                </a:solidFill>
              </a:rPr>
              <a:t>Gaussian model and the </a:t>
            </a:r>
            <a:r>
              <a:rPr lang="en-US" sz="2400" b="1" dirty="0">
                <a:solidFill>
                  <a:schemeClr val="tx1"/>
                </a:solidFill>
              </a:rPr>
              <a:t>user can choose whether to model a variety of physical phenomena</a:t>
            </a:r>
            <a:r>
              <a:rPr lang="en-US" sz="2400" dirty="0">
                <a:solidFill>
                  <a:schemeClr val="tx1"/>
                </a:solidFill>
              </a:rPr>
              <a:t>, including such things as building wake effects, plume buoyancy, and plume meander. Furthermore, the user has flexibility in choosing how to model the Gaussian dispersion parameters</a:t>
            </a:r>
          </a:p>
          <a:p>
            <a:pPr marL="347663" indent="-347663">
              <a:buFont typeface="+mj-lt"/>
              <a:buAutoNum type="arabicPeriod" startAt="3"/>
            </a:pPr>
            <a:endParaRPr lang="en-US" sz="2400" dirty="0">
              <a:solidFill>
                <a:schemeClr val="tx1"/>
              </a:solidFill>
            </a:endParaRPr>
          </a:p>
          <a:p>
            <a:pPr marL="342900" indent="-342900">
              <a:buFont typeface="+mj-lt"/>
              <a:buAutoNum type="arabicPeriod" startAt="3"/>
            </a:pPr>
            <a:r>
              <a:rPr lang="en-US" sz="2400" dirty="0">
                <a:solidFill>
                  <a:schemeClr val="tx1"/>
                </a:solidFill>
              </a:rPr>
              <a:t>So, a </a:t>
            </a:r>
            <a:r>
              <a:rPr lang="en-US" sz="2400" b="1" dirty="0">
                <a:solidFill>
                  <a:schemeClr val="tx1"/>
                </a:solidFill>
              </a:rPr>
              <a:t>second question </a:t>
            </a:r>
            <a:r>
              <a:rPr lang="en-US" sz="2400" dirty="0">
                <a:solidFill>
                  <a:schemeClr val="tx1"/>
                </a:solidFill>
              </a:rPr>
              <a:t>goes beyond the first question of whether MACCS can be used in the nearfield to the related question of </a:t>
            </a:r>
            <a:r>
              <a:rPr lang="en-US" sz="2400" b="1" dirty="0">
                <a:solidFill>
                  <a:schemeClr val="tx1"/>
                </a:solidFill>
              </a:rPr>
              <a:t>how can MACCS be used to generate results that are bounding </a:t>
            </a:r>
            <a:r>
              <a:rPr lang="en-US" sz="2400" dirty="0">
                <a:solidFill>
                  <a:schemeClr val="tx1"/>
                </a:solidFill>
              </a:rPr>
              <a:t>of </a:t>
            </a:r>
            <a:r>
              <a:rPr lang="en-US" sz="2400" dirty="0"/>
              <a:t>other codes intended for nearfield analysis</a:t>
            </a:r>
          </a:p>
        </p:txBody>
      </p:sp>
      <p:sp>
        <p:nvSpPr>
          <p:cNvPr id="4" name="Slide Number Placeholder 3">
            <a:extLst>
              <a:ext uri="{FF2B5EF4-FFF2-40B4-BE49-F238E27FC236}">
                <a16:creationId xmlns:a16="http://schemas.microsoft.com/office/drawing/2014/main" id="{BE9B6CC3-D701-4F45-8ACE-3749F763D7A9}"/>
              </a:ext>
            </a:extLst>
          </p:cNvPr>
          <p:cNvSpPr>
            <a:spLocks noGrp="1"/>
          </p:cNvSpPr>
          <p:nvPr>
            <p:ph type="sldNum" sz="quarter" idx="12"/>
          </p:nvPr>
        </p:nvSpPr>
        <p:spPr/>
        <p:txBody>
          <a:bodyPr/>
          <a:lstStyle/>
          <a:p>
            <a:fld id="{6113E31D-E2AB-40D1-8B51-AFA5AFEF393A}" type="slidenum">
              <a:rPr lang="en-US" smtClean="0"/>
              <a:t>7</a:t>
            </a:fld>
            <a:endParaRPr lang="en-US" dirty="0"/>
          </a:p>
        </p:txBody>
      </p:sp>
    </p:spTree>
    <p:extLst>
      <p:ext uri="{BB962C8B-B14F-4D97-AF65-F5344CB8AC3E}">
        <p14:creationId xmlns:p14="http://schemas.microsoft.com/office/powerpoint/2010/main" val="3460571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196F3-965B-4366-A27F-E83E1B739AE5}"/>
              </a:ext>
            </a:extLst>
          </p:cNvPr>
          <p:cNvSpPr>
            <a:spLocks noGrp="1"/>
          </p:cNvSpPr>
          <p:nvPr>
            <p:ph type="title"/>
          </p:nvPr>
        </p:nvSpPr>
        <p:spPr/>
        <p:txBody>
          <a:bodyPr/>
          <a:lstStyle/>
          <a:p>
            <a:r>
              <a:rPr lang="en-US" sz="3200" dirty="0"/>
              <a:t>General Arrangement of Flow Zones </a:t>
            </a:r>
            <a:br>
              <a:rPr lang="en-US" sz="3200" dirty="0"/>
            </a:br>
            <a:r>
              <a:rPr lang="en-US" sz="3200" dirty="0"/>
              <a:t>Near a Sharp-edged Building</a:t>
            </a:r>
          </a:p>
        </p:txBody>
      </p:sp>
      <p:sp>
        <p:nvSpPr>
          <p:cNvPr id="4" name="Slide Number Placeholder 3">
            <a:extLst>
              <a:ext uri="{FF2B5EF4-FFF2-40B4-BE49-F238E27FC236}">
                <a16:creationId xmlns:a16="http://schemas.microsoft.com/office/drawing/2014/main" id="{62F4E137-C2E9-4DC0-A4C5-73BCC1250B3A}"/>
              </a:ext>
            </a:extLst>
          </p:cNvPr>
          <p:cNvSpPr>
            <a:spLocks noGrp="1"/>
          </p:cNvSpPr>
          <p:nvPr>
            <p:ph type="sldNum" sz="quarter" idx="12"/>
          </p:nvPr>
        </p:nvSpPr>
        <p:spPr/>
        <p:txBody>
          <a:bodyPr/>
          <a:lstStyle/>
          <a:p>
            <a:fld id="{6113E31D-E2AB-40D1-8B51-AFA5AFEF393A}" type="slidenum">
              <a:rPr lang="en-US" smtClean="0"/>
              <a:t>8</a:t>
            </a:fld>
            <a:endParaRPr lang="en-US" dirty="0"/>
          </a:p>
        </p:txBody>
      </p:sp>
      <p:pic>
        <p:nvPicPr>
          <p:cNvPr id="5" name="Picture 4">
            <a:extLst>
              <a:ext uri="{FF2B5EF4-FFF2-40B4-BE49-F238E27FC236}">
                <a16:creationId xmlns:a16="http://schemas.microsoft.com/office/drawing/2014/main" id="{17C6BE40-84C6-486D-AE09-20A7B7E4C4D9}"/>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9137" y="1493838"/>
            <a:ext cx="656272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A0781B5E-F974-4266-8CF2-32D03926746C}"/>
              </a:ext>
            </a:extLst>
          </p:cNvPr>
          <p:cNvSpPr>
            <a:spLocks noChangeArrowheads="1"/>
          </p:cNvSpPr>
          <p:nvPr/>
        </p:nvSpPr>
        <p:spPr bwMode="auto">
          <a:xfrm>
            <a:off x="6169025" y="6088063"/>
            <a:ext cx="2127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r>
              <a:rPr lang="en-US" sz="900" b="0" baseline="0" dirty="0"/>
              <a:t>Meteorology and Atomic Energy, 1968</a:t>
            </a:r>
            <a:endParaRPr lang="en-US" sz="1000" b="0" baseline="0" dirty="0"/>
          </a:p>
        </p:txBody>
      </p:sp>
    </p:spTree>
    <p:extLst>
      <p:ext uri="{BB962C8B-B14F-4D97-AF65-F5344CB8AC3E}">
        <p14:creationId xmlns:p14="http://schemas.microsoft.com/office/powerpoint/2010/main" val="3725315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9AAF0-C10F-4D31-B452-13B63AEDE968}"/>
              </a:ext>
            </a:extLst>
          </p:cNvPr>
          <p:cNvSpPr>
            <a:spLocks noGrp="1"/>
          </p:cNvSpPr>
          <p:nvPr>
            <p:ph type="title"/>
          </p:nvPr>
        </p:nvSpPr>
        <p:spPr/>
        <p:txBody>
          <a:bodyPr/>
          <a:lstStyle/>
          <a:p>
            <a:r>
              <a:rPr lang="en-US" sz="3200" dirty="0"/>
              <a:t>Objective</a:t>
            </a:r>
          </a:p>
        </p:txBody>
      </p:sp>
      <p:sp>
        <p:nvSpPr>
          <p:cNvPr id="3" name="Content Placeholder 2">
            <a:extLst>
              <a:ext uri="{FF2B5EF4-FFF2-40B4-BE49-F238E27FC236}">
                <a16:creationId xmlns:a16="http://schemas.microsoft.com/office/drawing/2014/main" id="{3AB8329A-9B7E-4B71-8744-502E560F7D40}"/>
              </a:ext>
            </a:extLst>
          </p:cNvPr>
          <p:cNvSpPr>
            <a:spLocks noGrp="1"/>
          </p:cNvSpPr>
          <p:nvPr>
            <p:ph idx="1"/>
          </p:nvPr>
        </p:nvSpPr>
        <p:spPr/>
        <p:txBody>
          <a:bodyPr>
            <a:normAutofit lnSpcReduction="10000"/>
          </a:bodyPr>
          <a:lstStyle/>
          <a:p>
            <a:pPr marL="0" indent="0">
              <a:buNone/>
            </a:pPr>
            <a:r>
              <a:rPr lang="en-US" sz="2400" dirty="0">
                <a:solidFill>
                  <a:schemeClr val="tx1"/>
                </a:solidFill>
              </a:rPr>
              <a:t>An </a:t>
            </a:r>
            <a:r>
              <a:rPr lang="en-US" sz="2400" b="1" dirty="0">
                <a:solidFill>
                  <a:schemeClr val="tx1"/>
                </a:solidFill>
              </a:rPr>
              <a:t>evaluation of modeling approaches</a:t>
            </a:r>
            <a:r>
              <a:rPr lang="en-US" sz="2400" dirty="0">
                <a:solidFill>
                  <a:schemeClr val="tx1"/>
                </a:solidFill>
              </a:rPr>
              <a:t> (</a:t>
            </a:r>
            <a:r>
              <a:rPr lang="en-US" sz="2400" b="1" dirty="0">
                <a:solidFill>
                  <a:schemeClr val="tx1"/>
                </a:solidFill>
              </a:rPr>
              <a:t>methods</a:t>
            </a:r>
            <a:r>
              <a:rPr lang="en-US" sz="2400" dirty="0">
                <a:solidFill>
                  <a:schemeClr val="tx1"/>
                </a:solidFill>
              </a:rPr>
              <a:t>) to estimate nearfield air concentrations and depositions </a:t>
            </a:r>
            <a:r>
              <a:rPr lang="en-US" sz="2400" b="1" dirty="0">
                <a:solidFill>
                  <a:schemeClr val="tx1"/>
                </a:solidFill>
              </a:rPr>
              <a:t>was performed</a:t>
            </a:r>
            <a:r>
              <a:rPr lang="en-US" sz="2400" dirty="0">
                <a:solidFill>
                  <a:schemeClr val="tx1"/>
                </a:solidFill>
              </a:rPr>
              <a:t> where several </a:t>
            </a:r>
            <a:r>
              <a:rPr lang="en-US" sz="2400" b="1" dirty="0">
                <a:solidFill>
                  <a:schemeClr val="tx1"/>
                </a:solidFill>
              </a:rPr>
              <a:t>candidate codes </a:t>
            </a:r>
            <a:r>
              <a:rPr lang="en-US" sz="2400" dirty="0">
                <a:solidFill>
                  <a:schemeClr val="tx1"/>
                </a:solidFill>
              </a:rPr>
              <a:t>were </a:t>
            </a:r>
            <a:r>
              <a:rPr lang="en-US" sz="2400" b="1" dirty="0">
                <a:solidFill>
                  <a:schemeClr val="tx1"/>
                </a:solidFill>
              </a:rPr>
              <a:t>ranked for comparison </a:t>
            </a:r>
            <a:r>
              <a:rPr lang="en-US" sz="2400" dirty="0">
                <a:solidFill>
                  <a:schemeClr val="tx1"/>
                </a:solidFill>
              </a:rPr>
              <a:t>and potential incorporation into the MACCS code</a:t>
            </a:r>
          </a:p>
          <a:p>
            <a:pPr>
              <a:buFont typeface="Wingdings" panose="05000000000000000000" pitchFamily="2" charset="2"/>
              <a:buChar char="§"/>
            </a:pPr>
            <a:endParaRPr lang="en-US" sz="2400" dirty="0">
              <a:solidFill>
                <a:schemeClr val="tx1"/>
              </a:solidFill>
            </a:endParaRPr>
          </a:p>
          <a:p>
            <a:pPr marL="0" indent="0">
              <a:buNone/>
            </a:pPr>
            <a:r>
              <a:rPr lang="en-US" sz="2400" dirty="0">
                <a:solidFill>
                  <a:schemeClr val="tx1"/>
                </a:solidFill>
              </a:rPr>
              <a:t>In this report, it is </a:t>
            </a:r>
            <a:r>
              <a:rPr lang="en-US" sz="2400" b="1" dirty="0">
                <a:solidFill>
                  <a:schemeClr val="tx1"/>
                </a:solidFill>
              </a:rPr>
              <a:t>assumed</a:t>
            </a:r>
            <a:r>
              <a:rPr lang="en-US" sz="2400" dirty="0">
                <a:solidFill>
                  <a:schemeClr val="tx1"/>
                </a:solidFill>
              </a:rPr>
              <a:t> that the </a:t>
            </a:r>
            <a:r>
              <a:rPr lang="en-US" sz="2400" b="1" dirty="0">
                <a:solidFill>
                  <a:schemeClr val="tx1"/>
                </a:solidFill>
              </a:rPr>
              <a:t>results from the selected codes</a:t>
            </a:r>
            <a:r>
              <a:rPr lang="en-US" sz="2400" dirty="0">
                <a:solidFill>
                  <a:schemeClr val="tx1"/>
                </a:solidFill>
              </a:rPr>
              <a:t> are all </a:t>
            </a:r>
            <a:r>
              <a:rPr lang="en-US" sz="2400" b="1" dirty="0">
                <a:solidFill>
                  <a:schemeClr val="tx1"/>
                </a:solidFill>
              </a:rPr>
              <a:t>adequate in the nearfield</a:t>
            </a:r>
            <a:r>
              <a:rPr lang="en-US" sz="2400" dirty="0">
                <a:solidFill>
                  <a:schemeClr val="tx1"/>
                </a:solidFill>
              </a:rPr>
              <a:t>, which is reasonable because these codes are specifically intended to be used in the nearfield</a:t>
            </a:r>
          </a:p>
          <a:p>
            <a:pPr>
              <a:buFont typeface="Wingdings" panose="05000000000000000000" pitchFamily="2" charset="2"/>
              <a:buChar char="§"/>
            </a:pPr>
            <a:endParaRPr lang="en-US" sz="2400" dirty="0">
              <a:solidFill>
                <a:schemeClr val="tx1"/>
              </a:solidFill>
            </a:endParaRPr>
          </a:p>
          <a:p>
            <a:pPr marL="0" indent="0">
              <a:buNone/>
            </a:pPr>
            <a:r>
              <a:rPr lang="en-US" sz="2400" dirty="0">
                <a:solidFill>
                  <a:schemeClr val="tx1"/>
                </a:solidFill>
              </a:rPr>
              <a:t>Hence, by </a:t>
            </a:r>
            <a:r>
              <a:rPr lang="en-US" sz="2400" b="1" dirty="0">
                <a:solidFill>
                  <a:schemeClr val="tx1"/>
                </a:solidFill>
              </a:rPr>
              <a:t>comparing the results </a:t>
            </a:r>
            <a:r>
              <a:rPr lang="en-US" sz="2400" dirty="0">
                <a:solidFill>
                  <a:schemeClr val="tx1"/>
                </a:solidFill>
              </a:rPr>
              <a:t>of these codes to the results from MACCS, the </a:t>
            </a:r>
            <a:r>
              <a:rPr lang="en-US" sz="2400" b="1" dirty="0">
                <a:solidFill>
                  <a:schemeClr val="tx1"/>
                </a:solidFill>
              </a:rPr>
              <a:t>adequacy of MACCS for assessing exposures in the nearfield can be evaluated</a:t>
            </a:r>
            <a:r>
              <a:rPr lang="en-US" sz="2400" dirty="0">
                <a:solidFill>
                  <a:schemeClr val="tx1"/>
                </a:solidFill>
              </a:rPr>
              <a:t>, along with determining how </a:t>
            </a:r>
            <a:r>
              <a:rPr lang="en-US" sz="2400" b="1" dirty="0">
                <a:solidFill>
                  <a:schemeClr val="tx1"/>
                </a:solidFill>
              </a:rPr>
              <a:t>MACCS can be used to generating bounding results</a:t>
            </a:r>
          </a:p>
        </p:txBody>
      </p:sp>
      <p:sp>
        <p:nvSpPr>
          <p:cNvPr id="4" name="Slide Number Placeholder 3">
            <a:extLst>
              <a:ext uri="{FF2B5EF4-FFF2-40B4-BE49-F238E27FC236}">
                <a16:creationId xmlns:a16="http://schemas.microsoft.com/office/drawing/2014/main" id="{92B177DB-761B-4B15-97A1-370D9FEBC25C}"/>
              </a:ext>
            </a:extLst>
          </p:cNvPr>
          <p:cNvSpPr>
            <a:spLocks noGrp="1"/>
          </p:cNvSpPr>
          <p:nvPr>
            <p:ph type="sldNum" sz="quarter" idx="12"/>
          </p:nvPr>
        </p:nvSpPr>
        <p:spPr/>
        <p:txBody>
          <a:bodyPr/>
          <a:lstStyle/>
          <a:p>
            <a:fld id="{6113E31D-E2AB-40D1-8B51-AFA5AFEF393A}" type="slidenum">
              <a:rPr lang="en-US" smtClean="0"/>
              <a:t>9</a:t>
            </a:fld>
            <a:endParaRPr lang="en-US" dirty="0"/>
          </a:p>
        </p:txBody>
      </p:sp>
    </p:spTree>
    <p:extLst>
      <p:ext uri="{BB962C8B-B14F-4D97-AF65-F5344CB8AC3E}">
        <p14:creationId xmlns:p14="http://schemas.microsoft.com/office/powerpoint/2010/main" val="3745957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ndia Theme (White Background)">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Sandia2018_16x9_1</Template>
  <TotalTime>8941</TotalTime>
  <Words>2012</Words>
  <Application>Microsoft Office PowerPoint</Application>
  <PresentationFormat>On-screen Show (4:3)</PresentationFormat>
  <Paragraphs>187</Paragraphs>
  <Slides>25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Garamond</vt:lpstr>
      <vt:lpstr>Gill Sans MT</vt:lpstr>
      <vt:lpstr>Wingdings</vt:lpstr>
      <vt:lpstr>Sandia Theme (White Background)</vt:lpstr>
      <vt:lpstr>Assessment of the MACCS Code Applicability for Nearfield Consequence Analysis</vt:lpstr>
      <vt:lpstr>Outline</vt:lpstr>
      <vt:lpstr>Background (1/3)</vt:lpstr>
      <vt:lpstr>Background (2/3)</vt:lpstr>
      <vt:lpstr>Background (3/3)</vt:lpstr>
      <vt:lpstr>Introduction (1/2)</vt:lpstr>
      <vt:lpstr>Introduction (2/2)</vt:lpstr>
      <vt:lpstr>General Arrangement of Flow Zones  Near a Sharp-edged Building</vt:lpstr>
      <vt:lpstr>Objective</vt:lpstr>
      <vt:lpstr>Nearfield Code List</vt:lpstr>
      <vt:lpstr>Test Cases</vt:lpstr>
      <vt:lpstr>Code Trends</vt:lpstr>
      <vt:lpstr>MACCS Results</vt:lpstr>
      <vt:lpstr>ARCON96 Results</vt:lpstr>
      <vt:lpstr>AERMOD Results</vt:lpstr>
      <vt:lpstr>QUIC Results (1/2)</vt:lpstr>
      <vt:lpstr>QUIC Results (2/2)</vt:lpstr>
      <vt:lpstr>Code Comparisons</vt:lpstr>
      <vt:lpstr>Comparison Results</vt:lpstr>
      <vt:lpstr>Potential Modifications to MACCS Input</vt:lpstr>
      <vt:lpstr>Updated Comparison Results</vt:lpstr>
      <vt:lpstr>Wrap up</vt:lpstr>
      <vt:lpstr>Summary (1/3)</vt:lpstr>
      <vt:lpstr>Summary (2/3)</vt:lpstr>
      <vt:lpstr>Summary (3/3)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Barr, Jonathan</cp:lastModifiedBy>
  <cp:revision>196</cp:revision>
  <dcterms:created xsi:type="dcterms:W3CDTF">2017-10-14T01:15:26Z</dcterms:created>
  <dcterms:modified xsi:type="dcterms:W3CDTF">2020-08-28T18:39:07Z</dcterms:modified>
</cp:coreProperties>
</file>