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1" r:id="rId4"/>
  </p:sldMasterIdLst>
  <p:notesMasterIdLst>
    <p:notesMasterId r:id="rId22"/>
  </p:notesMasterIdLst>
  <p:sldIdLst>
    <p:sldId id="256" r:id="rId5"/>
    <p:sldId id="257" r:id="rId6"/>
    <p:sldId id="317" r:id="rId7"/>
    <p:sldId id="299" r:id="rId8"/>
    <p:sldId id="300" r:id="rId9"/>
    <p:sldId id="301" r:id="rId10"/>
    <p:sldId id="302" r:id="rId11"/>
    <p:sldId id="304" r:id="rId12"/>
    <p:sldId id="305" r:id="rId13"/>
    <p:sldId id="306" r:id="rId14"/>
    <p:sldId id="303" r:id="rId15"/>
    <p:sldId id="307" r:id="rId16"/>
    <p:sldId id="308" r:id="rId17"/>
    <p:sldId id="318" r:id="rId18"/>
    <p:sldId id="309" r:id="rId19"/>
    <p:sldId id="316" r:id="rId20"/>
    <p:sldId id="29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Office" lastIdx="1" clrIdx="0"/>
  <p:cmAuthor id="2" name="Leute, Jennifer E" initials="LJE" lastIdx="12" clrIdx="1">
    <p:extLst>
      <p:ext uri="{19B8F6BF-5375-455C-9EA6-DF929625EA0E}">
        <p15:presenceInfo xmlns:p15="http://schemas.microsoft.com/office/powerpoint/2012/main" userId="S::jeleute@srn.sandia.gov::2d9f381b-7ba7-4007-8a25-a430bb8d74dc" providerId="AD"/>
      </p:ext>
    </p:extLst>
  </p:cmAuthor>
  <p:cmAuthor id="3" name="Bloomer, Tamara" initials="BT" lastIdx="6" clrIdx="2">
    <p:extLst>
      <p:ext uri="{19B8F6BF-5375-455C-9EA6-DF929625EA0E}">
        <p15:presenceInfo xmlns:p15="http://schemas.microsoft.com/office/powerpoint/2012/main" userId="S::TEB@NRC.GOV::ed9a4448-973d-4dd8-a6f9-e95e4f4384bd" providerId="AD"/>
      </p:ext>
    </p:extLst>
  </p:cmAuthor>
  <p:cmAuthor id="4" name="Andrew Nosek" initials="AN" lastIdx="12" clrIdx="3">
    <p:extLst>
      <p:ext uri="{19B8F6BF-5375-455C-9EA6-DF929625EA0E}">
        <p15:presenceInfo xmlns:p15="http://schemas.microsoft.com/office/powerpoint/2012/main" userId="S::AJN1@NRC.GOV::a160b336-d863-4205-b6d8-698aa35ac2b5" providerId="AD"/>
      </p:ext>
    </p:extLst>
  </p:cmAuthor>
  <p:cmAuthor id="5" name="Bixler, Nathan E" initials="BNE" lastIdx="13" clrIdx="4">
    <p:extLst>
      <p:ext uri="{19B8F6BF-5375-455C-9EA6-DF929625EA0E}">
        <p15:presenceInfo xmlns:p15="http://schemas.microsoft.com/office/powerpoint/2012/main" userId="S::nbixler@sandia.gov::5692e67a-be40-4f83-b09f-773d8f2ca8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4070"/>
    <a:srgbClr val="00AC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640147-F9A5-4DBE-A2CB-9B7969AE3676}" v="7" dt="2020-07-31T15:30:24.3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980" autoAdjust="0"/>
  </p:normalViewPr>
  <p:slideViewPr>
    <p:cSldViewPr snapToGrid="0" snapToObjects="1">
      <p:cViewPr varScale="1">
        <p:scale>
          <a:sx n="84" d="100"/>
          <a:sy n="84" d="100"/>
        </p:scale>
        <p:origin x="821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nbixler\WorkingFolder\MSexcel\MACCS\Econ\BenchmarkResultsR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778937007874015"/>
          <c:y val="3.4542314335060449E-2"/>
          <c:w val="0.7737176290463692"/>
          <c:h val="0.82643235010131511"/>
        </c:manualLayout>
      </c:layout>
      <c:scatterChart>
        <c:scatterStyle val="smoothMarker"/>
        <c:varyColors val="0"/>
        <c:ser>
          <c:idx val="0"/>
          <c:order val="0"/>
          <c:tx>
            <c:v>Small ST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270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Summary!$C$4:$C$8</c:f>
              <c:numCache>
                <c:formatCode>0%</c:formatCode>
                <c:ptCount val="5"/>
                <c:pt idx="0">
                  <c:v>0.16</c:v>
                </c:pt>
                <c:pt idx="1">
                  <c:v>0.52</c:v>
                </c:pt>
                <c:pt idx="2">
                  <c:v>0.68</c:v>
                </c:pt>
                <c:pt idx="3">
                  <c:v>0.87</c:v>
                </c:pt>
                <c:pt idx="4">
                  <c:v>0.93</c:v>
                </c:pt>
              </c:numCache>
            </c:numRef>
          </c:xVal>
          <c:yVal>
            <c:numRef>
              <c:f>Summary!$D$4:$D$8</c:f>
              <c:numCache>
                <c:formatCode>0%</c:formatCode>
                <c:ptCount val="5"/>
                <c:pt idx="0">
                  <c:v>0.02</c:v>
                </c:pt>
                <c:pt idx="1">
                  <c:v>0.06</c:v>
                </c:pt>
                <c:pt idx="2">
                  <c:v>0</c:v>
                </c:pt>
                <c:pt idx="3">
                  <c:v>0.04</c:v>
                </c:pt>
                <c:pt idx="4">
                  <c:v>0.03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922-4B8F-806E-66CF46691336}"/>
            </c:ext>
          </c:extLst>
        </c:ser>
        <c:ser>
          <c:idx val="1"/>
          <c:order val="1"/>
          <c:tx>
            <c:v>Medium ST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2700" cap="rnd">
                <a:solidFill>
                  <a:schemeClr val="accent2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Summary!$C$4:$C$8</c:f>
              <c:numCache>
                <c:formatCode>0%</c:formatCode>
                <c:ptCount val="5"/>
                <c:pt idx="0">
                  <c:v>0.16</c:v>
                </c:pt>
                <c:pt idx="1">
                  <c:v>0.52</c:v>
                </c:pt>
                <c:pt idx="2">
                  <c:v>0.68</c:v>
                </c:pt>
                <c:pt idx="3">
                  <c:v>0.87</c:v>
                </c:pt>
                <c:pt idx="4">
                  <c:v>0.93</c:v>
                </c:pt>
              </c:numCache>
            </c:numRef>
          </c:xVal>
          <c:yVal>
            <c:numRef>
              <c:f>Summary!$E$4:$E$8</c:f>
              <c:numCache>
                <c:formatCode>0%</c:formatCode>
                <c:ptCount val="5"/>
                <c:pt idx="0">
                  <c:v>0.05</c:v>
                </c:pt>
                <c:pt idx="1">
                  <c:v>0.15</c:v>
                </c:pt>
                <c:pt idx="2">
                  <c:v>0.13</c:v>
                </c:pt>
                <c:pt idx="3">
                  <c:v>0.15</c:v>
                </c:pt>
                <c:pt idx="4">
                  <c:v>0.14000000000000001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5922-4B8F-806E-66CF46691336}"/>
            </c:ext>
          </c:extLst>
        </c:ser>
        <c:ser>
          <c:idx val="2"/>
          <c:order val="2"/>
          <c:tx>
            <c:v>Large ST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trendline>
            <c:spPr>
              <a:ln w="12700" cap="rnd">
                <a:solidFill>
                  <a:schemeClr val="accent3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Summary!$C$4:$C$8</c:f>
              <c:numCache>
                <c:formatCode>0%</c:formatCode>
                <c:ptCount val="5"/>
                <c:pt idx="0">
                  <c:v>0.16</c:v>
                </c:pt>
                <c:pt idx="1">
                  <c:v>0.52</c:v>
                </c:pt>
                <c:pt idx="2">
                  <c:v>0.68</c:v>
                </c:pt>
                <c:pt idx="3">
                  <c:v>0.87</c:v>
                </c:pt>
                <c:pt idx="4">
                  <c:v>0.93</c:v>
                </c:pt>
              </c:numCache>
            </c:numRef>
          </c:xVal>
          <c:yVal>
            <c:numRef>
              <c:f>Summary!$F$4:$F$8</c:f>
              <c:numCache>
                <c:formatCode>0%</c:formatCode>
                <c:ptCount val="5"/>
                <c:pt idx="0">
                  <c:v>7.0000000000000007E-2</c:v>
                </c:pt>
                <c:pt idx="1">
                  <c:v>0.14000000000000001</c:v>
                </c:pt>
                <c:pt idx="2">
                  <c:v>0.12</c:v>
                </c:pt>
                <c:pt idx="3">
                  <c:v>0.16</c:v>
                </c:pt>
                <c:pt idx="4">
                  <c:v>0.12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5922-4B8F-806E-66CF466913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1464760"/>
        <c:axId val="543511560"/>
      </c:scatterChart>
      <c:valAx>
        <c:axId val="2614647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Percentile of Non-Farm Wealth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543511560"/>
        <c:crosses val="autoZero"/>
        <c:crossBetween val="midCat"/>
      </c:valAx>
      <c:valAx>
        <c:axId val="543511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Percent Difference</a:t>
                </a:r>
                <a:r>
                  <a:rPr lang="en-US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between GDP and Cost-Based Models</a:t>
                </a:r>
                <a:endPara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61464760"/>
        <c:crosses val="autoZero"/>
        <c:crossBetween val="midCat"/>
      </c:valAx>
      <c:spPr>
        <a:noFill/>
        <a:ln w="19050"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17236023622047245"/>
          <c:y val="5.6131260794473233E-2"/>
          <c:w val="0.31652865266841651"/>
          <c:h val="0.29037438972978113"/>
        </c:manualLayout>
      </c:layout>
      <c:overlay val="1"/>
      <c:spPr>
        <a:noFill/>
        <a:ln w="12700"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C89B6-0167-0549-A9D3-815C20C90D38}" type="datetimeFigureOut">
              <a:rPr lang="en-US" smtClean="0"/>
              <a:t>8/31/2020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430F75-B5EC-044F-A636-30352D0A1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83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30F75-B5EC-044F-A636-30352D0A135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728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averted public exposure costs, averted offsite property damage costs, averted occupational exposure costs, and averted onsite costs which include both averted cleanup and decontamination costs and averted replacement power cost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430F75-B5EC-044F-A636-30352D0A135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574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5013" y="520700"/>
            <a:ext cx="3074987" cy="23066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85682" y="8687427"/>
            <a:ext cx="2972318" cy="456573"/>
          </a:xfrm>
          <a:prstGeom prst="rect">
            <a:avLst/>
          </a:prstGeom>
        </p:spPr>
        <p:txBody>
          <a:bodyPr lIns="89926" tIns="44962" rIns="89926" bIns="44962"/>
          <a:lstStyle/>
          <a:p>
            <a:pPr>
              <a:defRPr/>
            </a:pPr>
            <a:fld id="{2E9498E0-810F-4BAC-AC72-7C81AEF4A0C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PRELIMINARY - FOR INTERNAL DISCUSSION</a:t>
            </a:r>
          </a:p>
        </p:txBody>
      </p:sp>
    </p:spTree>
    <p:extLst>
      <p:ext uri="{BB962C8B-B14F-4D97-AF65-F5344CB8AC3E}">
        <p14:creationId xmlns:p14="http://schemas.microsoft.com/office/powerpoint/2010/main" val="3925127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7.png"/><Relationship Id="rId7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7.png"/><Relationship Id="rId7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1" y="1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5" name="Picture 24"/>
          <p:cNvPicPr>
            <a:picLocks noChangeAspect="1"/>
          </p:cNvPicPr>
          <p:nvPr userDrawn="1"/>
        </p:nvPicPr>
        <p:blipFill rotWithShape="1">
          <a:blip r:embed="rId2" cstate="email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5674179" cy="5427879"/>
          </a:xfrm>
          <a:prstGeom prst="rect">
            <a:avLst/>
          </a:prstGeom>
        </p:spPr>
      </p:pic>
      <p:sp>
        <p:nvSpPr>
          <p:cNvPr id="27" name="Rectangle 26"/>
          <p:cNvSpPr/>
          <p:nvPr userDrawn="1"/>
        </p:nvSpPr>
        <p:spPr>
          <a:xfrm>
            <a:off x="1" y="1228440"/>
            <a:ext cx="9144000" cy="1690255"/>
          </a:xfrm>
          <a:prstGeom prst="rect">
            <a:avLst/>
          </a:prstGeom>
          <a:solidFill>
            <a:schemeClr val="bg2">
              <a:lumMod val="1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" name="Rectangle 27"/>
          <p:cNvSpPr/>
          <p:nvPr userDrawn="1"/>
        </p:nvSpPr>
        <p:spPr>
          <a:xfrm>
            <a:off x="5674180" y="1"/>
            <a:ext cx="1967594" cy="6858000"/>
          </a:xfrm>
          <a:prstGeom prst="rect">
            <a:avLst/>
          </a:prstGeom>
          <a:solidFill>
            <a:schemeClr val="accent6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5936223" y="432263"/>
            <a:ext cx="1455318" cy="562054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0"/>
          <p:cNvSpPr/>
          <p:nvPr userDrawn="1"/>
        </p:nvSpPr>
        <p:spPr>
          <a:xfrm>
            <a:off x="591934" y="2915631"/>
            <a:ext cx="1527812" cy="90516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Rectangle 31"/>
          <p:cNvSpPr/>
          <p:nvPr userDrawn="1"/>
        </p:nvSpPr>
        <p:spPr>
          <a:xfrm>
            <a:off x="2149358" y="2915631"/>
            <a:ext cx="1009479" cy="905163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Rectangle 32"/>
          <p:cNvSpPr/>
          <p:nvPr userDrawn="1"/>
        </p:nvSpPr>
        <p:spPr>
          <a:xfrm>
            <a:off x="3188449" y="2915631"/>
            <a:ext cx="2485730" cy="905163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TextBox 34"/>
          <p:cNvSpPr txBox="1"/>
          <p:nvPr userDrawn="1"/>
        </p:nvSpPr>
        <p:spPr>
          <a:xfrm>
            <a:off x="525308" y="5271934"/>
            <a:ext cx="16687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0" i="1" spc="225" dirty="0">
                <a:solidFill>
                  <a:srgbClr val="00ACD9"/>
                </a:solidFill>
                <a:latin typeface="Calibri" charset="0"/>
                <a:ea typeface="Calibri" charset="0"/>
                <a:cs typeface="Calibri" charset="0"/>
              </a:rPr>
              <a:t>PRESENTED BY</a:t>
            </a:r>
          </a:p>
        </p:txBody>
      </p:sp>
      <p:pic>
        <p:nvPicPr>
          <p:cNvPr id="39" name="Picture 38"/>
          <p:cNvPicPr>
            <a:picLocks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934" y="5910132"/>
            <a:ext cx="7049838" cy="365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15761" y="1228440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" y="1228440"/>
            <a:ext cx="152348" cy="1690255"/>
          </a:xfrm>
          <a:prstGeom prst="rect">
            <a:avLst/>
          </a:pr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5309" y="5559098"/>
            <a:ext cx="4695998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600" cap="none" spc="150" baseline="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75" indent="0" algn="ctr">
              <a:buNone/>
              <a:defRPr sz="1800"/>
            </a:lvl2pPr>
            <a:lvl3pPr marL="685749" indent="0" algn="ctr">
              <a:buNone/>
              <a:defRPr sz="1800"/>
            </a:lvl3pPr>
            <a:lvl4pPr marL="1028624" indent="0" algn="ctr">
              <a:buNone/>
              <a:defRPr sz="1500"/>
            </a:lvl4pPr>
            <a:lvl5pPr marL="1371498" indent="0" algn="ctr">
              <a:buNone/>
              <a:defRPr sz="1500"/>
            </a:lvl5pPr>
            <a:lvl6pPr marL="1714373" indent="0" algn="ctr">
              <a:buNone/>
              <a:defRPr sz="1500"/>
            </a:lvl6pPr>
            <a:lvl7pPr marL="2057246" indent="0" algn="ctr">
              <a:buNone/>
              <a:defRPr sz="1500"/>
            </a:lvl7pPr>
            <a:lvl8pPr marL="2400120" indent="0" algn="ctr">
              <a:buNone/>
              <a:defRPr sz="1500"/>
            </a:lvl8pPr>
            <a:lvl9pPr marL="2742995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74180" y="6488668"/>
            <a:ext cx="1967594" cy="3651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1932" y="5885658"/>
            <a:ext cx="461762" cy="134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528" y="5872133"/>
            <a:ext cx="582240" cy="14670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13" y="6488667"/>
            <a:ext cx="739852" cy="365125"/>
          </a:xfrm>
        </p:spPr>
        <p:txBody>
          <a:bodyPr/>
          <a:lstStyle/>
          <a:p>
            <a:fld id="{BD401753-24C1-CD4E-BD1A-E1FE126B76E2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383344" y="6459791"/>
            <a:ext cx="3145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5674180" y="1363919"/>
            <a:ext cx="1967594" cy="1421017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7695526" y="6094148"/>
            <a:ext cx="139992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" b="0" i="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Sandia National Laboratories is a multimission laboratory managed and operated by National Technology &amp; Engineering Solutions of Sandia, LLC, a wholly owned subsidiary of Honeywell International Inc., for the U.S. Department of Energy’s National Nuclear Security Administration under contract DE-NA0003525.</a:t>
            </a:r>
            <a:endParaRPr lang="en-US" sz="4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504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37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M Section 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 cstate="email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"/>
            <a:ext cx="9144000" cy="874708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7"/>
            <a:ext cx="3029221" cy="874708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3112603"/>
            <a:ext cx="9144000" cy="16952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98021" y="3112607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98023" y="5064549"/>
            <a:ext cx="4695998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600" cap="none" spc="150" baseline="0">
                <a:solidFill>
                  <a:schemeClr val="tx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75" indent="0" algn="ctr">
              <a:buNone/>
              <a:defRPr sz="1800"/>
            </a:lvl2pPr>
            <a:lvl3pPr marL="685749" indent="0" algn="ctr">
              <a:buNone/>
              <a:defRPr sz="1800"/>
            </a:lvl3pPr>
            <a:lvl4pPr marL="1028624" indent="0" algn="ctr">
              <a:buNone/>
              <a:defRPr sz="1500"/>
            </a:lvl4pPr>
            <a:lvl5pPr marL="1371498" indent="0" algn="ctr">
              <a:buNone/>
              <a:defRPr sz="1500"/>
            </a:lvl5pPr>
            <a:lvl6pPr marL="1714373" indent="0" algn="ctr">
              <a:buNone/>
              <a:defRPr sz="1500"/>
            </a:lvl6pPr>
            <a:lvl7pPr marL="2057246" indent="0" algn="ctr">
              <a:buNone/>
              <a:defRPr sz="1500"/>
            </a:lvl7pPr>
            <a:lvl8pPr marL="2400120" indent="0" algn="ctr">
              <a:buNone/>
              <a:defRPr sz="1500"/>
            </a:lvl8pPr>
            <a:lvl9pPr marL="2742995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13" y="6488667"/>
            <a:ext cx="75663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30A8737-9ED8-534E-AB64-824F3EF1F57B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9220" y="6488667"/>
            <a:ext cx="1967594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486561" y="6459791"/>
            <a:ext cx="417765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" y="3112607"/>
            <a:ext cx="152348" cy="1690255"/>
          </a:xfrm>
          <a:prstGeom prst="rect">
            <a:avLst/>
          </a:pr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9221" y="4893381"/>
            <a:ext cx="6114782" cy="636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0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A Section 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 cstate="email">
            <a:alphaModFix amt="3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495701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3112603"/>
            <a:ext cx="9144000" cy="16952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98021" y="3112607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98023" y="5064549"/>
            <a:ext cx="4695998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600" cap="none" spc="150" baseline="0">
                <a:solidFill>
                  <a:schemeClr val="tx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75" indent="0" algn="ctr">
              <a:buNone/>
              <a:defRPr sz="1800"/>
            </a:lvl2pPr>
            <a:lvl3pPr marL="685749" indent="0" algn="ctr">
              <a:buNone/>
              <a:defRPr sz="1800"/>
            </a:lvl3pPr>
            <a:lvl4pPr marL="1028624" indent="0" algn="ctr">
              <a:buNone/>
              <a:defRPr sz="1500"/>
            </a:lvl4pPr>
            <a:lvl5pPr marL="1371498" indent="0" algn="ctr">
              <a:buNone/>
              <a:defRPr sz="1500"/>
            </a:lvl5pPr>
            <a:lvl6pPr marL="1714373" indent="0" algn="ctr">
              <a:buNone/>
              <a:defRPr sz="1500"/>
            </a:lvl6pPr>
            <a:lvl7pPr marL="2057246" indent="0" algn="ctr">
              <a:buNone/>
              <a:defRPr sz="1500"/>
            </a:lvl7pPr>
            <a:lvl8pPr marL="2400120" indent="0" algn="ctr">
              <a:buNone/>
              <a:defRPr sz="1500"/>
            </a:lvl8pPr>
            <a:lvl9pPr marL="2742995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13" y="6488667"/>
            <a:ext cx="75663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30A8737-9ED8-534E-AB64-824F3EF1F57B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9220" y="6488667"/>
            <a:ext cx="1967594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486561" y="6459791"/>
            <a:ext cx="417765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" y="3112607"/>
            <a:ext cx="152348" cy="1690255"/>
          </a:xfrm>
          <a:prstGeom prst="rect">
            <a:avLst/>
          </a:pr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9221" y="4893381"/>
            <a:ext cx="6114782" cy="636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098015" cy="49570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0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D8E4DEC-BE59-44F8-9976-B34E8661DE61}"/>
              </a:ext>
            </a:extLst>
          </p:cNvPr>
          <p:cNvGrpSpPr/>
          <p:nvPr userDrawn="1"/>
        </p:nvGrpSpPr>
        <p:grpSpPr>
          <a:xfrm>
            <a:off x="8388089" y="284963"/>
            <a:ext cx="755916" cy="249937"/>
            <a:chOff x="8461829" y="380825"/>
            <a:chExt cx="682171" cy="249937"/>
          </a:xfrm>
        </p:grpSpPr>
        <p:sp>
          <p:nvSpPr>
            <p:cNvPr id="23" name="Rectangle 22"/>
            <p:cNvSpPr/>
            <p:nvPr userDrawn="1"/>
          </p:nvSpPr>
          <p:spPr>
            <a:xfrm>
              <a:off x="8461829" y="380826"/>
              <a:ext cx="682171" cy="249936"/>
            </a:xfrm>
            <a:prstGeom prst="rect">
              <a:avLst/>
            </a:prstGeom>
            <a:solidFill>
              <a:srgbClr val="00ACD9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pic>
          <p:nvPicPr>
            <p:cNvPr id="24" name="Picture 23"/>
            <p:cNvPicPr>
              <a:picLocks noChangeAspect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/>
          </p:blipFill>
          <p:spPr>
            <a:xfrm>
              <a:off x="8542982" y="380825"/>
              <a:ext cx="262128" cy="24993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15987" y="223728"/>
            <a:ext cx="7543800" cy="5702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sz="32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48715" y="6485919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1CFFC65-F19B-E241-BA7B-613451C4E80D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40" y="6485919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13" y="445606"/>
            <a:ext cx="4387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15987" y="1116200"/>
            <a:ext cx="7543800" cy="5246764"/>
          </a:xfrm>
        </p:spPr>
        <p:txBody>
          <a:bodyPr/>
          <a:lstStyle>
            <a:lvl1pPr marL="0" indent="0">
              <a:buNone/>
              <a:defRPr lang="en-US" sz="2400" kern="0" baseline="0" dirty="0" smtClean="0">
                <a:solidFill>
                  <a:srgbClr val="000000"/>
                </a:solidFill>
                <a:latin typeface="Calibri"/>
                <a:ea typeface="ＭＳ Ｐゴシック" pitchFamily="-112" charset="-128"/>
                <a:cs typeface="Calibri"/>
              </a:defRPr>
            </a:lvl1pPr>
            <a:lvl2pPr marL="800100" indent="-342900">
              <a:defRPr lang="en-US" sz="2000" kern="0" baseline="0" dirty="0" smtClean="0">
                <a:solidFill>
                  <a:srgbClr val="000000"/>
                </a:solidFill>
                <a:latin typeface="Calibri"/>
                <a:ea typeface="ＭＳ Ｐゴシック" pitchFamily="-112" charset="-128"/>
                <a:cs typeface="Calibri"/>
              </a:defRPr>
            </a:lvl2pPr>
            <a:lvl3pPr>
              <a:defRPr lang="en-US" sz="1600" kern="0" baseline="0" dirty="0" smtClean="0">
                <a:solidFill>
                  <a:srgbClr val="000000"/>
                </a:solidFill>
                <a:latin typeface="Calibri"/>
                <a:ea typeface="ＭＳ Ｐゴシック" pitchFamily="-112" charset="-128"/>
                <a:cs typeface="Calibri"/>
              </a:defRPr>
            </a:lvl3pPr>
            <a:lvl4pPr>
              <a:defRPr lang="en-US" sz="1600" kern="0" baseline="0" dirty="0" smtClean="0">
                <a:solidFill>
                  <a:srgbClr val="000000"/>
                </a:solidFill>
                <a:latin typeface="Calibri"/>
                <a:ea typeface="ＭＳ Ｐゴシック" pitchFamily="-112" charset="-128"/>
                <a:cs typeface="Calibri"/>
              </a:defRPr>
            </a:lvl4pPr>
            <a:lvl5pPr>
              <a:defRPr lang="en-US" sz="1600" kern="0" baseline="0" dirty="0" smtClean="0">
                <a:solidFill>
                  <a:srgbClr val="000000"/>
                </a:solidFill>
                <a:latin typeface="Calibri"/>
                <a:ea typeface="ＭＳ Ｐゴシック" pitchFamily="-112" charset="-128"/>
                <a:cs typeface="Calibri"/>
              </a:defRPr>
            </a:lvl5pPr>
          </a:lstStyle>
          <a:p>
            <a: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02E54"/>
              </a:buClr>
              <a:buSzTx/>
              <a:buFont typeface="Wingdings" pitchFamily="-111" charset="2"/>
              <a:buChar char="§"/>
            </a:pPr>
            <a:r>
              <a:rPr lang="en-US" dirty="0"/>
              <a:t>Click to edit Master text styles</a:t>
            </a:r>
          </a:p>
          <a:p>
            <a: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Second level</a:t>
            </a:r>
          </a:p>
          <a:p>
            <a:pPr marL="880100" lvl="2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Third level</a:t>
            </a:r>
          </a:p>
          <a:p>
            <a:pPr marL="1017249" lvl="3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Fourth level</a:t>
            </a:r>
          </a:p>
          <a:p>
            <a:pPr marL="1154399" lvl="4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Fifth level</a:t>
            </a:r>
          </a:p>
        </p:txBody>
      </p:sp>
      <p:pic>
        <p:nvPicPr>
          <p:cNvPr id="13" name="Picture 12"/>
          <p:cNvPicPr>
            <a:picLocks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65" b="-2"/>
          <a:stretch/>
        </p:blipFill>
        <p:spPr>
          <a:xfrm rot="16200000">
            <a:off x="5687176" y="3401175"/>
            <a:ext cx="6857999" cy="55658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 rot="5400000">
            <a:off x="168575" y="318897"/>
            <a:ext cx="685800" cy="48006"/>
          </a:xfrm>
          <a:prstGeom prst="rect">
            <a:avLst/>
          </a:prstGeom>
          <a:solidFill>
            <a:srgbClr val="00A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" name="Picture 10" descr="branding-logo-hi-res">
            <a:extLst>
              <a:ext uri="{FF2B5EF4-FFF2-40B4-BE49-F238E27FC236}">
                <a16:creationId xmlns:a16="http://schemas.microsoft.com/office/drawing/2014/main" id="{4327184A-CBD4-4823-B635-A8335364F6B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41374" y="9993"/>
            <a:ext cx="746971" cy="221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 rot="5400000">
            <a:off x="168575" y="318897"/>
            <a:ext cx="685800" cy="48006"/>
          </a:xfrm>
          <a:prstGeom prst="rect">
            <a:avLst/>
          </a:prstGeom>
          <a:solidFill>
            <a:srgbClr val="00A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15987" y="223728"/>
            <a:ext cx="7543800" cy="5702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48715" y="6485919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0D275FE-4322-F945-984E-F69B89073389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40" y="6485919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13" y="445606"/>
            <a:ext cx="4387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65" b="-2"/>
          <a:stretch/>
        </p:blipFill>
        <p:spPr>
          <a:xfrm rot="16200000">
            <a:off x="5687176" y="3401175"/>
            <a:ext cx="6857999" cy="55658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8461829" y="321774"/>
            <a:ext cx="682171" cy="368300"/>
          </a:xfrm>
          <a:prstGeom prst="rect">
            <a:avLst/>
          </a:prstGeom>
          <a:solidFill>
            <a:srgbClr val="00ACD9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542982" y="380825"/>
            <a:ext cx="262128" cy="2499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ustom Layou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48715" y="6485919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E058465-9237-E546-85F0-B7E7FAA43EBF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40" y="6485919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13" y="445606"/>
            <a:ext cx="4387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000000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65" b="-2"/>
          <a:stretch/>
        </p:blipFill>
        <p:spPr>
          <a:xfrm rot="16200000">
            <a:off x="5687176" y="3401175"/>
            <a:ext cx="6857999" cy="55658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rot="5400000">
            <a:off x="168575" y="318897"/>
            <a:ext cx="685800" cy="48006"/>
          </a:xfrm>
          <a:prstGeom prst="rect">
            <a:avLst/>
          </a:prstGeom>
          <a:solidFill>
            <a:srgbClr val="00A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8287491" y="321774"/>
            <a:ext cx="856509" cy="308987"/>
          </a:xfrm>
          <a:prstGeom prst="rect">
            <a:avLst/>
          </a:prstGeom>
          <a:solidFill>
            <a:srgbClr val="00ACD9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358629" y="351329"/>
            <a:ext cx="262128" cy="249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branding-logo-hi-res">
            <a:extLst>
              <a:ext uri="{FF2B5EF4-FFF2-40B4-BE49-F238E27FC236}">
                <a16:creationId xmlns:a16="http://schemas.microsoft.com/office/drawing/2014/main" id="{4051278A-5D2E-4174-873A-A957AB000F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7491" y="63403"/>
            <a:ext cx="773110" cy="228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2496" y="0"/>
            <a:ext cx="6327648" cy="120703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E55A7B-7854-E145-92D9-B491DF4BAE2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branding-logo-hi-res">
            <a:extLst>
              <a:ext uri="{FF2B5EF4-FFF2-40B4-BE49-F238E27FC236}">
                <a16:creationId xmlns:a16="http://schemas.microsoft.com/office/drawing/2014/main" id="{098008E4-3DB2-41AD-A5F6-2FFB3341AB3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371" y="273665"/>
            <a:ext cx="1501125" cy="444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7915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A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1" y="1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5" name="Picture 24"/>
          <p:cNvPicPr>
            <a:picLocks noChangeAspect="1"/>
          </p:cNvPicPr>
          <p:nvPr userDrawn="1"/>
        </p:nvPicPr>
        <p:blipFill rotWithShape="1">
          <a:blip r:embed="rId2" cstate="email">
            <a:alphaModFix amt="3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4208"/>
            <a:ext cx="5674179" cy="3433209"/>
          </a:xfrm>
          <a:prstGeom prst="rect">
            <a:avLst/>
          </a:prstGeom>
        </p:spPr>
      </p:pic>
      <p:sp>
        <p:nvSpPr>
          <p:cNvPr id="27" name="Rectangle 26"/>
          <p:cNvSpPr/>
          <p:nvPr userDrawn="1"/>
        </p:nvSpPr>
        <p:spPr>
          <a:xfrm>
            <a:off x="1" y="1228440"/>
            <a:ext cx="9144000" cy="1690255"/>
          </a:xfrm>
          <a:prstGeom prst="rect">
            <a:avLst/>
          </a:prstGeom>
          <a:solidFill>
            <a:schemeClr val="bg2">
              <a:lumMod val="1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" name="Rectangle 27"/>
          <p:cNvSpPr/>
          <p:nvPr userDrawn="1"/>
        </p:nvSpPr>
        <p:spPr>
          <a:xfrm>
            <a:off x="5674180" y="1"/>
            <a:ext cx="1967594" cy="6858000"/>
          </a:xfrm>
          <a:prstGeom prst="rect">
            <a:avLst/>
          </a:prstGeom>
          <a:solidFill>
            <a:schemeClr val="accent6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5936223" y="432263"/>
            <a:ext cx="1455318" cy="562054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0"/>
          <p:cNvSpPr/>
          <p:nvPr userDrawn="1"/>
        </p:nvSpPr>
        <p:spPr>
          <a:xfrm>
            <a:off x="591934" y="2915631"/>
            <a:ext cx="1527812" cy="90516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Rectangle 31"/>
          <p:cNvSpPr/>
          <p:nvPr userDrawn="1"/>
        </p:nvSpPr>
        <p:spPr>
          <a:xfrm>
            <a:off x="2149358" y="2915631"/>
            <a:ext cx="1009479" cy="905163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Rectangle 32"/>
          <p:cNvSpPr/>
          <p:nvPr userDrawn="1"/>
        </p:nvSpPr>
        <p:spPr>
          <a:xfrm>
            <a:off x="3188449" y="2915631"/>
            <a:ext cx="2485730" cy="905163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TextBox 34"/>
          <p:cNvSpPr txBox="1"/>
          <p:nvPr userDrawn="1"/>
        </p:nvSpPr>
        <p:spPr>
          <a:xfrm>
            <a:off x="525308" y="5271934"/>
            <a:ext cx="16687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0" i="1" spc="225" dirty="0">
                <a:solidFill>
                  <a:srgbClr val="00ACD9"/>
                </a:solidFill>
                <a:latin typeface="Calibri" charset="0"/>
                <a:ea typeface="Calibri" charset="0"/>
                <a:cs typeface="Calibri" charset="0"/>
              </a:rPr>
              <a:t>PRESENTED BY</a:t>
            </a:r>
          </a:p>
        </p:txBody>
      </p:sp>
      <p:pic>
        <p:nvPicPr>
          <p:cNvPr id="39" name="Picture 38"/>
          <p:cNvPicPr>
            <a:picLocks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934" y="5910132"/>
            <a:ext cx="7049838" cy="365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15761" y="1228440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" y="1228440"/>
            <a:ext cx="152348" cy="1690255"/>
          </a:xfrm>
          <a:prstGeom prst="rect">
            <a:avLst/>
          </a:pr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5309" y="5559098"/>
            <a:ext cx="4695998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600" cap="none" spc="150" baseline="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75" indent="0" algn="ctr">
              <a:buNone/>
              <a:defRPr sz="1800"/>
            </a:lvl2pPr>
            <a:lvl3pPr marL="685749" indent="0" algn="ctr">
              <a:buNone/>
              <a:defRPr sz="1800"/>
            </a:lvl3pPr>
            <a:lvl4pPr marL="1028624" indent="0" algn="ctr">
              <a:buNone/>
              <a:defRPr sz="1500"/>
            </a:lvl4pPr>
            <a:lvl5pPr marL="1371498" indent="0" algn="ctr">
              <a:buNone/>
              <a:defRPr sz="1500"/>
            </a:lvl5pPr>
            <a:lvl6pPr marL="1714373" indent="0" algn="ctr">
              <a:buNone/>
              <a:defRPr sz="1500"/>
            </a:lvl6pPr>
            <a:lvl7pPr marL="2057246" indent="0" algn="ctr">
              <a:buNone/>
              <a:defRPr sz="1500"/>
            </a:lvl7pPr>
            <a:lvl8pPr marL="2400120" indent="0" algn="ctr">
              <a:buNone/>
              <a:defRPr sz="1500"/>
            </a:lvl8pPr>
            <a:lvl9pPr marL="2742995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74180" y="6488668"/>
            <a:ext cx="1967594" cy="3651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1932" y="5885658"/>
            <a:ext cx="461762" cy="134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528" y="5872133"/>
            <a:ext cx="582240" cy="14670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13" y="6488667"/>
            <a:ext cx="739852" cy="365125"/>
          </a:xfrm>
        </p:spPr>
        <p:txBody>
          <a:bodyPr/>
          <a:lstStyle/>
          <a:p>
            <a:fld id="{BD401753-24C1-CD4E-BD1A-E1FE126B76E2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383344" y="6459791"/>
            <a:ext cx="3145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5674180" y="1363919"/>
            <a:ext cx="1967594" cy="1421017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7695526" y="6094148"/>
            <a:ext cx="139992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" b="0" i="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Sandia National Laboratories is a multimission laboratory managed and operated by National Technology &amp; Engineering Solutions of Sandia, LLC, a wholly owned subsidiary of Honeywell International Inc., for the U.S. Department of Energy’s National Nuclear Security Administration under contract DE-NA0003525.</a:t>
            </a:r>
            <a:endParaRPr lang="en-US" sz="4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504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37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 cstate="email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874708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" y="3112607"/>
            <a:ext cx="9144000" cy="1690255"/>
          </a:xfrm>
          <a:prstGeom prst="rect">
            <a:avLst/>
          </a:prstGeom>
          <a:solidFill>
            <a:schemeClr val="bg2">
              <a:lumMod val="1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2945674" y="0"/>
            <a:ext cx="6198329" cy="6858000"/>
          </a:xfrm>
          <a:prstGeom prst="rect">
            <a:avLst/>
          </a:prstGeom>
          <a:solidFill>
            <a:schemeClr val="accent6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98021" y="3112607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98023" y="5064549"/>
            <a:ext cx="4695998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600" cap="none" spc="150" baseline="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75" indent="0" algn="ctr">
              <a:buNone/>
              <a:defRPr sz="1800"/>
            </a:lvl2pPr>
            <a:lvl3pPr marL="685749" indent="0" algn="ctr">
              <a:buNone/>
              <a:defRPr sz="1800"/>
            </a:lvl3pPr>
            <a:lvl4pPr marL="1028624" indent="0" algn="ctr">
              <a:buNone/>
              <a:defRPr sz="1500"/>
            </a:lvl4pPr>
            <a:lvl5pPr marL="1371498" indent="0" algn="ctr">
              <a:buNone/>
              <a:defRPr sz="1500"/>
            </a:lvl5pPr>
            <a:lvl6pPr marL="1714373" indent="0" algn="ctr">
              <a:buNone/>
              <a:defRPr sz="1500"/>
            </a:lvl6pPr>
            <a:lvl7pPr marL="2057246" indent="0" algn="ctr">
              <a:buNone/>
              <a:defRPr sz="1500"/>
            </a:lvl7pPr>
            <a:lvl8pPr marL="2400120" indent="0" algn="ctr">
              <a:buNone/>
              <a:defRPr sz="1500"/>
            </a:lvl8pPr>
            <a:lvl9pPr marL="2742995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13" y="6488667"/>
            <a:ext cx="706296" cy="365125"/>
          </a:xfrm>
        </p:spPr>
        <p:txBody>
          <a:bodyPr/>
          <a:lstStyle/>
          <a:p>
            <a:fld id="{E30A8737-9ED8-534E-AB64-824F3EF1F57B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45674" y="6488667"/>
            <a:ext cx="196759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383344" y="6459791"/>
            <a:ext cx="3145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" y="3112607"/>
            <a:ext cx="152348" cy="1690255"/>
          </a:xfrm>
          <a:prstGeom prst="rect">
            <a:avLst/>
          </a:pr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5674" y="4893381"/>
            <a:ext cx="6198326" cy="457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0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A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 cstate="email">
            <a:alphaModFix amt="4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209"/>
            <a:ext cx="9144000" cy="534527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" y="3112607"/>
            <a:ext cx="9144000" cy="1690255"/>
          </a:xfrm>
          <a:prstGeom prst="rect">
            <a:avLst/>
          </a:prstGeom>
          <a:solidFill>
            <a:schemeClr val="bg2">
              <a:lumMod val="1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2945674" y="0"/>
            <a:ext cx="6198329" cy="6858000"/>
          </a:xfrm>
          <a:prstGeom prst="rect">
            <a:avLst/>
          </a:prstGeom>
          <a:solidFill>
            <a:schemeClr val="accent6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98021" y="3112607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98023" y="5064549"/>
            <a:ext cx="4695998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600" cap="none" spc="150" baseline="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75" indent="0" algn="ctr">
              <a:buNone/>
              <a:defRPr sz="1800"/>
            </a:lvl2pPr>
            <a:lvl3pPr marL="685749" indent="0" algn="ctr">
              <a:buNone/>
              <a:defRPr sz="1800"/>
            </a:lvl3pPr>
            <a:lvl4pPr marL="1028624" indent="0" algn="ctr">
              <a:buNone/>
              <a:defRPr sz="1500"/>
            </a:lvl4pPr>
            <a:lvl5pPr marL="1371498" indent="0" algn="ctr">
              <a:buNone/>
              <a:defRPr sz="1500"/>
            </a:lvl5pPr>
            <a:lvl6pPr marL="1714373" indent="0" algn="ctr">
              <a:buNone/>
              <a:defRPr sz="1500"/>
            </a:lvl6pPr>
            <a:lvl7pPr marL="2057246" indent="0" algn="ctr">
              <a:buNone/>
              <a:defRPr sz="1500"/>
            </a:lvl7pPr>
            <a:lvl8pPr marL="2400120" indent="0" algn="ctr">
              <a:buNone/>
              <a:defRPr sz="1500"/>
            </a:lvl8pPr>
            <a:lvl9pPr marL="2742995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713" y="6488667"/>
            <a:ext cx="706296" cy="365125"/>
          </a:xfrm>
        </p:spPr>
        <p:txBody>
          <a:bodyPr/>
          <a:lstStyle/>
          <a:p>
            <a:fld id="{E30A8737-9ED8-534E-AB64-824F3EF1F57B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45674" y="6488667"/>
            <a:ext cx="196759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383344" y="6459791"/>
            <a:ext cx="314548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" y="3112607"/>
            <a:ext cx="152348" cy="1690255"/>
          </a:xfrm>
          <a:prstGeom prst="rect">
            <a:avLst/>
          </a:pr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350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5674" y="4893381"/>
            <a:ext cx="6198326" cy="457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0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40A0-BA3A-E44B-A6F9-7A1F916D77D1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5E2EC-3A15-B94B-9602-395D7423BE9F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E153A-A236-9B4D-A0F1-DA988CDD6E09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M 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" y="1228439"/>
            <a:ext cx="9144000" cy="1690255"/>
          </a:xfrm>
          <a:prstGeom prst="rect">
            <a:avLst/>
          </a:prstGeom>
          <a:solidFill>
            <a:schemeClr val="tx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" cstate="email">
            <a:alphaModFix amt="3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4179" y="2915624"/>
            <a:ext cx="3469822" cy="4782754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5674180" y="0"/>
            <a:ext cx="1967594" cy="6858000"/>
          </a:xfrm>
          <a:prstGeom prst="rect">
            <a:avLst/>
          </a:prstGeom>
          <a:solidFill>
            <a:srgbClr val="00ACD9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15761" y="1228439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16920" y="4143074"/>
            <a:ext cx="4695998" cy="177753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600" cap="none" spc="150" baseline="0">
                <a:solidFill>
                  <a:schemeClr val="tx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75" indent="0" algn="ctr">
              <a:buNone/>
              <a:defRPr sz="1800"/>
            </a:lvl2pPr>
            <a:lvl3pPr marL="685749" indent="0" algn="ctr">
              <a:buNone/>
              <a:defRPr sz="1800"/>
            </a:lvl3pPr>
            <a:lvl4pPr marL="1028624" indent="0" algn="ctr">
              <a:buNone/>
              <a:defRPr sz="1500"/>
            </a:lvl4pPr>
            <a:lvl5pPr marL="1371498" indent="0" algn="ctr">
              <a:buNone/>
              <a:defRPr sz="1500"/>
            </a:lvl5pPr>
            <a:lvl6pPr marL="1714373" indent="0" algn="ctr">
              <a:buNone/>
              <a:defRPr sz="1500"/>
            </a:lvl6pPr>
            <a:lvl7pPr marL="2057246" indent="0" algn="ctr">
              <a:buNone/>
              <a:defRPr sz="1500"/>
            </a:lvl7pPr>
            <a:lvl8pPr marL="2400120" indent="0" algn="ctr">
              <a:buNone/>
              <a:defRPr sz="1500"/>
            </a:lvl8pPr>
            <a:lvl9pPr marL="2742995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48713" y="6459792"/>
            <a:ext cx="756630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9BB4F62A-F143-0E44-AD26-04E6D9F03BB4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74180" y="6459792"/>
            <a:ext cx="1967594" cy="3651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5893746" y="388060"/>
            <a:ext cx="1569767" cy="60625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tangle 18"/>
          <p:cNvSpPr/>
          <p:nvPr/>
        </p:nvSpPr>
        <p:spPr>
          <a:xfrm>
            <a:off x="1" y="1228439"/>
            <a:ext cx="152348" cy="1690255"/>
          </a:xfrm>
          <a:prstGeom prst="rect">
            <a:avLst/>
          </a:pr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" name="TextBox 23"/>
          <p:cNvSpPr txBox="1"/>
          <p:nvPr/>
        </p:nvSpPr>
        <p:spPr>
          <a:xfrm>
            <a:off x="515761" y="3912241"/>
            <a:ext cx="16687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spc="225" dirty="0">
                <a:solidFill>
                  <a:srgbClr val="00ACD9"/>
                </a:solidFill>
              </a:rPr>
              <a:t>PRESENTED BY</a:t>
            </a:r>
          </a:p>
        </p:txBody>
      </p:sp>
      <p:pic>
        <p:nvPicPr>
          <p:cNvPr id="40" name="Picture 39"/>
          <p:cNvPicPr>
            <a:picLocks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934" y="5934370"/>
            <a:ext cx="7049838" cy="3657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2728" y="5905621"/>
            <a:ext cx="447351" cy="1297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528" y="5880651"/>
            <a:ext cx="610223" cy="153757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Rectangle 43"/>
          <p:cNvSpPr/>
          <p:nvPr userDrawn="1"/>
        </p:nvSpPr>
        <p:spPr>
          <a:xfrm>
            <a:off x="591934" y="2915631"/>
            <a:ext cx="1527812" cy="905163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Rectangle 44"/>
          <p:cNvSpPr/>
          <p:nvPr userDrawn="1"/>
        </p:nvSpPr>
        <p:spPr>
          <a:xfrm>
            <a:off x="2149358" y="2915631"/>
            <a:ext cx="1009479" cy="905163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Rectangle 45"/>
          <p:cNvSpPr/>
          <p:nvPr userDrawn="1"/>
        </p:nvSpPr>
        <p:spPr>
          <a:xfrm>
            <a:off x="3188449" y="2915631"/>
            <a:ext cx="2485730" cy="905163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Rectangle 46"/>
          <p:cNvSpPr/>
          <p:nvPr userDrawn="1"/>
        </p:nvSpPr>
        <p:spPr>
          <a:xfrm>
            <a:off x="5674180" y="1363919"/>
            <a:ext cx="1967594" cy="1421017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/>
          <p:cNvSpPr txBox="1"/>
          <p:nvPr userDrawn="1"/>
        </p:nvSpPr>
        <p:spPr>
          <a:xfrm>
            <a:off x="7695526" y="6094148"/>
            <a:ext cx="1399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5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Sandia National Laboratories is a multimission laboratory managed and operated by National Technology &amp; Engineering Solutions of Sandia, LLC, a wholly owned subsidiary of Honeywell International Inc., for the U.S. Department of Energy’s National Nuclear Security Administration under contract DE-NA0003525. SAND2020-8607 PE</a:t>
            </a:r>
            <a:endParaRPr lang="en-US" sz="45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 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" y="1228439"/>
            <a:ext cx="9144000" cy="1690255"/>
          </a:xfrm>
          <a:prstGeom prst="rect">
            <a:avLst/>
          </a:prstGeom>
          <a:solidFill>
            <a:schemeClr val="tx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" cstate="email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66"/>
          <a:stretch/>
        </p:blipFill>
        <p:spPr>
          <a:xfrm>
            <a:off x="5674179" y="2915630"/>
            <a:ext cx="3469822" cy="2931937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5674180" y="0"/>
            <a:ext cx="1967594" cy="6858000"/>
          </a:xfrm>
          <a:prstGeom prst="rect">
            <a:avLst/>
          </a:prstGeom>
          <a:solidFill>
            <a:srgbClr val="00ACD9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15761" y="1228439"/>
            <a:ext cx="4642658" cy="1690255"/>
          </a:xfrm>
        </p:spPr>
        <p:txBody>
          <a:bodyPr anchor="ctr">
            <a:normAutofit/>
          </a:bodyPr>
          <a:lstStyle>
            <a:lvl1pPr algn="l">
              <a:lnSpc>
                <a:spcPts val="2775"/>
              </a:lnSpc>
              <a:defRPr sz="2700" spc="2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16920" y="5567486"/>
            <a:ext cx="4695998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600" cap="none" spc="150" baseline="0">
                <a:solidFill>
                  <a:schemeClr val="tx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42875" indent="0" algn="ctr">
              <a:buNone/>
              <a:defRPr sz="1800"/>
            </a:lvl2pPr>
            <a:lvl3pPr marL="685749" indent="0" algn="ctr">
              <a:buNone/>
              <a:defRPr sz="1800"/>
            </a:lvl3pPr>
            <a:lvl4pPr marL="1028624" indent="0" algn="ctr">
              <a:buNone/>
              <a:defRPr sz="1500"/>
            </a:lvl4pPr>
            <a:lvl5pPr marL="1371498" indent="0" algn="ctr">
              <a:buNone/>
              <a:defRPr sz="1500"/>
            </a:lvl5pPr>
            <a:lvl6pPr marL="1714373" indent="0" algn="ctr">
              <a:buNone/>
              <a:defRPr sz="1500"/>
            </a:lvl6pPr>
            <a:lvl7pPr marL="2057246" indent="0" algn="ctr">
              <a:buNone/>
              <a:defRPr sz="1500"/>
            </a:lvl7pPr>
            <a:lvl8pPr marL="2400120" indent="0" algn="ctr">
              <a:buNone/>
              <a:defRPr sz="1500"/>
            </a:lvl8pPr>
            <a:lvl9pPr marL="2742995" indent="0" algn="ctr">
              <a:buNone/>
              <a:defRPr sz="15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48713" y="6459792"/>
            <a:ext cx="756630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9BB4F62A-F143-0E44-AD26-04E6D9F03BB4}" type="datetime1">
              <a:rPr lang="en-US" smtClean="0"/>
              <a:t>8/31/2020</a:t>
            </a:fld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74180" y="6459792"/>
            <a:ext cx="1967594" cy="3651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5893746" y="388060"/>
            <a:ext cx="1569767" cy="60625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tangle 18"/>
          <p:cNvSpPr/>
          <p:nvPr/>
        </p:nvSpPr>
        <p:spPr>
          <a:xfrm>
            <a:off x="1" y="1228439"/>
            <a:ext cx="152348" cy="1690255"/>
          </a:xfrm>
          <a:prstGeom prst="rect">
            <a:avLst/>
          </a:prstGeom>
          <a:solidFill>
            <a:schemeClr val="accent4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" name="TextBox 23"/>
          <p:cNvSpPr txBox="1"/>
          <p:nvPr/>
        </p:nvSpPr>
        <p:spPr>
          <a:xfrm>
            <a:off x="525308" y="5336654"/>
            <a:ext cx="16687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spc="225" dirty="0">
                <a:solidFill>
                  <a:srgbClr val="00ACD9"/>
                </a:solidFill>
              </a:rPr>
              <a:t>PRESENTED BY</a:t>
            </a:r>
          </a:p>
        </p:txBody>
      </p:sp>
      <p:pic>
        <p:nvPicPr>
          <p:cNvPr id="40" name="Picture 39"/>
          <p:cNvPicPr>
            <a:picLocks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934" y="5934370"/>
            <a:ext cx="7049838" cy="3657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2728" y="5905621"/>
            <a:ext cx="447351" cy="1297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528" y="5880651"/>
            <a:ext cx="610223" cy="153757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Rectangle 43"/>
          <p:cNvSpPr/>
          <p:nvPr userDrawn="1"/>
        </p:nvSpPr>
        <p:spPr>
          <a:xfrm>
            <a:off x="591934" y="2915631"/>
            <a:ext cx="1527812" cy="905163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Rectangle 44"/>
          <p:cNvSpPr/>
          <p:nvPr userDrawn="1"/>
        </p:nvSpPr>
        <p:spPr>
          <a:xfrm>
            <a:off x="2149358" y="2915631"/>
            <a:ext cx="1009479" cy="905163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Rectangle 45"/>
          <p:cNvSpPr/>
          <p:nvPr userDrawn="1"/>
        </p:nvSpPr>
        <p:spPr>
          <a:xfrm>
            <a:off x="3188449" y="2915631"/>
            <a:ext cx="2485730" cy="905163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Rectangle 46"/>
          <p:cNvSpPr/>
          <p:nvPr userDrawn="1"/>
        </p:nvSpPr>
        <p:spPr>
          <a:xfrm>
            <a:off x="5674180" y="1363919"/>
            <a:ext cx="1967594" cy="1421017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0" name="TextBox 19"/>
          <p:cNvSpPr txBox="1"/>
          <p:nvPr userDrawn="1"/>
        </p:nvSpPr>
        <p:spPr>
          <a:xfrm>
            <a:off x="7695526" y="6094148"/>
            <a:ext cx="139992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Sandia National Laboratories is a multimission laboratory managed and operated by National Technology &amp; Engineering Solutions of Sandia, LLC, a wholly owned subsidiary of Honeywell International Inc., for the U.S. Department of Energy’s National Nuclear Security Administration under contract DE-NA0003525.</a:t>
            </a:r>
            <a:endParaRPr lang="en-US" sz="45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 rot="5400000">
            <a:off x="167891" y="318897"/>
            <a:ext cx="685800" cy="48006"/>
          </a:xfrm>
          <a:prstGeom prst="rect">
            <a:avLst/>
          </a:prstGeom>
          <a:solidFill>
            <a:srgbClr val="00A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2051" y="215415"/>
            <a:ext cx="7543800" cy="5702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2051" y="1429236"/>
            <a:ext cx="7543800" cy="343363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715" y="6485919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30A8737-9ED8-534E-AB64-824F3EF1F57B}" type="datetime1">
              <a:rPr lang="en-US" smtClean="0"/>
              <a:pPr/>
              <a:t>8/31/2020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40" y="6485919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14" y="437293"/>
            <a:ext cx="4380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8461829" y="321774"/>
            <a:ext cx="682171" cy="368300"/>
          </a:xfrm>
          <a:prstGeom prst="rect">
            <a:avLst/>
          </a:prstGeom>
          <a:solidFill>
            <a:srgbClr val="00ACD9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542982" y="380825"/>
            <a:ext cx="262128" cy="249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>
            <a:picLocks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65" b="-2"/>
          <a:stretch/>
        </p:blipFill>
        <p:spPr>
          <a:xfrm rot="16200000">
            <a:off x="5687176" y="3401175"/>
            <a:ext cx="6857999" cy="55658"/>
          </a:xfrm>
          <a:prstGeom prst="rect">
            <a:avLst/>
          </a:prstGeom>
        </p:spPr>
      </p:pic>
      <p:pic>
        <p:nvPicPr>
          <p:cNvPr id="16" name="Picture 15"/>
          <p:cNvPicPr>
            <a:picLocks/>
          </p:cNvPicPr>
          <p:nvPr userDrawn="1"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65" b="-2"/>
          <a:stretch/>
        </p:blipFill>
        <p:spPr>
          <a:xfrm rot="16200000">
            <a:off x="5687176" y="3401175"/>
            <a:ext cx="6857999" cy="5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738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83" r:id="rId3"/>
    <p:sldLayoutId id="2147483693" r:id="rId4"/>
    <p:sldLayoutId id="2147483684" r:id="rId5"/>
    <p:sldLayoutId id="2147483685" r:id="rId6"/>
    <p:sldLayoutId id="2147483686" r:id="rId7"/>
    <p:sldLayoutId id="2147483687" r:id="rId8"/>
    <p:sldLayoutId id="2147483694" r:id="rId9"/>
    <p:sldLayoutId id="2147483688" r:id="rId10"/>
    <p:sldLayoutId id="2147483695" r:id="rId11"/>
    <p:sldLayoutId id="2147483689" r:id="rId12"/>
    <p:sldLayoutId id="2147483690" r:id="rId13"/>
    <p:sldLayoutId id="2147483691" r:id="rId14"/>
    <p:sldLayoutId id="2147483696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685749" rtl="0" eaLnBrk="1" latinLnBrk="0" hangingPunct="1">
        <a:lnSpc>
          <a:spcPct val="85000"/>
        </a:lnSpc>
        <a:spcBef>
          <a:spcPct val="0"/>
        </a:spcBef>
        <a:buNone/>
        <a:defRPr sz="2000" b="0" i="0" kern="1200" spc="75" baseline="0">
          <a:solidFill>
            <a:schemeClr val="bg1"/>
          </a:solidFill>
          <a:latin typeface="Gill Sans MT" charset="0"/>
          <a:ea typeface="Gill Sans MT" charset="0"/>
          <a:cs typeface="Gill Sans MT" charset="0"/>
        </a:defRPr>
      </a:lvl1pPr>
    </p:titleStyle>
    <p:bodyStyle>
      <a:lvl1pPr marL="68576" indent="-68576" algn="l" defTabSz="685749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rgbClr val="00B0F0"/>
        </a:buClr>
        <a:buSzPct val="100000"/>
        <a:buFont typeface="Calibri" panose="020F0502020204030204" pitchFamily="34" charset="0"/>
        <a:buChar char=" "/>
        <a:defRPr sz="18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1pPr>
      <a:lvl2pPr marL="288015" indent="-137150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Font typeface="Calibri" pitchFamily="34" charset="0"/>
        <a:buChar char="◦"/>
        <a:defRPr sz="16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2pPr>
      <a:lvl3pPr marL="425165" indent="-137150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Font typeface="Calibri" pitchFamily="34" charset="0"/>
        <a:buChar char="◦"/>
        <a:defRPr sz="12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3pPr>
      <a:lvl4pPr marL="562314" indent="-137150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Font typeface="Calibri" pitchFamily="34" charset="0"/>
        <a:buChar char="◦"/>
        <a:defRPr sz="12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4pPr>
      <a:lvl5pPr marL="699464" indent="-137150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rgbClr val="00B0F0"/>
        </a:buClr>
        <a:buFont typeface="Calibri" pitchFamily="34" charset="0"/>
        <a:buChar char="◦"/>
        <a:defRPr sz="12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5pPr>
      <a:lvl6pPr marL="824939" indent="-171438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4928" indent="-171438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4916" indent="-171438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4906" indent="-171438" algn="l" defTabSz="685749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49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4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98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3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46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0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95" algn="l" defTabSz="6857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66266-1789-4BA4-9A6A-61D5A06816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938" y="1228439"/>
            <a:ext cx="5462954" cy="1690255"/>
          </a:xfrm>
        </p:spPr>
        <p:txBody>
          <a:bodyPr>
            <a:noAutofit/>
          </a:bodyPr>
          <a:lstStyle/>
          <a:p>
            <a:pPr>
              <a:lnSpc>
                <a:spcPts val="4000"/>
              </a:lnSpc>
              <a:spcAft>
                <a:spcPts val="600"/>
              </a:spcAft>
            </a:pPr>
            <a:r>
              <a:rPr lang="en-US" sz="2800" dirty="0"/>
              <a:t>Optional Economic Model in MACCS 4.0 - RDEIM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4CCDB-1A46-4DD7-94CE-1E0DCF26FC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6920" y="4158185"/>
            <a:ext cx="5172680" cy="1862172"/>
          </a:xfrm>
        </p:spPr>
        <p:txBody>
          <a:bodyPr>
            <a:normAutofit fontScale="92500" lnSpcReduction="20000"/>
          </a:bodyPr>
          <a:lstStyle/>
          <a:p>
            <a:pPr fontAlgn="auto"/>
            <a:r>
              <a:rPr lang="en-US" sz="3300" b="1" dirty="0">
                <a:latin typeface="Calibri" panose="020F0502020204030204" pitchFamily="34" charset="0"/>
                <a:cs typeface="Calibri" panose="020F0502020204030204" pitchFamily="34" charset="0"/>
              </a:rPr>
              <a:t>N. E. Bixler</a:t>
            </a:r>
          </a:p>
          <a:p>
            <a:pPr fontAlgn="auto"/>
            <a:r>
              <a:rPr lang="en-US" sz="2300" b="1" dirty="0">
                <a:latin typeface="Calibri" panose="020F0502020204030204" pitchFamily="34" charset="0"/>
                <a:cs typeface="Calibri" panose="020F0502020204030204" pitchFamily="34" charset="0"/>
              </a:rPr>
              <a:t>Coauthors: A. V. Outkin, F. Walton</a:t>
            </a:r>
          </a:p>
          <a:p>
            <a:pPr fontAlgn="auto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Sandia National Laboratories</a:t>
            </a:r>
          </a:p>
          <a:p>
            <a:pPr fontAlgn="auto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Presented at 2020 Virtual International MACCS Users’ Group Meeting, August 31 to September 2, 2020</a:t>
            </a:r>
          </a:p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294967295"/>
          </p:nvPr>
        </p:nvSpPr>
        <p:spPr>
          <a:xfrm>
            <a:off x="0" y="6459538"/>
            <a:ext cx="417513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36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7D261-B89C-4B97-85B1-A890B0D31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Peer Review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784417-39DC-4D8A-A942-13D0C871C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6EDFDF11-DBD6-4CEF-BED3-686A54B042E9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615987" y="1116200"/>
                <a:ext cx="7971832" cy="5426002"/>
              </a:xfrm>
            </p:spPr>
            <p:txBody>
              <a:bodyPr>
                <a:normAutofit fontScale="92500" lnSpcReduction="10000"/>
              </a:bodyPr>
              <a:lstStyle/>
              <a:p>
                <a:pPr defTabSz="914400" fontAlgn="base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800000"/>
                  </a:buClr>
                </a:pPr>
                <a:r>
                  <a:rPr lang="en-US" sz="2600" b="1" dirty="0">
                    <a:solidFill>
                      <a:schemeClr val="tx1"/>
                    </a:solidFill>
                  </a:rPr>
                  <a:t>Peer review panel consisted of three experts </a:t>
                </a:r>
              </a:p>
              <a:p>
                <a:pPr marL="365760" indent="-365760" defTabSz="914400" fontAlgn="base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800000"/>
                  </a:buClr>
                  <a:buFont typeface="Wingdings" pitchFamily="-111" charset="2"/>
                  <a:buChar char="§"/>
                </a:pPr>
                <a:r>
                  <a:rPr lang="en-US" dirty="0">
                    <a:solidFill>
                      <a:schemeClr val="tx1"/>
                    </a:solidFill>
                  </a:rPr>
                  <a:t>Dr. Jeff Werling, University of Maryland</a:t>
                </a:r>
              </a:p>
              <a:p>
                <a:pPr marL="365760" indent="-365760" defTabSz="914400" fontAlgn="base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800000"/>
                  </a:buClr>
                  <a:buFont typeface="Wingdings" pitchFamily="-111" charset="2"/>
                  <a:buChar char="§"/>
                </a:pPr>
                <a:r>
                  <a:rPr lang="en-US" dirty="0">
                    <a:solidFill>
                      <a:schemeClr val="tx1"/>
                    </a:solidFill>
                  </a:rPr>
                  <a:t>Mr. Neil Higgins, Public Health England</a:t>
                </a:r>
              </a:p>
              <a:p>
                <a:pPr marL="365760" indent="-365760" defTabSz="914400" fontAlgn="base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800000"/>
                  </a:buClr>
                  <a:buFont typeface="Wingdings" pitchFamily="-111" charset="2"/>
                  <a:buChar char="§"/>
                </a:pPr>
                <a:r>
                  <a:rPr lang="en-US" dirty="0">
                    <a:solidFill>
                      <a:schemeClr val="tx1"/>
                    </a:solidFill>
                  </a:rPr>
                  <a:t>Dr. Haydar Kurban, Howard University</a:t>
                </a:r>
              </a:p>
              <a:p>
                <a:pPr defTabSz="914400" fontAlgn="base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800000"/>
                  </a:buClr>
                </a:pPr>
                <a:r>
                  <a:rPr lang="en-US" sz="2600" b="1" dirty="0">
                    <a:solidFill>
                      <a:schemeClr val="tx1"/>
                    </a:solidFill>
                  </a:rPr>
                  <a:t>Significant recommendations included </a:t>
                </a:r>
              </a:p>
              <a:p>
                <a:pPr marL="365760" indent="-365760" defTabSz="914400" fontAlgn="base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800000"/>
                  </a:buClr>
                  <a:buFont typeface="Wingdings" pitchFamily="-111" charset="2"/>
                  <a:buChar char="§"/>
                </a:pPr>
                <a:r>
                  <a:rPr lang="en-US" dirty="0">
                    <a:solidFill>
                      <a:schemeClr val="tx1"/>
                    </a:solidFill>
                  </a:rPr>
                  <a:t>Results should account for induced losses.</a:t>
                </a:r>
              </a:p>
              <a:p>
                <a:pPr marL="365760" indent="-365760" defTabSz="914400" fontAlgn="base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800000"/>
                  </a:buClr>
                  <a:buFont typeface="Wingdings" pitchFamily="-111" charset="2"/>
                  <a:buChar char="§"/>
                </a:pPr>
                <a:r>
                  <a:rPr lang="en-US" dirty="0">
                    <a:solidFill>
                      <a:schemeClr val="tx1"/>
                    </a:solidFill>
                  </a:rPr>
                  <a:t>Capital losses for condemned property should be included. </a:t>
                </a:r>
              </a:p>
              <a:p>
                <a:pPr marL="365760" indent="-365760" defTabSz="914400" fontAlgn="base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800000"/>
                  </a:buClr>
                  <a:buFont typeface="Wingdings" pitchFamily="-111" charset="2"/>
                  <a:buChar char="§"/>
                </a:pPr>
                <a:r>
                  <a:rPr lang="en-US" dirty="0">
                    <a:solidFill>
                      <a:schemeClr val="tx1"/>
                    </a:solidFill>
                  </a:rPr>
                  <a:t>Depreciation during periods of interdiction should be included.</a:t>
                </a:r>
              </a:p>
              <a:p>
                <a:pPr marL="365760" indent="-365760" defTabSz="914400" fontAlgn="base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800000"/>
                  </a:buClr>
                  <a:buFont typeface="Wingdings" pitchFamily="-111" charset="2"/>
                  <a:buChar char="§"/>
                </a:pPr>
                <a:r>
                  <a:rPr lang="en-US" dirty="0">
                    <a:solidFill>
                      <a:schemeClr val="tx1"/>
                    </a:solidFill>
                  </a:rPr>
                  <a:t>National economy should recover faster than regional economy. </a:t>
                </a:r>
              </a:p>
              <a:p>
                <a:pPr marL="640080" lvl="1" indent="-274320" defTabSz="914400" fontAlgn="base">
                  <a:lnSpc>
                    <a:spcPct val="11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800000"/>
                  </a:buClr>
                  <a:buFont typeface="Wingdings" pitchFamily="-111" charset="2"/>
                  <a:buChar char="§"/>
                </a:pPr>
                <a:r>
                  <a:rPr lang="en-US" sz="1900" dirty="0"/>
                  <a:t>National economy recovers linearly over period (default is 3 yr).</a:t>
                </a:r>
              </a:p>
              <a:p>
                <a:pPr marL="640080" lvl="1" indent="-274320" defTabSz="914400" fontAlgn="base">
                  <a:lnSpc>
                    <a:spcPct val="11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800000"/>
                  </a:buClr>
                  <a:buFont typeface="Wingdings" pitchFamily="-111" charset="2"/>
                  <a:buChar char="§"/>
                </a:pPr>
                <a:r>
                  <a:rPr lang="en-US" sz="1900" dirty="0"/>
                  <a:t>Disruption of regional economy can last longer (default is 10 yr).</a:t>
                </a:r>
              </a:p>
              <a:p>
                <a:pPr marL="365760" indent="-365760" defTabSz="914400" fontAlgn="base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800000"/>
                  </a:buClr>
                  <a:buFont typeface="Wingdings" pitchFamily="-111" charset="2"/>
                  <a:buChar char="§"/>
                </a:pPr>
                <a:r>
                  <a:rPr lang="en-US" dirty="0">
                    <a:solidFill>
                      <a:schemeClr val="tx1"/>
                    </a:solidFill>
                  </a:rPr>
                  <a:t>Double counting should be minimized by modifying multipliers to account for commodity flows within disrupted region. </a:t>
                </a:r>
              </a:p>
              <a:p>
                <a:pPr defTabSz="914400" fontAlgn="base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800000"/>
                  </a:buClr>
                </a:pPr>
                <a:endParaRPr lang="en-US" sz="1000" dirty="0">
                  <a:solidFill>
                    <a:schemeClr val="tx1"/>
                  </a:solidFill>
                </a:endParaRPr>
              </a:p>
              <a:p>
                <a:pPr defTabSz="914400" fontAlgn="base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800000"/>
                  </a:buCl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𝐼</m:t>
                          </m:r>
                        </m:sup>
                      </m:sSubSup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</m:sSubSup>
                      <m:r>
                        <a:rPr lang="en-US" i="1" dirty="0">
                          <a:latin typeface="Cambria Math" panose="02040503050406030204" pitchFamily="18" charset="0"/>
                        </a:rPr>
                        <m:t>−</m:t>
                      </m:r>
                      <m:sSubSup>
                        <m:sSub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𝐼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𝑅</m:t>
                          </m:r>
                        </m:sup>
                      </m:sSubSup>
                      <m:r>
                        <a:rPr lang="en-US" i="1" dirty="0">
                          <a:latin typeface="Cambria Math" panose="02040503050406030204" pitchFamily="18" charset="0"/>
                        </a:rPr>
                        <m:t>+1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6EDFDF11-DBD6-4CEF-BED3-686A54B042E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615987" y="1116200"/>
                <a:ext cx="7971832" cy="5426002"/>
              </a:xfrm>
              <a:blipFill>
                <a:blip r:embed="rId2"/>
                <a:stretch>
                  <a:fillRect l="-2294" t="-1573" r="-3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2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7D261-B89C-4B97-85B1-A890B0D31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Economic Model Comparison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784417-39DC-4D8A-A942-13D0C871C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DFDF11-DBD6-4CEF-BED3-686A54B042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987" y="1023730"/>
            <a:ext cx="7912026" cy="2126078"/>
          </a:xfrm>
        </p:spPr>
        <p:txBody>
          <a:bodyPr>
            <a:normAutofit fontScale="77500" lnSpcReduction="20000"/>
          </a:bodyPr>
          <a:lstStyle/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Most loss elements are the same for both models.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GDP losses replace expected return on investment in cost-based model</a:t>
            </a:r>
          </a:p>
          <a:p>
            <a:pPr marL="640080" lvl="1" indent="-274320" defTabSz="914400"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sz="2200" dirty="0"/>
              <a:t>RDEIM model reports both regional (direct) and national (total) losses.</a:t>
            </a:r>
          </a:p>
          <a:p>
            <a:pPr marL="640080" lvl="1" indent="-274320" defTabSz="914400"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sz="2200" dirty="0"/>
              <a:t>Cost-bases model only accounts for regional losses.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Disposal of contaminated crop and dairy products is not currently included in RDEIM model.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Inequality to determine cost effectiveness of decontamination is different.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EE6E5E0-E56D-45EF-B10B-CF73BD4C5A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005197"/>
              </p:ext>
            </p:extLst>
          </p:nvPr>
        </p:nvGraphicFramePr>
        <p:xfrm>
          <a:off x="495300" y="3708192"/>
          <a:ext cx="8153400" cy="2926080"/>
        </p:xfrm>
        <a:graphic>
          <a:graphicData uri="http://schemas.openxmlformats.org/drawingml/2006/table">
            <a:tbl>
              <a:tblPr firstRow="1" bandRow="1"/>
              <a:tblGrid>
                <a:gridCol w="4076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6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8345">
                <a:tc>
                  <a:txBody>
                    <a:bodyPr/>
                    <a:lstStyle>
                      <a:lvl1pPr marL="0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875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749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624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498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373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246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120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2995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b="1" dirty="0"/>
                        <a:t>Cost-Based </a:t>
                      </a:r>
                      <a:r>
                        <a:rPr lang="en-US" sz="1800" b="1" baseline="0" dirty="0"/>
                        <a:t>Model</a:t>
                      </a:r>
                      <a:endParaRPr lang="en-US" sz="18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875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749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624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498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373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246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120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2995" algn="l" defTabSz="685749" rtl="0" eaLnBrk="1" latinLnBrk="0" hangingPunct="1">
                        <a:defRPr sz="135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b="1" dirty="0"/>
                        <a:t>RDEIM Model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345">
                <a:tc>
                  <a:txBody>
                    <a:bodyPr/>
                    <a:lstStyle>
                      <a:lvl1pPr marL="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7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49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24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498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373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246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12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299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dirty="0"/>
                        <a:t>Evacuation/relocation</a:t>
                      </a:r>
                      <a:r>
                        <a:rPr lang="en-US" sz="1800" baseline="0" dirty="0"/>
                        <a:t> costs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7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49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24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498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373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246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12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299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dirty="0"/>
                        <a:t>Evacuation/relocation</a:t>
                      </a:r>
                      <a:r>
                        <a:rPr lang="en-US" sz="1800" baseline="0" dirty="0"/>
                        <a:t> costs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2402">
                <a:tc>
                  <a:txBody>
                    <a:bodyPr/>
                    <a:lstStyle>
                      <a:lvl1pPr marL="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7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49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24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498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373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246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12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299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dirty="0"/>
                        <a:t>Long-term relocation costs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7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49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24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498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373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246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12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299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dirty="0"/>
                        <a:t>Long-term relocation costs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329">
                <a:tc>
                  <a:txBody>
                    <a:bodyPr/>
                    <a:lstStyle>
                      <a:lvl1pPr marL="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7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49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24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498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373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246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12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299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dirty="0"/>
                        <a:t>Decontamination cost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7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49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24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498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373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246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12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299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dirty="0"/>
                        <a:t>Decontamination cost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306">
                <a:tc>
                  <a:txBody>
                    <a:bodyPr/>
                    <a:lstStyle>
                      <a:lvl1pPr marL="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7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49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24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498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373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246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12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299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dirty="0"/>
                        <a:t>Depreciation on property improvements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7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49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24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498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373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246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12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299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dirty="0"/>
                        <a:t>Depreciation on property improvements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345">
                <a:tc>
                  <a:txBody>
                    <a:bodyPr/>
                    <a:lstStyle>
                      <a:lvl1pPr marL="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7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49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24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498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373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246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12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299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dirty="0"/>
                        <a:t>Value of condemned</a:t>
                      </a:r>
                      <a:r>
                        <a:rPr lang="en-US" sz="1800" baseline="0" dirty="0"/>
                        <a:t> property</a:t>
                      </a:r>
                      <a:endParaRPr lang="en-US" sz="1800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7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49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24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498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373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246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12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299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dirty="0"/>
                        <a:t>Value of condemned</a:t>
                      </a:r>
                      <a:r>
                        <a:rPr lang="en-US" sz="1800" baseline="0" dirty="0"/>
                        <a:t> property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7403">
                <a:tc>
                  <a:txBody>
                    <a:bodyPr/>
                    <a:lstStyle>
                      <a:lvl1pPr marL="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7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49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24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498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373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246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12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299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b="0" dirty="0"/>
                        <a:t>Expected return on investment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7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49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24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498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373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246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12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299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b="0" dirty="0"/>
                        <a:t>GDP losses (direct, indirect,</a:t>
                      </a:r>
                      <a:r>
                        <a:rPr lang="en-US" sz="1800" b="0" baseline="0" dirty="0"/>
                        <a:t> and induced)</a:t>
                      </a:r>
                      <a:endParaRPr lang="en-US" sz="1800" b="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7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49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24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498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373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246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12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299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800" b="0" dirty="0"/>
                        <a:t>Disposal of </a:t>
                      </a:r>
                      <a:r>
                        <a:rPr lang="en-US" sz="1800" b="0" baseline="0" dirty="0"/>
                        <a:t>crop and dairy products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87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749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624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498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373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246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120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2995" algn="l" defTabSz="685749" rtl="0" eaLnBrk="1" latinLnBrk="0" hangingPunct="1">
                        <a:defRPr sz="135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800" b="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5E140F84-C1D1-4A9A-80A9-D9201FBE8D08}"/>
                  </a:ext>
                </a:extLst>
              </p:cNvPr>
              <p:cNvSpPr/>
              <p:nvPr/>
            </p:nvSpPr>
            <p:spPr>
              <a:xfrm>
                <a:off x="495300" y="3183356"/>
                <a:ext cx="8159577" cy="4569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1" i="1"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𝐷𝑒𝑐𝑜𝑛</m:t>
                          </m:r>
                        </m:sub>
                      </m:sSub>
                      <m:r>
                        <a:rPr lang="en-US" sz="2200" b="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200" b="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1" i="1"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𝑅𝑒𝑙𝑜𝑐</m:t>
                          </m:r>
                        </m:sub>
                      </m:sSub>
                      <m:r>
                        <a:rPr lang="en-US" sz="2200" b="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200" b="1" i="1" smtClean="0">
                          <a:latin typeface="Cambria Math" panose="02040503050406030204" pitchFamily="18" charset="0"/>
                        </a:rPr>
                        <m:t>𝑮𝑫𝑷</m:t>
                      </m:r>
                      <m:r>
                        <a:rPr lang="en-US" sz="2200" b="0" i="1" baseline="-25000" smtClean="0">
                          <a:latin typeface="Cambria Math" panose="02040503050406030204" pitchFamily="18" charset="0"/>
                        </a:rPr>
                        <m:t>𝐷𝑖𝑠𝑟𝑢𝑝</m:t>
                      </m:r>
                      <m:r>
                        <m:rPr>
                          <m:sty m:val="p"/>
                        </m:rPr>
                        <a:rPr lang="en-US" sz="2200" b="0" i="0" baseline="-25000" smtClean="0">
                          <a:latin typeface="Cambria Math" panose="02040503050406030204" pitchFamily="18" charset="0"/>
                        </a:rPr>
                        <m:t>t</m:t>
                      </m:r>
                      <m:r>
                        <a:rPr lang="en-US" sz="2200" b="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200" b="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1" i="1"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𝐷𝑒𝑝</m:t>
                          </m:r>
                        </m:sub>
                      </m:sSub>
                      <m:r>
                        <a:rPr lang="en-US" sz="2200" b="0" i="0">
                          <a:latin typeface="Cambria Math" panose="02040503050406030204" pitchFamily="18" charset="0"/>
                        </a:rPr>
                        <m:t>&lt;</m:t>
                      </m:r>
                      <m:sSub>
                        <m:sSubPr>
                          <m:ctrlPr>
                            <a:rPr lang="en-US" sz="2200" b="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𝑃𝑟𝑜𝑝</m:t>
                          </m:r>
                        </m:sub>
                      </m:sSub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+ </m:t>
                          </m:r>
                          <m:r>
                            <a:rPr lang="en-US" sz="2200" b="1" i="1"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n-US" sz="2200" i="1">
                              <a:latin typeface="Cambria Math" panose="02040503050406030204" pitchFamily="18" charset="0"/>
                            </a:rPr>
                            <m:t>𝑅𝑒𝑙𝑜𝑐</m:t>
                          </m:r>
                        </m:sub>
                      </m:sSub>
                      <m:r>
                        <a:rPr lang="en-US" sz="2200" b="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𝑮𝑫𝑷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b>
                      </m:sSub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5E140F84-C1D1-4A9A-80A9-D9201FBE8D0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" y="3183356"/>
                <a:ext cx="8159577" cy="456985"/>
              </a:xfrm>
              <a:prstGeom prst="rect">
                <a:avLst/>
              </a:prstGeom>
              <a:blipFill>
                <a:blip r:embed="rId2"/>
                <a:stretch>
                  <a:fillRect b="-1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186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7D261-B89C-4B97-85B1-A890B0D31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RDEIM Implementation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784417-39DC-4D8A-A942-13D0C871C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DFDF11-DBD6-4CEF-BED3-686A54B042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8536" y="952107"/>
            <a:ext cx="4100000" cy="5759777"/>
          </a:xfrm>
        </p:spPr>
        <p:txBody>
          <a:bodyPr>
            <a:normAutofit fontScale="85000" lnSpcReduction="20000"/>
          </a:bodyPr>
          <a:lstStyle/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SecPop 4.3 creates site data required by RDEIM model.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RDEIM contains economic multipliers to estimate indirect and induced losses.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Input parameters have defaults that can be modified.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Social discount rate (default is 0.03/yr)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GDP annual growth rate (default is 0.033/yr)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Year accident is assumed to occur (default is 2011)</a:t>
            </a:r>
            <a:endParaRPr lang="en-US" dirty="0">
              <a:solidFill>
                <a:schemeClr val="tx1"/>
              </a:solidFill>
            </a:endParaRP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Maximum duration of regional disruption (default is 10 yr)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Maximum duration of national disruption (default is 3 yr)</a:t>
            </a:r>
          </a:p>
          <a:p>
            <a:pPr lvl="6" defTabSz="9144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100000"/>
              <a:buFont typeface="Wingdings" pitchFamily="-111" charset="2"/>
              <a:buChar char="§"/>
            </a:pPr>
            <a:r>
              <a:rPr 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National economy recovers linearly over this period</a:t>
            </a:r>
            <a:endParaRPr lang="en-US" dirty="0"/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Land value multiplier (affects decision to decontaminate or condemn) (default is 1.0)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5EFE12-2B59-42E3-BD9D-FA2E82FB0F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240" y="3429000"/>
            <a:ext cx="4873752" cy="339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72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BDFA909-E62D-4C71-BCD5-2F526412E21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753" y="2653834"/>
            <a:ext cx="6174563" cy="4204166"/>
          </a:xfrm>
          <a:prstGeom prst="rect">
            <a:avLst/>
          </a:pr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D7D261-B89C-4B97-85B1-A890B0D31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Illustration of Results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784417-39DC-4D8A-A942-13D0C871C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DFDF11-DBD6-4CEF-BED3-686A54B042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7466" y="924232"/>
            <a:ext cx="8081499" cy="1932090"/>
          </a:xfrm>
        </p:spPr>
        <p:txBody>
          <a:bodyPr>
            <a:normAutofit fontScale="77500" lnSpcReduction="20000"/>
          </a:bodyPr>
          <a:lstStyle/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Total loss curve (orange) shows all losses at the national level.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National economy recovers faster than regional economy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Direct loss curve (blue) shows regional losses (excluding induced losses).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Indirect losses have two components: 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sz="2100" dirty="0">
                <a:solidFill>
                  <a:schemeClr val="tx1"/>
                </a:solidFill>
              </a:rPr>
              <a:t>Losses due to disruption of the supply chain outside the affected region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sz="2100" dirty="0">
                <a:solidFill>
                  <a:schemeClr val="tx1"/>
                </a:solidFill>
              </a:rPr>
              <a:t>Gains from economic </a:t>
            </a:r>
            <a:r>
              <a:rPr lang="en-US" sz="2100">
                <a:solidFill>
                  <a:schemeClr val="tx1"/>
                </a:solidFill>
              </a:rPr>
              <a:t>adaptation outside the </a:t>
            </a:r>
            <a:r>
              <a:rPr lang="en-US" sz="2100" dirty="0">
                <a:solidFill>
                  <a:schemeClr val="tx1"/>
                </a:solidFill>
              </a:rPr>
              <a:t>disrupted region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Induced losses are always positive and are distributed across economy.</a:t>
            </a:r>
          </a:p>
        </p:txBody>
      </p:sp>
    </p:spTree>
    <p:extLst>
      <p:ext uri="{BB962C8B-B14F-4D97-AF65-F5344CB8AC3E}">
        <p14:creationId xmlns:p14="http://schemas.microsoft.com/office/powerpoint/2010/main" val="228877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2B4AF-4889-4389-ABC9-E86128363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RDEIM Verification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3FB05E-CB7C-46DF-BCFC-1C25BFD663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1A8E42-5C92-4F04-AD33-8D8508DF6D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Three cases were evaluated by comparing with REAcct (parent code of RDEIM) using default economic parameters.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Case 1: entire economy of the contiguous US is disrupted. 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RDEIM first-year direct loss is the same as REAcct result to three significant digits.  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Result is within 1% of BEA value.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Case 2: nearly all of a single county and a small fraction of a neighboring county are disrupted. 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RDEIM and REAcct results agree to three significant digits.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Case 3: a fraction of a single county is disrupted.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Disruption boundaries were estimated approximately. 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Results agree within 5% of estimated value. </a:t>
            </a:r>
          </a:p>
        </p:txBody>
      </p:sp>
    </p:spTree>
    <p:extLst>
      <p:ext uri="{BB962C8B-B14F-4D97-AF65-F5344CB8AC3E}">
        <p14:creationId xmlns:p14="http://schemas.microsoft.com/office/powerpoint/2010/main" val="151613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7D261-B89C-4B97-85B1-A890B0D31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Benchmark of RDEIM Model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784417-39DC-4D8A-A942-13D0C871C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DFDF11-DBD6-4CEF-BED3-686A54B042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7466" y="1018095"/>
            <a:ext cx="8100353" cy="2674857"/>
          </a:xfrm>
        </p:spPr>
        <p:txBody>
          <a:bodyPr>
            <a:normAutofit fontScale="77500" lnSpcReduction="20000"/>
          </a:bodyPr>
          <a:lstStyle/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Default economic parameter values were used.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Five US sites representing a range of non-farmland wealth were evaluated. 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Points near left of plot are more rural with lower population densities.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Points near right of the plot are more urban with higher population densities.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Three source-term magnitudes were evaluated.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RDEIM model produces greater losses (up to 16%) than the original cost-based model.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Difference between models is greater for larger source terms.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Difference generally increases with wealth of region (population density). 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Larger losses are attributable in part to including losses outside disrupted region. 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26A32A55-FB8E-4C37-BCC0-134AB8AC77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3651576"/>
              </p:ext>
            </p:extLst>
          </p:nvPr>
        </p:nvGraphicFramePr>
        <p:xfrm>
          <a:off x="4491872" y="3692952"/>
          <a:ext cx="4572000" cy="2941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4431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7D261-B89C-4B97-85B1-A890B0D31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784417-39DC-4D8A-A942-13D0C871C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DFDF11-DBD6-4CEF-BED3-686A54B042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1085" y="1131215"/>
            <a:ext cx="8502977" cy="5618377"/>
          </a:xfrm>
        </p:spPr>
        <p:txBody>
          <a:bodyPr>
            <a:normAutofit lnSpcReduction="10000"/>
          </a:bodyPr>
          <a:lstStyle/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MACCS 4.0 includes an alternative economic model (RDEIM).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Based on input-output theory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Accounts for direct, indirect, and induced GDP losses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Peer reviewed by panel of experts</a:t>
            </a:r>
          </a:p>
          <a:p>
            <a:pPr lvl="6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100000"/>
              <a:buFont typeface="Wingdings" pitchFamily="-111" charset="2"/>
              <a:buChar char="§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Panel recommended several changes, including accounting for faster national than regional economic recovery. </a:t>
            </a:r>
          </a:p>
          <a:p>
            <a:pPr lvl="6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100000"/>
              <a:buFont typeface="Wingdings" pitchFamily="-111" charset="2"/>
              <a:buChar char="§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Panel evaluated RDEIM model to be state of practice.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Major difference between the economic models is that GDP losses replace expected return on property investments.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RDEIM implementation was verified by comparing with REAcct.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A benchmark study was performed for five sites and three source terms.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Results are remarkably similar for cost- and GDP-based models.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Losses predicted by RDEIM are consistently larger (up to 16% for 5 sites).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Differences generally increase with source-term magnitude and population density. </a:t>
            </a:r>
          </a:p>
        </p:txBody>
      </p:sp>
    </p:spTree>
    <p:extLst>
      <p:ext uri="{BB962C8B-B14F-4D97-AF65-F5344CB8AC3E}">
        <p14:creationId xmlns:p14="http://schemas.microsoft.com/office/powerpoint/2010/main" val="78158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dirty="0"/>
              <a:t>List of Acronyms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/>
          <a:lstStyle/>
          <a:p>
            <a:pPr algn="ctr"/>
            <a:fld id="{E10026D0-FE9E-4879-A812-C33439B6BC8C}" type="slidenum">
              <a:rPr lang="en-US" sz="1400" smtClean="0">
                <a:solidFill>
                  <a:schemeClr val="tx1"/>
                </a:solidFill>
              </a:rPr>
              <a:pPr algn="ctr"/>
              <a:t>17</a:t>
            </a:fld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E4DF5DF1-EDFA-45B3-8EAB-822DA5D95504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615987" y="1116200"/>
            <a:ext cx="7543800" cy="5246764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1489075" algn="l"/>
              </a:tabLst>
            </a:pPr>
            <a:r>
              <a:rPr lang="en-US" sz="1600" dirty="0"/>
              <a:t>BEA	Bureau of Economic Analysis</a:t>
            </a:r>
          </a:p>
          <a:p>
            <a:pPr marL="0" indent="0">
              <a:buNone/>
              <a:tabLst>
                <a:tab pos="1489075" algn="l"/>
              </a:tabLst>
            </a:pPr>
            <a:r>
              <a:rPr lang="en-US" sz="1600" dirty="0"/>
              <a:t>GDP	Gross Domestic Product</a:t>
            </a:r>
          </a:p>
          <a:p>
            <a:pPr marL="0" indent="0">
              <a:buNone/>
              <a:tabLst>
                <a:tab pos="1489075" algn="l"/>
              </a:tabLst>
            </a:pPr>
            <a:r>
              <a:rPr lang="en-US" sz="1600" dirty="0"/>
              <a:t>I-O	Input-Output</a:t>
            </a:r>
          </a:p>
          <a:p>
            <a:pPr marL="0" indent="0">
              <a:buNone/>
              <a:tabLst>
                <a:tab pos="1489075" algn="l"/>
              </a:tabLst>
            </a:pPr>
            <a:r>
              <a:rPr lang="en-US" sz="1600" dirty="0"/>
              <a:t>MACCS	MELCOR Accident Consequence Code System</a:t>
            </a:r>
          </a:p>
          <a:p>
            <a:pPr marL="0" indent="0">
              <a:buNone/>
              <a:tabLst>
                <a:tab pos="1489075" algn="l"/>
              </a:tabLst>
            </a:pPr>
            <a:r>
              <a:rPr lang="en-US" sz="1600" dirty="0"/>
              <a:t>NRC	Nuclear Regulatory Commission </a:t>
            </a:r>
          </a:p>
          <a:p>
            <a:pPr marL="0" indent="0">
              <a:buNone/>
              <a:tabLst>
                <a:tab pos="1489075" algn="l"/>
              </a:tabLst>
            </a:pPr>
            <a:r>
              <a:rPr lang="en-US" sz="1600" dirty="0"/>
              <a:t>RDEIM	Regional Disruption Economic Impact Model </a:t>
            </a:r>
          </a:p>
          <a:p>
            <a:pPr marL="0" indent="0">
              <a:buNone/>
              <a:tabLst>
                <a:tab pos="1489075" algn="l"/>
              </a:tabLst>
            </a:pPr>
            <a:r>
              <a:rPr lang="en-US" sz="1600" dirty="0"/>
              <a:t>REAcct	Regional Economic Accounting Tool</a:t>
            </a:r>
          </a:p>
          <a:p>
            <a:pPr marL="0" indent="0">
              <a:buNone/>
              <a:tabLst>
                <a:tab pos="1489075" algn="l"/>
              </a:tabLst>
            </a:pPr>
            <a:r>
              <a:rPr lang="en-US" sz="1600" dirty="0"/>
              <a:t>SAMA	Severe Accident Mitigation Alternative</a:t>
            </a:r>
          </a:p>
          <a:p>
            <a:pPr marL="0" indent="0">
              <a:buNone/>
              <a:tabLst>
                <a:tab pos="1489075" algn="l"/>
              </a:tabLst>
            </a:pPr>
            <a:r>
              <a:rPr lang="en-US" sz="1600" dirty="0"/>
              <a:t>SAMDA	Severe Accident Mitigation Design Alternative</a:t>
            </a:r>
          </a:p>
          <a:p>
            <a:pPr marL="0" indent="0">
              <a:buNone/>
              <a:tabLst>
                <a:tab pos="1489075" algn="l"/>
              </a:tabLst>
            </a:pPr>
            <a:r>
              <a:rPr lang="en-US" sz="1600" dirty="0"/>
              <a:t>SOARCA	State-of-the-Art Reactor Consequence Analysis</a:t>
            </a:r>
          </a:p>
          <a:p>
            <a:pPr marL="0" indent="0">
              <a:buNone/>
              <a:tabLst>
                <a:tab pos="1489075" algn="l"/>
              </a:tabLst>
            </a:pPr>
            <a:r>
              <a:rPr lang="en-US" sz="1600" dirty="0"/>
              <a:t>US	United States</a:t>
            </a:r>
          </a:p>
        </p:txBody>
      </p:sp>
    </p:spTree>
    <p:extLst>
      <p:ext uri="{BB962C8B-B14F-4D97-AF65-F5344CB8AC3E}">
        <p14:creationId xmlns:p14="http://schemas.microsoft.com/office/powerpoint/2010/main" val="194422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D184E17-0913-4E43-B8CD-DBC492262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Contents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2</a:t>
            </a:fld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A894A5-1EEE-4955-8EE6-79DD11E95D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indent="-34290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Uses for economic modeling in MACCS </a:t>
            </a:r>
          </a:p>
          <a:p>
            <a:pPr indent="-34290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Purpose for GDP-based model (RDEIM) </a:t>
            </a:r>
          </a:p>
          <a:p>
            <a:pPr indent="-34290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Economic modeling in MACCS </a:t>
            </a:r>
          </a:p>
          <a:p>
            <a:pPr lvl="1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Original, cost-based model </a:t>
            </a:r>
          </a:p>
          <a:p>
            <a:pPr lvl="1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RDEIM model </a:t>
            </a:r>
          </a:p>
          <a:p>
            <a:pPr lvl="1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Model comparison </a:t>
            </a:r>
          </a:p>
          <a:p>
            <a:pPr indent="-34290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Current implementation of RDEIM (MACCS 4.0) </a:t>
            </a:r>
          </a:p>
          <a:p>
            <a:pPr indent="-34290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Verification and benchmarking </a:t>
            </a:r>
          </a:p>
          <a:p>
            <a:pPr indent="-34290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Summary </a:t>
            </a:r>
          </a:p>
        </p:txBody>
      </p:sp>
    </p:spTree>
    <p:extLst>
      <p:ext uri="{BB962C8B-B14F-4D97-AF65-F5344CB8AC3E}">
        <p14:creationId xmlns:p14="http://schemas.microsoft.com/office/powerpoint/2010/main" val="177853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E90F0-13C9-46A5-87CD-61CF3F71B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Uses for MACCS Economic Model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6CB5D10-A991-43FE-A2BE-B9D65B4D6B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8342BB-B734-489A-9CA3-2F997AFD64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986" y="1116200"/>
            <a:ext cx="7935347" cy="5246764"/>
          </a:xfrm>
        </p:spPr>
        <p:txBody>
          <a:bodyPr>
            <a:normAutofit fontScale="92500" lnSpcReduction="10000"/>
          </a:bodyPr>
          <a:lstStyle/>
          <a:p>
            <a:pPr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</a:pPr>
            <a:r>
              <a:rPr lang="en-US" sz="3200" dirty="0">
                <a:solidFill>
                  <a:schemeClr val="tx1"/>
                </a:solidFill>
              </a:rPr>
              <a:t>Cost/benefit analyses used in regulation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National Environmental Policy Act (NEPA) analyses </a:t>
            </a:r>
          </a:p>
          <a:p>
            <a:pPr lvl="1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Cost-benefit analyses to support license renewal (SAMA) </a:t>
            </a:r>
          </a:p>
          <a:p>
            <a:pPr lvl="1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Cost-benefit analyses to support new licenses (SAMDA)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Regulatory analyses by NRC </a:t>
            </a:r>
            <a:endParaRPr lang="en-US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MACCS used to estimate offsite costs</a:t>
            </a:r>
          </a:p>
          <a:p>
            <a:pPr lvl="1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sz="2100" dirty="0"/>
              <a:t>Offsite property damage costs (total loss reported by MACCS)</a:t>
            </a:r>
          </a:p>
          <a:p>
            <a:pPr lvl="1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sz="2100" dirty="0"/>
              <a:t>Public exposure costs ((population dose) x (cost per unit dose))</a:t>
            </a:r>
          </a:p>
          <a:p>
            <a:pPr lvl="1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sz="2100" dirty="0"/>
              <a:t>Occupational exposure costs (included with public exposure costs)</a:t>
            </a:r>
          </a:p>
          <a:p>
            <a:pPr marL="365760" indent="-365760" defTabSz="9144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Total averted cost risk also includes onsite costs </a:t>
            </a:r>
          </a:p>
          <a:p>
            <a:pPr lvl="1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sz="2100" dirty="0"/>
              <a:t>Cleanup and decontamination costs </a:t>
            </a:r>
          </a:p>
          <a:p>
            <a:pPr lvl="1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sz="2100" dirty="0"/>
              <a:t>Replacement power cost</a:t>
            </a:r>
          </a:p>
          <a:p>
            <a:pPr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</a:pPr>
            <a:r>
              <a:rPr lang="en-US" sz="3200" dirty="0">
                <a:solidFill>
                  <a:schemeClr val="tx1"/>
                </a:solidFill>
              </a:rPr>
              <a:t>Other uses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NRC research (e.g., Level 3 PRA study)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60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7D261-B89C-4B97-85B1-A890B0D31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 for RDEIM Model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784417-39DC-4D8A-A942-13D0C871C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DFDF11-DBD6-4CEF-BED3-686A54B042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7466" y="1116200"/>
            <a:ext cx="8204047" cy="5246764"/>
          </a:xfrm>
        </p:spPr>
        <p:txBody>
          <a:bodyPr/>
          <a:lstStyle/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Estimate effect of an accident on national GDP losses using state-of-practice macroeconomic model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Create a consistent model across geographic regions (limited to continental U.S.) and time periods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Provide an economic model that enables MACCS analysts flexibility but also simplicity (does not require an economist) </a:t>
            </a:r>
          </a:p>
          <a:p>
            <a:pPr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</a:pPr>
            <a:endParaRPr lang="en-US" dirty="0">
              <a:solidFill>
                <a:schemeClr val="tx1"/>
              </a:solidFill>
            </a:endParaRPr>
          </a:p>
          <a:p>
            <a:pPr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</a:pPr>
            <a:r>
              <a:rPr lang="en-US" dirty="0">
                <a:solidFill>
                  <a:schemeClr val="tx1"/>
                </a:solidFill>
              </a:rPr>
              <a:t>RDEIM (Regional Disruption Economic Impact Model) was created to serve these purposes</a:t>
            </a:r>
          </a:p>
        </p:txBody>
      </p:sp>
    </p:spTree>
    <p:extLst>
      <p:ext uri="{BB962C8B-B14F-4D97-AF65-F5344CB8AC3E}">
        <p14:creationId xmlns:p14="http://schemas.microsoft.com/office/powerpoint/2010/main" val="213815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7D261-B89C-4B97-85B1-A890B0D31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Description of Original Economic Model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784417-39DC-4D8A-A942-13D0C871C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DFDF11-DBD6-4CEF-BED3-686A54B042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987" y="1113182"/>
            <a:ext cx="7888916" cy="5605669"/>
          </a:xfrm>
        </p:spPr>
        <p:txBody>
          <a:bodyPr>
            <a:normAutofit fontScale="85000" lnSpcReduction="10000"/>
          </a:bodyPr>
          <a:lstStyle/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Costs are summed over three phases – emergency, intermediate, and long-term.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Cost equations and additional details are provided in SAND2020-5567.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Losses are reported in 8 categories: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Emergency-phase evacuation and relocation (per diem)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Intermediate-phase relocation (per diem)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Long-term relocation (one time)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Decontamination </a:t>
            </a:r>
          </a:p>
          <a:p>
            <a:pPr lvl="6" defTabSz="9144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100000"/>
              <a:buFont typeface="Wingdings" pitchFamily="-111" charset="2"/>
              <a:buChar char="§"/>
            </a:pPr>
            <a:r>
              <a:rPr 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Restore habitability when cost-effective</a:t>
            </a:r>
            <a:endParaRPr lang="en-US" sz="1900" strike="sngStrik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6" defTabSz="9144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100000"/>
              <a:buFont typeface="Wingdings" pitchFamily="-111" charset="2"/>
              <a:buChar char="§"/>
            </a:pPr>
            <a:r>
              <a:rPr 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Performed separately for farmland and non-farmland</a:t>
            </a:r>
          </a:p>
          <a:p>
            <a:pPr lvl="6" defTabSz="9144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100000"/>
              <a:buFont typeface="Wingdings" pitchFamily="-111" charset="2"/>
              <a:buChar char="§"/>
            </a:pPr>
            <a:r>
              <a:rPr 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Allows up to 3 levels of dose reduction, cost, and time to implement</a:t>
            </a:r>
          </a:p>
          <a:p>
            <a:pPr lvl="6" defTabSz="91440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SzPct val="100000"/>
              <a:buFont typeface="Wingdings" pitchFamily="-111" charset="2"/>
              <a:buChar char="§"/>
            </a:pPr>
            <a:r>
              <a:rPr 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Accounts for characterization, local area cleanup, and waste management 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Loss of use (expected return on property investment) 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Depreciation (on improvements to property) 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Condemnation (entire value of property) </a:t>
            </a:r>
          </a:p>
          <a:p>
            <a:pPr marL="640080" lvl="1" indent="-27432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Milk and crop disposal (annual farm income)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Losses do not account for indirect affects due to supply-chain disruption or lost income.</a:t>
            </a:r>
          </a:p>
        </p:txBody>
      </p:sp>
    </p:spTree>
    <p:extLst>
      <p:ext uri="{BB962C8B-B14F-4D97-AF65-F5344CB8AC3E}">
        <p14:creationId xmlns:p14="http://schemas.microsoft.com/office/powerpoint/2010/main" val="66710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7D261-B89C-4B97-85B1-A890B0D31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Original Economic Model Logic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784417-39DC-4D8A-A942-13D0C871C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DFDF11-DBD6-4CEF-BED3-686A54B042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987" y="1116200"/>
            <a:ext cx="7914238" cy="2000487"/>
          </a:xfrm>
        </p:spPr>
        <p:txBody>
          <a:bodyPr>
            <a:normAutofit/>
          </a:bodyPr>
          <a:lstStyle/>
          <a:p>
            <a:pPr marL="365760" indent="-365760" defTabSz="9144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Decision to decontaminate is based on cost effectiveness:</a:t>
            </a:r>
          </a:p>
          <a:p>
            <a:endParaRPr lang="en-US" dirty="0"/>
          </a:p>
          <a:p>
            <a:pPr marL="365760" indent="-365760" defTabSz="9144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The following logic is used at the beginning of the long-term phase to determine which action to perform for non-farmland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21D4D7D5-57DE-4D7C-BC19-4DEFEAACD79C}"/>
                  </a:ext>
                </a:extLst>
              </p:cNvPr>
              <p:cNvSpPr/>
              <p:nvPr/>
            </p:nvSpPr>
            <p:spPr>
              <a:xfrm>
                <a:off x="492211" y="1444545"/>
                <a:ext cx="8159577" cy="6539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𝐷𝑒𝑐𝑜𝑛</m:t>
                          </m:r>
                        </m:sub>
                      </m:sSub>
                      <m:r>
                        <a:rPr lang="en-US" sz="2400" b="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𝑅𝑒𝑙𝑜𝑐</m:t>
                          </m:r>
                        </m:sub>
                      </m:sSub>
                      <m:r>
                        <a:rPr lang="en-US" sz="2400" b="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𝐿𝑜𝑠𝑠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𝑜𝑓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𝑈𝑠𝑒</m:t>
                          </m:r>
                        </m:sub>
                      </m:sSub>
                      <m:r>
                        <a:rPr lang="en-US" sz="2400" b="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𝐷𝑒𝑝</m:t>
                          </m:r>
                        </m:sub>
                      </m:sSub>
                      <m:r>
                        <a:rPr lang="en-US" sz="2400" b="0" i="0">
                          <a:latin typeface="Cambria Math" panose="02040503050406030204" pitchFamily="18" charset="0"/>
                        </a:rPr>
                        <m:t>&lt;</m:t>
                      </m:r>
                      <m:sSub>
                        <m:sSubPr>
                          <m:ctrlPr>
                            <a:rPr lang="en-US" sz="2400" b="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𝑃𝑟𝑜𝑝</m:t>
                          </m:r>
                        </m:sub>
                      </m:sSub>
                      <m:r>
                        <a:rPr lang="en-US" sz="2400" b="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𝑪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𝑅𝑒𝑙𝑜𝑐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21D4D7D5-57DE-4D7C-BC19-4DEFEAACD7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211" y="1444545"/>
                <a:ext cx="8159577" cy="65390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7540FEBA-851E-42D4-8118-DE17DF04B00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529" y="2792223"/>
            <a:ext cx="5577312" cy="39346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8409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7D261-B89C-4B97-85B1-A890B0D31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Decision Process for Farmland (COMIDA2)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784417-39DC-4D8A-A942-13D0C871C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DFDF11-DBD6-4CEF-BED3-686A54B042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7465" y="5535561"/>
            <a:ext cx="8145257" cy="1322439"/>
          </a:xfrm>
        </p:spPr>
        <p:txBody>
          <a:bodyPr>
            <a:normAutofit fontScale="77500" lnSpcReduction="20000"/>
          </a:bodyPr>
          <a:lstStyle/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Farmland is immediately farmable when both first- and second-year food-ingestion limits are satisfied and farmland is habitable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Food-disposal costs are invoked when farmland is not immediately farmable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Farmland is never decontaminated because of farmability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BE0D67-C13D-4844-923B-D949F4B8FE2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30" y="1033699"/>
            <a:ext cx="7271939" cy="41642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372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7D261-B89C-4B97-85B1-A890B0D31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RDEIM Model Concepts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784417-39DC-4D8A-A942-13D0C871C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DFDF11-DBD6-4CEF-BED3-686A54B042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986" y="1116200"/>
            <a:ext cx="7931666" cy="5246764"/>
          </a:xfrm>
        </p:spPr>
        <p:txBody>
          <a:bodyPr>
            <a:normAutofit lnSpcReduction="10000"/>
          </a:bodyPr>
          <a:lstStyle/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Like with the original cost-based model, habitability and farmability criteria define the disrupted region.</a:t>
            </a:r>
          </a:p>
          <a:p>
            <a:pPr marL="640080" lvl="1" indent="-274320" defTabSz="9144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When a grid element is not habitable, all industrial sectors are affected.</a:t>
            </a:r>
          </a:p>
          <a:p>
            <a:pPr marL="640080" lvl="1" indent="-274320" defTabSz="9144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When a grid element is habitable but not farmable, only farming is affected.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National recovery is faster than local recovery.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Losses are reported as real (as opposed to nominal) GDP losses discounted to the base year, currently 2011.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GDP losses account for </a:t>
            </a:r>
          </a:p>
          <a:p>
            <a:pPr marL="640080" lvl="1" indent="-274320" defTabSz="9144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sz="2100" dirty="0"/>
              <a:t>Direct losses to industry within the disrupted region</a:t>
            </a:r>
          </a:p>
          <a:p>
            <a:pPr marL="640080" lvl="1" indent="-274320" defTabSz="9144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sz="2100" dirty="0"/>
              <a:t>Indirect losses caused by loss of demand for commodity flows outside the disrupted region </a:t>
            </a:r>
          </a:p>
          <a:p>
            <a:pPr marL="640080" lvl="1" indent="-274320" defTabSz="9144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sz="2100" dirty="0"/>
              <a:t>Induced losses from lost pay throughout the national economy </a:t>
            </a:r>
          </a:p>
        </p:txBody>
      </p:sp>
    </p:spTree>
    <p:extLst>
      <p:ext uri="{BB962C8B-B14F-4D97-AF65-F5344CB8AC3E}">
        <p14:creationId xmlns:p14="http://schemas.microsoft.com/office/powerpoint/2010/main" val="32216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7D261-B89C-4B97-85B1-A890B0D31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RDEIM Is Based on Input-Output Theory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784417-39DC-4D8A-A942-13D0C871C8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DFDF11-DBD6-4CEF-BED3-686A54B042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987" y="1077238"/>
            <a:ext cx="7924698" cy="5557034"/>
          </a:xfrm>
        </p:spPr>
        <p:txBody>
          <a:bodyPr>
            <a:normAutofit fontScale="92500" lnSpcReduction="20000"/>
          </a:bodyPr>
          <a:lstStyle/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I-O theory is based on empirical tables of final demand, industry income, and interindustry transactions.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Among other uses, I-O models can capture the short-term effects of a regional disruption, e.g., a hurricane.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Classical I-O models do not account for long-term effects in which there is adaptation of the economy.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Parent of RDEIM, the Regional Economic Accounting Tool (REAcct), was designed to evaluate short-term economic losses.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RDEIM evolved from REAcct to better capture long-term economic losses based on recommendations by an external peer review panel of experts. 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Direct losses are estimated according to the number of disrupted workers in each industry based on county-level employment data.</a:t>
            </a:r>
          </a:p>
          <a:p>
            <a:pPr marL="365760" indent="-365760" defTabSz="9144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Indirect and induced losses are estimated by multiplying direct losses by Type I and Type II net total requirements multipliers from Bureau of Economic Analysis (BEA).</a:t>
            </a:r>
          </a:p>
          <a:p>
            <a:pPr marL="640080" lvl="1" indent="-274320" defTabSz="9144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Type I multipliers estimate direct plus indirect losses.</a:t>
            </a:r>
          </a:p>
          <a:p>
            <a:pPr marL="640080" lvl="1" indent="-274320" defTabSz="914400" fontAlgn="base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800000"/>
              </a:buClr>
              <a:buFont typeface="Wingdings" pitchFamily="-111" charset="2"/>
              <a:buChar char="§"/>
            </a:pPr>
            <a:r>
              <a:rPr lang="en-US" dirty="0"/>
              <a:t>Type II multipliers estimate direct, indirect, plus induced losses.</a:t>
            </a:r>
          </a:p>
        </p:txBody>
      </p:sp>
    </p:spTree>
    <p:extLst>
      <p:ext uri="{BB962C8B-B14F-4D97-AF65-F5344CB8AC3E}">
        <p14:creationId xmlns:p14="http://schemas.microsoft.com/office/powerpoint/2010/main" val="384277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andia2018_4x3">
  <a:themeElements>
    <a:clrScheme name="Sandia 2018">
      <a:dk1>
        <a:srgbClr val="000000"/>
      </a:dk1>
      <a:lt1>
        <a:srgbClr val="FFFFFF"/>
      </a:lt1>
      <a:dk2>
        <a:srgbClr val="005376"/>
      </a:dk2>
      <a:lt2>
        <a:srgbClr val="E7E6E6"/>
      </a:lt2>
      <a:accent1>
        <a:srgbClr val="008E74"/>
      </a:accent1>
      <a:accent2>
        <a:srgbClr val="6CB312"/>
      </a:accent2>
      <a:accent3>
        <a:srgbClr val="FFA033"/>
      </a:accent3>
      <a:accent4>
        <a:srgbClr val="A92C00"/>
      </a:accent4>
      <a:accent5>
        <a:srgbClr val="7D0D7C"/>
      </a:accent5>
      <a:accent6>
        <a:srgbClr val="00ADD0"/>
      </a:accent6>
      <a:hlink>
        <a:srgbClr val="0563C1"/>
      </a:hlink>
      <a:folHlink>
        <a:srgbClr val="954F72"/>
      </a:folHlink>
    </a:clrScheme>
    <a:fontScheme name="Garamond-Trebuchet MS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ndia2018" id="{0FFEE870-C493-D14B-ABEE-ECDD0A28A84D}" vid="{651A9348-1C84-5A4F-98B3-A94AD4D118C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D311BD9C53A64BA35A594801500659" ma:contentTypeVersion="13" ma:contentTypeDescription="Create a new document." ma:contentTypeScope="" ma:versionID="ccb5747bd5cdfba3b7dc2c77932a4835">
  <xsd:schema xmlns:xsd="http://www.w3.org/2001/XMLSchema" xmlns:xs="http://www.w3.org/2001/XMLSchema" xmlns:p="http://schemas.microsoft.com/office/2006/metadata/properties" xmlns:ns1="http://schemas.microsoft.com/sharepoint/v3" xmlns:ns3="087ed9da-973a-458e-ba2b-639733953c26" xmlns:ns4="0cecad8f-305c-4ab2-8046-db3b11566c17" targetNamespace="http://schemas.microsoft.com/office/2006/metadata/properties" ma:root="true" ma:fieldsID="80209bebfba8abe6e819ad65310ac60a" ns1:_="" ns3:_="" ns4:_="">
    <xsd:import namespace="http://schemas.microsoft.com/sharepoint/v3"/>
    <xsd:import namespace="087ed9da-973a-458e-ba2b-639733953c26"/>
    <xsd:import namespace="0cecad8f-305c-4ab2-8046-db3b11566c17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1:_ip_UnifiedCompliancePolicyProperties" minOccurs="0"/>
                <xsd:element ref="ns1:_ip_UnifiedCompliancePolicyUIAction" minOccurs="0"/>
                <xsd:element ref="ns4:MediaServiceLocation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7ed9da-973a-458e-ba2b-639733953c2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ecad8f-305c-4ab2-8046-db3b11566c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9634F350-E42C-43B6-87F3-5854FFB950B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87ed9da-973a-458e-ba2b-639733953c26"/>
    <ds:schemaRef ds:uri="0cecad8f-305c-4ab2-8046-db3b11566c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E70C407-D4E1-4254-9CB1-CD78DFEB5E5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D9F88F-FD82-4C83-B01C-DF6B810463B1}">
  <ds:schemaRefs>
    <ds:schemaRef ds:uri="http://purl.org/dc/elements/1.1/"/>
    <ds:schemaRef ds:uri="0cecad8f-305c-4ab2-8046-db3b11566c17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087ed9da-973a-458e-ba2b-639733953c26"/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43875</TotalTime>
  <Words>1647</Words>
  <Application>Microsoft Office PowerPoint</Application>
  <PresentationFormat>On-screen Show (4:3)</PresentationFormat>
  <Paragraphs>209</Paragraphs>
  <Slides>17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Cambria Math</vt:lpstr>
      <vt:lpstr>Garamond</vt:lpstr>
      <vt:lpstr>Gill Sans MT</vt:lpstr>
      <vt:lpstr>Trebuchet MS</vt:lpstr>
      <vt:lpstr>Wingdings</vt:lpstr>
      <vt:lpstr>Sandia2018_4x3</vt:lpstr>
      <vt:lpstr>Optional Economic Model in MACCS 4.0 - RDEIM</vt:lpstr>
      <vt:lpstr>Contents</vt:lpstr>
      <vt:lpstr>Uses for MACCS Economic Model</vt:lpstr>
      <vt:lpstr>Purpose for RDEIM Model</vt:lpstr>
      <vt:lpstr>Description of Original Economic Model</vt:lpstr>
      <vt:lpstr>Original Economic Model Logic</vt:lpstr>
      <vt:lpstr>Decision Process for Farmland (COMIDA2)</vt:lpstr>
      <vt:lpstr>RDEIM Model Concepts</vt:lpstr>
      <vt:lpstr>RDEIM Is Based on Input-Output Theory</vt:lpstr>
      <vt:lpstr>Peer Review</vt:lpstr>
      <vt:lpstr>Economic Model Comparison</vt:lpstr>
      <vt:lpstr>RDEIM Implementation</vt:lpstr>
      <vt:lpstr>Illustration of Results</vt:lpstr>
      <vt:lpstr>RDEIM Verification</vt:lpstr>
      <vt:lpstr>Benchmark of RDEIM Model</vt:lpstr>
      <vt:lpstr>Summary</vt:lpstr>
      <vt:lpstr>List of Acronyms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Bixler, Nathan E</cp:lastModifiedBy>
  <cp:revision>313</cp:revision>
  <dcterms:created xsi:type="dcterms:W3CDTF">2017-10-14T01:15:26Z</dcterms:created>
  <dcterms:modified xsi:type="dcterms:W3CDTF">2020-09-01T22:04:16Z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0x0101005ED311BD9C53A64BA35A594801500659</vt:lpwstr>
  </property>
</Properties>
</file>