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60" r:id="rId3"/>
    <p:sldId id="402" r:id="rId4"/>
    <p:sldId id="411" r:id="rId5"/>
    <p:sldId id="403" r:id="rId6"/>
    <p:sldId id="405" r:id="rId7"/>
    <p:sldId id="407" r:id="rId8"/>
    <p:sldId id="406" r:id="rId9"/>
    <p:sldId id="404" r:id="rId10"/>
    <p:sldId id="408" r:id="rId11"/>
    <p:sldId id="409" r:id="rId12"/>
    <p:sldId id="413" r:id="rId13"/>
    <p:sldId id="412" r:id="rId14"/>
    <p:sldId id="416" r:id="rId15"/>
    <p:sldId id="414" r:id="rId16"/>
    <p:sldId id="415" r:id="rId17"/>
    <p:sldId id="410" r:id="rId18"/>
    <p:sldId id="278" r:id="rId1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李冰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FA2A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78" autoAdjust="0"/>
    <p:restoredTop sz="95122" autoAdjust="0"/>
  </p:normalViewPr>
  <p:slideViewPr>
    <p:cSldViewPr>
      <p:cViewPr varScale="1">
        <p:scale>
          <a:sx n="80" d="100"/>
          <a:sy n="80" d="100"/>
        </p:scale>
        <p:origin x="108" y="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58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2D193AA-08A2-4598-879A-C00D400896D7}" type="datetimeFigureOut">
              <a:rPr lang="zh-CN" altLang="en-US"/>
              <a:pPr>
                <a:defRPr/>
              </a:pPr>
              <a:t>2015/8/31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727596E-E257-4CD6-945F-66B8662DEC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0703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59085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244807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84623-CC88-4391-84E2-E9D2709909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26701-AFAE-4CAD-8C3D-A9188E7D58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0C264-B50C-4FB7-AF18-504BCB827C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49770-3744-490D-BC5A-C5A253449A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2A2E0-3A95-464F-8FD8-01EE52C35C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0AC2B-8A87-487E-AF8B-CA15AD4605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DBCCA-AC3E-4124-A923-BA6B4FEE88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8817E-5560-41FD-96AA-121B240D61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67BF1-C8A0-404F-806E-025F9056AC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3C508-AE9A-4978-965C-AECE9C29A6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79EC8-92E3-4767-96EF-A5FEA2343C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5648D-6EEB-4E04-AAE0-7A943E6C70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0E0C0-18D0-4B4F-9F13-804B4DD14B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E27C4-E543-4075-933C-02C93527A3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A9E10-D3D5-4933-B544-55B28D5827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43D46-1119-453A-A5A1-99492CBA62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A8F6D-2C43-413A-B466-B4D7B810B1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89CE9-C2AE-40E7-814C-5AE9CE09FD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BAEBF-6BD9-4FB0-8558-A4736C3C70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DD2C6-9CB1-44B5-8CAB-D740ABCF74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544B6-8329-4916-9959-F7D3A23FB2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8AA6E-24B0-4A2E-880F-B44498B1E4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2C7EA-0E00-4523-AECA-96FC369111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D9E5451-F6ED-4B3C-92BA-6877D0FA7B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433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B83BD4A-E32B-40CE-BD55-3B7F4CF638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0" descr="封面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1125" y="0"/>
            <a:ext cx="9255125" cy="694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标题 1"/>
          <p:cNvSpPr>
            <a:spLocks/>
          </p:cNvSpPr>
          <p:nvPr/>
        </p:nvSpPr>
        <p:spPr bwMode="auto">
          <a:xfrm>
            <a:off x="611188" y="1671638"/>
            <a:ext cx="814387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 sz="5400" b="1">
              <a:latin typeface="宋体" charset="-122"/>
            </a:endParaRPr>
          </a:p>
        </p:txBody>
      </p:sp>
      <p:sp>
        <p:nvSpPr>
          <p:cNvPr id="27651" name="副标题 2"/>
          <p:cNvSpPr>
            <a:spLocks/>
          </p:cNvSpPr>
          <p:nvPr/>
        </p:nvSpPr>
        <p:spPr bwMode="auto">
          <a:xfrm>
            <a:off x="1714500" y="4286250"/>
            <a:ext cx="5929313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zh-CN" altLang="en-US" sz="2400">
              <a:latin typeface="Calibri" pitchFamily="34" charset="0"/>
            </a:endParaRPr>
          </a:p>
        </p:txBody>
      </p:sp>
      <p:sp>
        <p:nvSpPr>
          <p:cNvPr id="27652" name="标题 5"/>
          <p:cNvSpPr>
            <a:spLocks noGrp="1"/>
          </p:cNvSpPr>
          <p:nvPr>
            <p:ph type="ctrTitle"/>
          </p:nvPr>
        </p:nvSpPr>
        <p:spPr>
          <a:xfrm>
            <a:off x="539750" y="1341438"/>
            <a:ext cx="7989888" cy="2808287"/>
          </a:xfrm>
        </p:spPr>
        <p:txBody>
          <a:bodyPr/>
          <a:lstStyle/>
          <a:p>
            <a:r>
              <a:rPr lang="en-US" altLang="zh-CN" sz="2800" smtClean="0">
                <a:latin typeface="微软雅黑"/>
                <a:ea typeface="微软雅黑"/>
                <a:cs typeface="微软雅黑"/>
              </a:rPr>
              <a:t>Some issues on MACCS application in dividing EPZ of NPPs of China</a:t>
            </a:r>
            <a:br>
              <a:rPr lang="en-US" altLang="zh-CN" sz="2800" smtClean="0">
                <a:latin typeface="微软雅黑"/>
                <a:ea typeface="微软雅黑"/>
                <a:cs typeface="微软雅黑"/>
              </a:rPr>
            </a:br>
            <a:r>
              <a:rPr lang="en-US" altLang="zh-CN" sz="2800" smtClean="0">
                <a:latin typeface="微软雅黑"/>
                <a:ea typeface="微软雅黑"/>
                <a:cs typeface="微软雅黑"/>
              </a:rPr>
              <a:t/>
            </a:r>
            <a:br>
              <a:rPr lang="en-US" altLang="zh-CN" sz="2800" smtClean="0">
                <a:latin typeface="微软雅黑"/>
                <a:ea typeface="微软雅黑"/>
                <a:cs typeface="微软雅黑"/>
              </a:rPr>
            </a:br>
            <a:endParaRPr lang="zh-CN" altLang="en-US" sz="2800" smtClean="0">
              <a:latin typeface="微软雅黑"/>
              <a:ea typeface="微软雅黑"/>
              <a:cs typeface="微软雅黑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1316037" y="3861048"/>
            <a:ext cx="6400800" cy="1778000"/>
          </a:xfrm>
        </p:spPr>
        <p:txBody>
          <a:bodyPr/>
          <a:lstStyle/>
          <a:p>
            <a:pPr>
              <a:defRPr/>
            </a:pPr>
            <a:r>
              <a:rPr lang="en-US" altLang="zh-CN" sz="20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Department of Nuclear Emergency &amp; Radiation Environment Monitoring</a:t>
            </a:r>
          </a:p>
          <a:p>
            <a:pPr>
              <a:defRPr/>
            </a:pPr>
            <a:r>
              <a:rPr lang="en-US" altLang="zh-CN" sz="20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Nuclear and Radiation Safety Centre</a:t>
            </a:r>
          </a:p>
          <a:p>
            <a:pPr>
              <a:defRPr/>
            </a:pPr>
            <a:r>
              <a:rPr lang="en-US" altLang="zh-CN" sz="20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Ministry of Environmental Protection, P. R. China</a:t>
            </a:r>
            <a:endParaRPr lang="zh-CN" altLang="en-US" sz="20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28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72221" y="345268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LI Bing, HOU Jie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1400" smtClean="0"/>
              <a:t/>
            </a:r>
            <a:br>
              <a:rPr lang="en-US" altLang="zh-CN" sz="1400" smtClean="0"/>
            </a:br>
            <a:r>
              <a:rPr lang="en-US" altLang="zh-CN" sz="1400" smtClean="0"/>
              <a:t/>
            </a:r>
            <a:br>
              <a:rPr lang="en-US" altLang="zh-CN" sz="1400" smtClean="0"/>
            </a:br>
            <a:r>
              <a:rPr lang="en-US" altLang="zh-CN" sz="1400" smtClean="0"/>
              <a:t/>
            </a:r>
            <a:br>
              <a:rPr lang="en-US" altLang="zh-CN" sz="1400" smtClean="0"/>
            </a:br>
            <a:endParaRPr lang="zh-CN" altLang="en-US" sz="1400" smtClean="0"/>
          </a:p>
        </p:txBody>
      </p:sp>
      <p:sp>
        <p:nvSpPr>
          <p:cNvPr id="3789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Blip>
                <a:blip r:embed="rId2"/>
              </a:buBlip>
            </a:pPr>
            <a:r>
              <a:rPr lang="en-US" altLang="zh-CN" dirty="0" smtClean="0"/>
              <a:t>For PWR NPPs, consider  thermal power </a:t>
            </a:r>
          </a:p>
          <a:p>
            <a:pPr lvl="1">
              <a:buFont typeface="Arial" charset="0"/>
              <a:buBlip>
                <a:blip r:embed="rId2"/>
              </a:buBlip>
            </a:pPr>
            <a:r>
              <a:rPr lang="en-US" altLang="zh-CN" dirty="0" smtClean="0"/>
              <a:t>Plume Exposure EPZ : 7 km~10 km </a:t>
            </a:r>
            <a:br>
              <a:rPr lang="en-US" altLang="zh-CN" dirty="0" smtClean="0"/>
            </a:br>
            <a:r>
              <a:rPr lang="en-US" altLang="zh-CN" dirty="0" smtClean="0"/>
              <a:t>        </a:t>
            </a:r>
            <a:r>
              <a:rPr lang="en-US" altLang="zh-CN" sz="2400" dirty="0" smtClean="0"/>
              <a:t>Radius of Inner Area     3 ~ 5 Km</a:t>
            </a:r>
            <a:br>
              <a:rPr lang="en-US" altLang="zh-CN" sz="2400" dirty="0" smtClean="0"/>
            </a:br>
            <a:endParaRPr lang="zh-CN" alt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5DEAA-E448-43EE-993F-64540E17310E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Blip>
                <a:blip r:embed="rId2"/>
              </a:buBlip>
              <a:defRPr/>
            </a:pPr>
            <a:r>
              <a:rPr lang="en-US" altLang="zh-CN" dirty="0"/>
              <a:t>Application of WinMACCS</a:t>
            </a:r>
          </a:p>
          <a:p>
            <a:pPr lvl="1">
              <a:lnSpc>
                <a:spcPct val="90000"/>
              </a:lnSpc>
              <a:buBlip>
                <a:blip r:embed="rId2"/>
              </a:buBlip>
              <a:defRPr/>
            </a:pPr>
            <a:r>
              <a:rPr lang="en-US" altLang="zh-CN" sz="2400" dirty="0"/>
              <a:t>Review to </a:t>
            </a:r>
            <a:r>
              <a:rPr lang="en-US" altLang="zh-CN" sz="2400" dirty="0" smtClean="0"/>
              <a:t>Ingestion EPZ </a:t>
            </a:r>
            <a:r>
              <a:rPr lang="en-US" altLang="zh-CN" sz="2400" dirty="0"/>
              <a:t>of Nuclear Power Station</a:t>
            </a:r>
          </a:p>
          <a:p>
            <a:pPr lvl="1">
              <a:lnSpc>
                <a:spcPct val="90000"/>
              </a:lnSpc>
              <a:buBlip>
                <a:blip r:embed="rId2"/>
              </a:buBlip>
              <a:defRPr/>
            </a:pPr>
            <a:r>
              <a:rPr lang="en-US" altLang="zh-CN" sz="2400" dirty="0"/>
              <a:t>Version: WinMACCS 3.7.0</a:t>
            </a:r>
          </a:p>
          <a:p>
            <a:pPr lvl="1">
              <a:lnSpc>
                <a:spcPct val="90000"/>
              </a:lnSpc>
              <a:buBlip>
                <a:blip r:embed="rId2"/>
              </a:buBlip>
              <a:defRPr/>
            </a:pPr>
            <a:r>
              <a:rPr lang="en-US" altLang="zh-CN" sz="2400" dirty="0"/>
              <a:t>Source Term: S3(severe accidents)</a:t>
            </a:r>
          </a:p>
          <a:p>
            <a:pPr lvl="1">
              <a:lnSpc>
                <a:spcPct val="90000"/>
              </a:lnSpc>
              <a:buBlip>
                <a:blip r:embed="rId2"/>
              </a:buBlip>
              <a:defRPr/>
            </a:pPr>
            <a:r>
              <a:rPr lang="en-US" altLang="zh-CN" sz="2400" dirty="0"/>
              <a:t>Module Used: General, ATMOS, EALAY, Dose Coefficients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  <a:buBlip>
                <a:blip r:embed="rId2"/>
              </a:buBlip>
              <a:defRPr/>
            </a:pPr>
            <a:r>
              <a:rPr lang="en-US" altLang="zh-CN" dirty="0"/>
              <a:t>Site Specific Information</a:t>
            </a:r>
          </a:p>
          <a:p>
            <a:pPr lvl="1">
              <a:lnSpc>
                <a:spcPct val="90000"/>
              </a:lnSpc>
              <a:buBlip>
                <a:blip r:embed="rId2"/>
              </a:buBlip>
              <a:defRPr/>
            </a:pPr>
            <a:r>
              <a:rPr lang="en-US" altLang="zh-CN" sz="2400" dirty="0" smtClean="0"/>
              <a:t>Meteorological File</a:t>
            </a:r>
          </a:p>
          <a:p>
            <a:pPr marL="457200" lvl="1" indent="0">
              <a:lnSpc>
                <a:spcPct val="90000"/>
              </a:lnSpc>
              <a:buNone/>
              <a:defRPr/>
            </a:pPr>
            <a:r>
              <a:rPr lang="en-US" altLang="zh-CN" sz="2400" dirty="0" smtClean="0"/>
              <a:t>8760h </a:t>
            </a:r>
            <a:r>
              <a:rPr lang="en-US" altLang="zh-CN" sz="2400" dirty="0"/>
              <a:t>data from 31st July 2011 to 31st </a:t>
            </a:r>
            <a:r>
              <a:rPr lang="en-US" altLang="zh-CN" sz="2400" dirty="0" smtClean="0"/>
              <a:t>July </a:t>
            </a:r>
            <a:r>
              <a:rPr lang="en-US" altLang="zh-CN" sz="2400" dirty="0"/>
              <a:t>2012</a:t>
            </a:r>
          </a:p>
          <a:p>
            <a:pPr lvl="1">
              <a:lnSpc>
                <a:spcPct val="90000"/>
              </a:lnSpc>
              <a:buBlip>
                <a:blip r:embed="rId2"/>
              </a:buBlip>
              <a:defRPr/>
            </a:pPr>
            <a:r>
              <a:rPr lang="en-US" altLang="zh-CN" sz="2400" dirty="0" smtClean="0"/>
              <a:t>Inventory</a:t>
            </a:r>
          </a:p>
          <a:p>
            <a:pPr marL="457200" lvl="1" indent="0">
              <a:lnSpc>
                <a:spcPct val="90000"/>
              </a:lnSpc>
              <a:buNone/>
              <a:defRPr/>
            </a:pPr>
            <a:r>
              <a:rPr lang="en-US" altLang="zh-CN" sz="2400" dirty="0" smtClean="0"/>
              <a:t>Radioactivity </a:t>
            </a:r>
            <a:r>
              <a:rPr lang="en-US" altLang="zh-CN" sz="2400" dirty="0"/>
              <a:t>with 18 months of refueling</a:t>
            </a:r>
          </a:p>
          <a:p>
            <a:pPr lvl="1">
              <a:lnSpc>
                <a:spcPct val="90000"/>
              </a:lnSpc>
              <a:buBlip>
                <a:blip r:embed="rId2"/>
              </a:buBlip>
              <a:defRPr/>
            </a:pPr>
            <a:r>
              <a:rPr lang="en-US" altLang="zh-CN" sz="2400" dirty="0" smtClean="0"/>
              <a:t>Calculation Grids</a:t>
            </a:r>
          </a:p>
          <a:p>
            <a:pPr marL="457200" lvl="1" indent="0">
              <a:lnSpc>
                <a:spcPct val="90000"/>
              </a:lnSpc>
              <a:buNone/>
              <a:defRPr/>
            </a:pPr>
            <a:r>
              <a:rPr lang="en-US" altLang="zh-CN" sz="2400" dirty="0" smtClean="0"/>
              <a:t> </a:t>
            </a:r>
            <a:r>
              <a:rPr lang="en-US" altLang="zh-CN" sz="2400" dirty="0"/>
              <a:t>16 directions extend to 40kms with 26 circles</a:t>
            </a:r>
          </a:p>
          <a:p>
            <a:pPr lvl="1">
              <a:lnSpc>
                <a:spcPct val="90000"/>
              </a:lnSpc>
              <a:buBlip>
                <a:blip r:embed="rId2"/>
              </a:buBlip>
              <a:defRPr/>
            </a:pPr>
            <a:r>
              <a:rPr lang="en-US" altLang="zh-CN" sz="2400" dirty="0" smtClean="0"/>
              <a:t>Population</a:t>
            </a:r>
          </a:p>
          <a:p>
            <a:pPr marL="457200" lvl="1" indent="0">
              <a:lnSpc>
                <a:spcPct val="90000"/>
              </a:lnSpc>
              <a:buNone/>
              <a:defRPr/>
            </a:pPr>
            <a:r>
              <a:rPr lang="en-US" altLang="zh-CN" sz="2400" dirty="0" smtClean="0"/>
              <a:t> Uniform, 400 </a:t>
            </a:r>
            <a:r>
              <a:rPr lang="en-US" altLang="zh-CN" sz="2400" dirty="0"/>
              <a:t>per square kilometers</a:t>
            </a:r>
          </a:p>
          <a:p>
            <a:pPr lvl="1">
              <a:lnSpc>
                <a:spcPct val="90000"/>
              </a:lnSpc>
              <a:buBlip>
                <a:blip r:embed="rId2"/>
              </a:buBlip>
              <a:defRPr/>
            </a:pPr>
            <a:r>
              <a:rPr lang="en-US" altLang="zh-CN" sz="2400" dirty="0"/>
              <a:t>Dispersion </a:t>
            </a:r>
            <a:r>
              <a:rPr lang="en-US" altLang="zh-CN" sz="2400" dirty="0" smtClean="0"/>
              <a:t>Stability</a:t>
            </a:r>
          </a:p>
          <a:p>
            <a:pPr marL="457200" lvl="1" indent="0">
              <a:lnSpc>
                <a:spcPct val="90000"/>
              </a:lnSpc>
              <a:buNone/>
              <a:defRPr/>
            </a:pPr>
            <a:r>
              <a:rPr lang="en-US" altLang="zh-CN" sz="2400" dirty="0" smtClean="0"/>
              <a:t> </a:t>
            </a:r>
            <a:r>
              <a:rPr lang="en-US" altLang="zh-CN" sz="2400" dirty="0"/>
              <a:t>Site Specific</a:t>
            </a:r>
          </a:p>
          <a:p>
            <a:pPr>
              <a:lnSpc>
                <a:spcPct val="90000"/>
              </a:lnSpc>
            </a:pPr>
            <a:endParaRPr lang="zh-CN" alt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2012/2/16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35648D-6EEB-4E04-AAE0-7A943E6C7052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6336704" cy="56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59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Blip>
                <a:blip r:embed="rId2"/>
              </a:buBlip>
              <a:defRPr/>
            </a:pPr>
            <a:r>
              <a:rPr lang="en-US" altLang="zh-CN" dirty="0"/>
              <a:t>Source Term of S3</a:t>
            </a:r>
            <a:endParaRPr lang="zh-CN" altLang="en-US" dirty="0"/>
          </a:p>
        </p:txBody>
      </p:sp>
      <p:pic>
        <p:nvPicPr>
          <p:cNvPr id="44036" name="Picture 4" descr="B3OTJ9NC~1BUPFWG~AZ`4B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132856"/>
            <a:ext cx="3414162" cy="2664296"/>
          </a:xfrm>
          <a:prstGeom prst="rect">
            <a:avLst/>
          </a:prstGeom>
          <a:noFill/>
        </p:spPr>
      </p:pic>
      <p:pic>
        <p:nvPicPr>
          <p:cNvPr id="44037" name="Picture 5" descr="%PGLO3(QDP0]A74P[KD_1U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76413" y="5085184"/>
            <a:ext cx="6048375" cy="1233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Blip>
                <a:blip r:embed="rId2"/>
              </a:buBlip>
              <a:defRPr/>
            </a:pPr>
            <a:r>
              <a:rPr lang="en-US" altLang="zh-CN" dirty="0" err="1"/>
              <a:t>Caculation</a:t>
            </a:r>
            <a:r>
              <a:rPr lang="en-US" altLang="zh-CN" dirty="0"/>
              <a:t> results</a:t>
            </a:r>
          </a:p>
          <a:p>
            <a:endParaRPr lang="en-US" altLang="zh-CN" dirty="0" smtClean="0"/>
          </a:p>
        </p:txBody>
      </p:sp>
      <p:pic>
        <p:nvPicPr>
          <p:cNvPr id="45060" name="图片 1" descr="C:\Documents and Settings\Administrator\Application Data\Tencent\Users\87136656\QQ\WinTemp\RichOle\2R]HV1%V5DJYT85CWEB]C(V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2205038"/>
            <a:ext cx="4321175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5004048" y="1602666"/>
            <a:ext cx="3600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Blip>
                <a:blip r:embed="rId2"/>
              </a:buBlip>
              <a:defRPr/>
            </a:pPr>
            <a:r>
              <a:rPr lang="en-US" altLang="zh-CN" sz="2400" dirty="0">
                <a:latin typeface="+mn-lt"/>
                <a:ea typeface="+mn-ea"/>
              </a:rPr>
              <a:t>7 days effective dose with different </a:t>
            </a:r>
            <a:r>
              <a:rPr lang="en-US" altLang="zh-CN" sz="2400" dirty="0" smtClean="0">
                <a:latin typeface="+mn-lt"/>
                <a:ea typeface="+mn-ea"/>
              </a:rPr>
              <a:t>distances </a:t>
            </a:r>
            <a:r>
              <a:rPr lang="en-US" altLang="zh-CN" sz="2400" dirty="0">
                <a:latin typeface="+mn-lt"/>
                <a:ea typeface="+mn-ea"/>
              </a:rPr>
              <a:t>under the probability of 50%, 90%, 95% and 99%</a:t>
            </a: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5004048" y="3573016"/>
            <a:ext cx="3384376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Blip>
                <a:blip r:embed="rId2"/>
              </a:buBlip>
              <a:defRPr/>
            </a:pPr>
            <a:r>
              <a:rPr lang="en-US" altLang="zh-CN" sz="2400" dirty="0">
                <a:latin typeface="+mn-lt"/>
                <a:ea typeface="+mn-ea"/>
              </a:rPr>
              <a:t>At the distance of 5km, the exceeding probability of 50mSv is 6.37E-02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标题 1"/>
          <p:cNvSpPr>
            <a:spLocks noGrp="1"/>
          </p:cNvSpPr>
          <p:nvPr>
            <p:ph type="title"/>
          </p:nvPr>
        </p:nvSpPr>
        <p:spPr>
          <a:xfrm>
            <a:off x="250825" y="549275"/>
            <a:ext cx="6408738" cy="1439863"/>
          </a:xfrm>
        </p:spPr>
        <p:txBody>
          <a:bodyPr/>
          <a:lstStyle/>
          <a:p>
            <a:r>
              <a:rPr lang="en-US" altLang="zh-CN" sz="3200" smtClean="0"/>
              <a:t>Some Issues on MACCS Application in Dividing EPZ of NPPs of China</a:t>
            </a:r>
            <a:r>
              <a:rPr lang="en-US" altLang="zh-CN" smtClean="0"/>
              <a:t/>
            </a:r>
            <a:br>
              <a:rPr lang="en-US" altLang="zh-CN" smtClean="0"/>
            </a:br>
            <a:endParaRPr lang="zh-CN" altLang="en-US" smtClean="0"/>
          </a:p>
        </p:txBody>
      </p:sp>
      <p:sp>
        <p:nvSpPr>
          <p:cNvPr id="38914" name="内容占位符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25144"/>
          </a:xfrm>
        </p:spPr>
        <p:txBody>
          <a:bodyPr/>
          <a:lstStyle/>
          <a:p>
            <a:pPr>
              <a:buFont typeface="Arial" charset="0"/>
              <a:buBlip>
                <a:blip r:embed="rId2"/>
              </a:buBlip>
            </a:pPr>
            <a:r>
              <a:rPr lang="en-US" altLang="zh-CN" sz="1600" dirty="0" smtClean="0"/>
              <a:t>The effect of spatial grid to the calculation results.</a:t>
            </a:r>
          </a:p>
          <a:p>
            <a:pPr lvl="1">
              <a:buBlip>
                <a:blip r:embed="rId2"/>
              </a:buBlip>
            </a:pPr>
            <a:r>
              <a:rPr lang="en-US" altLang="zh-CN" sz="1200" dirty="0" smtClean="0"/>
              <a:t>SPAEND value should be uniform or changed with distances</a:t>
            </a:r>
            <a:r>
              <a:rPr lang="en-US" altLang="zh-CN" sz="1200" dirty="0"/>
              <a:t>. </a:t>
            </a:r>
            <a:endParaRPr lang="en-US" altLang="zh-CN" sz="1200" dirty="0" smtClean="0"/>
          </a:p>
          <a:p>
            <a:pPr>
              <a:buFont typeface="Arial" charset="0"/>
              <a:buBlip>
                <a:blip r:embed="rId2"/>
              </a:buBlip>
            </a:pPr>
            <a:r>
              <a:rPr lang="en-US" altLang="zh-CN" sz="1600" dirty="0" smtClean="0"/>
              <a:t>Advanced use of RUNMODELS.</a:t>
            </a:r>
          </a:p>
          <a:p>
            <a:pPr lvl="1">
              <a:buBlip>
                <a:blip r:embed="rId2"/>
              </a:buBlip>
            </a:pPr>
            <a:r>
              <a:rPr lang="en-US" altLang="zh-CN" sz="1200" dirty="0"/>
              <a:t>The use of more number of </a:t>
            </a:r>
            <a:r>
              <a:rPr lang="en-US" altLang="zh-CN" sz="1200" dirty="0" smtClean="0"/>
              <a:t>simulation.</a:t>
            </a:r>
          </a:p>
          <a:p>
            <a:pPr lvl="1">
              <a:buBlip>
                <a:blip r:embed="rId2"/>
              </a:buBlip>
            </a:pPr>
            <a:r>
              <a:rPr lang="en-US" altLang="zh-CN" sz="1200" dirty="0" smtClean="0"/>
              <a:t>during </a:t>
            </a:r>
            <a:r>
              <a:rPr lang="en-US" altLang="zh-CN" sz="1200" dirty="0"/>
              <a:t>what kind of calculation, the software need simulations </a:t>
            </a:r>
            <a:r>
              <a:rPr lang="en-US" altLang="zh-CN" sz="1200" dirty="0" smtClean="0"/>
              <a:t>can be defined as larger </a:t>
            </a:r>
            <a:r>
              <a:rPr lang="en-US" altLang="zh-CN" sz="1200" dirty="0"/>
              <a:t>than 1. If possible, the explicit example can be clarified. </a:t>
            </a:r>
          </a:p>
          <a:p>
            <a:pPr>
              <a:buFont typeface="Arial" charset="0"/>
              <a:buBlip>
                <a:blip r:embed="rId2"/>
              </a:buBlip>
            </a:pPr>
            <a:r>
              <a:rPr lang="en-US" altLang="zh-CN" sz="1600" dirty="0" smtClean="0"/>
              <a:t>The interface of WinMACCS to the MELCOR.</a:t>
            </a:r>
          </a:p>
          <a:p>
            <a:pPr lvl="1">
              <a:buFont typeface="Arial" charset="0"/>
              <a:buBlip>
                <a:blip r:embed="rId2"/>
              </a:buBlip>
            </a:pPr>
            <a:r>
              <a:rPr lang="en-US" altLang="zh-CN" sz="1200" dirty="0" smtClean="0"/>
              <a:t>For further analysis of exceeding probability based on source term calculation of MELCOR stems from software of MELMACCS. </a:t>
            </a:r>
          </a:p>
          <a:p>
            <a:pPr lvl="1">
              <a:buFont typeface="Arial" charset="0"/>
              <a:buBlip>
                <a:blip r:embed="rId2"/>
              </a:buBlip>
            </a:pPr>
            <a:r>
              <a:rPr lang="en-US" altLang="zh-CN" sz="1200" dirty="0" smtClean="0"/>
              <a:t>If there we can get further enhancement on MELCOR and WinMACCS calculation. It will helpful for analysis to different types of reactor for review.</a:t>
            </a:r>
          </a:p>
          <a:p>
            <a:pPr>
              <a:buFont typeface="Arial" charset="0"/>
              <a:buBlip>
                <a:blip r:embed="rId2"/>
              </a:buBlip>
            </a:pPr>
            <a:r>
              <a:rPr lang="en-US" altLang="zh-CN" sz="1600" dirty="0" smtClean="0"/>
              <a:t>SECPOP for site specific files.</a:t>
            </a:r>
          </a:p>
          <a:p>
            <a:pPr lvl="1">
              <a:buBlip>
                <a:blip r:embed="rId2"/>
              </a:buBlip>
            </a:pPr>
            <a:r>
              <a:rPr lang="en-US" altLang="zh-CN" sz="1200" dirty="0"/>
              <a:t>To get more information from site specific data,  the use of  SECPOP will be benefit more to the application. </a:t>
            </a:r>
          </a:p>
          <a:p>
            <a:pPr lvl="1">
              <a:buBlip>
                <a:blip r:embed="rId2"/>
              </a:buBlip>
            </a:pPr>
            <a:r>
              <a:rPr lang="en-US" altLang="zh-CN" sz="1200" dirty="0"/>
              <a:t>The share of SECPOP will be helpful for input of site specific information.</a:t>
            </a:r>
          </a:p>
          <a:p>
            <a:pPr>
              <a:buFont typeface="Arial" charset="0"/>
              <a:buBlip>
                <a:blip r:embed="rId2"/>
              </a:buBlip>
            </a:pPr>
            <a:r>
              <a:rPr lang="en-US" altLang="zh-CN" sz="1600" dirty="0" smtClean="0"/>
              <a:t>Flexible output of concentration of radioactivity</a:t>
            </a:r>
          </a:p>
          <a:p>
            <a:pPr lvl="1">
              <a:buBlip>
                <a:blip r:embed="rId2"/>
              </a:buBlip>
            </a:pPr>
            <a:r>
              <a:rPr lang="en-US" altLang="zh-CN" sz="1200" dirty="0" smtClean="0"/>
              <a:t>Calculating the ingestion </a:t>
            </a:r>
            <a:r>
              <a:rPr lang="en-US" altLang="zh-CN" sz="1200" dirty="0"/>
              <a:t>plume EPZ, the output of </a:t>
            </a:r>
            <a:r>
              <a:rPr lang="en-US" altLang="zh-CN" sz="1200" dirty="0" smtClean="0"/>
              <a:t>radionuclide activity concentrations in water and </a:t>
            </a:r>
            <a:r>
              <a:rPr lang="en-US" altLang="zh-CN" sz="1200" dirty="0"/>
              <a:t>food </a:t>
            </a:r>
            <a:r>
              <a:rPr lang="en-US" altLang="zh-CN" sz="1200" dirty="0" smtClean="0"/>
              <a:t>is needed for comparing with generic action levels of national standard.</a:t>
            </a:r>
            <a:endParaRPr lang="en-US" altLang="zh-CN" sz="1200" dirty="0"/>
          </a:p>
          <a:p>
            <a:pPr>
              <a:buFont typeface="Arial" charset="0"/>
              <a:buBlip>
                <a:blip r:embed="rId2"/>
              </a:buBlip>
            </a:pPr>
            <a:r>
              <a:rPr lang="en-US" altLang="zh-CN" sz="1600" dirty="0" smtClean="0"/>
              <a:t>Dose conversion coefficients file</a:t>
            </a:r>
          </a:p>
          <a:p>
            <a:pPr lvl="1">
              <a:buBlip>
                <a:blip r:embed="rId2"/>
              </a:buBlip>
            </a:pPr>
            <a:r>
              <a:rPr lang="en-US" altLang="zh-CN" sz="1200" dirty="0"/>
              <a:t>During the calculation, </a:t>
            </a:r>
            <a:r>
              <a:rPr lang="en-US" altLang="zh-CN" sz="1200" dirty="0" smtClean="0"/>
              <a:t>the </a:t>
            </a:r>
            <a:r>
              <a:rPr lang="en-US" altLang="zh-CN" sz="1200" dirty="0"/>
              <a:t>dose conversion coefficients file can be modified adapted to the users </a:t>
            </a:r>
            <a:r>
              <a:rPr lang="en-US" altLang="zh-CN" sz="1200" dirty="0" smtClean="0"/>
              <a:t>need since dose conversion coefficients in national standard may </a:t>
            </a:r>
            <a:r>
              <a:rPr lang="en-US" altLang="zh-CN" sz="1200" smtClean="0"/>
              <a:t>be different.</a:t>
            </a:r>
            <a:endParaRPr lang="en-US" altLang="zh-CN" sz="1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B2D13-EAD8-4707-9A13-6E31DE706900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611188" y="2636838"/>
            <a:ext cx="820896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/>
              <a:t>Thanks For Your Attention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/>
          </p:cNvSpPr>
          <p:nvPr>
            <p:ph type="title"/>
          </p:nvPr>
        </p:nvSpPr>
        <p:spPr>
          <a:xfrm>
            <a:off x="457200" y="773113"/>
            <a:ext cx="8229600" cy="927100"/>
          </a:xfrm>
        </p:spPr>
        <p:txBody>
          <a:bodyPr/>
          <a:lstStyle/>
          <a:p>
            <a:r>
              <a:rPr lang="en-US" altLang="zh-CN" smtClean="0">
                <a:latin typeface="微软雅黑"/>
                <a:ea typeface="微软雅黑"/>
                <a:cs typeface="微软雅黑"/>
              </a:rPr>
              <a:t>Contents</a:t>
            </a:r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21188"/>
          </a:xfrm>
        </p:spPr>
        <p:txBody>
          <a:bodyPr>
            <a:normAutofit/>
          </a:bodyPr>
          <a:lstStyle/>
          <a:p>
            <a:pPr algn="just">
              <a:buFont typeface="Arial" charset="0"/>
              <a:buBlip>
                <a:blip r:embed="rId2"/>
              </a:buBlip>
              <a:defRPr/>
            </a:pPr>
            <a:r>
              <a:rPr lang="en-US" altLang="zh-CN" sz="2800" kern="0" dirty="0" smtClean="0">
                <a:latin typeface="微软雅黑" pitchFamily="34" charset="-122"/>
                <a:ea typeface="微软雅黑" pitchFamily="34" charset="-122"/>
              </a:rPr>
              <a:t>Emergency Planning Zones of NPPs in China</a:t>
            </a:r>
          </a:p>
          <a:p>
            <a:pPr algn="just">
              <a:buFont typeface="Arial" charset="0"/>
              <a:buBlip>
                <a:blip r:embed="rId2"/>
              </a:buBlip>
              <a:defRPr/>
            </a:pPr>
            <a:r>
              <a:rPr lang="en-US" altLang="zh-CN" sz="2800" kern="0" dirty="0" smtClean="0">
                <a:latin typeface="微软雅黑" pitchFamily="34" charset="-122"/>
                <a:ea typeface="微软雅黑" pitchFamily="34" charset="-122"/>
              </a:rPr>
              <a:t>Method of Dividing Emergency Planning zone in Support of NPPs</a:t>
            </a:r>
          </a:p>
          <a:p>
            <a:pPr lvl="1" algn="just">
              <a:buFont typeface="Arial" charset="0"/>
              <a:buBlip>
                <a:blip r:embed="rId2"/>
              </a:buBlip>
              <a:defRPr/>
            </a:pPr>
            <a:r>
              <a:rPr lang="en-US" altLang="zh-CN" sz="2400" kern="0" dirty="0" smtClean="0">
                <a:latin typeface="微软雅黑" pitchFamily="34" charset="-122"/>
                <a:ea typeface="微软雅黑" pitchFamily="34" charset="-122"/>
              </a:rPr>
              <a:t>Accidents Considerations</a:t>
            </a:r>
          </a:p>
          <a:p>
            <a:pPr lvl="1" algn="just">
              <a:buFont typeface="Arial" charset="0"/>
              <a:buBlip>
                <a:blip r:embed="rId2"/>
              </a:buBlip>
              <a:defRPr/>
            </a:pPr>
            <a:r>
              <a:rPr lang="en-US" altLang="zh-CN" sz="2400" kern="0" dirty="0" smtClean="0">
                <a:latin typeface="微软雅黑" pitchFamily="34" charset="-122"/>
                <a:ea typeface="微软雅黑" pitchFamily="34" charset="-122"/>
              </a:rPr>
              <a:t>Safety Criteria</a:t>
            </a:r>
          </a:p>
          <a:p>
            <a:pPr lvl="2" algn="just">
              <a:buFont typeface="Arial" charset="0"/>
              <a:buBlip>
                <a:blip r:embed="rId2"/>
              </a:buBlip>
              <a:defRPr/>
            </a:pPr>
            <a:r>
              <a:rPr lang="en-US" altLang="zh-CN" sz="2000" kern="0" dirty="0" smtClean="0"/>
              <a:t>Plume Exposure EPZ</a:t>
            </a:r>
          </a:p>
          <a:p>
            <a:pPr lvl="2" algn="just">
              <a:buFont typeface="Arial" charset="0"/>
              <a:buBlip>
                <a:blip r:embed="rId2"/>
              </a:buBlip>
              <a:defRPr/>
            </a:pPr>
            <a:r>
              <a:rPr lang="en-US" altLang="zh-CN" sz="2000" kern="0" dirty="0" smtClean="0"/>
              <a:t>Ingestion Exposure EPZ</a:t>
            </a:r>
          </a:p>
          <a:p>
            <a:pPr algn="just">
              <a:buFont typeface="Arial" charset="0"/>
              <a:buBlip>
                <a:blip r:embed="rId2"/>
              </a:buBlip>
              <a:defRPr/>
            </a:pPr>
            <a:r>
              <a:rPr lang="en-US" altLang="zh-CN" sz="2800" kern="0" dirty="0" smtClean="0">
                <a:latin typeface="微软雅黑" pitchFamily="34" charset="-122"/>
                <a:ea typeface="微软雅黑" pitchFamily="34" charset="-122"/>
              </a:rPr>
              <a:t>Some Issues on MACCS Application in Dividing EPZ of NPPs of China</a:t>
            </a: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  <a:buSzPct val="65000"/>
              <a:buFont typeface="Wingdings" pitchFamily="2" charset="2"/>
              <a:buChar char="n"/>
              <a:defRPr/>
            </a:pP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  <a:buSzPct val="65000"/>
              <a:buFont typeface="Wingdings" pitchFamily="2" charset="2"/>
              <a:buChar char="n"/>
              <a:defRPr/>
            </a:pP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  <a:buSzPct val="65000"/>
              <a:buFont typeface="Wingdings" pitchFamily="2" charset="2"/>
              <a:buChar char="n"/>
              <a:defRPr/>
            </a:pP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2012/3/18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286CCD-DBBC-4F8C-A8BB-53226148BF14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770139"/>
              </p:ext>
            </p:extLst>
          </p:nvPr>
        </p:nvGraphicFramePr>
        <p:xfrm>
          <a:off x="1524000" y="2133600"/>
          <a:ext cx="6096000" cy="3376244"/>
        </p:xfrm>
        <a:graphic>
          <a:graphicData uri="http://schemas.openxmlformats.org/drawingml/2006/table">
            <a:tbl>
              <a:tblPr/>
              <a:tblGrid>
                <a:gridCol w="792480"/>
                <a:gridCol w="3108960"/>
                <a:gridCol w="792480"/>
                <a:gridCol w="792480"/>
                <a:gridCol w="609600"/>
              </a:tblGrid>
              <a:tr h="37513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latin typeface="Calibri"/>
                          <a:ea typeface="宋体"/>
                          <a:cs typeface="Times New Roman"/>
                        </a:rPr>
                        <a:t>NPP</a:t>
                      </a:r>
                      <a:endParaRPr lang="zh-CN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00">
                          <a:latin typeface="Calibri"/>
                          <a:ea typeface="宋体"/>
                          <a:cs typeface="Times New Roman"/>
                        </a:rPr>
                        <a:t>Overview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00">
                          <a:latin typeface="Calibri"/>
                          <a:ea typeface="宋体"/>
                          <a:cs typeface="Times New Roman"/>
                        </a:rPr>
                        <a:t>Plume exposure EPZ</a:t>
                      </a:r>
                      <a:r>
                        <a:rPr lang="zh-CN" sz="1200" b="1" kern="100">
                          <a:latin typeface="Calibri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en-US" sz="1200" b="1" kern="100">
                          <a:latin typeface="Calibri"/>
                          <a:ea typeface="宋体"/>
                          <a:cs typeface="Times New Roman"/>
                        </a:rPr>
                        <a:t>Radius, km</a:t>
                      </a:r>
                      <a:r>
                        <a:rPr lang="zh-CN" sz="1200" b="1" kern="100">
                          <a:latin typeface="Calibri"/>
                          <a:ea typeface="宋体"/>
                          <a:cs typeface="Times New Roman"/>
                        </a:rPr>
                        <a:t>）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b="1" kern="100" dirty="0">
                          <a:latin typeface="Calibri"/>
                          <a:ea typeface="宋体"/>
                          <a:cs typeface="Times New Roman"/>
                        </a:rPr>
                        <a:t>Ingestion EPZ</a:t>
                      </a:r>
                      <a:r>
                        <a:rPr lang="zh-CN" sz="1050" b="1" kern="100" dirty="0">
                          <a:latin typeface="Calibri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en-US" sz="1050" b="1" kern="100" dirty="0">
                          <a:latin typeface="Calibri"/>
                          <a:ea typeface="宋体"/>
                          <a:cs typeface="Times New Roman"/>
                        </a:rPr>
                        <a:t>Radius, km</a:t>
                      </a:r>
                      <a:r>
                        <a:rPr lang="zh-CN" sz="1050" b="1" kern="100" dirty="0">
                          <a:latin typeface="Calibri"/>
                          <a:ea typeface="宋体"/>
                          <a:cs typeface="Times New Roman"/>
                        </a:rPr>
                        <a:t>）</a:t>
                      </a:r>
                      <a:endParaRPr lang="zh-CN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3751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00">
                          <a:latin typeface="Calibri"/>
                          <a:ea typeface="宋体"/>
                          <a:cs typeface="Times New Roman"/>
                        </a:rPr>
                        <a:t>Inner Zone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00">
                          <a:latin typeface="Calibri"/>
                          <a:ea typeface="宋体"/>
                          <a:cs typeface="Times New Roman"/>
                        </a:rPr>
                        <a:t>Outer Zone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2824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Qinshan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1 CNP300+4 CNP600+2 CNP1000+2 CANDU6  (All operating)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latin typeface="Calibri"/>
                          <a:ea typeface="宋体"/>
                          <a:cs typeface="Times New Roman"/>
                        </a:rPr>
                        <a:t>5.25</a:t>
                      </a:r>
                      <a:endParaRPr lang="zh-CN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7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30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1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Daya Bay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4 M310 +2 CPR1000  (All operating)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5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10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50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641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Hongyanhe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2 CPR1000 (operating)+ 2 CPR1000 (constructing)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5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10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50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24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Tianwan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2 WWER-1000/B-428 (operating)+ 2 WWER-1000/B-428 (constructing)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4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8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30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641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Ningde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2 CPR1000 (operating)+ 2 CPR1000 (constructing)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5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10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50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24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Fuqing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2 M310 plus (operating)+ 2 M310 plus (constructing) +2 hualong-1 (planned)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5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10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50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641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Yangjiang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2 CPR1000 (operating)+ 4 CPR1000 (constructing)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5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10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50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1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Changjiang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2 CNP650(constructing)+ 2 CNP600 (planned)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5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10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50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641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Haiyang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2 AP1000 (operating)+ 4 AP1000 (planned)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5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10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50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24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Fangchenggang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2 CPR1000 (operating)+ 2 CPR1000 (constructing)+2 hualong-1 (planned)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5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10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50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641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Taishan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2 EPR (constructing)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5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10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50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1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Sanmen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2 AP1000 (constructing)+ 4 AP1000 (planned)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5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10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latin typeface="Calibri"/>
                          <a:ea typeface="宋体"/>
                          <a:cs typeface="Times New Roman"/>
                        </a:rPr>
                        <a:t>50</a:t>
                      </a:r>
                      <a:endParaRPr lang="zh-CN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C415FE-2F5A-42BD-B619-0102F0EEE41E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  <p:sp>
        <p:nvSpPr>
          <p:cNvPr id="30812" name="Rectangle 1"/>
          <p:cNvSpPr>
            <a:spLocks noChangeArrowheads="1"/>
          </p:cNvSpPr>
          <p:nvPr/>
        </p:nvSpPr>
        <p:spPr bwMode="auto">
          <a:xfrm>
            <a:off x="395288" y="1628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1200" b="1">
                <a:latin typeface="Calibri" pitchFamily="34" charset="0"/>
                <a:cs typeface="Times New Roman" pitchFamily="18" charset="0"/>
              </a:rPr>
              <a:t>Overview of China NPPs’ EPZ</a:t>
            </a:r>
            <a:endParaRPr lang="en-US" altLang="zh-CN" sz="900"/>
          </a:p>
          <a:p>
            <a:pPr eaLnBrk="0" hangingPunct="0"/>
            <a:endParaRPr lang="en-US" altLang="zh-C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7859713" cy="936625"/>
          </a:xfrm>
        </p:spPr>
        <p:txBody>
          <a:bodyPr/>
          <a:lstStyle/>
          <a:p>
            <a:r>
              <a:rPr lang="en-US" altLang="zh-CN" sz="3200" smtClean="0"/>
              <a:t>Method of Dividing Emergency Planning zone in Support of NPPs(GB/T 17680.1-2008)</a:t>
            </a:r>
            <a:endParaRPr lang="zh-CN" altLang="en-US" sz="3200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205038"/>
            <a:ext cx="8229600" cy="3849687"/>
          </a:xfrm>
        </p:spPr>
        <p:txBody>
          <a:bodyPr/>
          <a:lstStyle/>
          <a:p>
            <a:pPr marL="342900" lvl="1" indent="-342900">
              <a:buFont typeface="Arial" charset="0"/>
              <a:buBlip>
                <a:blip r:embed="rId2"/>
              </a:buBlip>
              <a:defRPr/>
            </a:pPr>
            <a:r>
              <a:rPr lang="en-US" altLang="zh-CN" sz="2400" kern="0" dirty="0" smtClean="0">
                <a:latin typeface="微软雅黑" pitchFamily="34" charset="-122"/>
                <a:ea typeface="微软雅黑" pitchFamily="34" charset="-122"/>
              </a:rPr>
              <a:t>Accidents Considerations</a:t>
            </a:r>
          </a:p>
          <a:p>
            <a:pPr marL="742950" lvl="2" indent="-342900">
              <a:buFont typeface="Arial" charset="0"/>
              <a:buBlip>
                <a:blip r:embed="rId2"/>
              </a:buBlip>
              <a:defRPr/>
            </a:pPr>
            <a:r>
              <a:rPr lang="en-US" altLang="zh-CN" sz="2000" dirty="0" smtClean="0"/>
              <a:t>Both </a:t>
            </a:r>
            <a:r>
              <a:rPr lang="en-US" altLang="zh-C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Basis Accidents</a:t>
            </a:r>
            <a:r>
              <a:rPr lang="en-US" altLang="zh-CN" sz="2000" dirty="0" smtClean="0"/>
              <a:t> and </a:t>
            </a:r>
            <a:r>
              <a:rPr lang="en-US" altLang="zh-C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Severe Accidents </a:t>
            </a:r>
            <a:r>
              <a:rPr lang="en-US" altLang="zh-CN" sz="2000" dirty="0" smtClean="0"/>
              <a:t>should be considered in  dividing EPZ</a:t>
            </a:r>
          </a:p>
          <a:p>
            <a:pPr marL="1200150" lvl="3" indent="-342900">
              <a:buFont typeface="Arial" charset="0"/>
              <a:buBlip>
                <a:blip r:embed="rId2"/>
              </a:buBlip>
              <a:defRPr/>
            </a:pPr>
            <a:r>
              <a:rPr lang="en-US" altLang="zh-CN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Basis Accidents – DBA LOCA (RG 1.183)</a:t>
            </a:r>
          </a:p>
          <a:p>
            <a:pPr marL="1200150" lvl="3" indent="-342900">
              <a:buFont typeface="Arial" charset="0"/>
              <a:buBlip>
                <a:blip r:embed="rId2"/>
              </a:buBlip>
              <a:defRPr/>
            </a:pPr>
            <a:r>
              <a:rPr lang="en-US" altLang="zh-CN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Severe Accidents – S3, PSA  </a:t>
            </a:r>
            <a:endParaRPr lang="en-US" altLang="zh-CN" sz="1600" dirty="0" smtClean="0"/>
          </a:p>
          <a:p>
            <a:pPr marL="742950" lvl="2" indent="-342900">
              <a:buFont typeface="Arial" charset="0"/>
              <a:buBlip>
                <a:blip r:embed="rId2"/>
              </a:buBlip>
              <a:defRPr/>
            </a:pPr>
            <a:r>
              <a:rPr lang="en-US" altLang="zh-CN" sz="2000" dirty="0" smtClean="0"/>
              <a:t>For such </a:t>
            </a:r>
            <a:r>
              <a:rPr lang="en-US" altLang="zh-C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accidents of exceedingly low  occurrence probability</a:t>
            </a:r>
            <a:r>
              <a:rPr lang="en-US" altLang="zh-CN" sz="2000" dirty="0" smtClean="0"/>
              <a:t>,</a:t>
            </a:r>
            <a:r>
              <a:rPr lang="en-US" altLang="zh-C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000" dirty="0" smtClean="0"/>
              <a:t> do not need to be </a:t>
            </a:r>
            <a:r>
              <a:rPr lang="en-US" altLang="zh-C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000" dirty="0" smtClean="0"/>
              <a:t>considered</a:t>
            </a:r>
          </a:p>
          <a:p>
            <a:pPr>
              <a:defRPr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8C51A6-17A3-4DEB-AADA-659639B2471E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标题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7859713" cy="936625"/>
          </a:xfrm>
        </p:spPr>
        <p:txBody>
          <a:bodyPr/>
          <a:lstStyle/>
          <a:p>
            <a:r>
              <a:rPr lang="en-US" altLang="zh-CN" sz="3200" smtClean="0"/>
              <a:t>Method of Dividing Emergency Planning zone in Support of NPPs(GB/T 17680.1-2008)</a:t>
            </a:r>
            <a:endParaRPr lang="zh-CN" altLang="en-US" sz="3200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288" y="1700213"/>
            <a:ext cx="8137525" cy="4281487"/>
          </a:xfrm>
        </p:spPr>
        <p:txBody>
          <a:bodyPr/>
          <a:lstStyle/>
          <a:p>
            <a:pPr algn="just">
              <a:buFont typeface="Arial" charset="0"/>
              <a:buBlip>
                <a:blip r:embed="rId2"/>
              </a:buBlip>
              <a:defRPr/>
            </a:pPr>
            <a:r>
              <a:rPr lang="en-US" altLang="zh-CN" sz="2400" kern="0" dirty="0" smtClean="0">
                <a:latin typeface="微软雅黑" pitchFamily="34" charset="-122"/>
                <a:ea typeface="微软雅黑" pitchFamily="34" charset="-122"/>
              </a:rPr>
              <a:t>Safety Criteria (with Reference to NUREG 0654)</a:t>
            </a:r>
          </a:p>
          <a:p>
            <a:pPr lvl="1" algn="just" hangingPunct="1">
              <a:buFont typeface="Arial" charset="0"/>
              <a:buBlip>
                <a:blip r:embed="rId2"/>
              </a:buBlip>
              <a:defRPr/>
            </a:pPr>
            <a:r>
              <a:rPr lang="en-US" altLang="zh-CN" dirty="0" smtClean="0"/>
              <a:t>The size of the Plume Exposure EPZ was based primarily on the following considerations:</a:t>
            </a:r>
          </a:p>
          <a:p>
            <a:pPr lvl="2" algn="just" hangingPunct="1">
              <a:buFont typeface="Arial" charset="0"/>
              <a:buBlip>
                <a:blip r:embed="rId2"/>
              </a:buBlip>
              <a:defRPr/>
            </a:pPr>
            <a:r>
              <a:rPr lang="en-US" altLang="zh-CN" sz="1800" dirty="0" smtClean="0"/>
              <a:t>projected doses from </a:t>
            </a:r>
            <a:r>
              <a:rPr lang="en-US" altLang="zh-CN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severe accident sequences which consequences are the worst</a:t>
            </a:r>
            <a:r>
              <a:rPr lang="en-US" altLang="zh-CN" sz="1800" dirty="0" smtClean="0"/>
              <a:t> , would not exceed dose levels at which intervention is expected to be undertaken under any circumstances according to </a:t>
            </a:r>
            <a:r>
              <a:rPr lang="en-US" altLang="zh-CN" sz="1800" kern="0" dirty="0" smtClean="0"/>
              <a:t>GB 18871 </a:t>
            </a:r>
            <a:r>
              <a:rPr lang="en-US" altLang="zh-CN" sz="1800" dirty="0" smtClean="0"/>
              <a:t>outside the zone</a:t>
            </a:r>
          </a:p>
          <a:p>
            <a:pPr lvl="2" algn="just" hangingPunct="1">
              <a:buFont typeface="Arial" charset="0"/>
              <a:buBlip>
                <a:blip r:embed="rId2"/>
              </a:buBlip>
              <a:defRPr/>
            </a:pPr>
            <a:r>
              <a:rPr lang="en-US" altLang="zh-CN" sz="1800" dirty="0" smtClean="0"/>
              <a:t>For </a:t>
            </a:r>
            <a:r>
              <a:rPr lang="en-US" altLang="zh-CN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design basis accidents and most severe accident sequences</a:t>
            </a:r>
            <a:r>
              <a:rPr lang="en-US" altLang="zh-CN" sz="1800" dirty="0" smtClean="0"/>
              <a:t>, avertable doses of urgent protective actions would not exceed the generic optimized intervention values according to GB 18871 outside the zone</a:t>
            </a:r>
          </a:p>
          <a:p>
            <a:pPr lvl="2" algn="just">
              <a:buFont typeface="Arial" charset="0"/>
              <a:buBlip>
                <a:blip r:embed="rId2"/>
              </a:buBlip>
              <a:defRPr/>
            </a:pPr>
            <a:endParaRPr lang="en-US" altLang="zh-CN" sz="2000" dirty="0" smtClean="0"/>
          </a:p>
          <a:p>
            <a:pPr lvl="2" algn="just">
              <a:buFont typeface="Arial" charset="0"/>
              <a:buBlip>
                <a:blip r:embed="rId2"/>
              </a:buBlip>
              <a:defRPr/>
            </a:pPr>
            <a:endParaRPr lang="zh-CN" altLang="zh-CN" sz="2000" dirty="0" smtClean="0"/>
          </a:p>
          <a:p>
            <a:pPr lvl="2" algn="just">
              <a:buFont typeface="Arial" charset="0"/>
              <a:buBlip>
                <a:blip r:embed="rId2"/>
              </a:buBlip>
              <a:defRPr/>
            </a:pPr>
            <a:endParaRPr lang="en-US" altLang="zh-CN" kern="0" dirty="0" smtClean="0"/>
          </a:p>
          <a:p>
            <a:pPr lvl="1" algn="just">
              <a:buFont typeface="Arial" charset="0"/>
              <a:buBlip>
                <a:blip r:embed="rId2"/>
              </a:buBlip>
              <a:defRPr/>
            </a:pPr>
            <a:endParaRPr lang="en-US" altLang="zh-CN" kern="0" dirty="0" smtClean="0"/>
          </a:p>
          <a:p>
            <a:pPr lvl="1" algn="just">
              <a:buFont typeface="Arial" charset="0"/>
              <a:buBlip>
                <a:blip r:embed="rId2"/>
              </a:buBlip>
              <a:defRPr/>
            </a:pPr>
            <a:endParaRPr lang="en-US" altLang="zh-CN" kern="0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2012/2/16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E2AB58-E0A3-4207-ADCC-F85EAE934D0B}" type="slidenum">
              <a:rPr lang="zh-CN" altLang="en-US" smtClean="0"/>
              <a:pPr>
                <a:defRPr/>
              </a:pPr>
              <a:t>5</a:t>
            </a:fld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379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E4CB1-C840-4FBE-AACB-8E87AD478798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  <p:pic>
        <p:nvPicPr>
          <p:cNvPr id="3379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196975"/>
            <a:ext cx="7561263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481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73F8C-1BEB-4123-BD94-0E023D49B2DE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  <p:pic>
        <p:nvPicPr>
          <p:cNvPr id="3482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628775"/>
            <a:ext cx="7345362" cy="413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Blip>
                <a:blip r:embed="rId2"/>
              </a:buBlip>
              <a:defRPr/>
            </a:pPr>
            <a:r>
              <a:rPr lang="en-US" altLang="zh-CN" sz="2800" dirty="0" smtClean="0"/>
              <a:t>The size of the Ingestion Exposure EPZ was based on the following considerations:</a:t>
            </a:r>
          </a:p>
          <a:p>
            <a:pPr marL="800100" lvl="3" indent="-342900">
              <a:buFont typeface="Arial" charset="0"/>
              <a:buBlip>
                <a:blip r:embed="rId2"/>
              </a:buBlip>
              <a:defRPr/>
            </a:pPr>
            <a:r>
              <a:rPr lang="en-US" altLang="zh-CN" dirty="0" smtClean="0"/>
              <a:t>For 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severe accident sequences</a:t>
            </a:r>
            <a:r>
              <a:rPr lang="en-US" altLang="zh-CN" dirty="0" smtClean="0"/>
              <a:t>, contamination levels of foods and drinking water would not exceed the generic action levels for foodstuffs intervention values according to GB 18871 outside the zone</a:t>
            </a:r>
          </a:p>
          <a:p>
            <a:pPr>
              <a:defRPr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4FA6D5-DC7D-4BC8-A9DE-A58B547BFADD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6866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2012/2/16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3942F3-F3E5-43FC-926D-04FAEB960748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  <p:pic>
        <p:nvPicPr>
          <p:cNvPr id="3686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268413"/>
            <a:ext cx="76327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3932</TotalTime>
  <Words>876</Words>
  <Application>Microsoft Office PowerPoint</Application>
  <PresentationFormat>On-screen Show (4:3)</PresentationFormat>
  <Paragraphs>159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微软雅黑</vt:lpstr>
      <vt:lpstr>宋体</vt:lpstr>
      <vt:lpstr>Arial</vt:lpstr>
      <vt:lpstr>Calibri</vt:lpstr>
      <vt:lpstr>Times New Roman</vt:lpstr>
      <vt:lpstr>Wingdings</vt:lpstr>
      <vt:lpstr>Office 主题</vt:lpstr>
      <vt:lpstr>自定义设计方案</vt:lpstr>
      <vt:lpstr>Some issues on MACCS application in dividing EPZ of NPPs of China  </vt:lpstr>
      <vt:lpstr>Contents</vt:lpstr>
      <vt:lpstr>PowerPoint Presentation</vt:lpstr>
      <vt:lpstr>Method of Dividing Emergency Planning zone in Support of NPPs(GB/T 17680.1-2008)</vt:lpstr>
      <vt:lpstr>Method of Dividing Emergency Planning zone in Support of NPPs(GB/T 17680.1-2008)</vt:lpstr>
      <vt:lpstr>PowerPoint Presentation</vt:lpstr>
      <vt:lpstr>PowerPoint Presentation</vt:lpstr>
      <vt:lpstr>PowerPoint Presentation</vt:lpstr>
      <vt:lpstr>PowerPoint Presentation</vt:lpstr>
      <vt:lpstr>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Some Issues on MACCS Application in Dividing EPZ of NPPs of China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首都信息智慧城市</dc:title>
  <dc:creator>CXQ</dc:creator>
  <cp:lastModifiedBy>Sharp, Amy</cp:lastModifiedBy>
  <cp:revision>554</cp:revision>
  <dcterms:modified xsi:type="dcterms:W3CDTF">2015-08-31T17:34:53Z</dcterms:modified>
</cp:coreProperties>
</file>