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Lst>
  <p:notesMasterIdLst>
    <p:notesMasterId r:id="rId37"/>
  </p:notesMasterIdLst>
  <p:sldIdLst>
    <p:sldId id="256" r:id="rId5"/>
    <p:sldId id="285" r:id="rId6"/>
    <p:sldId id="259" r:id="rId7"/>
    <p:sldId id="257"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8" r:id="rId22"/>
    <p:sldId id="279" r:id="rId23"/>
    <p:sldId id="280" r:id="rId24"/>
    <p:sldId id="281" r:id="rId25"/>
    <p:sldId id="282" r:id="rId26"/>
    <p:sldId id="283" r:id="rId27"/>
    <p:sldId id="284" r:id="rId28"/>
    <p:sldId id="288" r:id="rId29"/>
    <p:sldId id="287" r:id="rId30"/>
    <p:sldId id="273" r:id="rId31"/>
    <p:sldId id="274" r:id="rId32"/>
    <p:sldId id="275" r:id="rId33"/>
    <p:sldId id="276" r:id="rId34"/>
    <p:sldId id="277" r:id="rId35"/>
    <p:sldId id="286"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CC"/>
    <a:srgbClr val="FF00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8103" autoAdjust="0"/>
    <p:restoredTop sz="84394" autoAdjust="0"/>
  </p:normalViewPr>
  <p:slideViewPr>
    <p:cSldViewPr>
      <p:cViewPr varScale="1">
        <p:scale>
          <a:sx n="109" d="100"/>
          <a:sy n="109" d="100"/>
        </p:scale>
        <p:origin x="121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7" d="100"/>
          <a:sy n="77" d="100"/>
        </p:scale>
        <p:origin x="-3084"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85DC63-5220-4D44-BB95-1971E560EE91}" type="datetimeFigureOut">
              <a:rPr lang="en-US" smtClean="0"/>
              <a:pPr/>
              <a:t>09/17/2015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968C90-F160-400A-9168-041FF088281A}" type="slidenum">
              <a:rPr lang="en-US" smtClean="0"/>
              <a:pPr/>
              <a:t>‹#›</a:t>
            </a:fld>
            <a:endParaRPr lang="en-US"/>
          </a:p>
        </p:txBody>
      </p:sp>
    </p:spTree>
    <p:extLst>
      <p:ext uri="{BB962C8B-B14F-4D97-AF65-F5344CB8AC3E}">
        <p14:creationId xmlns:p14="http://schemas.microsoft.com/office/powerpoint/2010/main" val="9167995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dx.doi.org/10.1016/j.jenvrad.2012.05.023"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dx.doi.org/10.1080/18811248.2011.9711799"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dx.doi.org/10.1016/j.jenvrad.2012.05.023"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presentation</a:t>
            </a:r>
            <a:r>
              <a:rPr lang="en-US" baseline="0" dirty="0" smtClean="0"/>
              <a:t> is based on the research paper titled, “World Meteorological Organization’s model simulation of the radionuclide dispersion and deposition from the Fukushima Daiichi nuclear power plant accident” in the </a:t>
            </a:r>
            <a:r>
              <a:rPr lang="en-GB" altLang="en-US" i="1" dirty="0" smtClean="0"/>
              <a:t>Journal of Environmental Radioactivity</a:t>
            </a:r>
            <a:r>
              <a:rPr lang="en-GB" altLang="en-US" dirty="0" smtClean="0"/>
              <a:t>, </a:t>
            </a:r>
            <a:r>
              <a:rPr lang="en-GB" altLang="en-US" i="1" dirty="0" smtClean="0"/>
              <a:t>139 (2015)</a:t>
            </a:r>
            <a:r>
              <a:rPr lang="en-GB" altLang="en-US" dirty="0" smtClean="0"/>
              <a:t>, 172-184, </a:t>
            </a:r>
            <a:r>
              <a:rPr lang="en-GB" altLang="en-US" u="sng" dirty="0" smtClean="0">
                <a:hlinkClick r:id="rId3"/>
              </a:rPr>
              <a:t>doi:10.1016/j.jenvrad.2013.09.0</a:t>
            </a:r>
            <a:r>
              <a:rPr lang="en-GB" altLang="en-US" u="sng" dirty="0" smtClean="0"/>
              <a:t>14</a:t>
            </a:r>
            <a:r>
              <a:rPr lang="en-GB" altLang="en-US" dirty="0" smtClean="0"/>
              <a:t>.</a:t>
            </a:r>
            <a:endParaRPr lang="en-US" altLang="en-US" dirty="0" smtClean="0"/>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1</a:t>
            </a:fld>
            <a:endParaRPr lang="en-US"/>
          </a:p>
        </p:txBody>
      </p:sp>
    </p:spTree>
    <p:extLst>
      <p:ext uri="{BB962C8B-B14F-4D97-AF65-F5344CB8AC3E}">
        <p14:creationId xmlns:p14="http://schemas.microsoft.com/office/powerpoint/2010/main" val="21223236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altLang="en-US" dirty="0" smtClean="0"/>
              <a:t>The TCM approach easily permits the testing of multiple emission scenarios.  However, determining the optimal emissions was not part of the Task Team effort.  For the results shown in this presentation, we used the Cs-137 emissions originally derived by Chino et al. (2011) and later modified by Terada et al. (2012).  The emission rates were tabulated into 168 values representing the hourly emission rate for each simulation valid over one 3 hour emission period. </a:t>
            </a:r>
          </a:p>
          <a:p>
            <a:pPr eaLnBrk="1" hangingPunct="1">
              <a:spcBef>
                <a:spcPct val="0"/>
              </a:spcBef>
            </a:pPr>
            <a:endParaRPr lang="en-GB" altLang="en-US" dirty="0" smtClean="0"/>
          </a:p>
          <a:p>
            <a:pPr eaLnBrk="1" hangingPunct="1">
              <a:spcBef>
                <a:spcPct val="0"/>
              </a:spcBef>
            </a:pPr>
            <a:r>
              <a:rPr lang="en-GB" altLang="en-US" dirty="0" smtClean="0"/>
              <a:t>Chino, M., H. Nakayama, H. Nagai, H. Terada, G. </a:t>
            </a:r>
            <a:r>
              <a:rPr lang="en-GB" altLang="en-US" dirty="0" err="1" smtClean="0"/>
              <a:t>Katata</a:t>
            </a:r>
            <a:r>
              <a:rPr lang="en-GB" altLang="en-US" dirty="0" smtClean="0"/>
              <a:t>, and H. </a:t>
            </a:r>
            <a:r>
              <a:rPr lang="en-GB" altLang="en-US" dirty="0" err="1" smtClean="0"/>
              <a:t>Yamazawa</a:t>
            </a:r>
            <a:r>
              <a:rPr lang="en-GB" altLang="en-US" dirty="0" smtClean="0"/>
              <a:t>, 2011, Preliminary Estimation of Release Amounts of </a:t>
            </a:r>
            <a:r>
              <a:rPr lang="en-GB" altLang="en-US" baseline="30000" dirty="0" smtClean="0"/>
              <a:t>131</a:t>
            </a:r>
            <a:r>
              <a:rPr lang="en-GB" altLang="en-US" dirty="0" smtClean="0"/>
              <a:t>I and </a:t>
            </a:r>
            <a:r>
              <a:rPr lang="en-GB" altLang="en-US" baseline="30000" dirty="0" smtClean="0"/>
              <a:t>137</a:t>
            </a:r>
            <a:r>
              <a:rPr lang="en-GB" altLang="en-US" dirty="0" smtClean="0"/>
              <a:t>Cs Accidentally Discharged from the Fukushima Daiichi Nuclear Power Plant into the Atmosphere, </a:t>
            </a:r>
            <a:r>
              <a:rPr lang="en-GB" altLang="en-US" i="1" dirty="0" smtClean="0"/>
              <a:t>Journal of Nuclear Science and Technology</a:t>
            </a:r>
            <a:r>
              <a:rPr lang="en-GB" altLang="en-US" dirty="0" smtClean="0"/>
              <a:t>, </a:t>
            </a:r>
            <a:r>
              <a:rPr lang="en-GB" altLang="en-US" i="1" dirty="0" smtClean="0"/>
              <a:t>48</a:t>
            </a:r>
            <a:r>
              <a:rPr lang="en-GB" altLang="en-US" b="1" dirty="0" smtClean="0"/>
              <a:t> </a:t>
            </a:r>
            <a:r>
              <a:rPr lang="en-GB" altLang="en-US" dirty="0" smtClean="0"/>
              <a:t>(7), 1129–1134, </a:t>
            </a:r>
            <a:r>
              <a:rPr lang="en-GB" altLang="en-US" u="sng" dirty="0" smtClean="0">
                <a:hlinkClick r:id="rId3"/>
              </a:rPr>
              <a:t>doi:10.1080/18811248.2011.9711799</a:t>
            </a:r>
            <a:r>
              <a:rPr lang="en-GB" altLang="en-US" dirty="0" smtClean="0"/>
              <a:t>.</a:t>
            </a:r>
          </a:p>
          <a:p>
            <a:pPr eaLnBrk="1" hangingPunct="1">
              <a:spcBef>
                <a:spcPct val="0"/>
              </a:spcBef>
            </a:pPr>
            <a:endParaRPr lang="en-GB" altLang="en-US" dirty="0" smtClean="0"/>
          </a:p>
          <a:p>
            <a:pPr eaLnBrk="1" hangingPunct="1">
              <a:spcBef>
                <a:spcPct val="0"/>
              </a:spcBef>
            </a:pPr>
            <a:r>
              <a:rPr lang="en-GB" altLang="en-US" dirty="0" err="1" smtClean="0"/>
              <a:t>Terada,H</a:t>
            </a:r>
            <a:r>
              <a:rPr lang="en-GB" altLang="en-US" dirty="0" smtClean="0"/>
              <a:t>., G. </a:t>
            </a:r>
            <a:r>
              <a:rPr lang="en-GB" altLang="en-US" dirty="0" err="1" smtClean="0"/>
              <a:t>Katata</a:t>
            </a:r>
            <a:r>
              <a:rPr lang="en-GB" altLang="en-US" dirty="0" smtClean="0"/>
              <a:t>, M. Chino, and H. Nagai, 2012, Atmospheric discharge and dispersion of radionuclides during the Fukushima </a:t>
            </a:r>
            <a:r>
              <a:rPr lang="en-GB" altLang="en-US" dirty="0" err="1" smtClean="0"/>
              <a:t>Dai-ichi</a:t>
            </a:r>
            <a:r>
              <a:rPr lang="en-GB" altLang="en-US" dirty="0" smtClean="0"/>
              <a:t> Nuclear Power Plant accident. Part II: verification of the source term and analysis of regional-scale atmospheric dispersion, </a:t>
            </a:r>
            <a:r>
              <a:rPr lang="en-GB" altLang="en-US" i="1" dirty="0" smtClean="0"/>
              <a:t>Journal of Environmental Radioactivity</a:t>
            </a:r>
            <a:r>
              <a:rPr lang="en-GB" altLang="en-US" dirty="0" smtClean="0"/>
              <a:t>, </a:t>
            </a:r>
            <a:r>
              <a:rPr lang="en-GB" altLang="en-US" i="1" dirty="0" smtClean="0"/>
              <a:t>112</a:t>
            </a:r>
            <a:r>
              <a:rPr lang="en-GB" altLang="en-US" dirty="0" smtClean="0"/>
              <a:t>, 141–154, </a:t>
            </a:r>
            <a:r>
              <a:rPr lang="en-GB" altLang="en-US" u="sng" dirty="0" smtClean="0">
                <a:hlinkClick r:id="rId4"/>
              </a:rPr>
              <a:t>doi:10.1016/j.jenvrad.2012.05.023</a:t>
            </a:r>
            <a:r>
              <a:rPr lang="en-GB" altLang="en-US" dirty="0" smtClean="0"/>
              <a:t>.</a:t>
            </a:r>
            <a:endParaRPr lang="en-US" altLang="en-US" dirty="0" smtClean="0"/>
          </a:p>
          <a:p>
            <a:pPr eaLnBrk="1" hangingPunct="1">
              <a:spcBef>
                <a:spcPct val="0"/>
              </a:spcBef>
            </a:pPr>
            <a:endParaRPr lang="en-US" altLang="en-US" dirty="0" smtClean="0"/>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10</a:t>
            </a:fld>
            <a:endParaRPr lang="en-US"/>
          </a:p>
        </p:txBody>
      </p:sp>
    </p:spTree>
    <p:extLst>
      <p:ext uri="{BB962C8B-B14F-4D97-AF65-F5344CB8AC3E}">
        <p14:creationId xmlns:p14="http://schemas.microsoft.com/office/powerpoint/2010/main" val="1898752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To assist the Task Team evaluation efforts, a web interface was designed to permit the selection of the ATDM, emission rate, radionuclide, and measurement data. The web interface output provides graphical results in a common format for all models, model performance statistics compared with measurement data, and various output options from native binary to </a:t>
            </a:r>
            <a:r>
              <a:rPr lang="en-US" altLang="en-US" dirty="0" err="1" smtClean="0"/>
              <a:t>NetCDF</a:t>
            </a:r>
            <a:r>
              <a:rPr lang="en-US" altLang="en-US" dirty="0" smtClean="0"/>
              <a:t>.  </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11</a:t>
            </a:fld>
            <a:endParaRPr lang="en-US"/>
          </a:p>
        </p:txBody>
      </p:sp>
    </p:spTree>
    <p:extLst>
      <p:ext uri="{BB962C8B-B14F-4D97-AF65-F5344CB8AC3E}">
        <p14:creationId xmlns:p14="http://schemas.microsoft.com/office/powerpoint/2010/main" val="36050206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Two measurement data sets were used in these evaluations. The first consisted of Cs-137 deposition measurements shown in the left panel, averaged together from aircraft monitoring and ground based sampling.  The available deposition data did not have the same spatial coverage as the maps frequently reproduced in the media and elsewhere, an example is shown in the right panel. The available digital data did cover the high deposition Fukushima Prefecture and could more easily be used in quantitative verification. There were</a:t>
            </a:r>
            <a:r>
              <a:rPr lang="en-US" altLang="en-US" baseline="0" dirty="0" smtClean="0"/>
              <a:t> 543 grid points with data for model verification. </a:t>
            </a:r>
            <a:r>
              <a:rPr lang="en-US" altLang="en-US" dirty="0" smtClean="0"/>
              <a:t>The other data consisted of a time series of air concentration measurements at the Japan Atomic Energy Agency site at Tokai-</a:t>
            </a:r>
            <a:r>
              <a:rPr lang="en-US" altLang="en-US" dirty="0" err="1" smtClean="0"/>
              <a:t>mura</a:t>
            </a:r>
            <a:r>
              <a:rPr lang="en-US" altLang="en-US" dirty="0" smtClean="0"/>
              <a:t> located to the south of the Fukushima NPP.  The Takasaki site was not used due to unresolved contamination issues.</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12</a:t>
            </a:fld>
            <a:endParaRPr lang="en-US"/>
          </a:p>
        </p:txBody>
      </p:sp>
    </p:spTree>
    <p:extLst>
      <p:ext uri="{BB962C8B-B14F-4D97-AF65-F5344CB8AC3E}">
        <p14:creationId xmlns:p14="http://schemas.microsoft.com/office/powerpoint/2010/main" val="42117847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There were 18 ATDM-meteorology combinations available for analysis. The Cs-137 total deposition and air concentration time series for four different models all using the JMA MESO analyses are shown in this and the next three slides.  In terms of the deposition pattern, it is interesting that although using the same meteorological analysis, each model can produce quite different patterns, perhaps understandably at the further distances from the source, but this is true even in the close-in high-deposition region. The variability in the prediction is also evident in the air concentration time series.  These results are shown to illustrate that model performance is not just dependent upon having the best meteorology to drive the calculations, but also depends upon the pre-processing and other transformations that are required for an ATDM to use meteorological data.</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13</a:t>
            </a:fld>
            <a:endParaRPr lang="en-US"/>
          </a:p>
        </p:txBody>
      </p:sp>
    </p:spTree>
    <p:extLst>
      <p:ext uri="{BB962C8B-B14F-4D97-AF65-F5344CB8AC3E}">
        <p14:creationId xmlns:p14="http://schemas.microsoft.com/office/powerpoint/2010/main" val="10647304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The NOAA ATDM result shows considerable granularity and had the worst quantitative performance of these four ATDMs when using the MESO data. This was not true when using other meteorological data.</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16</a:t>
            </a:fld>
            <a:endParaRPr lang="en-US"/>
          </a:p>
        </p:txBody>
      </p:sp>
    </p:spTree>
    <p:extLst>
      <p:ext uri="{BB962C8B-B14F-4D97-AF65-F5344CB8AC3E}">
        <p14:creationId xmlns:p14="http://schemas.microsoft.com/office/powerpoint/2010/main" val="8303427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The NOAA ATDM result shows considerable granularity and had the worst quantitative performance of these four ATDMs when using the MESO data. This was not true when using other meteorological data.</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17</a:t>
            </a:fld>
            <a:endParaRPr lang="en-US"/>
          </a:p>
        </p:txBody>
      </p:sp>
    </p:spTree>
    <p:extLst>
      <p:ext uri="{BB962C8B-B14F-4D97-AF65-F5344CB8AC3E}">
        <p14:creationId xmlns:p14="http://schemas.microsoft.com/office/powerpoint/2010/main" val="40349877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Rather than relying upon an individual ATDM-meteorology combination for assessment purposes, when multiple model results are available it is possible to create an ensemble mean.  In this situation, because measurement data are available it is possible to select a subset of models for the ensemble that provides non-redundant information.  An ensemble mean of all the models could provide poorer performance than a subset of models selected for their independence. The JRC ENSEMBLE (</a:t>
            </a:r>
            <a:r>
              <a:rPr lang="en-US" altLang="en-US" dirty="0" err="1" smtClean="0"/>
              <a:t>Galmarini</a:t>
            </a:r>
            <a:r>
              <a:rPr lang="en-US" altLang="en-US" dirty="0" smtClean="0"/>
              <a:t> and </a:t>
            </a:r>
            <a:r>
              <a:rPr lang="en-US" altLang="en-US" dirty="0" err="1" smtClean="0"/>
              <a:t>Solazzo</a:t>
            </a:r>
            <a:r>
              <a:rPr lang="en-US" altLang="en-US" dirty="0" smtClean="0"/>
              <a:t>) approach relies upon comparing the deviations of the individual model results from the mean model to the deviations of the models to the measurements through principal component analysis.  See </a:t>
            </a:r>
            <a:r>
              <a:rPr lang="en-GB" altLang="en-US" dirty="0" err="1" smtClean="0"/>
              <a:t>Potempski</a:t>
            </a:r>
            <a:r>
              <a:rPr lang="en-GB" altLang="en-US" dirty="0" smtClean="0"/>
              <a:t> and </a:t>
            </a:r>
            <a:r>
              <a:rPr lang="en-GB" altLang="en-US" dirty="0" err="1" smtClean="0"/>
              <a:t>Galmarini</a:t>
            </a:r>
            <a:r>
              <a:rPr lang="en-GB" altLang="en-US" dirty="0" smtClean="0"/>
              <a:t> (2009) and </a:t>
            </a:r>
            <a:r>
              <a:rPr lang="en-GB" altLang="en-US" dirty="0" err="1" smtClean="0"/>
              <a:t>Solazzo</a:t>
            </a:r>
            <a:r>
              <a:rPr lang="en-GB" altLang="en-US" dirty="0" smtClean="0"/>
              <a:t> (2012) for a more detailed discussion. They found that 5 of the 18 ATDM-meteorology combinations could account for most of the variability in the measurements.</a:t>
            </a:r>
            <a:endParaRPr lang="en-US" altLang="en-US" dirty="0" smtClean="0"/>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18</a:t>
            </a:fld>
            <a:endParaRPr lang="en-US"/>
          </a:p>
        </p:txBody>
      </p:sp>
    </p:spTree>
    <p:extLst>
      <p:ext uri="{BB962C8B-B14F-4D97-AF65-F5344CB8AC3E}">
        <p14:creationId xmlns:p14="http://schemas.microsoft.com/office/powerpoint/2010/main" val="19670167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The five optimal model combinations are shown in the left column of the table.  Note however that at the time of the analysis, only preliminary results for some of the models were available (JMA). Subsequent revised calculations (used in this presentation) showed better performance than the original calculation. The other column represents a compromise 10-member set (each ATDM with two different meteorological analyses).  A compromise solution may be required because the minimum models set were optimized for a pre-determined performance metric (mean square error), a specific set of measurement data (deposition), and the particular ATDMs and meteorology combinations available for the evaluation.</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19</a:t>
            </a:fld>
            <a:endParaRPr lang="en-US"/>
          </a:p>
        </p:txBody>
      </p:sp>
    </p:spTree>
    <p:extLst>
      <p:ext uri="{BB962C8B-B14F-4D97-AF65-F5344CB8AC3E}">
        <p14:creationId xmlns:p14="http://schemas.microsoft.com/office/powerpoint/2010/main" val="20314742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A summary of all the performance metrics for deposition is shown.  To avoid reliance upon a single metric, a Rank is computed, which is defined as the normalized sum of (CC, FB, FMS, KSP).  The yellow highlight shows the best performance for each metric.  In terms of NMSE, the best performance is the Ensemble-Minimum (the 5-member set), which was the evaluation metric in determining the 5-member set.  In terms of overall performance (Rank and Correlation), the Ensemble-Select (the 10-member set), provides a level of performance very close to the optimized 5-member set.  Another noteworthy result is that when comparing individual ATDM results using global data (GEM, GDAS, ECMWF) versus the MESO data, all models (except NOAA) improved (in Rank) when the MESO data are used.  Also when using the RAP data for wet removal, results were inferior to the calculations using the meteorological model derived precipitation fields.</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20</a:t>
            </a:fld>
            <a:endParaRPr lang="en-US"/>
          </a:p>
        </p:txBody>
      </p:sp>
    </p:spTree>
    <p:extLst>
      <p:ext uri="{BB962C8B-B14F-4D97-AF65-F5344CB8AC3E}">
        <p14:creationId xmlns:p14="http://schemas.microsoft.com/office/powerpoint/2010/main" val="27355251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smtClean="0"/>
              <a:t>A performance summary for air concentration is shown. Note that in this case the best performance over most of the metrics comes from the CMC-MESO combination. The 10-member ensemble (Select) is a close 3</a:t>
            </a:r>
            <a:r>
              <a:rPr lang="en-US" altLang="en-US" baseline="30000" dirty="0" smtClean="0"/>
              <a:t>rd</a:t>
            </a:r>
            <a:r>
              <a:rPr lang="en-US" altLang="en-US" dirty="0" smtClean="0"/>
              <a:t>, considering the Rank, FMS, and CC.  Not surprisingly, the performance for air concentration is quite different from the deposition results shown on the previous slide.</a:t>
            </a:r>
          </a:p>
          <a:p>
            <a:pPr eaLnBrk="1" hangingPunct="1">
              <a:spcBef>
                <a:spcPct val="0"/>
              </a:spcBef>
            </a:pPr>
            <a:r>
              <a:rPr lang="en-US" altLang="en-US" dirty="0" smtClean="0"/>
              <a:t> </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21</a:t>
            </a:fld>
            <a:endParaRPr lang="en-US"/>
          </a:p>
        </p:txBody>
      </p:sp>
    </p:spTree>
    <p:extLst>
      <p:ext uri="{BB962C8B-B14F-4D97-AF65-F5344CB8AC3E}">
        <p14:creationId xmlns:p14="http://schemas.microsoft.com/office/powerpoint/2010/main" val="25120380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RSMC Washington, jointly with RSMC Montreal,</a:t>
            </a:r>
            <a:r>
              <a:rPr lang="en-US" baseline="0" dirty="0" smtClean="0"/>
              <a:t> provides dispersion model products to the IAEA and WMO member countries in North, Central and South America in the event of a major nuclear accident.  It was established in 1993 and operated jointly by NOAA’s National Centers for Environmental Prediction and the Air Resources Laboratory.</a:t>
            </a:r>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2</a:t>
            </a:fld>
            <a:endParaRPr lang="en-US"/>
          </a:p>
        </p:txBody>
      </p:sp>
    </p:spTree>
    <p:extLst>
      <p:ext uri="{BB962C8B-B14F-4D97-AF65-F5344CB8AC3E}">
        <p14:creationId xmlns:p14="http://schemas.microsoft.com/office/powerpoint/2010/main" val="34494090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The results for the 5- and 10-member sets are shown in this and the next slide. There are small differences in the deposition pattern and the air concentration time series. The primary difference is that the 10-member set captures the 2</a:t>
            </a:r>
            <a:r>
              <a:rPr lang="en-US" altLang="en-US" baseline="30000" dirty="0" smtClean="0"/>
              <a:t>nd</a:t>
            </a:r>
            <a:r>
              <a:rPr lang="en-US" altLang="en-US" dirty="0" smtClean="0"/>
              <a:t> peak in the air concentration time series.</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22</a:t>
            </a:fld>
            <a:endParaRPr lang="en-US"/>
          </a:p>
        </p:txBody>
      </p:sp>
    </p:spTree>
    <p:extLst>
      <p:ext uri="{BB962C8B-B14F-4D97-AF65-F5344CB8AC3E}">
        <p14:creationId xmlns:p14="http://schemas.microsoft.com/office/powerpoint/2010/main" val="12441624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The results for the 10-member set is shown in this slide. There are small differences in the deposition pattern and the air concentration time series from the 5-member set. The primary difference is that the 10-member set captures the 2</a:t>
            </a:r>
            <a:r>
              <a:rPr lang="en-US" altLang="en-US" baseline="30000" dirty="0" smtClean="0"/>
              <a:t>nd</a:t>
            </a:r>
            <a:r>
              <a:rPr lang="en-US" altLang="en-US" dirty="0" smtClean="0"/>
              <a:t> peak in the air concentration time series.</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23</a:t>
            </a:fld>
            <a:endParaRPr lang="en-US"/>
          </a:p>
        </p:txBody>
      </p:sp>
    </p:spTree>
    <p:extLst>
      <p:ext uri="{BB962C8B-B14F-4D97-AF65-F5344CB8AC3E}">
        <p14:creationId xmlns:p14="http://schemas.microsoft.com/office/powerpoint/2010/main" val="19641090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Summary of NOAA HYSPLIT transport and dispersion model</a:t>
            </a:r>
            <a:r>
              <a:rPr lang="en-US" baseline="0" dirty="0" smtClean="0"/>
              <a:t> </a:t>
            </a:r>
            <a:r>
              <a:rPr lang="en-US" dirty="0" smtClean="0"/>
              <a:t>capabilities.</a:t>
            </a:r>
            <a:endParaRPr lang="en-US" dirty="0"/>
          </a:p>
        </p:txBody>
      </p:sp>
      <p:sp>
        <p:nvSpPr>
          <p:cNvPr id="4" name="Slide Number Placeholder 3"/>
          <p:cNvSpPr>
            <a:spLocks noGrp="1"/>
          </p:cNvSpPr>
          <p:nvPr>
            <p:ph type="sldNum" sz="quarter" idx="10"/>
          </p:nvPr>
        </p:nvSpPr>
        <p:spPr/>
        <p:txBody>
          <a:bodyPr/>
          <a:lstStyle/>
          <a:p>
            <a:pPr>
              <a:defRPr/>
            </a:pPr>
            <a:fld id="{2D632960-0E09-4EC1-885B-DBFE217A2AA1}" type="slidenum">
              <a:rPr lang="en-US" smtClean="0">
                <a:solidFill>
                  <a:prstClr val="black"/>
                </a:solidFill>
              </a:rPr>
              <a:pPr>
                <a:defRPr/>
              </a:pPr>
              <a:t>25</a:t>
            </a:fld>
            <a:endParaRPr lang="en-US">
              <a:solidFill>
                <a:prstClr val="black"/>
              </a:solidFill>
            </a:endParaRPr>
          </a:p>
        </p:txBody>
      </p:sp>
    </p:spTree>
    <p:extLst>
      <p:ext uri="{BB962C8B-B14F-4D97-AF65-F5344CB8AC3E}">
        <p14:creationId xmlns:p14="http://schemas.microsoft.com/office/powerpoint/2010/main" val="26924126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The NOAA ATDM result shows considerable granularity and had the worst quantitative performance of these four ATDMs when using the MESO data. This was not true when using other meteorological data.</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27</a:t>
            </a:fld>
            <a:endParaRPr lang="en-US"/>
          </a:p>
        </p:txBody>
      </p:sp>
    </p:spTree>
    <p:extLst>
      <p:ext uri="{BB962C8B-B14F-4D97-AF65-F5344CB8AC3E}">
        <p14:creationId xmlns:p14="http://schemas.microsoft.com/office/powerpoint/2010/main" val="39183712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The NOAA ATDM result shows considerable granularity and had the worst quantitative performance of these four ATDMs when using the MESO data. This was not true when using other meteorological data.</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28</a:t>
            </a:fld>
            <a:endParaRPr lang="en-US"/>
          </a:p>
        </p:txBody>
      </p:sp>
    </p:spTree>
    <p:extLst>
      <p:ext uri="{BB962C8B-B14F-4D97-AF65-F5344CB8AC3E}">
        <p14:creationId xmlns:p14="http://schemas.microsoft.com/office/powerpoint/2010/main" val="9576858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Scatter diagrams showing calculated </a:t>
            </a:r>
            <a:r>
              <a:rPr lang="en-US" baseline="0" dirty="0" smtClean="0"/>
              <a:t>Cs-137 air concentrations and measurements </a:t>
            </a:r>
            <a:r>
              <a:rPr lang="en-US" dirty="0" smtClean="0"/>
              <a:t>from the CTBTO’s global network, the U.S. EPA’s radiation monitoring network (RADNET), and from various European countries. The data shown on</a:t>
            </a:r>
            <a:r>
              <a:rPr lang="en-US" baseline="0" dirty="0" smtClean="0"/>
              <a:t> the left </a:t>
            </a:r>
            <a:r>
              <a:rPr lang="en-US" dirty="0" smtClean="0"/>
              <a:t>represent the original calculation of wet removal that uses</a:t>
            </a:r>
            <a:r>
              <a:rPr lang="en-US" baseline="0" dirty="0" smtClean="0"/>
              <a:t> an in-cloud scavenging ratio and below cloud scavenging coefficient </a:t>
            </a:r>
            <a:r>
              <a:rPr lang="en-US" dirty="0" smtClean="0"/>
              <a:t>(removal time-constant) , and on the right is the final method, where the in-cloud scavenging ratio method was replaced by scavenging coefficients for both in-cloud and below-cloud removal,</a:t>
            </a:r>
            <a:r>
              <a:rPr lang="en-US" baseline="0" dirty="0" smtClean="0"/>
              <a:t> the same </a:t>
            </a:r>
            <a:r>
              <a:rPr lang="en-US" dirty="0" smtClean="0"/>
              <a:t>approach as the UK NAME model.  Note that the final method did not perform as well as the original for the local deposition over the Japanese mainland.  The disparity between local and long-distance wet scavenging results is attributed to the inadequate spatial resolution in wind fields, precipitation, and the timing of the radionuclide releases.</a:t>
            </a:r>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29</a:t>
            </a:fld>
            <a:endParaRPr lang="en-US"/>
          </a:p>
        </p:txBody>
      </p:sp>
    </p:spTree>
    <p:extLst>
      <p:ext uri="{BB962C8B-B14F-4D97-AF65-F5344CB8AC3E}">
        <p14:creationId xmlns:p14="http://schemas.microsoft.com/office/powerpoint/2010/main" val="23312225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Scatter diagrams showing calculated I-131 </a:t>
            </a:r>
            <a:r>
              <a:rPr lang="en-US" baseline="0" dirty="0" smtClean="0"/>
              <a:t>air concentrations and measurements </a:t>
            </a:r>
            <a:r>
              <a:rPr lang="en-US" dirty="0" smtClean="0"/>
              <a:t>from the CTBTO’s global network, the U.S. EPA’s radiation monitoring network (RADNET), and from various European countries. The data shown on</a:t>
            </a:r>
            <a:r>
              <a:rPr lang="en-US" baseline="0" dirty="0" smtClean="0"/>
              <a:t> the left </a:t>
            </a:r>
            <a:r>
              <a:rPr lang="en-US" dirty="0" smtClean="0"/>
              <a:t>represent the original calculation of wet removal that uses</a:t>
            </a:r>
            <a:r>
              <a:rPr lang="en-US" baseline="0" dirty="0" smtClean="0"/>
              <a:t> an in-cloud scavenging ratio and below cloud scavenging coefficient </a:t>
            </a:r>
            <a:r>
              <a:rPr lang="en-US" dirty="0" smtClean="0"/>
              <a:t>(removal time-constant) , and on the right is the final method, where the in-cloud scavenging ratio method was replaced by scavenging coefficients for both in-cloud and below-cloud removal,</a:t>
            </a:r>
            <a:r>
              <a:rPr lang="en-US" baseline="0" dirty="0" smtClean="0"/>
              <a:t> the same </a:t>
            </a:r>
            <a:r>
              <a:rPr lang="en-US" dirty="0" smtClean="0"/>
              <a:t>approach as the UK NAME model. </a:t>
            </a:r>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30</a:t>
            </a:fld>
            <a:endParaRPr lang="en-US"/>
          </a:p>
        </p:txBody>
      </p:sp>
    </p:spTree>
    <p:extLst>
      <p:ext uri="{BB962C8B-B14F-4D97-AF65-F5344CB8AC3E}">
        <p14:creationId xmlns:p14="http://schemas.microsoft.com/office/powerpoint/2010/main" val="12170139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Time series showing calculated </a:t>
            </a:r>
            <a:r>
              <a:rPr lang="en-US" baseline="0" dirty="0" smtClean="0"/>
              <a:t>and measured Cs-137 air concentrations </a:t>
            </a:r>
            <a:r>
              <a:rPr lang="en-US" dirty="0" smtClean="0"/>
              <a:t>from Melbourne,</a:t>
            </a:r>
            <a:r>
              <a:rPr lang="en-US" baseline="0" dirty="0" smtClean="0"/>
              <a:t> Florida</a:t>
            </a:r>
            <a:r>
              <a:rPr lang="en-US" dirty="0" smtClean="0"/>
              <a:t>. The data shown on</a:t>
            </a:r>
            <a:r>
              <a:rPr lang="en-US" baseline="0" dirty="0" smtClean="0"/>
              <a:t> the left </a:t>
            </a:r>
            <a:r>
              <a:rPr lang="en-US" dirty="0" smtClean="0"/>
              <a:t>represent the original calculation using</a:t>
            </a:r>
            <a:r>
              <a:rPr lang="en-US" baseline="0" dirty="0" smtClean="0"/>
              <a:t> an in-cloud scavenging ratio</a:t>
            </a:r>
            <a:r>
              <a:rPr lang="en-US" dirty="0" smtClean="0"/>
              <a:t>, and on the right is the final method, where the scavenging ratio method was replaced by the scavenging coefficient approach (removal time-constant). </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31</a:t>
            </a:fld>
            <a:endParaRPr lang="en-US"/>
          </a:p>
        </p:txBody>
      </p:sp>
    </p:spTree>
    <p:extLst>
      <p:ext uri="{BB962C8B-B14F-4D97-AF65-F5344CB8AC3E}">
        <p14:creationId xmlns:p14="http://schemas.microsoft.com/office/powerpoint/2010/main" val="11374087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Rather than relying upon an individual ATDM-meteorology combination for assessment purposes, when multiple model results are available it is possible to create an ensemble mean.  In this situation, because measurement data are available it is possible to select a subset of models for the ensemble that provides non-redundant information.  An ensemble mean of all the models could provide poorer performance than a subset of models selected for their independence. The JRC ENSEMBLE (</a:t>
            </a:r>
            <a:r>
              <a:rPr lang="en-US" altLang="en-US" dirty="0" err="1" smtClean="0"/>
              <a:t>Galmarini</a:t>
            </a:r>
            <a:r>
              <a:rPr lang="en-US" altLang="en-US" dirty="0" smtClean="0"/>
              <a:t> and </a:t>
            </a:r>
            <a:r>
              <a:rPr lang="en-US" altLang="en-US" dirty="0" err="1" smtClean="0"/>
              <a:t>Solazzo</a:t>
            </a:r>
            <a:r>
              <a:rPr lang="en-US" altLang="en-US" dirty="0" smtClean="0"/>
              <a:t>) approach relies upon comparing the deviations of the individual model results from the mean model to the deviations of the models to the measurements through principal component analysis.  See </a:t>
            </a:r>
            <a:r>
              <a:rPr lang="en-GB" altLang="en-US" dirty="0" err="1" smtClean="0"/>
              <a:t>Potempski</a:t>
            </a:r>
            <a:r>
              <a:rPr lang="en-GB" altLang="en-US" dirty="0" smtClean="0"/>
              <a:t> and </a:t>
            </a:r>
            <a:r>
              <a:rPr lang="en-GB" altLang="en-US" dirty="0" err="1" smtClean="0"/>
              <a:t>Galmarini</a:t>
            </a:r>
            <a:r>
              <a:rPr lang="en-GB" altLang="en-US" dirty="0" smtClean="0"/>
              <a:t> (2009) and </a:t>
            </a:r>
            <a:r>
              <a:rPr lang="en-GB" altLang="en-US" dirty="0" err="1" smtClean="0"/>
              <a:t>Solazzo</a:t>
            </a:r>
            <a:r>
              <a:rPr lang="en-GB" altLang="en-US" dirty="0" smtClean="0"/>
              <a:t> (2012) for a more detailed discussion. They found that 5 of the 18 ATDM-meteorology combinations could account for most of the variability in the measurements.</a:t>
            </a:r>
            <a:endParaRPr lang="en-US" altLang="en-US" dirty="0" smtClean="0"/>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32</a:t>
            </a:fld>
            <a:endParaRPr lang="en-US"/>
          </a:p>
        </p:txBody>
      </p:sp>
    </p:spTree>
    <p:extLst>
      <p:ext uri="{BB962C8B-B14F-4D97-AF65-F5344CB8AC3E}">
        <p14:creationId xmlns:p14="http://schemas.microsoft.com/office/powerpoint/2010/main" val="1967016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The WMO Task Team was organized to assist UNSCEAR in providing the best meteorological analyses to use in the evaluation of the transport, dispersion, and deposition from the NPP accident.  The Task Team decided that the best way to approach the question was use their individual dispersion and deposition models (ATDM) with the various meteorological data available and compare the model results against radiological monitoring data.</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3</a:t>
            </a:fld>
            <a:endParaRPr lang="en-US"/>
          </a:p>
        </p:txBody>
      </p:sp>
    </p:spTree>
    <p:extLst>
      <p:ext uri="{BB962C8B-B14F-4D97-AF65-F5344CB8AC3E}">
        <p14:creationId xmlns:p14="http://schemas.microsoft.com/office/powerpoint/2010/main" val="3280715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altLang="en-US" dirty="0" smtClean="0"/>
              <a:t>The WMO Task Team members consisted of representatives from several of the WMO Regional Specialized Meteorological Centers, which are part of the WMO Emergency Response Activities program (http://www.wmo.int/pages/prog/www/DPFSERA/EmergencyResp.html). The Task Team was assisted in its work by individual contributors from each organization as well as the EC Joint Research Centre’s ENSEMBLE project (http://ensemble2.jrc.ec.europa.eu/public/) with respect to the analyses of the modeling results.  </a:t>
            </a:r>
          </a:p>
          <a:p>
            <a:pPr eaLnBrk="1" hangingPunct="1">
              <a:spcBef>
                <a:spcPct val="0"/>
              </a:spcBef>
            </a:pPr>
            <a:endParaRPr lang="en-US" altLang="en-US" dirty="0" smtClean="0"/>
          </a:p>
          <a:p>
            <a:pPr eaLnBrk="1" hangingPunct="1">
              <a:spcBef>
                <a:spcPct val="0"/>
              </a:spcBef>
            </a:pPr>
            <a:endParaRPr lang="en-US" altLang="en-US" dirty="0" smtClean="0"/>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4</a:t>
            </a:fld>
            <a:endParaRPr lang="en-US"/>
          </a:p>
        </p:txBody>
      </p:sp>
    </p:spTree>
    <p:extLst>
      <p:ext uri="{BB962C8B-B14F-4D97-AF65-F5344CB8AC3E}">
        <p14:creationId xmlns:p14="http://schemas.microsoft.com/office/powerpoint/2010/main" val="39571693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There were four global meteorological analyses data sets available to the Task Team: from the CMC, NOAA, ECMWF, and UKMET.  The JMA provided two regional high-resolution analyses. The MESO analysis consisted of 3D fields of the key meteorological variables needed for dispersion deposition calculations and the RAP dataset provided radar- rain-gauge analyzed precipitation fields for use in the models. Not all of the ATDMs were able to use all of the meteorological data combinations.  All of the ATDMs required substantial modification to use the JMA MESO analysis.</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5</a:t>
            </a:fld>
            <a:endParaRPr lang="en-US"/>
          </a:p>
        </p:txBody>
      </p:sp>
    </p:spTree>
    <p:extLst>
      <p:ext uri="{BB962C8B-B14F-4D97-AF65-F5344CB8AC3E}">
        <p14:creationId xmlns:p14="http://schemas.microsoft.com/office/powerpoint/2010/main" val="430529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All the ATDM’s available to the Task Team members were of a class of models called Lagrangian Particle Models (LPDMs).  Individual pollutant particles or gases are followed in a computational framework that follows the position of the individual element by its mean motion from the wind fields and a turbulent component to represent the dispersion.  These models are all run off-line, meaning that the meteorological fields need to be available as input to the ATDM.</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6</a:t>
            </a:fld>
            <a:endParaRPr lang="en-US"/>
          </a:p>
        </p:txBody>
      </p:sp>
    </p:spTree>
    <p:extLst>
      <p:ext uri="{BB962C8B-B14F-4D97-AF65-F5344CB8AC3E}">
        <p14:creationId xmlns:p14="http://schemas.microsoft.com/office/powerpoint/2010/main" val="537308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As noted earlier, not all of the ATDMs were able to use all of the meteorological data combinations. Shown in the table are the completed simulations (C) of each ATDM with respect to the input meteorological data analyses. The “R” signifies when the calculation was done with the same meteorological data but replacing the wet deposition precipitation scavenging calculation with the radar- rain-gauge analyzed precipitation. </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7</a:t>
            </a:fld>
            <a:endParaRPr lang="en-US"/>
          </a:p>
        </p:txBody>
      </p:sp>
    </p:spTree>
    <p:extLst>
      <p:ext uri="{BB962C8B-B14F-4D97-AF65-F5344CB8AC3E}">
        <p14:creationId xmlns:p14="http://schemas.microsoft.com/office/powerpoint/2010/main" val="11916583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All the ATDMs were configured identically as much as possible in terms of the dispersion and deposition configuration such as release duration, height, concentration grid size and resolution.  Each ATDM retained its unique treatment of wet and dry deposition, one of the largest uncertainties in these calculations and thereby providing for a range of possible solutions.  However, each ATDM was also configured to represent at a minimum three different surrogate radionuclide species in terms of the deposition parameterization.  These surrogate species results are post-processed with the appropriate emission rates and half-life to represent specific radionuclides.</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8</a:t>
            </a:fld>
            <a:endParaRPr lang="en-US"/>
          </a:p>
        </p:txBody>
      </p:sp>
    </p:spTree>
    <p:extLst>
      <p:ext uri="{BB962C8B-B14F-4D97-AF65-F5344CB8AC3E}">
        <p14:creationId xmlns:p14="http://schemas.microsoft.com/office/powerpoint/2010/main" val="36523146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All the ATDM calculations were performed in such a manner to define the elements of a Transfer Coefficient Matrix (TCM).  That is each 3-hour release period was treated as an independent computation with a 72 h particle duration.  The period of 11-31 March required 168 simulations.  Naturally for global scale calculations, the duration would need to be much longer.  Computations were done using a unit release rate (1 per hour).  In the post-processing step, the results from each simulation would be multiplied by the actual emission rate and decay factor for the radionuclide desired. The individual simulation results added together for each output time period. For instance, in the example shown the concentration and deposition is calculated 36 hours after the start of the first release, but only 33 hours after the start of the second release.  </a:t>
            </a:r>
          </a:p>
          <a:p>
            <a:endParaRPr lang="en-US" dirty="0"/>
          </a:p>
        </p:txBody>
      </p:sp>
      <p:sp>
        <p:nvSpPr>
          <p:cNvPr id="4" name="Slide Number Placeholder 3"/>
          <p:cNvSpPr>
            <a:spLocks noGrp="1"/>
          </p:cNvSpPr>
          <p:nvPr>
            <p:ph type="sldNum" sz="quarter" idx="10"/>
          </p:nvPr>
        </p:nvSpPr>
        <p:spPr/>
        <p:txBody>
          <a:bodyPr/>
          <a:lstStyle/>
          <a:p>
            <a:fld id="{44968C90-F160-400A-9168-041FF088281A}" type="slidenum">
              <a:rPr lang="en-US" smtClean="0"/>
              <a:pPr/>
              <a:t>9</a:t>
            </a:fld>
            <a:endParaRPr lang="en-US"/>
          </a:p>
        </p:txBody>
      </p:sp>
    </p:spTree>
    <p:extLst>
      <p:ext uri="{BB962C8B-B14F-4D97-AF65-F5344CB8AC3E}">
        <p14:creationId xmlns:p14="http://schemas.microsoft.com/office/powerpoint/2010/main" val="3196292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51254D1-41F2-4B67-8E50-90A746BD29F9}" type="datetime1">
              <a:rPr lang="en-US" smtClean="0"/>
              <a:t>09/17/2015</a:t>
            </a:fld>
            <a:endParaRPr lang="en-US"/>
          </a:p>
        </p:txBody>
      </p:sp>
      <p:sp>
        <p:nvSpPr>
          <p:cNvPr id="4" name="Footer Placeholder 3"/>
          <p:cNvSpPr>
            <a:spLocks noGrp="1"/>
          </p:cNvSpPr>
          <p:nvPr>
            <p:ph type="ftr" sz="quarter" idx="11"/>
          </p:nvPr>
        </p:nvSpPr>
        <p:spPr/>
        <p:txBody>
          <a:bodyPr/>
          <a:lstStyle/>
          <a:p>
            <a:r>
              <a:rPr lang="en-US" smtClean="0"/>
              <a:t>Air Resources Laboratory</a:t>
            </a:r>
            <a:endParaRPr lang="en-US"/>
          </a:p>
        </p:txBody>
      </p:sp>
      <p:sp>
        <p:nvSpPr>
          <p:cNvPr id="5" name="Slide Number Placeholder 4"/>
          <p:cNvSpPr>
            <a:spLocks noGrp="1"/>
          </p:cNvSpPr>
          <p:nvPr>
            <p:ph type="sldNum" sz="quarter" idx="12"/>
          </p:nvPr>
        </p:nvSpPr>
        <p:spPr/>
        <p:txBody>
          <a:bodyPr/>
          <a:lstStyle/>
          <a:p>
            <a:fld id="{3E7EE49B-C32B-495C-9640-ABBF50F57D80}" type="slidenum">
              <a:rPr lang="en-US" smtClean="0"/>
              <a:pPr/>
              <a:t>‹#›</a:t>
            </a:fld>
            <a:endParaRPr lang="en-US"/>
          </a:p>
        </p:txBody>
      </p:sp>
      <p:sp>
        <p:nvSpPr>
          <p:cNvPr id="8" name="Content Placeholder 2"/>
          <p:cNvSpPr>
            <a:spLocks noGrp="1"/>
          </p:cNvSpPr>
          <p:nvPr>
            <p:ph idx="13"/>
          </p:nvPr>
        </p:nvSpPr>
        <p:spPr>
          <a:xfrm>
            <a:off x="609600" y="1524000"/>
            <a:ext cx="8229600" cy="4389120"/>
          </a:xfrm>
          <a:prstGeom prst="rect">
            <a:avLst/>
          </a:prstGeom>
        </p:spPr>
        <p:txBody>
          <a:bodyPr/>
          <a:lstStyle>
            <a:lvl1pPr>
              <a:defRPr sz="3600"/>
            </a:lvl1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a:prstGeom prst="rect">
            <a:avLst/>
          </a:prstGeom>
        </p:spPr>
        <p:txBody>
          <a:bodyPr/>
          <a:lstStyle/>
          <a:p>
            <a:r>
              <a:rPr kumimoji="0" lang="en-US" dirty="0" smtClean="0"/>
              <a:t>Click to edit Master title style</a:t>
            </a:r>
            <a:endParaRPr kumimoji="0" lang="en-US" dirty="0"/>
          </a:p>
        </p:txBody>
      </p:sp>
      <p:sp>
        <p:nvSpPr>
          <p:cNvPr id="3" name="Content Placeholder 2"/>
          <p:cNvSpPr>
            <a:spLocks noGrp="1"/>
          </p:cNvSpPr>
          <p:nvPr>
            <p:ph idx="1"/>
          </p:nvPr>
        </p:nvSpPr>
        <p:spPr>
          <a:xfrm>
            <a:off x="457200" y="1935480"/>
            <a:ext cx="8229600" cy="4389120"/>
          </a:xfrm>
          <a:prstGeom prst="rect">
            <a:avLst/>
          </a:prstGeo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fld id="{1DF3CFC3-5F5F-45BF-A8E0-566D9897D262}" type="datetime1">
              <a:rPr lang="en-US" smtClean="0"/>
              <a:t>09/17/2015</a:t>
            </a:fld>
            <a:endParaRPr lang="en-US"/>
          </a:p>
        </p:txBody>
      </p:sp>
      <p:sp>
        <p:nvSpPr>
          <p:cNvPr id="5" name="Footer Placeholder 4"/>
          <p:cNvSpPr>
            <a:spLocks noGrp="1"/>
          </p:cNvSpPr>
          <p:nvPr>
            <p:ph type="ftr" sz="quarter" idx="11"/>
          </p:nvPr>
        </p:nvSpPr>
        <p:spPr/>
        <p:txBody>
          <a:bodyPr/>
          <a:lstStyle/>
          <a:p>
            <a:r>
              <a:rPr lang="en-US" smtClean="0"/>
              <a:t>Air Resources Laboratory</a:t>
            </a:r>
            <a:endParaRPr lang="en-US"/>
          </a:p>
        </p:txBody>
      </p:sp>
      <p:sp>
        <p:nvSpPr>
          <p:cNvPr id="6" name="Slide Number Placeholder 5"/>
          <p:cNvSpPr>
            <a:spLocks noGrp="1"/>
          </p:cNvSpPr>
          <p:nvPr>
            <p:ph type="sldNum" sz="quarter" idx="12"/>
          </p:nvPr>
        </p:nvSpPr>
        <p:spPr/>
        <p:txBody>
          <a:bodyPr/>
          <a:lstStyle/>
          <a:p>
            <a:fld id="{3E7EE49B-C32B-495C-9640-ABBF50F57D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a:prstGeom prst="rect">
            <a:avLst/>
          </a:prstGeom>
        </p:spPr>
        <p:txBody>
          <a:bodyPr/>
          <a:lstStyle/>
          <a:p>
            <a:r>
              <a:rPr kumimoji="0" lang="en-US" dirty="0" smtClean="0"/>
              <a:t>Click to edit Master title style</a:t>
            </a:r>
            <a:endParaRPr kumimoji="0" lang="en-US" dirty="0"/>
          </a:p>
        </p:txBody>
      </p:sp>
      <p:sp>
        <p:nvSpPr>
          <p:cNvPr id="3" name="Content Placeholder 2"/>
          <p:cNvSpPr>
            <a:spLocks noGrp="1"/>
          </p:cNvSpPr>
          <p:nvPr>
            <p:ph sz="half" idx="1"/>
          </p:nvPr>
        </p:nvSpPr>
        <p:spPr>
          <a:xfrm>
            <a:off x="457200" y="1920085"/>
            <a:ext cx="4038600" cy="4434840"/>
          </a:xfrm>
          <a:prstGeom prst="rect">
            <a:avLst/>
          </a:prstGeo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a:prstGeom prst="rect">
            <a:avLst/>
          </a:prstGeo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EFA0AEB-B712-4BE8-B95C-DCC959453FF5}" type="datetime1">
              <a:rPr lang="en-US" smtClean="0"/>
              <a:t>09/17/2015</a:t>
            </a:fld>
            <a:endParaRPr lang="en-US"/>
          </a:p>
        </p:txBody>
      </p:sp>
      <p:sp>
        <p:nvSpPr>
          <p:cNvPr id="6" name="Footer Placeholder 5"/>
          <p:cNvSpPr>
            <a:spLocks noGrp="1"/>
          </p:cNvSpPr>
          <p:nvPr>
            <p:ph type="ftr" sz="quarter" idx="11"/>
          </p:nvPr>
        </p:nvSpPr>
        <p:spPr/>
        <p:txBody>
          <a:bodyPr/>
          <a:lstStyle/>
          <a:p>
            <a:r>
              <a:rPr lang="en-US" smtClean="0"/>
              <a:t>Air Resources Laboratory</a:t>
            </a:r>
            <a:endParaRPr lang="en-US"/>
          </a:p>
        </p:txBody>
      </p:sp>
      <p:sp>
        <p:nvSpPr>
          <p:cNvPr id="7" name="Slide Number Placeholder 6"/>
          <p:cNvSpPr>
            <a:spLocks noGrp="1"/>
          </p:cNvSpPr>
          <p:nvPr>
            <p:ph type="sldNum" sz="quarter" idx="12"/>
          </p:nvPr>
        </p:nvSpPr>
        <p:spPr/>
        <p:txBody>
          <a:bodyPr/>
          <a:lstStyle/>
          <a:p>
            <a:fld id="{3E7EE49B-C32B-495C-9640-ABBF50F57D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a:prstGeom prst="rect">
            <a:avLst/>
          </a:prstGeo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a:prstGeom prst="rect">
            <a:avLst/>
          </a:prstGeom>
        </p:spPr>
        <p:txBody>
          <a:bodyPr lIns="45720" tIns="0" rIns="45720" bIns="0" anchor="ctr">
            <a:noAutofit/>
          </a:bodyPr>
          <a:lstStyle>
            <a:lvl1pPr marL="0" indent="0">
              <a:buNone/>
              <a:defRPr sz="2400" b="1" cap="none" baseline="0">
                <a:solidFill>
                  <a:schemeClr val="tx1"/>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smtClean="0"/>
              <a:t>Click to edit Master text styles</a:t>
            </a:r>
          </a:p>
        </p:txBody>
      </p:sp>
      <p:sp>
        <p:nvSpPr>
          <p:cNvPr id="4" name="Text Placeholder 3"/>
          <p:cNvSpPr>
            <a:spLocks noGrp="1"/>
          </p:cNvSpPr>
          <p:nvPr>
            <p:ph type="body" sz="half" idx="3"/>
          </p:nvPr>
        </p:nvSpPr>
        <p:spPr>
          <a:xfrm>
            <a:off x="4645025" y="1859757"/>
            <a:ext cx="4041775" cy="654843"/>
          </a:xfrm>
          <a:prstGeom prst="rect">
            <a:avLst/>
          </a:prstGeom>
        </p:spPr>
        <p:txBody>
          <a:bodyPr lIns="45720" tIns="0" rIns="45720" bIns="0" anchor="ctr"/>
          <a:lstStyle>
            <a:lvl1pPr marL="0" indent="0">
              <a:buNone/>
              <a:defRPr sz="2400" b="1" cap="none" baseline="0">
                <a:solidFill>
                  <a:schemeClr val="tx1"/>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smtClean="0"/>
              <a:t>Click to edit Master text styles</a:t>
            </a:r>
          </a:p>
        </p:txBody>
      </p:sp>
      <p:sp>
        <p:nvSpPr>
          <p:cNvPr id="5" name="Content Placeholder 4"/>
          <p:cNvSpPr>
            <a:spLocks noGrp="1"/>
          </p:cNvSpPr>
          <p:nvPr>
            <p:ph sz="quarter" idx="2"/>
          </p:nvPr>
        </p:nvSpPr>
        <p:spPr>
          <a:xfrm>
            <a:off x="457200" y="2514600"/>
            <a:ext cx="4040188" cy="3845720"/>
          </a:xfrm>
          <a:prstGeom prst="rect">
            <a:avLst/>
          </a:prstGeo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a:prstGeom prst="rect">
            <a:avLst/>
          </a:prstGeo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49F1000-4E09-41F7-994C-1423E2D3BB08}" type="datetime1">
              <a:rPr lang="en-US" smtClean="0"/>
              <a:t>09/17/2015</a:t>
            </a:fld>
            <a:endParaRPr lang="en-US"/>
          </a:p>
        </p:txBody>
      </p:sp>
      <p:sp>
        <p:nvSpPr>
          <p:cNvPr id="8" name="Footer Placeholder 7"/>
          <p:cNvSpPr>
            <a:spLocks noGrp="1"/>
          </p:cNvSpPr>
          <p:nvPr>
            <p:ph type="ftr" sz="quarter" idx="11"/>
          </p:nvPr>
        </p:nvSpPr>
        <p:spPr/>
        <p:txBody>
          <a:bodyPr/>
          <a:lstStyle/>
          <a:p>
            <a:r>
              <a:rPr lang="en-US" smtClean="0"/>
              <a:t>Air Resources Laboratory</a:t>
            </a:r>
            <a:endParaRPr lang="en-US"/>
          </a:p>
        </p:txBody>
      </p:sp>
      <p:sp>
        <p:nvSpPr>
          <p:cNvPr id="9" name="Slide Number Placeholder 8"/>
          <p:cNvSpPr>
            <a:spLocks noGrp="1"/>
          </p:cNvSpPr>
          <p:nvPr>
            <p:ph type="sldNum" sz="quarter" idx="12"/>
          </p:nvPr>
        </p:nvSpPr>
        <p:spPr/>
        <p:txBody>
          <a:bodyPr/>
          <a:lstStyle/>
          <a:p>
            <a:fld id="{3E7EE49B-C32B-495C-9640-ABBF50F57D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z="800"/>
            </a:lvl1pPr>
          </a:lstStyle>
          <a:p>
            <a:fld id="{B6A4A084-AD3F-4ABD-88A4-4943C8E37FF3}" type="datetime1">
              <a:rPr lang="en-US" smtClean="0"/>
              <a:t>09/17/2015</a:t>
            </a:fld>
            <a:endParaRPr lang="en-US"/>
          </a:p>
        </p:txBody>
      </p:sp>
      <p:sp>
        <p:nvSpPr>
          <p:cNvPr id="3" name="Footer Placeholder 2"/>
          <p:cNvSpPr>
            <a:spLocks noGrp="1"/>
          </p:cNvSpPr>
          <p:nvPr>
            <p:ph type="ftr" sz="quarter" idx="11"/>
          </p:nvPr>
        </p:nvSpPr>
        <p:spPr/>
        <p:txBody>
          <a:bodyPr/>
          <a:lstStyle/>
          <a:p>
            <a:r>
              <a:rPr lang="en-US" dirty="0" smtClean="0"/>
              <a:t>Air Resources Laboratory</a:t>
            </a:r>
            <a:endParaRPr lang="en-US" dirty="0"/>
          </a:p>
        </p:txBody>
      </p:sp>
      <p:sp>
        <p:nvSpPr>
          <p:cNvPr id="4" name="Slide Number Placeholder 3"/>
          <p:cNvSpPr>
            <a:spLocks noGrp="1"/>
          </p:cNvSpPr>
          <p:nvPr>
            <p:ph type="sldNum" sz="quarter" idx="12"/>
          </p:nvPr>
        </p:nvSpPr>
        <p:spPr/>
        <p:txBody>
          <a:bodyPr/>
          <a:lstStyle>
            <a:lvl1pPr>
              <a:defRPr sz="800"/>
            </a:lvl1pPr>
          </a:lstStyle>
          <a:p>
            <a:fld id="{3E7EE49B-C32B-495C-9640-ABBF50F57D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a:prstGeom prst="rect">
            <a:avLst/>
          </a:prstGeom>
        </p:spPr>
        <p:txBody>
          <a:bodyPr lIns="0" anchor="b">
            <a:noAutofit/>
          </a:bodyPr>
          <a:lstStyle>
            <a:lvl1pPr algn="l" rtl="0">
              <a:spcBef>
                <a:spcPct val="0"/>
              </a:spcBef>
              <a:buNone/>
              <a:defRPr sz="2600" b="0">
                <a:ln>
                  <a:noFill/>
                </a:ln>
                <a:solidFill>
                  <a:schemeClr val="tx1"/>
                </a:solidFill>
                <a:effectLst/>
                <a:latin typeface="+mj-lt"/>
                <a:ea typeface="+mj-ea"/>
                <a:cs typeface="+mj-cs"/>
              </a:defRPr>
            </a:lvl1pPr>
          </a:lstStyle>
          <a:p>
            <a:r>
              <a:rPr kumimoji="0" lang="en-US" dirty="0" smtClean="0"/>
              <a:t>Click to edit Master title style</a:t>
            </a:r>
            <a:endParaRPr kumimoji="0" lang="en-US" dirty="0"/>
          </a:p>
        </p:txBody>
      </p:sp>
      <p:sp>
        <p:nvSpPr>
          <p:cNvPr id="3" name="Text Placeholder 2"/>
          <p:cNvSpPr>
            <a:spLocks noGrp="1"/>
          </p:cNvSpPr>
          <p:nvPr>
            <p:ph type="body" idx="2"/>
          </p:nvPr>
        </p:nvSpPr>
        <p:spPr>
          <a:xfrm>
            <a:off x="685800" y="1676400"/>
            <a:ext cx="2743200" cy="4572000"/>
          </a:xfrm>
          <a:prstGeom prst="rect">
            <a:avLst/>
          </a:prstGeo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a:prstGeom prst="rect">
            <a:avLst/>
          </a:prstGeo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C698AD4-D18A-4A98-87AA-733708F6EB8F}" type="datetime1">
              <a:rPr lang="en-US" smtClean="0"/>
              <a:t>09/17/2015</a:t>
            </a:fld>
            <a:endParaRPr lang="en-US"/>
          </a:p>
        </p:txBody>
      </p:sp>
      <p:sp>
        <p:nvSpPr>
          <p:cNvPr id="6" name="Footer Placeholder 5"/>
          <p:cNvSpPr>
            <a:spLocks noGrp="1"/>
          </p:cNvSpPr>
          <p:nvPr>
            <p:ph type="ftr" sz="quarter" idx="11"/>
          </p:nvPr>
        </p:nvSpPr>
        <p:spPr/>
        <p:txBody>
          <a:bodyPr/>
          <a:lstStyle/>
          <a:p>
            <a:r>
              <a:rPr lang="en-US" smtClean="0"/>
              <a:t>Air Resources Laboratory</a:t>
            </a:r>
            <a:endParaRPr lang="en-US"/>
          </a:p>
        </p:txBody>
      </p:sp>
      <p:sp>
        <p:nvSpPr>
          <p:cNvPr id="7" name="Slide Number Placeholder 6"/>
          <p:cNvSpPr>
            <a:spLocks noGrp="1"/>
          </p:cNvSpPr>
          <p:nvPr>
            <p:ph type="sldNum" sz="quarter" idx="12"/>
          </p:nvPr>
        </p:nvSpPr>
        <p:spPr/>
        <p:txBody>
          <a:bodyPr/>
          <a:lstStyle/>
          <a:p>
            <a:fld id="{3E7EE49B-C32B-495C-9640-ABBF50F57D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a:prstGeom prst="rect">
            <a:avLst/>
          </a:prstGeom>
        </p:spPr>
        <p:txBody>
          <a:bodyPr vert="horz" lIns="45720" tIns="45720" rIns="45720" bIns="45720" anchor="b"/>
          <a:lstStyle>
            <a:lvl1pPr algn="l">
              <a:buNone/>
              <a:defRPr sz="2000" b="1">
                <a:solidFill>
                  <a:schemeClr val="tx1"/>
                </a:solidFill>
              </a:defRPr>
            </a:lvl1pPr>
          </a:lstStyle>
          <a:p>
            <a:r>
              <a:rPr kumimoji="0" lang="en-US" dirty="0" smtClean="0"/>
              <a:t>Click to edit Master title style</a:t>
            </a:r>
            <a:endParaRPr kumimoji="0" lang="en-US" dirty="0"/>
          </a:p>
        </p:txBody>
      </p:sp>
      <p:sp>
        <p:nvSpPr>
          <p:cNvPr id="4" name="Text Placeholder 3"/>
          <p:cNvSpPr>
            <a:spLocks noGrp="1"/>
          </p:cNvSpPr>
          <p:nvPr>
            <p:ph type="body" sz="half" idx="2"/>
          </p:nvPr>
        </p:nvSpPr>
        <p:spPr>
          <a:xfrm>
            <a:off x="609600" y="2828785"/>
            <a:ext cx="2209800" cy="2179320"/>
          </a:xfrm>
          <a:prstGeom prst="rect">
            <a:avLst/>
          </a:prstGeo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7490C62-41A1-4C86-9536-8857A7072EFF}" type="datetime1">
              <a:rPr lang="en-US" smtClean="0"/>
              <a:t>09/17/2015</a:t>
            </a:fld>
            <a:endParaRPr lang="en-US"/>
          </a:p>
        </p:txBody>
      </p:sp>
      <p:sp>
        <p:nvSpPr>
          <p:cNvPr id="6" name="Footer Placeholder 5"/>
          <p:cNvSpPr>
            <a:spLocks noGrp="1"/>
          </p:cNvSpPr>
          <p:nvPr>
            <p:ph type="ftr" sz="quarter" idx="11"/>
          </p:nvPr>
        </p:nvSpPr>
        <p:spPr/>
        <p:txBody>
          <a:bodyPr/>
          <a:lstStyle/>
          <a:p>
            <a:r>
              <a:rPr lang="en-US" smtClean="0"/>
              <a:t>Air Resources Laboratory</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3E7EE49B-C32B-495C-9640-ABBF50F57D80}"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a:prstGeom prst="rect">
            <a:avLst/>
          </a:prstGeom>
        </p:spPr>
        <p:txBody>
          <a:bodyPr/>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a:off x="457200" y="1935480"/>
            <a:ext cx="8229600" cy="4389120"/>
          </a:xfrm>
          <a:prstGeom prst="rect">
            <a:avLst/>
          </a:prstGeo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5DA056-C74D-4D74-A830-F6DEE594233D}" type="datetime1">
              <a:rPr lang="en-US" smtClean="0"/>
              <a:t>09/17/2015</a:t>
            </a:fld>
            <a:endParaRPr lang="en-US"/>
          </a:p>
        </p:txBody>
      </p:sp>
      <p:sp>
        <p:nvSpPr>
          <p:cNvPr id="5" name="Footer Placeholder 4"/>
          <p:cNvSpPr>
            <a:spLocks noGrp="1"/>
          </p:cNvSpPr>
          <p:nvPr>
            <p:ph type="ftr" sz="quarter" idx="11"/>
          </p:nvPr>
        </p:nvSpPr>
        <p:spPr/>
        <p:txBody>
          <a:bodyPr/>
          <a:lstStyle/>
          <a:p>
            <a:r>
              <a:rPr lang="en-US" smtClean="0"/>
              <a:t>Air Resources Laboratory</a:t>
            </a:r>
            <a:endParaRPr lang="en-US"/>
          </a:p>
        </p:txBody>
      </p:sp>
      <p:sp>
        <p:nvSpPr>
          <p:cNvPr id="6" name="Slide Number Placeholder 5"/>
          <p:cNvSpPr>
            <a:spLocks noGrp="1"/>
          </p:cNvSpPr>
          <p:nvPr>
            <p:ph type="sldNum" sz="quarter" idx="12"/>
          </p:nvPr>
        </p:nvSpPr>
        <p:spPr/>
        <p:txBody>
          <a:bodyPr/>
          <a:lstStyle/>
          <a:p>
            <a:fld id="{3E7EE49B-C32B-495C-9640-ABBF50F57D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a:prstGeom prst="rect">
            <a:avLst/>
          </a:prstGeom>
        </p:spPr>
        <p:txBody>
          <a:bodyPr vert="eaVer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a:off x="457200" y="914401"/>
            <a:ext cx="6019800" cy="5211763"/>
          </a:xfrm>
          <a:prstGeom prst="rect">
            <a:avLst/>
          </a:prstGeo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0CEB727-E195-4233-94F5-3E06B9C35F37}" type="datetime1">
              <a:rPr lang="en-US" smtClean="0"/>
              <a:t>09/17/2015</a:t>
            </a:fld>
            <a:endParaRPr lang="en-US"/>
          </a:p>
        </p:txBody>
      </p:sp>
      <p:sp>
        <p:nvSpPr>
          <p:cNvPr id="5" name="Footer Placeholder 4"/>
          <p:cNvSpPr>
            <a:spLocks noGrp="1"/>
          </p:cNvSpPr>
          <p:nvPr>
            <p:ph type="ftr" sz="quarter" idx="11"/>
          </p:nvPr>
        </p:nvSpPr>
        <p:spPr/>
        <p:txBody>
          <a:bodyPr/>
          <a:lstStyle/>
          <a:p>
            <a:r>
              <a:rPr lang="en-US" smtClean="0"/>
              <a:t>Air Resources Laboratory</a:t>
            </a:r>
            <a:endParaRPr lang="en-US"/>
          </a:p>
        </p:txBody>
      </p:sp>
      <p:sp>
        <p:nvSpPr>
          <p:cNvPr id="6" name="Slide Number Placeholder 5"/>
          <p:cNvSpPr>
            <a:spLocks noGrp="1"/>
          </p:cNvSpPr>
          <p:nvPr>
            <p:ph type="sldNum" sz="quarter" idx="12"/>
          </p:nvPr>
        </p:nvSpPr>
        <p:spPr/>
        <p:txBody>
          <a:bodyPr/>
          <a:lstStyle/>
          <a:p>
            <a:fld id="{3E7EE49B-C32B-495C-9640-ABBF50F57D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7" name="TextBox 16"/>
          <p:cNvSpPr txBox="1"/>
          <p:nvPr userDrawn="1"/>
        </p:nvSpPr>
        <p:spPr>
          <a:xfrm>
            <a:off x="0" y="6488668"/>
            <a:ext cx="9144000" cy="369332"/>
          </a:xfrm>
          <a:prstGeom prst="rect">
            <a:avLst/>
          </a:prstGeom>
          <a:gradFill flip="none" rotWithShape="1">
            <a:gsLst>
              <a:gs pos="25000">
                <a:srgbClr val="33CCCC">
                  <a:tint val="66000"/>
                  <a:satMod val="160000"/>
                </a:srgbClr>
              </a:gs>
              <a:gs pos="50000">
                <a:srgbClr val="33CCCC">
                  <a:tint val="44500"/>
                  <a:satMod val="160000"/>
                </a:srgbClr>
              </a:gs>
              <a:gs pos="100000">
                <a:srgbClr val="33CCCC">
                  <a:tint val="23500"/>
                  <a:satMod val="160000"/>
                </a:srgbClr>
              </a:gs>
            </a:gsLst>
            <a:lin ang="16200000" scaled="1"/>
            <a:tileRect/>
          </a:gradFill>
        </p:spPr>
        <p:txBody>
          <a:bodyPr wrap="square" rtlCol="0">
            <a:spAutoFit/>
          </a:bodyPr>
          <a:lstStyle/>
          <a:p>
            <a:endParaRPr lang="en-US" dirty="0"/>
          </a:p>
        </p:txBody>
      </p:sp>
      <p:sp>
        <p:nvSpPr>
          <p:cNvPr id="7" name="Freeform 6"/>
          <p:cNvSpPr>
            <a:spLocks/>
          </p:cNvSpPr>
          <p:nvPr/>
        </p:nvSpPr>
        <p:spPr bwMode="auto">
          <a:xfrm>
            <a:off x="-9525" y="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800" b="1">
                <a:solidFill>
                  <a:schemeClr val="tx2">
                    <a:shade val="90000"/>
                  </a:schemeClr>
                </a:solidFill>
              </a:defRPr>
            </a:lvl1pPr>
          </a:lstStyle>
          <a:p>
            <a:fld id="{CE783A9B-E398-4C5B-BB58-78A267FAAFEC}" type="datetime1">
              <a:rPr lang="en-US" smtClean="0"/>
              <a:t>09/17/2015</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ctr" eaLnBrk="1" latinLnBrk="0" hangingPunct="1">
              <a:defRPr kumimoji="0" sz="1200" b="1">
                <a:solidFill>
                  <a:schemeClr val="tx2">
                    <a:shade val="90000"/>
                  </a:schemeClr>
                </a:solidFill>
              </a:defRPr>
            </a:lvl1pPr>
          </a:lstStyle>
          <a:p>
            <a:r>
              <a:rPr lang="en-US" dirty="0" smtClean="0"/>
              <a:t>Air Resources Laboratory</a:t>
            </a: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800" b="1">
                <a:solidFill>
                  <a:schemeClr val="tx2">
                    <a:shade val="90000"/>
                  </a:schemeClr>
                </a:solidFill>
              </a:defRPr>
            </a:lvl1pPr>
          </a:lstStyle>
          <a:p>
            <a:fld id="{3E7EE49B-C32B-495C-9640-ABBF50F57D80}"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pic>
        <p:nvPicPr>
          <p:cNvPr id="14" name="Picture 7" descr="NOAA"/>
          <p:cNvPicPr>
            <a:picLocks noChangeAspect="1" noChangeArrowheads="1"/>
          </p:cNvPicPr>
          <p:nvPr userDrawn="1"/>
        </p:nvPicPr>
        <p:blipFill>
          <a:blip r:embed="rId11" cstate="print"/>
          <a:srcRect/>
          <a:stretch>
            <a:fillRect/>
          </a:stretch>
        </p:blipFill>
        <p:spPr bwMode="auto">
          <a:xfrm>
            <a:off x="76200" y="76200"/>
            <a:ext cx="762000" cy="762000"/>
          </a:xfrm>
          <a:prstGeom prst="rect">
            <a:avLst/>
          </a:prstGeom>
          <a:noFill/>
          <a:effectLst>
            <a:outerShdw dist="45791" dir="2021404" algn="ctr" rotWithShape="0">
              <a:srgbClr val="000066">
                <a:alpha val="50000"/>
              </a:srgbClr>
            </a:outerShdw>
          </a:effectLst>
        </p:spPr>
      </p:pic>
      <p:sp>
        <p:nvSpPr>
          <p:cNvPr id="16" name="Title Placeholder 8"/>
          <p:cNvSpPr>
            <a:spLocks noGrp="1"/>
          </p:cNvSpPr>
          <p:nvPr>
            <p:ph type="title"/>
          </p:nvPr>
        </p:nvSpPr>
        <p:spPr>
          <a:xfrm>
            <a:off x="1447800" y="2514600"/>
            <a:ext cx="6019800" cy="838200"/>
          </a:xfrm>
          <a:prstGeom prst="rect">
            <a:avLst/>
          </a:prstGeom>
        </p:spPr>
        <p:txBody>
          <a:bodyPr vert="horz" lIns="0" rIns="0" bIns="0" anchor="b">
            <a:noAutofit/>
          </a:bodyPr>
          <a:lstStyle/>
          <a:p>
            <a:r>
              <a:rPr kumimoji="0" lang="en-US" dirty="0" smtClean="0"/>
              <a:t>Click to edit Master title style</a:t>
            </a:r>
            <a:endParaRPr kumimoji="0" lang="en-US" dirty="0"/>
          </a:p>
        </p:txBody>
      </p:sp>
    </p:spTree>
  </p:cSld>
  <p:clrMap bg1="lt1" tx1="dk1" bg2="lt2" tx2="dk2" accent1="accent1" accent2="accent2" accent3="accent3" accent4="accent4" accent5="accent5" accent6="accent6" hlink="hlink" folHlink="folHlink"/>
  <p:sldLayoutIdLst>
    <p:sldLayoutId id="2147483676" r:id="rId1"/>
    <p:sldLayoutId id="2147483673" r:id="rId2"/>
    <p:sldLayoutId id="2147483674" r:id="rId3"/>
    <p:sldLayoutId id="2147483675" r:id="rId4"/>
    <p:sldLayoutId id="2147483677" r:id="rId5"/>
    <p:sldLayoutId id="2147483678" r:id="rId6"/>
    <p:sldLayoutId id="2147483679" r:id="rId7"/>
    <p:sldLayoutId id="2147483680" r:id="rId8"/>
    <p:sldLayoutId id="2147483681" r:id="rId9"/>
  </p:sldLayoutIdLst>
  <p:hf hdr="0" ftr="0" dt="0"/>
  <p:txStyles>
    <p:titleStyle>
      <a:lvl1pPr algn="l" rtl="0" eaLnBrk="1" latinLnBrk="0" hangingPunct="1">
        <a:spcBef>
          <a:spcPct val="0"/>
        </a:spcBef>
        <a:buNone/>
        <a:defRPr kumimoji="0" sz="3600" b="0" kern="1200">
          <a:ln>
            <a:noFill/>
          </a:ln>
          <a:solidFill>
            <a:schemeClr val="tx1"/>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87315" y="1219200"/>
            <a:ext cx="8229600" cy="1447800"/>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smtClean="0"/>
              <a:t>World Meteorological Organization’s Evaluation of the Radionuclide Dispersion and Deposition from the Fukushima Daiichi Nuclear Power Plant Accident</a:t>
            </a:r>
            <a:br>
              <a:rPr lang="en-US" altLang="en-US" sz="2800" dirty="0" smtClean="0"/>
            </a:br>
            <a:endParaRPr lang="en-US" altLang="en-US" sz="2800" dirty="0" smtClean="0"/>
          </a:p>
        </p:txBody>
      </p:sp>
      <p:sp>
        <p:nvSpPr>
          <p:cNvPr id="5" name="TextBox 4"/>
          <p:cNvSpPr txBox="1"/>
          <p:nvPr/>
        </p:nvSpPr>
        <p:spPr>
          <a:xfrm>
            <a:off x="3444815" y="3505199"/>
            <a:ext cx="2514600" cy="1200329"/>
          </a:xfrm>
          <a:prstGeom prst="rect">
            <a:avLst/>
          </a:prstGeom>
          <a:noFill/>
        </p:spPr>
        <p:txBody>
          <a:bodyPr wrap="square" rtlCol="0">
            <a:spAutoFit/>
          </a:bodyPr>
          <a:lstStyle/>
          <a:p>
            <a:pPr algn="ctr"/>
            <a:r>
              <a:rPr lang="en-US" sz="2400" dirty="0" smtClean="0"/>
              <a:t>Glenn </a:t>
            </a:r>
            <a:r>
              <a:rPr lang="en-US" sz="2400" dirty="0" err="1" smtClean="0"/>
              <a:t>Rolph</a:t>
            </a:r>
            <a:endParaRPr lang="en-US" sz="2400" dirty="0" smtClean="0"/>
          </a:p>
          <a:p>
            <a:pPr algn="ctr"/>
            <a:r>
              <a:rPr lang="en-US" sz="2400" dirty="0" smtClean="0"/>
              <a:t>Dr. Ariel Stein</a:t>
            </a:r>
          </a:p>
          <a:p>
            <a:pPr algn="ctr"/>
            <a:r>
              <a:rPr lang="en-US" sz="2400" dirty="0" smtClean="0"/>
              <a:t>Roland </a:t>
            </a:r>
            <a:r>
              <a:rPr lang="en-US" sz="2400" dirty="0" err="1" smtClean="0"/>
              <a:t>Draxler</a:t>
            </a:r>
            <a:endParaRPr lang="en-US" sz="2400" dirty="0"/>
          </a:p>
        </p:txBody>
      </p:sp>
      <p:sp>
        <p:nvSpPr>
          <p:cNvPr id="6" name="TextBox 5"/>
          <p:cNvSpPr txBox="1"/>
          <p:nvPr/>
        </p:nvSpPr>
        <p:spPr>
          <a:xfrm>
            <a:off x="4953000" y="5105400"/>
            <a:ext cx="3962400" cy="1015663"/>
          </a:xfrm>
          <a:prstGeom prst="rect">
            <a:avLst/>
          </a:prstGeom>
          <a:noFill/>
        </p:spPr>
        <p:txBody>
          <a:bodyPr wrap="square" rtlCol="0">
            <a:spAutoFit/>
          </a:bodyPr>
          <a:lstStyle/>
          <a:p>
            <a:pPr algn="r"/>
            <a:r>
              <a:rPr lang="en-US" dirty="0" smtClean="0"/>
              <a:t>NOAA Air Resources Laboratory</a:t>
            </a:r>
          </a:p>
          <a:p>
            <a:pPr algn="r"/>
            <a:r>
              <a:rPr lang="en-US" sz="1400" dirty="0" smtClean="0"/>
              <a:t>September 21-22, 2015</a:t>
            </a:r>
          </a:p>
          <a:p>
            <a:pPr algn="r"/>
            <a:r>
              <a:rPr lang="en-US" sz="1400" dirty="0" smtClean="0"/>
              <a:t>International MACCS User’s Group Meeting</a:t>
            </a:r>
          </a:p>
          <a:p>
            <a:pPr algn="r"/>
            <a:r>
              <a:rPr lang="en-US" sz="1400" dirty="0" smtClean="0"/>
              <a:t>Bethesda, MD USA</a:t>
            </a:r>
            <a:endParaRPr lang="en-US" sz="1400" dirty="0"/>
          </a:p>
        </p:txBody>
      </p:sp>
      <p:sp>
        <p:nvSpPr>
          <p:cNvPr id="2" name="Slide Number Placeholder 1"/>
          <p:cNvSpPr>
            <a:spLocks noGrp="1"/>
          </p:cNvSpPr>
          <p:nvPr>
            <p:ph type="sldNum" sz="quarter" idx="12"/>
          </p:nvPr>
        </p:nvSpPr>
        <p:spPr/>
        <p:txBody>
          <a:bodyPr/>
          <a:lstStyle/>
          <a:p>
            <a:fld id="{3E7EE49B-C32B-495C-9640-ABBF50F57D80}"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10</a:t>
            </a:fld>
            <a:endParaRPr lang="en-US"/>
          </a:p>
        </p:txBody>
      </p:sp>
      <p:sp>
        <p:nvSpPr>
          <p:cNvPr id="5" name="Title 1"/>
          <p:cNvSpPr txBox="1">
            <a:spLocks/>
          </p:cNvSpPr>
          <p:nvPr/>
        </p:nvSpPr>
        <p:spPr>
          <a:xfrm>
            <a:off x="457200" y="762000"/>
            <a:ext cx="8229600" cy="1143000"/>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smtClean="0"/>
              <a:t>Cs-137 Emission Rates</a:t>
            </a:r>
            <a:r>
              <a:rPr lang="en-US" altLang="en-US" smtClean="0"/>
              <a:t/>
            </a:r>
            <a:br>
              <a:rPr lang="en-US" altLang="en-US" smtClean="0"/>
            </a:br>
            <a:r>
              <a:rPr lang="en-GB" altLang="en-US" sz="2200" smtClean="0"/>
              <a:t>Chino et al. (2011) modified by Terada et al. (2012)</a:t>
            </a:r>
            <a:endParaRPr lang="en-US" altLang="en-US" sz="2200" dirty="0" smtClean="0"/>
          </a:p>
        </p:txBody>
      </p:sp>
      <p:pic>
        <p:nvPicPr>
          <p:cNvPr id="6" name="Content Placeholder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1309778" y="1676400"/>
            <a:ext cx="6249988" cy="4525963"/>
          </a:xfrm>
          <a:prstGeom prst="rect">
            <a:avLst/>
          </a:prstGeom>
        </p:spPr>
      </p:pic>
    </p:spTree>
    <p:extLst>
      <p:ext uri="{BB962C8B-B14F-4D97-AF65-F5344CB8AC3E}">
        <p14:creationId xmlns:p14="http://schemas.microsoft.com/office/powerpoint/2010/main" val="30039187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11</a:t>
            </a:fld>
            <a:endParaRPr lang="en-US"/>
          </a:p>
        </p:txBody>
      </p:sp>
      <p:sp>
        <p:nvSpPr>
          <p:cNvPr id="5" name="Title 1"/>
          <p:cNvSpPr txBox="1">
            <a:spLocks/>
          </p:cNvSpPr>
          <p:nvPr/>
        </p:nvSpPr>
        <p:spPr>
          <a:xfrm>
            <a:off x="485955" y="762000"/>
            <a:ext cx="8229600" cy="723900"/>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smtClean="0"/>
              <a:t>Website Interface</a:t>
            </a:r>
            <a:endParaRPr lang="en-US" altLang="en-US" sz="2800" dirty="0"/>
          </a:p>
          <a:p>
            <a:pPr algn="ctr"/>
            <a:r>
              <a:rPr lang="en-US" altLang="en-US" sz="2000" dirty="0">
                <a:solidFill>
                  <a:schemeClr val="accent1">
                    <a:lumMod val="60000"/>
                    <a:lumOff val="40000"/>
                  </a:schemeClr>
                </a:solidFill>
              </a:rPr>
              <a:t>http://ready.arl.noaa.gov/READY_fdnppwmo.php</a:t>
            </a:r>
            <a:endParaRPr lang="en-US" altLang="en-US" sz="2000" dirty="0" smtClean="0">
              <a:solidFill>
                <a:schemeClr val="accent1">
                  <a:lumMod val="60000"/>
                  <a:lumOff val="40000"/>
                </a:schemeClr>
              </a:solidFill>
            </a:endParaRPr>
          </a:p>
        </p:txBody>
      </p:sp>
      <p:pic>
        <p:nvPicPr>
          <p:cNvPr id="6" name="Content Placeholder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1576477" y="2971800"/>
            <a:ext cx="6048555" cy="3271634"/>
          </a:xfrm>
          <a:prstGeom prst="rect">
            <a:avLst/>
          </a:prstGeom>
        </p:spPr>
      </p:pic>
      <p:sp>
        <p:nvSpPr>
          <p:cNvPr id="7" name="Rectangle 6"/>
          <p:cNvSpPr txBox="1">
            <a:spLocks noChangeArrowheads="1"/>
          </p:cNvSpPr>
          <p:nvPr/>
        </p:nvSpPr>
        <p:spPr>
          <a:xfrm>
            <a:off x="908050" y="1676400"/>
            <a:ext cx="7550150" cy="1219200"/>
          </a:xfrm>
          <a:prstGeom prst="rect">
            <a:avLst/>
          </a:prstGeom>
        </p:spPr>
        <p:txBody>
          <a:bodyPr rtlCol="0">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lnSpc>
                <a:spcPct val="80000"/>
              </a:lnSpc>
              <a:buFont typeface="Arial" pitchFamily="34" charset="0"/>
              <a:buChar char="•"/>
              <a:defRPr/>
            </a:pPr>
            <a:r>
              <a:rPr lang="en-US" sz="1800" dirty="0" smtClean="0"/>
              <a:t>Web interface created to assist task team with interpretation</a:t>
            </a:r>
          </a:p>
          <a:p>
            <a:pPr>
              <a:lnSpc>
                <a:spcPct val="80000"/>
              </a:lnSpc>
              <a:buFont typeface="Arial" pitchFamily="34" charset="0"/>
              <a:buChar char="•"/>
              <a:defRPr/>
            </a:pPr>
            <a:r>
              <a:rPr lang="en-US" sz="1800" dirty="0" smtClean="0"/>
              <a:t>Permits selection of ATDM, emission rate, radionuclide, and measurement data</a:t>
            </a:r>
          </a:p>
          <a:p>
            <a:pPr>
              <a:lnSpc>
                <a:spcPct val="80000"/>
              </a:lnSpc>
              <a:buFont typeface="Arial" pitchFamily="34" charset="0"/>
              <a:buChar char="•"/>
              <a:defRPr/>
            </a:pPr>
            <a:r>
              <a:rPr lang="en-US" sz="1800" dirty="0" smtClean="0"/>
              <a:t>Creates maps and graphics of model results in common format</a:t>
            </a:r>
            <a:endParaRPr lang="en-US" sz="1800" dirty="0"/>
          </a:p>
        </p:txBody>
      </p:sp>
    </p:spTree>
    <p:extLst>
      <p:ext uri="{BB962C8B-B14F-4D97-AF65-F5344CB8AC3E}">
        <p14:creationId xmlns:p14="http://schemas.microsoft.com/office/powerpoint/2010/main" val="22480471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0200" y="1586211"/>
            <a:ext cx="2286000" cy="274967"/>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3E7EE49B-C32B-495C-9640-ABBF50F57D80}" type="slidenum">
              <a:rPr lang="en-US" smtClean="0"/>
              <a:pPr/>
              <a:t>12</a:t>
            </a:fld>
            <a:endParaRPr lang="en-US"/>
          </a:p>
        </p:txBody>
      </p:sp>
      <p:sp>
        <p:nvSpPr>
          <p:cNvPr id="5" name="Title 4"/>
          <p:cNvSpPr txBox="1">
            <a:spLocks/>
          </p:cNvSpPr>
          <p:nvPr/>
        </p:nvSpPr>
        <p:spPr>
          <a:xfrm>
            <a:off x="475891" y="892175"/>
            <a:ext cx="8229600" cy="571500"/>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smtClean="0"/>
              <a:t>Monitoring Data for ATDM Verification</a:t>
            </a:r>
          </a:p>
        </p:txBody>
      </p:sp>
      <p:pic>
        <p:nvPicPr>
          <p:cNvPr id="6" name="Content Placeholder 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406385" y="1676400"/>
            <a:ext cx="4737340" cy="3723506"/>
          </a:xfrm>
          <a:prstGeom prst="rect">
            <a:avLst/>
          </a:prstGeom>
        </p:spPr>
      </p:pic>
      <p:pic>
        <p:nvPicPr>
          <p:cNvPr id="7" name="図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5365870" y="1905000"/>
            <a:ext cx="3289300" cy="4525963"/>
          </a:xfrm>
          <a:prstGeom prst="rect">
            <a:avLst/>
          </a:prstGeom>
        </p:spPr>
      </p:pic>
      <p:sp>
        <p:nvSpPr>
          <p:cNvPr id="8" name="Diamond 7"/>
          <p:cNvSpPr/>
          <p:nvPr/>
        </p:nvSpPr>
        <p:spPr>
          <a:xfrm>
            <a:off x="3200400" y="5702816"/>
            <a:ext cx="182562" cy="182563"/>
          </a:xfrm>
          <a:prstGeom prst="diamon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Cross 8"/>
          <p:cNvSpPr/>
          <p:nvPr/>
        </p:nvSpPr>
        <p:spPr>
          <a:xfrm>
            <a:off x="3200400" y="6064073"/>
            <a:ext cx="182562" cy="182563"/>
          </a:xfrm>
          <a:prstGeom prst="pl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TextBox 14"/>
          <p:cNvSpPr txBox="1">
            <a:spLocks noChangeArrowheads="1"/>
          </p:cNvSpPr>
          <p:nvPr/>
        </p:nvSpPr>
        <p:spPr bwMode="auto">
          <a:xfrm>
            <a:off x="3444964" y="5609154"/>
            <a:ext cx="1891821"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1800" dirty="0"/>
              <a:t>- JAEA Tokai-</a:t>
            </a:r>
            <a:r>
              <a:rPr lang="en-US" altLang="en-US" sz="1800" dirty="0" err="1"/>
              <a:t>mura</a:t>
            </a:r>
            <a:endParaRPr lang="en-US" altLang="en-US" sz="1800" dirty="0"/>
          </a:p>
        </p:txBody>
      </p:sp>
      <p:sp>
        <p:nvSpPr>
          <p:cNvPr id="11" name="TextBox 15"/>
          <p:cNvSpPr txBox="1">
            <a:spLocks noChangeArrowheads="1"/>
          </p:cNvSpPr>
          <p:nvPr/>
        </p:nvSpPr>
        <p:spPr bwMode="auto">
          <a:xfrm>
            <a:off x="3444964" y="5970411"/>
            <a:ext cx="1896464"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1800" dirty="0"/>
              <a:t>- Takasaki</a:t>
            </a:r>
          </a:p>
        </p:txBody>
      </p:sp>
      <p:sp>
        <p:nvSpPr>
          <p:cNvPr id="12" name="Cross 11"/>
          <p:cNvSpPr/>
          <p:nvPr/>
        </p:nvSpPr>
        <p:spPr>
          <a:xfrm>
            <a:off x="7044229" y="5090991"/>
            <a:ext cx="182563" cy="182563"/>
          </a:xfrm>
          <a:prstGeom prst="pl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Diamond 12"/>
          <p:cNvSpPr/>
          <p:nvPr/>
        </p:nvSpPr>
        <p:spPr>
          <a:xfrm>
            <a:off x="8067839" y="4822161"/>
            <a:ext cx="182562" cy="182563"/>
          </a:xfrm>
          <a:prstGeom prst="diamon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TextBox 13"/>
          <p:cNvSpPr txBox="1">
            <a:spLocks noChangeArrowheads="1"/>
          </p:cNvSpPr>
          <p:nvPr/>
        </p:nvSpPr>
        <p:spPr bwMode="auto">
          <a:xfrm>
            <a:off x="5410320" y="1553833"/>
            <a:ext cx="36574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1600" dirty="0"/>
              <a:t>Asahi </a:t>
            </a:r>
            <a:r>
              <a:rPr lang="en-US" altLang="en-US" sz="1600" dirty="0" smtClean="0"/>
              <a:t>Shimbun </a:t>
            </a:r>
            <a:r>
              <a:rPr lang="en-US" altLang="en-US" sz="1600" dirty="0"/>
              <a:t>newspaper (</a:t>
            </a:r>
            <a:r>
              <a:rPr lang="en-US" altLang="en-US" sz="1600" dirty="0" smtClean="0"/>
              <a:t>11/21/2011)</a:t>
            </a:r>
            <a:endParaRPr lang="en-US" altLang="en-US" sz="1600" dirty="0"/>
          </a:p>
        </p:txBody>
      </p:sp>
      <p:sp>
        <p:nvSpPr>
          <p:cNvPr id="15" name="TextBox 14"/>
          <p:cNvSpPr txBox="1"/>
          <p:nvPr/>
        </p:nvSpPr>
        <p:spPr>
          <a:xfrm>
            <a:off x="990600" y="5794376"/>
            <a:ext cx="2133600" cy="369332"/>
          </a:xfrm>
          <a:prstGeom prst="rect">
            <a:avLst/>
          </a:prstGeom>
          <a:noFill/>
        </p:spPr>
        <p:txBody>
          <a:bodyPr wrap="square" rtlCol="0">
            <a:spAutoFit/>
          </a:bodyPr>
          <a:lstStyle/>
          <a:p>
            <a:r>
              <a:rPr lang="en-US" dirty="0" smtClean="0"/>
              <a:t>Air monitoring sites:</a:t>
            </a:r>
            <a:endParaRPr lang="en-US" dirty="0"/>
          </a:p>
        </p:txBody>
      </p:sp>
      <p:sp>
        <p:nvSpPr>
          <p:cNvPr id="16" name="Diamond 15"/>
          <p:cNvSpPr/>
          <p:nvPr/>
        </p:nvSpPr>
        <p:spPr>
          <a:xfrm>
            <a:off x="2362200" y="3985418"/>
            <a:ext cx="182562" cy="182563"/>
          </a:xfrm>
          <a:prstGeom prst="diamond">
            <a:avLst/>
          </a:prstGeom>
          <a:solidFill>
            <a:srgbClr val="FF0000">
              <a:alpha val="7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2725313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13</a:t>
            </a:fld>
            <a:endParaRPr lang="en-US"/>
          </a:p>
        </p:txBody>
      </p:sp>
      <p:sp>
        <p:nvSpPr>
          <p:cNvPr id="5" name="Title 3"/>
          <p:cNvSpPr txBox="1">
            <a:spLocks/>
          </p:cNvSpPr>
          <p:nvPr/>
        </p:nvSpPr>
        <p:spPr>
          <a:xfrm>
            <a:off x="457200" y="846137"/>
            <a:ext cx="8229600" cy="896937"/>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smtClean="0"/>
              <a:t>Model Results (Cs-137)</a:t>
            </a:r>
          </a:p>
          <a:p>
            <a:pPr algn="ctr"/>
            <a:r>
              <a:rPr lang="en-US" altLang="en-US" sz="2800" dirty="0" smtClean="0">
                <a:solidFill>
                  <a:srgbClr val="FF0000"/>
                </a:solidFill>
              </a:rPr>
              <a:t>CMC-MESO</a:t>
            </a:r>
          </a:p>
        </p:txBody>
      </p:sp>
      <p:pic>
        <p:nvPicPr>
          <p:cNvPr id="6" name="Content Placeholder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485955" y="2590800"/>
            <a:ext cx="4038600" cy="3170238"/>
          </a:xfrm>
          <a:prstGeom prst="rect">
            <a:avLst/>
          </a:prstGeom>
        </p:spPr>
      </p:pic>
      <p:pic>
        <p:nvPicPr>
          <p:cNvPr id="7" name="Content Placeholder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4814977" y="2209800"/>
            <a:ext cx="4038600" cy="4240213"/>
          </a:xfrm>
          <a:prstGeom prst="rect">
            <a:avLst/>
          </a:prstGeom>
        </p:spPr>
      </p:pic>
      <p:sp>
        <p:nvSpPr>
          <p:cNvPr id="8" name="TextBox 7"/>
          <p:cNvSpPr txBox="1"/>
          <p:nvPr/>
        </p:nvSpPr>
        <p:spPr>
          <a:xfrm>
            <a:off x="1600200" y="1743074"/>
            <a:ext cx="1981200" cy="369332"/>
          </a:xfrm>
          <a:prstGeom prst="rect">
            <a:avLst/>
          </a:prstGeom>
          <a:noFill/>
        </p:spPr>
        <p:txBody>
          <a:bodyPr wrap="square" rtlCol="0">
            <a:spAutoFit/>
          </a:bodyPr>
          <a:lstStyle/>
          <a:p>
            <a:pPr algn="ctr"/>
            <a:r>
              <a:rPr lang="en-US" b="1" dirty="0" smtClean="0">
                <a:solidFill>
                  <a:srgbClr val="0070C0"/>
                </a:solidFill>
              </a:rPr>
              <a:t>Deposition</a:t>
            </a:r>
            <a:endParaRPr lang="en-US" b="1" dirty="0">
              <a:solidFill>
                <a:srgbClr val="0070C0"/>
              </a:solidFill>
            </a:endParaRPr>
          </a:p>
        </p:txBody>
      </p:sp>
      <p:sp>
        <p:nvSpPr>
          <p:cNvPr id="9" name="TextBox 8"/>
          <p:cNvSpPr txBox="1"/>
          <p:nvPr/>
        </p:nvSpPr>
        <p:spPr>
          <a:xfrm>
            <a:off x="5843677" y="1753774"/>
            <a:ext cx="1981200" cy="369332"/>
          </a:xfrm>
          <a:prstGeom prst="rect">
            <a:avLst/>
          </a:prstGeom>
          <a:noFill/>
        </p:spPr>
        <p:txBody>
          <a:bodyPr wrap="square" rtlCol="0">
            <a:spAutoFit/>
          </a:bodyPr>
          <a:lstStyle/>
          <a:p>
            <a:pPr algn="ctr"/>
            <a:r>
              <a:rPr lang="en-US" b="1" dirty="0" smtClean="0">
                <a:solidFill>
                  <a:srgbClr val="0070C0"/>
                </a:solidFill>
              </a:rPr>
              <a:t>Air Concentration</a:t>
            </a:r>
            <a:endParaRPr lang="en-US" b="1" dirty="0">
              <a:solidFill>
                <a:srgbClr val="0070C0"/>
              </a:solidFill>
            </a:endParaRPr>
          </a:p>
        </p:txBody>
      </p:sp>
      <p:grpSp>
        <p:nvGrpSpPr>
          <p:cNvPr id="15" name="Group 14"/>
          <p:cNvGrpSpPr/>
          <p:nvPr/>
        </p:nvGrpSpPr>
        <p:grpSpPr>
          <a:xfrm>
            <a:off x="5562600" y="5334000"/>
            <a:ext cx="1371600" cy="461665"/>
            <a:chOff x="7696200" y="1690090"/>
            <a:chExt cx="1371600" cy="461665"/>
          </a:xfrm>
        </p:grpSpPr>
        <p:sp>
          <p:nvSpPr>
            <p:cNvPr id="2" name="TextBox 1"/>
            <p:cNvSpPr txBox="1"/>
            <p:nvPr/>
          </p:nvSpPr>
          <p:spPr>
            <a:xfrm>
              <a:off x="7696200" y="1690090"/>
              <a:ext cx="1371600" cy="461665"/>
            </a:xfrm>
            <a:prstGeom prst="rect">
              <a:avLst/>
            </a:prstGeom>
            <a:noFill/>
            <a:ln>
              <a:solidFill>
                <a:schemeClr val="tx1"/>
              </a:solidFill>
            </a:ln>
          </p:spPr>
          <p:txBody>
            <a:bodyPr wrap="square" rtlCol="0">
              <a:spAutoFit/>
            </a:bodyPr>
            <a:lstStyle/>
            <a:p>
              <a:pPr algn="r"/>
              <a:r>
                <a:rPr lang="en-US" sz="1200" dirty="0" smtClean="0"/>
                <a:t>Modeled</a:t>
              </a:r>
            </a:p>
            <a:p>
              <a:pPr algn="r"/>
              <a:r>
                <a:rPr lang="en-US" sz="1200" dirty="0" smtClean="0"/>
                <a:t>  Measured</a:t>
              </a:r>
              <a:endParaRPr lang="en-US" sz="1200" dirty="0"/>
            </a:p>
          </p:txBody>
        </p:sp>
        <p:cxnSp>
          <p:nvCxnSpPr>
            <p:cNvPr id="10" name="Straight Connector 9"/>
            <p:cNvCxnSpPr/>
            <p:nvPr/>
          </p:nvCxnSpPr>
          <p:spPr>
            <a:xfrm>
              <a:off x="7805467" y="1828800"/>
              <a:ext cx="4572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795403" y="1981200"/>
              <a:ext cx="457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Diamond 15"/>
          <p:cNvSpPr/>
          <p:nvPr/>
        </p:nvSpPr>
        <p:spPr>
          <a:xfrm>
            <a:off x="2168408" y="4602895"/>
            <a:ext cx="91281" cy="91281"/>
          </a:xfrm>
          <a:prstGeom prst="diamond">
            <a:avLst/>
          </a:prstGeom>
          <a:solidFill>
            <a:srgbClr val="FF0000">
              <a:alpha val="7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11997221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14</a:t>
            </a:fld>
            <a:endParaRPr lang="en-US"/>
          </a:p>
        </p:txBody>
      </p:sp>
      <p:sp>
        <p:nvSpPr>
          <p:cNvPr id="5" name="Title 1"/>
          <p:cNvSpPr txBox="1">
            <a:spLocks/>
          </p:cNvSpPr>
          <p:nvPr/>
        </p:nvSpPr>
        <p:spPr>
          <a:xfrm>
            <a:off x="457200" y="846138"/>
            <a:ext cx="8229600" cy="907636"/>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a:t>Model Results (Cs-137)</a:t>
            </a:r>
          </a:p>
          <a:p>
            <a:pPr algn="ctr"/>
            <a:r>
              <a:rPr lang="en-US" altLang="en-US" sz="2800" dirty="0" smtClean="0">
                <a:solidFill>
                  <a:srgbClr val="FF0000"/>
                </a:solidFill>
              </a:rPr>
              <a:t>UKMET-MESO</a:t>
            </a:r>
          </a:p>
        </p:txBody>
      </p:sp>
      <p:pic>
        <p:nvPicPr>
          <p:cNvPr id="6" name="Content Placeholder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523336" y="2590800"/>
            <a:ext cx="4038600" cy="3189287"/>
          </a:xfrm>
          <a:prstGeom prst="rect">
            <a:avLst/>
          </a:prstGeom>
        </p:spPr>
      </p:pic>
      <p:pic>
        <p:nvPicPr>
          <p:cNvPr id="7" name="Content Placeholder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4814977" y="2209800"/>
            <a:ext cx="4038600" cy="4240213"/>
          </a:xfrm>
          <a:prstGeom prst="rect">
            <a:avLst/>
          </a:prstGeom>
        </p:spPr>
      </p:pic>
      <p:sp>
        <p:nvSpPr>
          <p:cNvPr id="8" name="TextBox 7"/>
          <p:cNvSpPr txBox="1"/>
          <p:nvPr/>
        </p:nvSpPr>
        <p:spPr>
          <a:xfrm>
            <a:off x="1600200" y="1738497"/>
            <a:ext cx="1981200" cy="369332"/>
          </a:xfrm>
          <a:prstGeom prst="rect">
            <a:avLst/>
          </a:prstGeom>
          <a:noFill/>
        </p:spPr>
        <p:txBody>
          <a:bodyPr wrap="square" rtlCol="0">
            <a:spAutoFit/>
          </a:bodyPr>
          <a:lstStyle/>
          <a:p>
            <a:pPr algn="ctr"/>
            <a:r>
              <a:rPr lang="en-US" b="1" dirty="0" smtClean="0">
                <a:solidFill>
                  <a:srgbClr val="0070C0"/>
                </a:solidFill>
              </a:rPr>
              <a:t>Deposition</a:t>
            </a:r>
            <a:endParaRPr lang="en-US" b="1" dirty="0">
              <a:solidFill>
                <a:srgbClr val="0070C0"/>
              </a:solidFill>
            </a:endParaRPr>
          </a:p>
        </p:txBody>
      </p:sp>
      <p:sp>
        <p:nvSpPr>
          <p:cNvPr id="9" name="TextBox 8"/>
          <p:cNvSpPr txBox="1"/>
          <p:nvPr/>
        </p:nvSpPr>
        <p:spPr>
          <a:xfrm>
            <a:off x="5843677" y="1753774"/>
            <a:ext cx="1981200" cy="369332"/>
          </a:xfrm>
          <a:prstGeom prst="rect">
            <a:avLst/>
          </a:prstGeom>
          <a:noFill/>
        </p:spPr>
        <p:txBody>
          <a:bodyPr wrap="square" rtlCol="0">
            <a:spAutoFit/>
          </a:bodyPr>
          <a:lstStyle/>
          <a:p>
            <a:pPr algn="ctr"/>
            <a:r>
              <a:rPr lang="en-US" b="1" dirty="0" smtClean="0">
                <a:solidFill>
                  <a:srgbClr val="0070C0"/>
                </a:solidFill>
              </a:rPr>
              <a:t>Air Concentration</a:t>
            </a:r>
            <a:endParaRPr lang="en-US" b="1" dirty="0">
              <a:solidFill>
                <a:srgbClr val="0070C0"/>
              </a:solidFill>
            </a:endParaRPr>
          </a:p>
        </p:txBody>
      </p:sp>
      <p:grpSp>
        <p:nvGrpSpPr>
          <p:cNvPr id="10" name="Group 9"/>
          <p:cNvGrpSpPr/>
          <p:nvPr/>
        </p:nvGrpSpPr>
        <p:grpSpPr>
          <a:xfrm>
            <a:off x="5562600" y="5334000"/>
            <a:ext cx="1371600" cy="461665"/>
            <a:chOff x="7696200" y="1690090"/>
            <a:chExt cx="1371600" cy="461665"/>
          </a:xfrm>
        </p:grpSpPr>
        <p:sp>
          <p:nvSpPr>
            <p:cNvPr id="11" name="TextBox 10"/>
            <p:cNvSpPr txBox="1"/>
            <p:nvPr/>
          </p:nvSpPr>
          <p:spPr>
            <a:xfrm>
              <a:off x="7696200" y="1690090"/>
              <a:ext cx="1371600" cy="461665"/>
            </a:xfrm>
            <a:prstGeom prst="rect">
              <a:avLst/>
            </a:prstGeom>
            <a:noFill/>
            <a:ln>
              <a:solidFill>
                <a:schemeClr val="tx1"/>
              </a:solidFill>
            </a:ln>
          </p:spPr>
          <p:txBody>
            <a:bodyPr wrap="square" rtlCol="0">
              <a:spAutoFit/>
            </a:bodyPr>
            <a:lstStyle/>
            <a:p>
              <a:pPr algn="r"/>
              <a:r>
                <a:rPr lang="en-US" sz="1200" dirty="0" smtClean="0"/>
                <a:t>Modeled</a:t>
              </a:r>
            </a:p>
            <a:p>
              <a:pPr algn="r"/>
              <a:r>
                <a:rPr lang="en-US" sz="1200" dirty="0" smtClean="0"/>
                <a:t>  Measured</a:t>
              </a:r>
              <a:endParaRPr lang="en-US" sz="1200" dirty="0"/>
            </a:p>
          </p:txBody>
        </p:sp>
        <p:cxnSp>
          <p:nvCxnSpPr>
            <p:cNvPr id="12" name="Straight Connector 11"/>
            <p:cNvCxnSpPr/>
            <p:nvPr/>
          </p:nvCxnSpPr>
          <p:spPr>
            <a:xfrm>
              <a:off x="7805467" y="1828800"/>
              <a:ext cx="4572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795403" y="1981200"/>
              <a:ext cx="457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Diamond 13"/>
          <p:cNvSpPr/>
          <p:nvPr/>
        </p:nvSpPr>
        <p:spPr>
          <a:xfrm>
            <a:off x="2179240" y="4617640"/>
            <a:ext cx="91281" cy="91281"/>
          </a:xfrm>
          <a:prstGeom prst="diamond">
            <a:avLst/>
          </a:prstGeom>
          <a:solidFill>
            <a:srgbClr val="FF0000">
              <a:alpha val="7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965194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15</a:t>
            </a:fld>
            <a:endParaRPr lang="en-US"/>
          </a:p>
        </p:txBody>
      </p:sp>
      <p:sp>
        <p:nvSpPr>
          <p:cNvPr id="5" name="Title 1"/>
          <p:cNvSpPr txBox="1">
            <a:spLocks/>
          </p:cNvSpPr>
          <p:nvPr/>
        </p:nvSpPr>
        <p:spPr>
          <a:xfrm>
            <a:off x="457200" y="846138"/>
            <a:ext cx="8229600" cy="896936"/>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a:t>Model Results (Cs-137)</a:t>
            </a:r>
          </a:p>
          <a:p>
            <a:pPr algn="ctr"/>
            <a:r>
              <a:rPr lang="en-US" altLang="en-US" sz="2800" dirty="0" smtClean="0">
                <a:solidFill>
                  <a:srgbClr val="FF0000"/>
                </a:solidFill>
              </a:rPr>
              <a:t>JMA-MESO</a:t>
            </a:r>
          </a:p>
        </p:txBody>
      </p:sp>
      <p:pic>
        <p:nvPicPr>
          <p:cNvPr id="6" name="Content Placeholder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523336" y="2587925"/>
            <a:ext cx="4038600" cy="3170237"/>
          </a:xfrm>
          <a:prstGeom prst="rect">
            <a:avLst/>
          </a:prstGeom>
        </p:spPr>
      </p:pic>
      <p:pic>
        <p:nvPicPr>
          <p:cNvPr id="7" name="Content Placeholder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4814977" y="2193540"/>
            <a:ext cx="4038600" cy="4240213"/>
          </a:xfrm>
          <a:prstGeom prst="rect">
            <a:avLst/>
          </a:prstGeom>
        </p:spPr>
      </p:pic>
      <p:sp>
        <p:nvSpPr>
          <p:cNvPr id="8" name="TextBox 7"/>
          <p:cNvSpPr txBox="1"/>
          <p:nvPr/>
        </p:nvSpPr>
        <p:spPr>
          <a:xfrm>
            <a:off x="1600200" y="1743074"/>
            <a:ext cx="1981200" cy="369332"/>
          </a:xfrm>
          <a:prstGeom prst="rect">
            <a:avLst/>
          </a:prstGeom>
          <a:noFill/>
        </p:spPr>
        <p:txBody>
          <a:bodyPr wrap="square" rtlCol="0">
            <a:spAutoFit/>
          </a:bodyPr>
          <a:lstStyle/>
          <a:p>
            <a:pPr algn="ctr"/>
            <a:r>
              <a:rPr lang="en-US" b="1" dirty="0" smtClean="0">
                <a:solidFill>
                  <a:srgbClr val="0070C0"/>
                </a:solidFill>
              </a:rPr>
              <a:t>Deposition</a:t>
            </a:r>
            <a:endParaRPr lang="en-US" b="1" dirty="0">
              <a:solidFill>
                <a:srgbClr val="0070C0"/>
              </a:solidFill>
            </a:endParaRPr>
          </a:p>
        </p:txBody>
      </p:sp>
      <p:sp>
        <p:nvSpPr>
          <p:cNvPr id="9" name="TextBox 8"/>
          <p:cNvSpPr txBox="1"/>
          <p:nvPr/>
        </p:nvSpPr>
        <p:spPr>
          <a:xfrm>
            <a:off x="5843677" y="1753774"/>
            <a:ext cx="1981200" cy="369332"/>
          </a:xfrm>
          <a:prstGeom prst="rect">
            <a:avLst/>
          </a:prstGeom>
          <a:noFill/>
        </p:spPr>
        <p:txBody>
          <a:bodyPr wrap="square" rtlCol="0">
            <a:spAutoFit/>
          </a:bodyPr>
          <a:lstStyle/>
          <a:p>
            <a:pPr algn="ctr"/>
            <a:r>
              <a:rPr lang="en-US" b="1" dirty="0" smtClean="0">
                <a:solidFill>
                  <a:srgbClr val="0070C0"/>
                </a:solidFill>
              </a:rPr>
              <a:t>Air Concentration</a:t>
            </a:r>
            <a:endParaRPr lang="en-US" b="1" dirty="0">
              <a:solidFill>
                <a:srgbClr val="0070C0"/>
              </a:solidFill>
            </a:endParaRPr>
          </a:p>
        </p:txBody>
      </p:sp>
      <p:grpSp>
        <p:nvGrpSpPr>
          <p:cNvPr id="10" name="Group 9"/>
          <p:cNvGrpSpPr/>
          <p:nvPr/>
        </p:nvGrpSpPr>
        <p:grpSpPr>
          <a:xfrm>
            <a:off x="5562600" y="5334000"/>
            <a:ext cx="1371600" cy="461665"/>
            <a:chOff x="7696200" y="1690090"/>
            <a:chExt cx="1371600" cy="461665"/>
          </a:xfrm>
        </p:grpSpPr>
        <p:sp>
          <p:nvSpPr>
            <p:cNvPr id="11" name="TextBox 10"/>
            <p:cNvSpPr txBox="1"/>
            <p:nvPr/>
          </p:nvSpPr>
          <p:spPr>
            <a:xfrm>
              <a:off x="7696200" y="1690090"/>
              <a:ext cx="1371600" cy="461665"/>
            </a:xfrm>
            <a:prstGeom prst="rect">
              <a:avLst/>
            </a:prstGeom>
            <a:noFill/>
            <a:ln>
              <a:solidFill>
                <a:schemeClr val="tx1"/>
              </a:solidFill>
            </a:ln>
          </p:spPr>
          <p:txBody>
            <a:bodyPr wrap="square" rtlCol="0">
              <a:spAutoFit/>
            </a:bodyPr>
            <a:lstStyle/>
            <a:p>
              <a:pPr algn="r"/>
              <a:r>
                <a:rPr lang="en-US" sz="1200" dirty="0" smtClean="0"/>
                <a:t>Modeled</a:t>
              </a:r>
            </a:p>
            <a:p>
              <a:pPr algn="r"/>
              <a:r>
                <a:rPr lang="en-US" sz="1200" dirty="0" smtClean="0"/>
                <a:t>  Measured</a:t>
              </a:r>
              <a:endParaRPr lang="en-US" sz="1200" dirty="0"/>
            </a:p>
          </p:txBody>
        </p:sp>
        <p:cxnSp>
          <p:nvCxnSpPr>
            <p:cNvPr id="12" name="Straight Connector 11"/>
            <p:cNvCxnSpPr/>
            <p:nvPr/>
          </p:nvCxnSpPr>
          <p:spPr>
            <a:xfrm>
              <a:off x="7805467" y="1828800"/>
              <a:ext cx="4572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795403" y="1981200"/>
              <a:ext cx="457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Diamond 13"/>
          <p:cNvSpPr/>
          <p:nvPr/>
        </p:nvSpPr>
        <p:spPr>
          <a:xfrm>
            <a:off x="2168408" y="4602895"/>
            <a:ext cx="91281" cy="91281"/>
          </a:xfrm>
          <a:prstGeom prst="diamond">
            <a:avLst/>
          </a:prstGeom>
          <a:solidFill>
            <a:srgbClr val="FF0000">
              <a:alpha val="7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32941940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16</a:t>
            </a:fld>
            <a:endParaRPr lang="en-US"/>
          </a:p>
        </p:txBody>
      </p:sp>
      <p:sp>
        <p:nvSpPr>
          <p:cNvPr id="5" name="Title 1"/>
          <p:cNvSpPr txBox="1">
            <a:spLocks/>
          </p:cNvSpPr>
          <p:nvPr/>
        </p:nvSpPr>
        <p:spPr>
          <a:xfrm>
            <a:off x="457200" y="846138"/>
            <a:ext cx="8229600" cy="830262"/>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a:t>Model Results (Cs-137)</a:t>
            </a:r>
          </a:p>
          <a:p>
            <a:pPr algn="ctr"/>
            <a:r>
              <a:rPr lang="en-US" altLang="en-US" sz="2800" dirty="0" smtClean="0">
                <a:solidFill>
                  <a:srgbClr val="FF0000"/>
                </a:solidFill>
              </a:rPr>
              <a:t>NOAA-MESO</a:t>
            </a:r>
          </a:p>
        </p:txBody>
      </p:sp>
      <p:pic>
        <p:nvPicPr>
          <p:cNvPr id="6" name="Content Placeholder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524774" y="2590800"/>
            <a:ext cx="4038600" cy="3170237"/>
          </a:xfrm>
          <a:prstGeom prst="rect">
            <a:avLst/>
          </a:prstGeom>
        </p:spPr>
      </p:pic>
      <p:pic>
        <p:nvPicPr>
          <p:cNvPr id="7" name="Content Placeholder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4807788" y="2209800"/>
            <a:ext cx="4038600" cy="4240213"/>
          </a:xfrm>
          <a:prstGeom prst="rect">
            <a:avLst/>
          </a:prstGeom>
        </p:spPr>
      </p:pic>
      <p:sp>
        <p:nvSpPr>
          <p:cNvPr id="8" name="TextBox 7"/>
          <p:cNvSpPr txBox="1"/>
          <p:nvPr/>
        </p:nvSpPr>
        <p:spPr>
          <a:xfrm>
            <a:off x="1600200" y="1743074"/>
            <a:ext cx="1981200" cy="369332"/>
          </a:xfrm>
          <a:prstGeom prst="rect">
            <a:avLst/>
          </a:prstGeom>
          <a:noFill/>
        </p:spPr>
        <p:txBody>
          <a:bodyPr wrap="square" rtlCol="0">
            <a:spAutoFit/>
          </a:bodyPr>
          <a:lstStyle/>
          <a:p>
            <a:pPr algn="ctr"/>
            <a:r>
              <a:rPr lang="en-US" b="1" dirty="0" smtClean="0">
                <a:solidFill>
                  <a:srgbClr val="0070C0"/>
                </a:solidFill>
              </a:rPr>
              <a:t>Deposition</a:t>
            </a:r>
            <a:endParaRPr lang="en-US" b="1" dirty="0">
              <a:solidFill>
                <a:srgbClr val="0070C0"/>
              </a:solidFill>
            </a:endParaRPr>
          </a:p>
        </p:txBody>
      </p:sp>
      <p:sp>
        <p:nvSpPr>
          <p:cNvPr id="9" name="TextBox 8"/>
          <p:cNvSpPr txBox="1"/>
          <p:nvPr/>
        </p:nvSpPr>
        <p:spPr>
          <a:xfrm>
            <a:off x="5843677" y="1753774"/>
            <a:ext cx="1981200" cy="369332"/>
          </a:xfrm>
          <a:prstGeom prst="rect">
            <a:avLst/>
          </a:prstGeom>
          <a:noFill/>
        </p:spPr>
        <p:txBody>
          <a:bodyPr wrap="square" rtlCol="0">
            <a:spAutoFit/>
          </a:bodyPr>
          <a:lstStyle/>
          <a:p>
            <a:pPr algn="ctr"/>
            <a:r>
              <a:rPr lang="en-US" b="1" dirty="0" smtClean="0">
                <a:solidFill>
                  <a:srgbClr val="0070C0"/>
                </a:solidFill>
              </a:rPr>
              <a:t>Air Concentration</a:t>
            </a:r>
            <a:endParaRPr lang="en-US" b="1" dirty="0">
              <a:solidFill>
                <a:srgbClr val="0070C0"/>
              </a:solidFill>
            </a:endParaRPr>
          </a:p>
        </p:txBody>
      </p:sp>
      <p:grpSp>
        <p:nvGrpSpPr>
          <p:cNvPr id="10" name="Group 9"/>
          <p:cNvGrpSpPr/>
          <p:nvPr/>
        </p:nvGrpSpPr>
        <p:grpSpPr>
          <a:xfrm>
            <a:off x="5562600" y="5334000"/>
            <a:ext cx="1371600" cy="461665"/>
            <a:chOff x="7696200" y="1690090"/>
            <a:chExt cx="1371600" cy="461665"/>
          </a:xfrm>
        </p:grpSpPr>
        <p:sp>
          <p:nvSpPr>
            <p:cNvPr id="11" name="TextBox 10"/>
            <p:cNvSpPr txBox="1"/>
            <p:nvPr/>
          </p:nvSpPr>
          <p:spPr>
            <a:xfrm>
              <a:off x="7696200" y="1690090"/>
              <a:ext cx="1371600" cy="461665"/>
            </a:xfrm>
            <a:prstGeom prst="rect">
              <a:avLst/>
            </a:prstGeom>
            <a:noFill/>
            <a:ln>
              <a:solidFill>
                <a:schemeClr val="tx1"/>
              </a:solidFill>
            </a:ln>
          </p:spPr>
          <p:txBody>
            <a:bodyPr wrap="square" rtlCol="0">
              <a:spAutoFit/>
            </a:bodyPr>
            <a:lstStyle/>
            <a:p>
              <a:pPr algn="r"/>
              <a:r>
                <a:rPr lang="en-US" sz="1200" dirty="0" smtClean="0"/>
                <a:t>Modeled</a:t>
              </a:r>
            </a:p>
            <a:p>
              <a:pPr algn="r"/>
              <a:r>
                <a:rPr lang="en-US" sz="1200" dirty="0" smtClean="0"/>
                <a:t>  Measured</a:t>
              </a:r>
              <a:endParaRPr lang="en-US" sz="1200" dirty="0"/>
            </a:p>
          </p:txBody>
        </p:sp>
        <p:cxnSp>
          <p:nvCxnSpPr>
            <p:cNvPr id="12" name="Straight Connector 11"/>
            <p:cNvCxnSpPr/>
            <p:nvPr/>
          </p:nvCxnSpPr>
          <p:spPr>
            <a:xfrm>
              <a:off x="7805467" y="1828800"/>
              <a:ext cx="4572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795403" y="1981200"/>
              <a:ext cx="457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Diamond 13"/>
          <p:cNvSpPr/>
          <p:nvPr/>
        </p:nvSpPr>
        <p:spPr>
          <a:xfrm>
            <a:off x="2168408" y="4602895"/>
            <a:ext cx="91281" cy="91281"/>
          </a:xfrm>
          <a:prstGeom prst="diamond">
            <a:avLst/>
          </a:prstGeom>
          <a:solidFill>
            <a:srgbClr val="FF0000">
              <a:alpha val="7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29369540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17</a:t>
            </a:fld>
            <a:endParaRPr lang="en-US"/>
          </a:p>
        </p:txBody>
      </p:sp>
      <p:pic>
        <p:nvPicPr>
          <p:cNvPr id="5" name="Content Placeholder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529087" y="2590800"/>
            <a:ext cx="4038600" cy="3173413"/>
          </a:xfrm>
          <a:prstGeom prst="rect">
            <a:avLst/>
          </a:prstGeom>
        </p:spPr>
      </p:pic>
      <p:pic>
        <p:nvPicPr>
          <p:cNvPr id="6" name="Content Placeholder 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4814977" y="2209800"/>
            <a:ext cx="4038600" cy="4240213"/>
          </a:xfrm>
          <a:prstGeom prst="rect">
            <a:avLst/>
          </a:prstGeom>
        </p:spPr>
      </p:pic>
      <p:sp>
        <p:nvSpPr>
          <p:cNvPr id="7" name="Title 1"/>
          <p:cNvSpPr txBox="1">
            <a:spLocks/>
          </p:cNvSpPr>
          <p:nvPr/>
        </p:nvSpPr>
        <p:spPr>
          <a:xfrm>
            <a:off x="457200" y="845125"/>
            <a:ext cx="8229600" cy="914400"/>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a:t>Model Results (Cs-137)</a:t>
            </a:r>
          </a:p>
          <a:p>
            <a:pPr algn="ctr"/>
            <a:r>
              <a:rPr lang="en-US" altLang="en-US" sz="2800" dirty="0" smtClean="0">
                <a:solidFill>
                  <a:srgbClr val="FF0000"/>
                </a:solidFill>
              </a:rPr>
              <a:t>NOAA-ECMWF</a:t>
            </a:r>
          </a:p>
        </p:txBody>
      </p:sp>
      <p:sp>
        <p:nvSpPr>
          <p:cNvPr id="8" name="TextBox 7"/>
          <p:cNvSpPr txBox="1"/>
          <p:nvPr/>
        </p:nvSpPr>
        <p:spPr>
          <a:xfrm>
            <a:off x="1600200" y="1743074"/>
            <a:ext cx="1981200" cy="369332"/>
          </a:xfrm>
          <a:prstGeom prst="rect">
            <a:avLst/>
          </a:prstGeom>
          <a:noFill/>
        </p:spPr>
        <p:txBody>
          <a:bodyPr wrap="square" rtlCol="0">
            <a:spAutoFit/>
          </a:bodyPr>
          <a:lstStyle/>
          <a:p>
            <a:pPr algn="ctr"/>
            <a:r>
              <a:rPr lang="en-US" b="1" dirty="0" smtClean="0">
                <a:solidFill>
                  <a:srgbClr val="0070C0"/>
                </a:solidFill>
              </a:rPr>
              <a:t>Deposition</a:t>
            </a:r>
            <a:endParaRPr lang="en-US" b="1" dirty="0">
              <a:solidFill>
                <a:srgbClr val="0070C0"/>
              </a:solidFill>
            </a:endParaRPr>
          </a:p>
        </p:txBody>
      </p:sp>
      <p:sp>
        <p:nvSpPr>
          <p:cNvPr id="9" name="TextBox 8"/>
          <p:cNvSpPr txBox="1"/>
          <p:nvPr/>
        </p:nvSpPr>
        <p:spPr>
          <a:xfrm>
            <a:off x="5843677" y="1753774"/>
            <a:ext cx="1981200" cy="369332"/>
          </a:xfrm>
          <a:prstGeom prst="rect">
            <a:avLst/>
          </a:prstGeom>
          <a:noFill/>
        </p:spPr>
        <p:txBody>
          <a:bodyPr wrap="square" rtlCol="0">
            <a:spAutoFit/>
          </a:bodyPr>
          <a:lstStyle/>
          <a:p>
            <a:pPr algn="ctr"/>
            <a:r>
              <a:rPr lang="en-US" b="1" dirty="0" smtClean="0">
                <a:solidFill>
                  <a:srgbClr val="0070C0"/>
                </a:solidFill>
              </a:rPr>
              <a:t>Air Concentration</a:t>
            </a:r>
            <a:endParaRPr lang="en-US" b="1" dirty="0">
              <a:solidFill>
                <a:srgbClr val="0070C0"/>
              </a:solidFill>
            </a:endParaRPr>
          </a:p>
        </p:txBody>
      </p:sp>
      <p:grpSp>
        <p:nvGrpSpPr>
          <p:cNvPr id="10" name="Group 9"/>
          <p:cNvGrpSpPr/>
          <p:nvPr/>
        </p:nvGrpSpPr>
        <p:grpSpPr>
          <a:xfrm>
            <a:off x="5562600" y="5334000"/>
            <a:ext cx="1371600" cy="461665"/>
            <a:chOff x="7696200" y="1690090"/>
            <a:chExt cx="1371600" cy="461665"/>
          </a:xfrm>
        </p:grpSpPr>
        <p:sp>
          <p:nvSpPr>
            <p:cNvPr id="11" name="TextBox 10"/>
            <p:cNvSpPr txBox="1"/>
            <p:nvPr/>
          </p:nvSpPr>
          <p:spPr>
            <a:xfrm>
              <a:off x="7696200" y="1690090"/>
              <a:ext cx="1371600" cy="461665"/>
            </a:xfrm>
            <a:prstGeom prst="rect">
              <a:avLst/>
            </a:prstGeom>
            <a:noFill/>
            <a:ln>
              <a:solidFill>
                <a:schemeClr val="tx1"/>
              </a:solidFill>
            </a:ln>
          </p:spPr>
          <p:txBody>
            <a:bodyPr wrap="square" rtlCol="0">
              <a:spAutoFit/>
            </a:bodyPr>
            <a:lstStyle/>
            <a:p>
              <a:pPr algn="r"/>
              <a:r>
                <a:rPr lang="en-US" sz="1200" dirty="0" smtClean="0"/>
                <a:t>Modeled</a:t>
              </a:r>
            </a:p>
            <a:p>
              <a:pPr algn="r"/>
              <a:r>
                <a:rPr lang="en-US" sz="1200" dirty="0" smtClean="0"/>
                <a:t>  Measured</a:t>
              </a:r>
              <a:endParaRPr lang="en-US" sz="1200" dirty="0"/>
            </a:p>
          </p:txBody>
        </p:sp>
        <p:cxnSp>
          <p:nvCxnSpPr>
            <p:cNvPr id="12" name="Straight Connector 11"/>
            <p:cNvCxnSpPr/>
            <p:nvPr/>
          </p:nvCxnSpPr>
          <p:spPr>
            <a:xfrm>
              <a:off x="7805467" y="1828800"/>
              <a:ext cx="4572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795403" y="1981200"/>
              <a:ext cx="457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Diamond 13"/>
          <p:cNvSpPr/>
          <p:nvPr/>
        </p:nvSpPr>
        <p:spPr>
          <a:xfrm>
            <a:off x="2168408" y="4602895"/>
            <a:ext cx="91281" cy="91281"/>
          </a:xfrm>
          <a:prstGeom prst="diamond">
            <a:avLst/>
          </a:prstGeom>
          <a:solidFill>
            <a:srgbClr val="FF0000">
              <a:alpha val="7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1342348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18</a:t>
            </a:fld>
            <a:endParaRPr lang="en-US"/>
          </a:p>
        </p:txBody>
      </p:sp>
      <p:sp>
        <p:nvSpPr>
          <p:cNvPr id="5" name="Title 1"/>
          <p:cNvSpPr txBox="1">
            <a:spLocks/>
          </p:cNvSpPr>
          <p:nvPr/>
        </p:nvSpPr>
        <p:spPr>
          <a:xfrm>
            <a:off x="473015" y="990600"/>
            <a:ext cx="8229600" cy="533399"/>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smtClean="0"/>
              <a:t>Ensemble Approach to Model Selection</a:t>
            </a:r>
          </a:p>
        </p:txBody>
      </p:sp>
      <p:sp>
        <p:nvSpPr>
          <p:cNvPr id="6" name="Content Placeholder 2"/>
          <p:cNvSpPr txBox="1">
            <a:spLocks/>
          </p:cNvSpPr>
          <p:nvPr/>
        </p:nvSpPr>
        <p:spPr>
          <a:xfrm>
            <a:off x="381000" y="1752600"/>
            <a:ext cx="7924800" cy="4114800"/>
          </a:xfrm>
          <a:prstGeom prst="rect">
            <a:avLst/>
          </a:prstGeom>
          <a:noFill/>
        </p:spPr>
        <p:txBody>
          <a:bodyPr rtlCol="0">
            <a:normAutofit lnSpcReduction="1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Font typeface="Arial" pitchFamily="34" charset="0"/>
              <a:buChar char="•"/>
              <a:defRPr/>
            </a:pPr>
            <a:r>
              <a:rPr lang="en-US" sz="2000" dirty="0" smtClean="0"/>
              <a:t>Instead of looking at individual results, we could calculate an ensemble mean</a:t>
            </a:r>
          </a:p>
          <a:p>
            <a:pPr>
              <a:buFont typeface="Arial" pitchFamily="34" charset="0"/>
              <a:buChar char="•"/>
              <a:defRPr/>
            </a:pPr>
            <a:r>
              <a:rPr lang="en-US" sz="2000" dirty="0" smtClean="0"/>
              <a:t>However, ensemble mean may not provide better results if models are not truly independent (share modules, etc.)</a:t>
            </a:r>
          </a:p>
          <a:p>
            <a:pPr>
              <a:buFont typeface="Arial" pitchFamily="34" charset="0"/>
              <a:buChar char="•"/>
              <a:defRPr/>
            </a:pPr>
            <a:r>
              <a:rPr lang="en-US" sz="2000" dirty="0" smtClean="0"/>
              <a:t>Given observed variability, select a subset of models that provides non-redundant information, which should give better results than ensemble mean.</a:t>
            </a:r>
          </a:p>
          <a:p>
            <a:pPr>
              <a:buFont typeface="Arial" pitchFamily="34" charset="0"/>
              <a:buChar char="•"/>
              <a:defRPr/>
            </a:pPr>
            <a:r>
              <a:rPr lang="en-US" sz="2000" dirty="0" smtClean="0"/>
              <a:t>JRC ENSEMBLE (</a:t>
            </a:r>
            <a:r>
              <a:rPr lang="en-US" sz="2000" dirty="0" err="1" smtClean="0"/>
              <a:t>Galmarini</a:t>
            </a:r>
            <a:r>
              <a:rPr lang="en-US" sz="2000" dirty="0" smtClean="0"/>
              <a:t> and </a:t>
            </a:r>
            <a:r>
              <a:rPr lang="en-US" sz="2000" dirty="0" err="1" smtClean="0"/>
              <a:t>Solazzo</a:t>
            </a:r>
            <a:r>
              <a:rPr lang="en-US" sz="2000" dirty="0" smtClean="0"/>
              <a:t>) approach was used to calculate the minimum number of ensemble members to reproduce the observed variability in deposition by minimizing RMSE.</a:t>
            </a:r>
          </a:p>
          <a:p>
            <a:pPr>
              <a:buFont typeface="Arial" pitchFamily="34" charset="0"/>
              <a:buChar char="•"/>
              <a:defRPr/>
            </a:pPr>
            <a:r>
              <a:rPr lang="en-US" sz="2000" dirty="0" smtClean="0"/>
              <a:t>Conclusion: 5 models out of 18 minimizes RMSE (NOAA-GDAS, UKMET-MESO, UKMET-ECMWF, NOAA-ECMWF, and ZMAG-ECMWF)</a:t>
            </a:r>
          </a:p>
          <a:p>
            <a:pPr>
              <a:buFont typeface="Arial" pitchFamily="34" charset="0"/>
              <a:buChar char="•"/>
              <a:defRPr/>
            </a:pPr>
            <a:r>
              <a:rPr lang="en-US" sz="2000" dirty="0" smtClean="0"/>
              <a:t>These results (5 members) are case specific.</a:t>
            </a:r>
          </a:p>
          <a:p>
            <a:pPr marL="0" indent="0">
              <a:buFont typeface="Arial" pitchFamily="34" charset="0"/>
              <a:buNone/>
              <a:defRPr/>
            </a:pPr>
            <a:endParaRPr lang="en-US" dirty="0" smtClean="0"/>
          </a:p>
          <a:p>
            <a:pPr>
              <a:buFont typeface="Arial" pitchFamily="34" charset="0"/>
              <a:buChar char="•"/>
              <a:defRPr/>
            </a:pPr>
            <a:endParaRPr lang="en-US" dirty="0" smtClean="0"/>
          </a:p>
          <a:p>
            <a:pPr marL="0" indent="0">
              <a:buFont typeface="Arial" pitchFamily="34" charset="0"/>
              <a:buNone/>
              <a:defRPr/>
            </a:pPr>
            <a:endParaRPr lang="en-US" dirty="0"/>
          </a:p>
        </p:txBody>
      </p:sp>
    </p:spTree>
    <p:extLst>
      <p:ext uri="{BB962C8B-B14F-4D97-AF65-F5344CB8AC3E}">
        <p14:creationId xmlns:p14="http://schemas.microsoft.com/office/powerpoint/2010/main" val="38094347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19</a:t>
            </a:fld>
            <a:endParaRPr lang="en-US"/>
          </a:p>
        </p:txBody>
      </p:sp>
      <p:sp>
        <p:nvSpPr>
          <p:cNvPr id="5" name="Title 1"/>
          <p:cNvSpPr txBox="1">
            <a:spLocks/>
          </p:cNvSpPr>
          <p:nvPr/>
        </p:nvSpPr>
        <p:spPr>
          <a:xfrm>
            <a:off x="457200" y="1066800"/>
            <a:ext cx="8229600" cy="571500"/>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smtClean="0"/>
              <a:t>Ensemble Options for the Cs-137 Deposition Evaluation</a:t>
            </a:r>
          </a:p>
        </p:txBody>
      </p:sp>
      <p:graphicFrame>
        <p:nvGraphicFramePr>
          <p:cNvPr id="6" name="Content Placeholder 4"/>
          <p:cNvGraphicFramePr>
            <a:graphicFrameLocks/>
          </p:cNvGraphicFramePr>
          <p:nvPr>
            <p:extLst>
              <p:ext uri="{D42A27DB-BD31-4B8C-83A1-F6EECF244321}">
                <p14:modId xmlns:p14="http://schemas.microsoft.com/office/powerpoint/2010/main" val="3815499382"/>
              </p:ext>
            </p:extLst>
          </p:nvPr>
        </p:nvGraphicFramePr>
        <p:xfrm>
          <a:off x="2209800" y="1828800"/>
          <a:ext cx="5181600" cy="4079878"/>
        </p:xfrm>
        <a:graphic>
          <a:graphicData uri="http://schemas.openxmlformats.org/drawingml/2006/table">
            <a:tbl>
              <a:tblPr firstRow="1" bandRow="1">
                <a:tableStyleId>{5C22544A-7EE6-4342-B048-85BDC9FD1C3A}</a:tableStyleId>
              </a:tblPr>
              <a:tblGrid>
                <a:gridCol w="2846550"/>
                <a:gridCol w="2335050"/>
              </a:tblGrid>
              <a:tr h="370898">
                <a:tc>
                  <a:txBody>
                    <a:bodyPr/>
                    <a:lstStyle/>
                    <a:p>
                      <a:pPr marL="0" marR="0" algn="ctr">
                        <a:lnSpc>
                          <a:spcPct val="115000"/>
                        </a:lnSpc>
                        <a:spcBef>
                          <a:spcPts val="0"/>
                        </a:spcBef>
                        <a:spcAft>
                          <a:spcPts val="1000"/>
                        </a:spcAft>
                      </a:pPr>
                      <a:r>
                        <a:rPr lang="en-US" sz="1200" b="1" dirty="0" smtClean="0">
                          <a:effectLst/>
                          <a:latin typeface="Arial"/>
                          <a:ea typeface="Times New Roman"/>
                          <a:cs typeface="Calibri"/>
                        </a:rPr>
                        <a:t>Minimum</a:t>
                      </a:r>
                      <a:r>
                        <a:rPr lang="en-US" sz="1200" b="1" baseline="0" dirty="0" smtClean="0">
                          <a:effectLst/>
                          <a:latin typeface="Arial"/>
                          <a:ea typeface="Times New Roman"/>
                          <a:cs typeface="Calibri"/>
                        </a:rPr>
                        <a:t> Set</a:t>
                      </a:r>
                      <a:endParaRPr lang="en-US" sz="11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1000"/>
                        </a:spcAft>
                      </a:pPr>
                      <a:r>
                        <a:rPr lang="en-US" sz="1200" b="1" dirty="0" smtClean="0">
                          <a:effectLst/>
                          <a:latin typeface="Arial"/>
                          <a:ea typeface="Times New Roman"/>
                          <a:cs typeface="Calibri"/>
                        </a:rPr>
                        <a:t>Select (Ten</a:t>
                      </a:r>
                      <a:r>
                        <a:rPr lang="en-US" sz="1200" b="1" baseline="0" dirty="0" smtClean="0">
                          <a:effectLst/>
                          <a:latin typeface="Arial"/>
                          <a:ea typeface="Times New Roman"/>
                          <a:cs typeface="Calibri"/>
                        </a:rPr>
                        <a:t> Member) Set</a:t>
                      </a:r>
                      <a:endParaRPr lang="en-US" sz="1100" dirty="0">
                        <a:effectLst/>
                        <a:latin typeface="Calibri"/>
                        <a:ea typeface="Times New Roman"/>
                        <a:cs typeface="Calibri"/>
                      </a:endParaRPr>
                    </a:p>
                  </a:txBody>
                  <a:tcPr marL="68580" marR="68580" marT="0" marB="0"/>
                </a:tc>
              </a:tr>
              <a:tr h="370898">
                <a:tc>
                  <a:txBody>
                    <a:bodyPr/>
                    <a:lstStyle/>
                    <a:p>
                      <a:pPr marL="0" marR="0" algn="ctr">
                        <a:lnSpc>
                          <a:spcPct val="115000"/>
                        </a:lnSpc>
                        <a:spcBef>
                          <a:spcPts val="0"/>
                        </a:spcBef>
                        <a:spcAft>
                          <a:spcPts val="1000"/>
                        </a:spcAft>
                      </a:pPr>
                      <a:r>
                        <a:rPr lang="en-GB" sz="1200">
                          <a:effectLst/>
                          <a:latin typeface="Arial"/>
                          <a:ea typeface="Times New Roman"/>
                          <a:cs typeface="Calibri"/>
                        </a:rPr>
                        <a:t>NOAA-GDAS</a:t>
                      </a:r>
                      <a:endParaRPr lang="en-US" sz="11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1000"/>
                        </a:spcAft>
                      </a:pPr>
                      <a:r>
                        <a:rPr lang="en-GB" sz="1200" dirty="0">
                          <a:effectLst/>
                          <a:latin typeface="Arial"/>
                          <a:ea typeface="Times New Roman"/>
                          <a:cs typeface="Calibri"/>
                        </a:rPr>
                        <a:t>NOAA-GDAS</a:t>
                      </a:r>
                      <a:endParaRPr lang="en-US" sz="1100" dirty="0">
                        <a:effectLst/>
                        <a:latin typeface="Calibri"/>
                        <a:ea typeface="Times New Roman"/>
                        <a:cs typeface="Calibri"/>
                      </a:endParaRPr>
                    </a:p>
                  </a:txBody>
                  <a:tcPr marL="68580" marR="68580" marT="0" marB="0"/>
                </a:tc>
              </a:tr>
              <a:tr h="370898">
                <a:tc>
                  <a:txBody>
                    <a:bodyPr/>
                    <a:lstStyle/>
                    <a:p>
                      <a:pPr marL="0" marR="0" algn="ctr">
                        <a:lnSpc>
                          <a:spcPct val="115000"/>
                        </a:lnSpc>
                        <a:spcBef>
                          <a:spcPts val="0"/>
                        </a:spcBef>
                        <a:spcAft>
                          <a:spcPts val="1000"/>
                        </a:spcAft>
                      </a:pPr>
                      <a:r>
                        <a:rPr lang="en-GB" sz="1200">
                          <a:effectLst/>
                          <a:latin typeface="Arial"/>
                          <a:ea typeface="Times New Roman"/>
                          <a:cs typeface="Calibri"/>
                        </a:rPr>
                        <a:t>UKMET-MESO</a:t>
                      </a:r>
                      <a:endParaRPr lang="en-US" sz="11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1000"/>
                        </a:spcAft>
                      </a:pPr>
                      <a:r>
                        <a:rPr lang="en-GB" sz="1200">
                          <a:effectLst/>
                          <a:latin typeface="Arial"/>
                          <a:ea typeface="Times New Roman"/>
                          <a:cs typeface="Calibri"/>
                        </a:rPr>
                        <a:t>NOAA-ECMWF</a:t>
                      </a:r>
                      <a:endParaRPr lang="en-US" sz="1100">
                        <a:effectLst/>
                        <a:latin typeface="Calibri"/>
                        <a:ea typeface="Times New Roman"/>
                        <a:cs typeface="Calibri"/>
                      </a:endParaRPr>
                    </a:p>
                  </a:txBody>
                  <a:tcPr marL="68580" marR="68580" marT="0" marB="0"/>
                </a:tc>
              </a:tr>
              <a:tr h="370898">
                <a:tc>
                  <a:txBody>
                    <a:bodyPr/>
                    <a:lstStyle/>
                    <a:p>
                      <a:pPr marL="0" marR="0" algn="ctr">
                        <a:lnSpc>
                          <a:spcPct val="115000"/>
                        </a:lnSpc>
                        <a:spcBef>
                          <a:spcPts val="0"/>
                        </a:spcBef>
                        <a:spcAft>
                          <a:spcPts val="1000"/>
                        </a:spcAft>
                      </a:pPr>
                      <a:r>
                        <a:rPr lang="en-GB" sz="1200">
                          <a:effectLst/>
                          <a:latin typeface="Arial"/>
                          <a:ea typeface="Times New Roman"/>
                          <a:cs typeface="Calibri"/>
                        </a:rPr>
                        <a:t>UKMET-ECMWF</a:t>
                      </a:r>
                      <a:endParaRPr lang="en-US" sz="11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1000"/>
                        </a:spcAft>
                      </a:pPr>
                      <a:r>
                        <a:rPr lang="en-GB" sz="1200">
                          <a:effectLst/>
                          <a:latin typeface="Arial"/>
                          <a:ea typeface="Times New Roman"/>
                          <a:cs typeface="Calibri"/>
                        </a:rPr>
                        <a:t>UKMET-MESO</a:t>
                      </a:r>
                      <a:endParaRPr lang="en-US" sz="1100">
                        <a:effectLst/>
                        <a:latin typeface="Calibri"/>
                        <a:ea typeface="Times New Roman"/>
                        <a:cs typeface="Calibri"/>
                      </a:endParaRPr>
                    </a:p>
                  </a:txBody>
                  <a:tcPr marL="68580" marR="68580" marT="0" marB="0"/>
                </a:tc>
              </a:tr>
              <a:tr h="370898">
                <a:tc>
                  <a:txBody>
                    <a:bodyPr/>
                    <a:lstStyle/>
                    <a:p>
                      <a:pPr marL="0" marR="0" algn="ctr">
                        <a:lnSpc>
                          <a:spcPct val="115000"/>
                        </a:lnSpc>
                        <a:spcBef>
                          <a:spcPts val="0"/>
                        </a:spcBef>
                        <a:spcAft>
                          <a:spcPts val="1000"/>
                        </a:spcAft>
                      </a:pPr>
                      <a:r>
                        <a:rPr lang="en-GB" sz="1200">
                          <a:effectLst/>
                          <a:latin typeface="Arial"/>
                          <a:ea typeface="Times New Roman"/>
                          <a:cs typeface="Calibri"/>
                        </a:rPr>
                        <a:t>NOAA-ECMWF</a:t>
                      </a:r>
                      <a:endParaRPr lang="en-US" sz="11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1000"/>
                        </a:spcAft>
                      </a:pPr>
                      <a:r>
                        <a:rPr lang="en-GB" sz="1200" dirty="0" smtClean="0">
                          <a:effectLst/>
                          <a:latin typeface="Arial"/>
                          <a:ea typeface="Times New Roman"/>
                          <a:cs typeface="Calibri"/>
                        </a:rPr>
                        <a:t>UKMET-ECMWF-RAP</a:t>
                      </a:r>
                      <a:endParaRPr lang="en-US" sz="1100" dirty="0">
                        <a:effectLst/>
                        <a:latin typeface="Calibri"/>
                        <a:ea typeface="Times New Roman"/>
                        <a:cs typeface="Calibri"/>
                      </a:endParaRPr>
                    </a:p>
                  </a:txBody>
                  <a:tcPr marL="68580" marR="68580" marT="0" marB="0"/>
                </a:tc>
              </a:tr>
              <a:tr h="370898">
                <a:tc>
                  <a:txBody>
                    <a:bodyPr/>
                    <a:lstStyle/>
                    <a:p>
                      <a:pPr marL="0" marR="0" algn="ctr">
                        <a:lnSpc>
                          <a:spcPct val="115000"/>
                        </a:lnSpc>
                        <a:spcBef>
                          <a:spcPts val="0"/>
                        </a:spcBef>
                        <a:spcAft>
                          <a:spcPts val="1000"/>
                        </a:spcAft>
                      </a:pPr>
                      <a:r>
                        <a:rPr lang="en-GB" sz="1200" dirty="0">
                          <a:effectLst/>
                          <a:latin typeface="Arial"/>
                          <a:ea typeface="Times New Roman"/>
                          <a:cs typeface="Calibri"/>
                        </a:rPr>
                        <a:t>ZAMG-ECMWF</a:t>
                      </a:r>
                      <a:endParaRPr lang="en-US" sz="11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1000"/>
                        </a:spcAft>
                      </a:pPr>
                      <a:r>
                        <a:rPr lang="en-GB" sz="1200">
                          <a:effectLst/>
                          <a:latin typeface="Arial"/>
                          <a:ea typeface="Times New Roman"/>
                          <a:cs typeface="Calibri"/>
                        </a:rPr>
                        <a:t>ZAMG-GDAS</a:t>
                      </a:r>
                      <a:endParaRPr lang="en-US" sz="1100">
                        <a:effectLst/>
                        <a:latin typeface="Calibri"/>
                        <a:ea typeface="Times New Roman"/>
                        <a:cs typeface="Calibri"/>
                      </a:endParaRPr>
                    </a:p>
                  </a:txBody>
                  <a:tcPr marL="68580" marR="68580" marT="0" marB="0"/>
                </a:tc>
              </a:tr>
              <a:tr h="370898">
                <a:tc>
                  <a:txBody>
                    <a:bodyPr/>
                    <a:lstStyle/>
                    <a:p>
                      <a:pPr marL="0" marR="0" algn="ctr">
                        <a:lnSpc>
                          <a:spcPct val="115000"/>
                        </a:lnSpc>
                        <a:spcBef>
                          <a:spcPts val="0"/>
                        </a:spcBef>
                        <a:spcAft>
                          <a:spcPts val="1000"/>
                        </a:spcAft>
                      </a:pPr>
                      <a:r>
                        <a:rPr lang="en-US" sz="1200">
                          <a:effectLst/>
                          <a:latin typeface="Arial"/>
                          <a:ea typeface="Times New Roman"/>
                          <a:cs typeface="Calibri"/>
                        </a:rPr>
                        <a:t> </a:t>
                      </a:r>
                      <a:endParaRPr lang="en-US" sz="11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1000"/>
                        </a:spcAft>
                      </a:pPr>
                      <a:r>
                        <a:rPr lang="en-GB" sz="1200">
                          <a:effectLst/>
                          <a:latin typeface="Arial"/>
                          <a:ea typeface="Times New Roman"/>
                          <a:cs typeface="Calibri"/>
                        </a:rPr>
                        <a:t>ZAMG-ECMWF-RAP</a:t>
                      </a:r>
                      <a:endParaRPr lang="en-US" sz="1100">
                        <a:effectLst/>
                        <a:latin typeface="Calibri"/>
                        <a:ea typeface="Times New Roman"/>
                        <a:cs typeface="Calibri"/>
                      </a:endParaRPr>
                    </a:p>
                  </a:txBody>
                  <a:tcPr marL="68580" marR="68580" marT="0" marB="0"/>
                </a:tc>
              </a:tr>
              <a:tr h="370898">
                <a:tc>
                  <a:txBody>
                    <a:bodyPr/>
                    <a:lstStyle/>
                    <a:p>
                      <a:pPr marL="0" marR="0" algn="ctr">
                        <a:lnSpc>
                          <a:spcPct val="115000"/>
                        </a:lnSpc>
                        <a:spcBef>
                          <a:spcPts val="0"/>
                        </a:spcBef>
                        <a:spcAft>
                          <a:spcPts val="1000"/>
                        </a:spcAft>
                      </a:pPr>
                      <a:r>
                        <a:rPr lang="en-US" sz="1200">
                          <a:effectLst/>
                          <a:latin typeface="Arial"/>
                          <a:ea typeface="Times New Roman"/>
                          <a:cs typeface="Calibri"/>
                        </a:rPr>
                        <a:t> </a:t>
                      </a:r>
                      <a:endParaRPr lang="en-US" sz="11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1000"/>
                        </a:spcAft>
                      </a:pPr>
                      <a:r>
                        <a:rPr lang="en-GB" sz="1200" dirty="0">
                          <a:effectLst/>
                          <a:latin typeface="Arial"/>
                          <a:ea typeface="Times New Roman"/>
                          <a:cs typeface="Calibri"/>
                        </a:rPr>
                        <a:t>JMA-MESO</a:t>
                      </a:r>
                      <a:endParaRPr lang="en-US" sz="1100" dirty="0">
                        <a:effectLst/>
                        <a:latin typeface="Calibri"/>
                        <a:ea typeface="Times New Roman"/>
                        <a:cs typeface="Calibri"/>
                      </a:endParaRPr>
                    </a:p>
                  </a:txBody>
                  <a:tcPr marL="68580" marR="68580" marT="0" marB="0"/>
                </a:tc>
              </a:tr>
              <a:tr h="370898">
                <a:tc>
                  <a:txBody>
                    <a:bodyPr/>
                    <a:lstStyle/>
                    <a:p>
                      <a:pPr marL="0" marR="0" algn="ctr">
                        <a:lnSpc>
                          <a:spcPct val="115000"/>
                        </a:lnSpc>
                        <a:spcBef>
                          <a:spcPts val="0"/>
                        </a:spcBef>
                        <a:spcAft>
                          <a:spcPts val="1000"/>
                        </a:spcAft>
                      </a:pPr>
                      <a:r>
                        <a:rPr lang="en-US" sz="1200" dirty="0">
                          <a:effectLst/>
                          <a:latin typeface="Arial"/>
                          <a:ea typeface="Times New Roman"/>
                          <a:cs typeface="Calibri"/>
                        </a:rPr>
                        <a:t> </a:t>
                      </a:r>
                      <a:endParaRPr lang="en-US" sz="11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1000"/>
                        </a:spcAft>
                      </a:pPr>
                      <a:r>
                        <a:rPr lang="en-GB" sz="1200" dirty="0">
                          <a:effectLst/>
                          <a:latin typeface="Arial"/>
                          <a:ea typeface="Times New Roman"/>
                          <a:cs typeface="Calibri"/>
                        </a:rPr>
                        <a:t>JMA-MESO-RAP</a:t>
                      </a:r>
                      <a:endParaRPr lang="en-US" sz="1100" dirty="0">
                        <a:effectLst/>
                        <a:latin typeface="Calibri"/>
                        <a:ea typeface="Times New Roman"/>
                        <a:cs typeface="Calibri"/>
                      </a:endParaRPr>
                    </a:p>
                  </a:txBody>
                  <a:tcPr marL="68580" marR="68580" marT="0" marB="0"/>
                </a:tc>
              </a:tr>
              <a:tr h="370898">
                <a:tc>
                  <a:txBody>
                    <a:bodyPr/>
                    <a:lstStyle/>
                    <a:p>
                      <a:pPr marL="0" marR="0" algn="ctr">
                        <a:lnSpc>
                          <a:spcPct val="115000"/>
                        </a:lnSpc>
                        <a:spcBef>
                          <a:spcPts val="0"/>
                        </a:spcBef>
                        <a:spcAft>
                          <a:spcPts val="1000"/>
                        </a:spcAft>
                      </a:pPr>
                      <a:r>
                        <a:rPr lang="en-US" sz="1200">
                          <a:effectLst/>
                          <a:latin typeface="Arial"/>
                          <a:ea typeface="Times New Roman"/>
                          <a:cs typeface="Calibri"/>
                        </a:rPr>
                        <a:t> </a:t>
                      </a:r>
                      <a:endParaRPr lang="en-US" sz="11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1000"/>
                        </a:spcAft>
                      </a:pPr>
                      <a:r>
                        <a:rPr lang="en-GB" sz="1200" dirty="0">
                          <a:effectLst/>
                          <a:latin typeface="Arial"/>
                          <a:ea typeface="Times New Roman"/>
                          <a:cs typeface="Calibri"/>
                        </a:rPr>
                        <a:t>CMC-GEM</a:t>
                      </a:r>
                      <a:endParaRPr lang="en-US" sz="1100" dirty="0">
                        <a:effectLst/>
                        <a:latin typeface="Calibri"/>
                        <a:ea typeface="Times New Roman"/>
                        <a:cs typeface="Calibri"/>
                      </a:endParaRPr>
                    </a:p>
                  </a:txBody>
                  <a:tcPr marL="68580" marR="68580" marT="0" marB="0"/>
                </a:tc>
              </a:tr>
              <a:tr h="370898">
                <a:tc>
                  <a:txBody>
                    <a:bodyPr/>
                    <a:lstStyle/>
                    <a:p>
                      <a:pPr marL="0" marR="0" indent="228600" algn="ctr">
                        <a:lnSpc>
                          <a:spcPct val="115000"/>
                        </a:lnSpc>
                        <a:spcBef>
                          <a:spcPts val="0"/>
                        </a:spcBef>
                        <a:spcAft>
                          <a:spcPts val="1000"/>
                        </a:spcAft>
                      </a:pPr>
                      <a:r>
                        <a:rPr lang="en-US" sz="1200">
                          <a:effectLst/>
                          <a:latin typeface="Arial"/>
                          <a:ea typeface="Times New Roman"/>
                          <a:cs typeface="Calibri"/>
                        </a:rPr>
                        <a:t> </a:t>
                      </a:r>
                      <a:endParaRPr lang="en-US" sz="11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1000"/>
                        </a:spcAft>
                      </a:pPr>
                      <a:r>
                        <a:rPr lang="en-GB" sz="1200" dirty="0">
                          <a:effectLst/>
                          <a:latin typeface="Arial"/>
                          <a:ea typeface="Times New Roman"/>
                          <a:cs typeface="Calibri"/>
                        </a:rPr>
                        <a:t>CMC-MESO</a:t>
                      </a:r>
                      <a:endParaRPr lang="en-US" sz="1100" dirty="0">
                        <a:effectLst/>
                        <a:latin typeface="Calibri"/>
                        <a:ea typeface="Times New Roman"/>
                        <a:cs typeface="Calibri"/>
                      </a:endParaRPr>
                    </a:p>
                  </a:txBody>
                  <a:tcPr marL="68580" marR="68580" marT="0" marB="0"/>
                </a:tc>
              </a:tr>
            </a:tbl>
          </a:graphicData>
        </a:graphic>
      </p:graphicFrame>
    </p:spTree>
    <p:extLst>
      <p:ext uri="{BB962C8B-B14F-4D97-AF65-F5344CB8AC3E}">
        <p14:creationId xmlns:p14="http://schemas.microsoft.com/office/powerpoint/2010/main" val="189289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E7EE49B-C32B-495C-9640-ABBF50F57D80}" type="slidenum">
              <a:rPr lang="en-US" smtClean="0"/>
              <a:pPr/>
              <a:t>2</a:t>
            </a:fld>
            <a:endParaRPr lang="en-US"/>
          </a:p>
        </p:txBody>
      </p:sp>
      <p:sp>
        <p:nvSpPr>
          <p:cNvPr id="3" name="Title 1"/>
          <p:cNvSpPr txBox="1">
            <a:spLocks/>
          </p:cNvSpPr>
          <p:nvPr/>
        </p:nvSpPr>
        <p:spPr>
          <a:xfrm>
            <a:off x="457200" y="1048512"/>
            <a:ext cx="7924800" cy="1008888"/>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smtClean="0"/>
              <a:t>World Meteorological Organization (WMO)</a:t>
            </a:r>
          </a:p>
          <a:p>
            <a:pPr algn="ctr"/>
            <a:r>
              <a:rPr lang="en-US" altLang="en-US" sz="2800" dirty="0" smtClean="0"/>
              <a:t>Regional Specialized Meteorological Centers (RSMC)</a:t>
            </a:r>
          </a:p>
        </p:txBody>
      </p:sp>
      <p:sp>
        <p:nvSpPr>
          <p:cNvPr id="4" name="Content Placeholder 2"/>
          <p:cNvSpPr txBox="1">
            <a:spLocks/>
          </p:cNvSpPr>
          <p:nvPr/>
        </p:nvSpPr>
        <p:spPr>
          <a:xfrm>
            <a:off x="602411" y="2514600"/>
            <a:ext cx="7543800" cy="3733800"/>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GB" altLang="en-US" sz="2000" dirty="0" smtClean="0"/>
              <a:t>After Chernobyl, the WMO, on request from the IAEA, established the current 8 RMSCs to provide dispersion model products to WMO member countries meteorological services and the IAEA in the event of a nuclear accident</a:t>
            </a:r>
          </a:p>
          <a:p>
            <a:r>
              <a:rPr lang="en-GB" altLang="en-US" sz="2000" dirty="0" smtClean="0"/>
              <a:t>In 1993, RSMC Washington was accepted as an RSMC by WMO and is operated by NOAA (National </a:t>
            </a:r>
            <a:r>
              <a:rPr lang="en-GB" altLang="en-US" sz="2000" dirty="0" err="1" smtClean="0"/>
              <a:t>Centers</a:t>
            </a:r>
            <a:r>
              <a:rPr lang="en-GB" altLang="en-US" sz="2000" dirty="0" smtClean="0"/>
              <a:t> for Environmental Prediction and the Air Resources Laboratory)</a:t>
            </a:r>
          </a:p>
          <a:p>
            <a:r>
              <a:rPr lang="en-GB" altLang="en-US" sz="2000" dirty="0" smtClean="0"/>
              <a:t>RSMC Washington operates jointly with RSMC Montreal to provide products to the Americas</a:t>
            </a:r>
          </a:p>
          <a:p>
            <a:r>
              <a:rPr lang="en-GB" altLang="en-US" sz="2000" dirty="0" smtClean="0"/>
              <a:t>NOAA’s HYSPLIT dispersion model is used by 3 RSMCs (Washington, Beijing, Melbourne)</a:t>
            </a:r>
          </a:p>
          <a:p>
            <a:endParaRPr lang="en-US" altLang="en-US" sz="2000" dirty="0" smtClean="0"/>
          </a:p>
        </p:txBody>
      </p:sp>
    </p:spTree>
    <p:extLst>
      <p:ext uri="{BB962C8B-B14F-4D97-AF65-F5344CB8AC3E}">
        <p14:creationId xmlns:p14="http://schemas.microsoft.com/office/powerpoint/2010/main" val="3427661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20</a:t>
            </a:fld>
            <a:endParaRPr lang="en-US"/>
          </a:p>
        </p:txBody>
      </p:sp>
      <p:sp>
        <p:nvSpPr>
          <p:cNvPr id="5" name="Title 1"/>
          <p:cNvSpPr txBox="1">
            <a:spLocks/>
          </p:cNvSpPr>
          <p:nvPr/>
        </p:nvSpPr>
        <p:spPr>
          <a:xfrm>
            <a:off x="478766" y="533400"/>
            <a:ext cx="8229600" cy="487363"/>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smtClean="0"/>
              <a:t>Cs-137 Deposition Evaluation</a:t>
            </a:r>
          </a:p>
        </p:txBody>
      </p:sp>
      <p:graphicFrame>
        <p:nvGraphicFramePr>
          <p:cNvPr id="6" name="Content Placeholder 4"/>
          <p:cNvGraphicFramePr>
            <a:graphicFrameLocks/>
          </p:cNvGraphicFramePr>
          <p:nvPr>
            <p:extLst>
              <p:ext uri="{D42A27DB-BD31-4B8C-83A1-F6EECF244321}">
                <p14:modId xmlns:p14="http://schemas.microsoft.com/office/powerpoint/2010/main" val="1060904868"/>
              </p:ext>
            </p:extLst>
          </p:nvPr>
        </p:nvGraphicFramePr>
        <p:xfrm>
          <a:off x="381000" y="1020763"/>
          <a:ext cx="8229600" cy="5410210"/>
        </p:xfrm>
        <a:graphic>
          <a:graphicData uri="http://schemas.openxmlformats.org/drawingml/2006/table">
            <a:tbl>
              <a:tblPr firstRow="1" bandRow="1">
                <a:tableStyleId>{5C22544A-7EE6-4342-B048-85BDC9FD1C3A}</a:tableStyleId>
              </a:tblPr>
              <a:tblGrid>
                <a:gridCol w="1028700"/>
                <a:gridCol w="1311934"/>
                <a:gridCol w="745466"/>
                <a:gridCol w="1028700"/>
                <a:gridCol w="1028700"/>
                <a:gridCol w="1028700"/>
                <a:gridCol w="1028700"/>
                <a:gridCol w="1028700"/>
              </a:tblGrid>
              <a:tr h="248279">
                <a:tc>
                  <a:txBody>
                    <a:bodyPr/>
                    <a:lstStyle/>
                    <a:p>
                      <a:pPr marL="0" marR="0">
                        <a:spcBef>
                          <a:spcPts val="0"/>
                        </a:spcBef>
                        <a:spcAft>
                          <a:spcPts val="0"/>
                        </a:spcAft>
                      </a:pPr>
                      <a:r>
                        <a:rPr lang="en-US" sz="1000" b="1" dirty="0">
                          <a:effectLst/>
                          <a:latin typeface="Times New Roman"/>
                          <a:ea typeface="Times New Roman"/>
                        </a:rPr>
                        <a:t>Center</a:t>
                      </a:r>
                      <a:endParaRPr lang="en-US" sz="1200" dirty="0">
                        <a:effectLst/>
                        <a:latin typeface="Times New Roman"/>
                        <a:ea typeface="Times New Roman"/>
                      </a:endParaRPr>
                    </a:p>
                  </a:txBody>
                  <a:tcPr marL="68580" marR="68580" marT="0" marB="0"/>
                </a:tc>
                <a:tc>
                  <a:txBody>
                    <a:bodyPr/>
                    <a:lstStyle/>
                    <a:p>
                      <a:pPr marL="0" marR="0">
                        <a:spcBef>
                          <a:spcPts val="0"/>
                        </a:spcBef>
                        <a:spcAft>
                          <a:spcPts val="0"/>
                        </a:spcAft>
                      </a:pPr>
                      <a:r>
                        <a:rPr lang="en-US" sz="1000" b="1">
                          <a:effectLst/>
                          <a:latin typeface="Times New Roman"/>
                          <a:ea typeface="Times New Roman"/>
                        </a:rPr>
                        <a:t>Meteorology</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000" b="1" dirty="0">
                          <a:effectLst/>
                          <a:latin typeface="Times New Roman"/>
                          <a:ea typeface="Times New Roman"/>
                        </a:rPr>
                        <a:t>CC</a:t>
                      </a:r>
                      <a:endParaRPr lang="en-US" sz="1200" dirty="0">
                        <a:effectLst/>
                        <a:latin typeface="Times New Roman"/>
                        <a:ea typeface="Times New Roman"/>
                      </a:endParaRPr>
                    </a:p>
                  </a:txBody>
                  <a:tcPr marL="68580" marR="68580" marT="0" marB="0"/>
                </a:tc>
                <a:tc>
                  <a:txBody>
                    <a:bodyPr/>
                    <a:lstStyle/>
                    <a:p>
                      <a:pPr marL="0" marR="0" algn="r">
                        <a:spcBef>
                          <a:spcPts val="0"/>
                        </a:spcBef>
                        <a:spcAft>
                          <a:spcPts val="0"/>
                        </a:spcAft>
                      </a:pPr>
                      <a:r>
                        <a:rPr lang="en-US" sz="1000" b="1">
                          <a:effectLst/>
                          <a:latin typeface="Times New Roman"/>
                          <a:ea typeface="Times New Roman"/>
                        </a:rPr>
                        <a:t>NMSE</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000" b="1">
                          <a:effectLst/>
                          <a:latin typeface="Times New Roman"/>
                          <a:ea typeface="Times New Roman"/>
                        </a:rPr>
                        <a:t>FB</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000" b="1">
                          <a:effectLst/>
                          <a:latin typeface="Times New Roman"/>
                          <a:ea typeface="Times New Roman"/>
                        </a:rPr>
                        <a:t>FMS</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000" b="1" dirty="0">
                          <a:effectLst/>
                          <a:latin typeface="Times New Roman"/>
                          <a:ea typeface="Times New Roman"/>
                        </a:rPr>
                        <a:t>KSP</a:t>
                      </a:r>
                      <a:endParaRPr lang="en-US" sz="1200" dirty="0">
                        <a:effectLst/>
                        <a:latin typeface="Times New Roman"/>
                        <a:ea typeface="Times New Roman"/>
                      </a:endParaRPr>
                    </a:p>
                  </a:txBody>
                  <a:tcPr marL="68580" marR="68580" marT="0" marB="0"/>
                </a:tc>
                <a:tc>
                  <a:txBody>
                    <a:bodyPr/>
                    <a:lstStyle/>
                    <a:p>
                      <a:pPr marL="0" marR="0" algn="r">
                        <a:spcBef>
                          <a:spcPts val="0"/>
                        </a:spcBef>
                        <a:spcAft>
                          <a:spcPts val="0"/>
                        </a:spcAft>
                      </a:pPr>
                      <a:r>
                        <a:rPr lang="en-US" sz="1000" b="1" dirty="0">
                          <a:effectLst/>
                          <a:latin typeface="Times New Roman"/>
                          <a:ea typeface="Times New Roman"/>
                        </a:rPr>
                        <a:t>RANK</a:t>
                      </a:r>
                      <a:endParaRPr lang="en-US" sz="1200" dirty="0">
                        <a:effectLst/>
                        <a:latin typeface="Times New Roman"/>
                        <a:ea typeface="Times New Roman"/>
                      </a:endParaRPr>
                    </a:p>
                  </a:txBody>
                  <a:tcPr marL="68580" marR="68580" marT="0" marB="0"/>
                </a:tc>
              </a:tr>
              <a:tr h="248279">
                <a:tc>
                  <a:txBody>
                    <a:bodyPr/>
                    <a:lstStyle/>
                    <a:p>
                      <a:pPr marL="0" marR="0">
                        <a:spcBef>
                          <a:spcPts val="0"/>
                        </a:spcBef>
                        <a:spcAft>
                          <a:spcPts val="0"/>
                        </a:spcAft>
                      </a:pPr>
                      <a:r>
                        <a:rPr lang="en-US" sz="1000">
                          <a:effectLst/>
                          <a:latin typeface="Times New Roman"/>
                          <a:ea typeface="Times New Roman"/>
                        </a:rPr>
                        <a:t>CMC</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GEM</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0.75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6.16</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-0.32</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19</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3.22</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CMC</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MESO</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0.76</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8.88</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-0.44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3.29</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JMA</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MESO</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0.71</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4.81</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-0.04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3.37</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JMA</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MESO-R</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0.84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3.79</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0.56</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99</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3.28</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NOAA</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ECMWF</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0.83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4.20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-0.30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3.44</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NOAA</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ECMWF-R</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0.55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14.09</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-0.74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33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2.60</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NOAA</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GDAS</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0.87</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2.59</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-0.08</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b="1" dirty="0">
                          <a:solidFill>
                            <a:srgbClr val="000000"/>
                          </a:solidFill>
                          <a:effectLst/>
                          <a:highlight>
                            <a:srgbClr val="FFFF00"/>
                          </a:highlight>
                          <a:latin typeface="Calibri"/>
                          <a:ea typeface="Times New Roman"/>
                        </a:rPr>
                        <a:t>6</a:t>
                      </a:r>
                      <a:endParaRPr lang="en-US" sz="1200" b="1" dirty="0">
                        <a:effectLst/>
                        <a:latin typeface="Times New Roman"/>
                        <a:ea typeface="Times New Roman"/>
                      </a:endParaRPr>
                    </a:p>
                  </a:txBody>
                  <a:tcPr marL="68580" marR="68580" marT="0" marB="0" anchor="b">
                    <a:solidFill>
                      <a:srgbClr val="FFFF00"/>
                    </a:solidFill>
                  </a:tcPr>
                </a:tc>
                <a:tc>
                  <a:txBody>
                    <a:bodyPr/>
                    <a:lstStyle/>
                    <a:p>
                      <a:pPr marL="0" marR="0" algn="r">
                        <a:spcBef>
                          <a:spcPts val="0"/>
                        </a:spcBef>
                        <a:spcAft>
                          <a:spcPts val="0"/>
                        </a:spcAft>
                      </a:pPr>
                      <a:r>
                        <a:rPr lang="en-US" sz="1100" b="1" dirty="0">
                          <a:solidFill>
                            <a:srgbClr val="000000"/>
                          </a:solidFill>
                          <a:effectLst/>
                          <a:highlight>
                            <a:srgbClr val="FFFF00"/>
                          </a:highlight>
                          <a:latin typeface="Calibri"/>
                          <a:ea typeface="Times New Roman"/>
                        </a:rPr>
                        <a:t>3.65</a:t>
                      </a:r>
                      <a:endParaRPr lang="en-US" sz="1200" b="1" dirty="0">
                        <a:effectLst/>
                        <a:latin typeface="Times New Roman"/>
                        <a:ea typeface="Times New Roman"/>
                      </a:endParaRPr>
                    </a:p>
                  </a:txBody>
                  <a:tcPr marL="68580" marR="68580" marT="0" marB="0" anchor="b">
                    <a:solidFill>
                      <a:srgbClr val="FFFF00"/>
                    </a:solidFill>
                  </a:tcPr>
                </a:tc>
              </a:tr>
              <a:tr h="248279">
                <a:tc>
                  <a:txBody>
                    <a:bodyPr/>
                    <a:lstStyle/>
                    <a:p>
                      <a:pPr marL="0" marR="0">
                        <a:spcBef>
                          <a:spcPts val="0"/>
                        </a:spcBef>
                        <a:spcAft>
                          <a:spcPts val="0"/>
                        </a:spcAft>
                      </a:pPr>
                      <a:r>
                        <a:rPr lang="en-US" sz="1000">
                          <a:effectLst/>
                          <a:latin typeface="Times New Roman"/>
                          <a:ea typeface="Times New Roman"/>
                        </a:rPr>
                        <a:t>NOAA</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GDAS-R</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0.67</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9.72</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-0.57</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2.94</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NOAA</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MESO</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0.56</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5.91</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0.38</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2.97</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NOAA</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MESO-R</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0.48</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7.35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0.43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16</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2.86</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UKMET</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UKMO</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0.46</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8.14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0.24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30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2.80</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UKMET</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ECMWF</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0.80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2.87</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0.11</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3.34</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UKMET</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MESO</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0.76</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3.86</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0.04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11</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3.45</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UKMET</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MESO-R</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0.66</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4.86</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b="1" dirty="0">
                          <a:solidFill>
                            <a:srgbClr val="000000"/>
                          </a:solidFill>
                          <a:effectLst/>
                          <a:highlight>
                            <a:srgbClr val="FFFF00"/>
                          </a:highlight>
                          <a:latin typeface="Calibri"/>
                          <a:ea typeface="Times New Roman"/>
                        </a:rPr>
                        <a:t>0.03</a:t>
                      </a:r>
                      <a:endParaRPr lang="en-US" sz="1200" b="1" dirty="0">
                        <a:effectLst/>
                        <a:latin typeface="Times New Roman"/>
                        <a:ea typeface="Times New Roman"/>
                      </a:endParaRPr>
                    </a:p>
                  </a:txBody>
                  <a:tcPr marL="68580" marR="68580" marT="0" marB="0" anchor="b">
                    <a:solidFill>
                      <a:srgbClr val="FFFF00"/>
                    </a:solidFill>
                  </a:tcPr>
                </a:tc>
                <a:tc>
                  <a:txBody>
                    <a:bodyPr/>
                    <a:lstStyle/>
                    <a:p>
                      <a:pPr marL="0" marR="0" algn="r">
                        <a:spcBef>
                          <a:spcPts val="0"/>
                        </a:spcBef>
                        <a:spcAft>
                          <a:spcPts val="0"/>
                        </a:spcAft>
                      </a:pPr>
                      <a:r>
                        <a:rPr lang="en-US" sz="1100">
                          <a:solidFill>
                            <a:srgbClr val="000000"/>
                          </a:solidFill>
                          <a:effectLst/>
                          <a:latin typeface="Calibri"/>
                          <a:ea typeface="Times New Roman"/>
                        </a:rPr>
                        <a:t>100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9</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3.33</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ZAMG</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GDAS</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0.67</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12.69</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-0.59</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3.05</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ZAMG</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GDAS-R</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0.66</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18.32</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-0.84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2.82</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ZAMG</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ECMWF</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0.78</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3.84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-0.08</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3.42</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ZAMG</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ECMWF-R</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0.83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2.55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0.13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b="1" dirty="0">
                          <a:solidFill>
                            <a:srgbClr val="000000"/>
                          </a:solidFill>
                          <a:effectLst/>
                          <a:highlight>
                            <a:srgbClr val="FFFF00"/>
                          </a:highlight>
                          <a:latin typeface="Calibri"/>
                          <a:ea typeface="Times New Roman"/>
                        </a:rPr>
                        <a:t>6</a:t>
                      </a:r>
                      <a:endParaRPr lang="en-US" sz="1200" b="1" dirty="0">
                        <a:effectLst/>
                        <a:latin typeface="Times New Roman"/>
                        <a:ea typeface="Times New Roman"/>
                      </a:endParaRPr>
                    </a:p>
                  </a:txBody>
                  <a:tcPr marL="68580" marR="68580" marT="0" marB="0" anchor="b">
                    <a:solidFill>
                      <a:srgbClr val="FFFF00"/>
                    </a:solidFill>
                  </a:tcPr>
                </a:tc>
                <a:tc>
                  <a:txBody>
                    <a:bodyPr/>
                    <a:lstStyle/>
                    <a:p>
                      <a:pPr marL="0" marR="0" algn="r">
                        <a:spcBef>
                          <a:spcPts val="0"/>
                        </a:spcBef>
                        <a:spcAft>
                          <a:spcPts val="0"/>
                        </a:spcAft>
                      </a:pPr>
                      <a:r>
                        <a:rPr lang="en-US" sz="1100">
                          <a:solidFill>
                            <a:srgbClr val="000000"/>
                          </a:solidFill>
                          <a:effectLst/>
                          <a:latin typeface="Calibri"/>
                          <a:ea typeface="Times New Roman"/>
                        </a:rPr>
                        <a:t>3.56</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dirty="0" smtClean="0">
                          <a:solidFill>
                            <a:srgbClr val="FF0000"/>
                          </a:solidFill>
                          <a:effectLst/>
                          <a:latin typeface="Times New Roman"/>
                          <a:ea typeface="Times New Roman"/>
                        </a:rPr>
                        <a:t>Ensemble Mean</a:t>
                      </a:r>
                      <a:endParaRPr lang="en-US" sz="1200" dirty="0">
                        <a:solidFill>
                          <a:srgbClr val="FF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000">
                          <a:solidFill>
                            <a:srgbClr val="FF0000"/>
                          </a:solidFill>
                          <a:effectLst/>
                          <a:latin typeface="Times New Roman"/>
                          <a:ea typeface="Times New Roman"/>
                        </a:rPr>
                        <a:t>All</a:t>
                      </a:r>
                      <a:endParaRPr lang="en-US" sz="1200">
                        <a:solidFill>
                          <a:srgbClr val="FF0000"/>
                        </a:solidFill>
                        <a:effectLst/>
                        <a:latin typeface="Times New Roman"/>
                        <a:ea typeface="Times New Roman"/>
                      </a:endParaRPr>
                    </a:p>
                  </a:txBody>
                  <a:tcPr marL="68580" marR="68580" marT="0" marB="0"/>
                </a:tc>
                <a:tc>
                  <a:txBody>
                    <a:bodyPr/>
                    <a:lstStyle/>
                    <a:p>
                      <a:pPr marL="0" marR="0" algn="r">
                        <a:spcBef>
                          <a:spcPts val="0"/>
                        </a:spcBef>
                        <a:spcAft>
                          <a:spcPts val="0"/>
                        </a:spcAft>
                      </a:pPr>
                      <a:r>
                        <a:rPr lang="en-US" sz="1100" dirty="0" smtClean="0">
                          <a:solidFill>
                            <a:srgbClr val="000000"/>
                          </a:solidFill>
                          <a:effectLst/>
                          <a:latin typeface="Calibri"/>
                          <a:ea typeface="Times New Roman"/>
                        </a:rPr>
                        <a:t>0.85</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smtClean="0">
                          <a:solidFill>
                            <a:srgbClr val="000000"/>
                          </a:solidFill>
                          <a:effectLst/>
                          <a:latin typeface="Calibri"/>
                          <a:ea typeface="Times New Roman"/>
                        </a:rPr>
                        <a:t>3.27</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a:solidFill>
                            <a:srgbClr val="000000"/>
                          </a:solidFill>
                          <a:effectLst/>
                          <a:latin typeface="Calibri"/>
                          <a:ea typeface="Times New Roman"/>
                        </a:rPr>
                        <a:t>-0.04</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a:solidFill>
                            <a:srgbClr val="000000"/>
                          </a:solidFill>
                          <a:effectLst/>
                          <a:latin typeface="Calibri"/>
                          <a:ea typeface="Times New Roman"/>
                        </a:rPr>
                        <a:t>100</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a:solidFill>
                            <a:srgbClr val="000000"/>
                          </a:solidFill>
                          <a:effectLst/>
                          <a:latin typeface="Calibri"/>
                          <a:ea typeface="Times New Roman"/>
                        </a:rPr>
                        <a:t>13</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smtClean="0">
                          <a:solidFill>
                            <a:srgbClr val="000000"/>
                          </a:solidFill>
                          <a:effectLst/>
                          <a:latin typeface="Calibri"/>
                          <a:ea typeface="Times New Roman"/>
                        </a:rPr>
                        <a:t>3.57</a:t>
                      </a:r>
                      <a:endParaRPr lang="en-US" sz="1200" dirty="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dirty="0" smtClean="0">
                          <a:solidFill>
                            <a:srgbClr val="FF0000"/>
                          </a:solidFill>
                          <a:effectLst/>
                          <a:latin typeface="Times New Roman"/>
                          <a:ea typeface="Times New Roman"/>
                        </a:rPr>
                        <a:t>Ensemble Mean</a:t>
                      </a:r>
                      <a:endParaRPr lang="en-US" sz="1200" dirty="0">
                        <a:solidFill>
                          <a:srgbClr val="FF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000" dirty="0" smtClean="0">
                          <a:solidFill>
                            <a:srgbClr val="FF0000"/>
                          </a:solidFill>
                          <a:effectLst/>
                          <a:latin typeface="Times New Roman"/>
                          <a:ea typeface="Times New Roman"/>
                        </a:rPr>
                        <a:t>Select (10-member)</a:t>
                      </a:r>
                      <a:endParaRPr lang="en-US" sz="1200" dirty="0">
                        <a:solidFill>
                          <a:srgbClr val="FF0000"/>
                        </a:solidFill>
                        <a:effectLst/>
                        <a:latin typeface="Times New Roman"/>
                        <a:ea typeface="Times New Roman"/>
                      </a:endParaRPr>
                    </a:p>
                  </a:txBody>
                  <a:tcPr marL="68580" marR="68580" marT="0" marB="0"/>
                </a:tc>
                <a:tc>
                  <a:txBody>
                    <a:bodyPr/>
                    <a:lstStyle/>
                    <a:p>
                      <a:pPr marL="0" marR="0" algn="r">
                        <a:spcBef>
                          <a:spcPts val="0"/>
                        </a:spcBef>
                        <a:spcAft>
                          <a:spcPts val="0"/>
                        </a:spcAft>
                      </a:pPr>
                      <a:r>
                        <a:rPr lang="en-US" sz="1100" dirty="0" smtClean="0">
                          <a:solidFill>
                            <a:srgbClr val="000000"/>
                          </a:solidFill>
                          <a:effectLst/>
                          <a:latin typeface="Calibri"/>
                          <a:ea typeface="Times New Roman"/>
                        </a:rPr>
                        <a:t>0.89</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smtClean="0">
                          <a:solidFill>
                            <a:srgbClr val="000000"/>
                          </a:solidFill>
                          <a:effectLst/>
                          <a:latin typeface="Calibri"/>
                          <a:ea typeface="Times New Roman"/>
                        </a:rPr>
                        <a:t>2.65</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a:solidFill>
                            <a:srgbClr val="000000"/>
                          </a:solidFill>
                          <a:effectLst/>
                          <a:latin typeface="Calibri"/>
                          <a:ea typeface="Times New Roman"/>
                        </a:rPr>
                        <a:t>-0.04</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a:solidFill>
                            <a:srgbClr val="000000"/>
                          </a:solidFill>
                          <a:effectLst/>
                          <a:latin typeface="Calibri"/>
                          <a:ea typeface="Times New Roman"/>
                        </a:rPr>
                        <a:t>100</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a:solidFill>
                            <a:srgbClr val="000000"/>
                          </a:solidFill>
                          <a:effectLst/>
                          <a:latin typeface="Calibri"/>
                          <a:ea typeface="Times New Roman"/>
                        </a:rPr>
                        <a:t>15</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smtClean="0">
                          <a:solidFill>
                            <a:srgbClr val="000000"/>
                          </a:solidFill>
                          <a:effectLst/>
                          <a:latin typeface="Calibri"/>
                          <a:ea typeface="Times New Roman"/>
                        </a:rPr>
                        <a:t>3.62</a:t>
                      </a:r>
                      <a:endParaRPr lang="en-US" sz="1200" dirty="0">
                        <a:effectLst/>
                        <a:latin typeface="Times New Roman"/>
                        <a:ea typeface="Times New Roman"/>
                      </a:endParaRPr>
                    </a:p>
                  </a:txBody>
                  <a:tcPr marL="68580" marR="68580" marT="0" marB="0" anchor="b"/>
                </a:tc>
              </a:tr>
              <a:tr h="196351">
                <a:tc>
                  <a:txBody>
                    <a:bodyPr/>
                    <a:lstStyle/>
                    <a:p>
                      <a:pPr marL="0" marR="0">
                        <a:spcBef>
                          <a:spcPts val="0"/>
                        </a:spcBef>
                        <a:spcAft>
                          <a:spcPts val="0"/>
                        </a:spcAft>
                      </a:pPr>
                      <a:r>
                        <a:rPr lang="en-US" sz="1000" dirty="0" smtClean="0">
                          <a:solidFill>
                            <a:srgbClr val="FF0000"/>
                          </a:solidFill>
                          <a:effectLst/>
                          <a:latin typeface="Times New Roman"/>
                          <a:ea typeface="Times New Roman"/>
                        </a:rPr>
                        <a:t>Ensemble Mean</a:t>
                      </a:r>
                      <a:endParaRPr lang="en-US" sz="1200" dirty="0">
                        <a:solidFill>
                          <a:srgbClr val="FF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000" dirty="0" smtClean="0">
                          <a:solidFill>
                            <a:srgbClr val="FF0000"/>
                          </a:solidFill>
                          <a:effectLst/>
                          <a:latin typeface="Times New Roman"/>
                          <a:ea typeface="Times New Roman"/>
                        </a:rPr>
                        <a:t>Minimum (5-member)</a:t>
                      </a:r>
                      <a:endParaRPr lang="en-US" sz="1200" dirty="0">
                        <a:solidFill>
                          <a:srgbClr val="FF0000"/>
                        </a:solidFill>
                        <a:effectLst/>
                        <a:latin typeface="Times New Roman"/>
                        <a:ea typeface="Times New Roman"/>
                      </a:endParaRPr>
                    </a:p>
                  </a:txBody>
                  <a:tcPr marL="68580" marR="68580" marT="0" marB="0"/>
                </a:tc>
                <a:tc>
                  <a:txBody>
                    <a:bodyPr/>
                    <a:lstStyle/>
                    <a:p>
                      <a:pPr marL="0" marR="0" algn="r">
                        <a:spcBef>
                          <a:spcPts val="0"/>
                        </a:spcBef>
                        <a:spcAft>
                          <a:spcPts val="0"/>
                        </a:spcAft>
                      </a:pPr>
                      <a:r>
                        <a:rPr lang="en-US" sz="1100" b="1" dirty="0">
                          <a:solidFill>
                            <a:srgbClr val="000000"/>
                          </a:solidFill>
                          <a:effectLst/>
                          <a:highlight>
                            <a:srgbClr val="FFFF00"/>
                          </a:highlight>
                          <a:latin typeface="Calibri"/>
                          <a:ea typeface="Times New Roman"/>
                        </a:rPr>
                        <a:t>0.89</a:t>
                      </a:r>
                      <a:endParaRPr lang="en-US" sz="1200" b="1" dirty="0">
                        <a:effectLst/>
                        <a:latin typeface="Times New Roman"/>
                        <a:ea typeface="Times New Roman"/>
                      </a:endParaRPr>
                    </a:p>
                  </a:txBody>
                  <a:tcPr marL="68580" marR="68580" marT="0" marB="0" anchor="b">
                    <a:solidFill>
                      <a:srgbClr val="FFFF00"/>
                    </a:solidFill>
                  </a:tcPr>
                </a:tc>
                <a:tc>
                  <a:txBody>
                    <a:bodyPr/>
                    <a:lstStyle/>
                    <a:p>
                      <a:pPr marL="0" marR="0" algn="r">
                        <a:spcBef>
                          <a:spcPts val="0"/>
                        </a:spcBef>
                        <a:spcAft>
                          <a:spcPts val="0"/>
                        </a:spcAft>
                      </a:pPr>
                      <a:r>
                        <a:rPr lang="en-US" sz="1100" b="1" dirty="0">
                          <a:solidFill>
                            <a:srgbClr val="000000"/>
                          </a:solidFill>
                          <a:effectLst/>
                          <a:highlight>
                            <a:srgbClr val="FFFF00"/>
                          </a:highlight>
                          <a:latin typeface="Calibri"/>
                          <a:ea typeface="Times New Roman"/>
                        </a:rPr>
                        <a:t>2.48</a:t>
                      </a:r>
                      <a:endParaRPr lang="en-US" sz="1200" b="1" dirty="0">
                        <a:effectLst/>
                        <a:latin typeface="Times New Roman"/>
                        <a:ea typeface="Times New Roman"/>
                      </a:endParaRPr>
                    </a:p>
                  </a:txBody>
                  <a:tcPr marL="68580" marR="68580" marT="0" marB="0" anchor="b">
                    <a:solidFill>
                      <a:srgbClr val="FFFF00"/>
                    </a:solidFill>
                  </a:tcPr>
                </a:tc>
                <a:tc>
                  <a:txBody>
                    <a:bodyPr/>
                    <a:lstStyle/>
                    <a:p>
                      <a:pPr marL="0" marR="0" algn="r">
                        <a:spcBef>
                          <a:spcPts val="0"/>
                        </a:spcBef>
                        <a:spcAft>
                          <a:spcPts val="0"/>
                        </a:spcAft>
                      </a:pPr>
                      <a:r>
                        <a:rPr lang="en-US" sz="1100">
                          <a:solidFill>
                            <a:srgbClr val="000000"/>
                          </a:solidFill>
                          <a:effectLst/>
                          <a:latin typeface="Calibri"/>
                          <a:ea typeface="Times New Roman"/>
                        </a:rPr>
                        <a:t>-0.05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17</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a:solidFill>
                            <a:srgbClr val="000000"/>
                          </a:solidFill>
                          <a:effectLst/>
                          <a:latin typeface="Calibri"/>
                          <a:ea typeface="Times New Roman"/>
                        </a:rPr>
                        <a:t>3.60</a:t>
                      </a:r>
                      <a:endParaRPr lang="en-US" sz="1200" dirty="0">
                        <a:effectLst/>
                        <a:latin typeface="Times New Roman"/>
                        <a:ea typeface="Times New Roman"/>
                      </a:endParaRPr>
                    </a:p>
                  </a:txBody>
                  <a:tcPr marL="68580" marR="68580" marT="0" marB="0" anchor="b"/>
                </a:tc>
              </a:tr>
            </a:tbl>
          </a:graphicData>
        </a:graphic>
      </p:graphicFrame>
      <p:sp>
        <p:nvSpPr>
          <p:cNvPr id="2" name="TextBox 1"/>
          <p:cNvSpPr txBox="1"/>
          <p:nvPr/>
        </p:nvSpPr>
        <p:spPr>
          <a:xfrm>
            <a:off x="8655169" y="2743200"/>
            <a:ext cx="359434" cy="307777"/>
          </a:xfrm>
          <a:prstGeom prst="rect">
            <a:avLst/>
          </a:prstGeom>
          <a:noFill/>
        </p:spPr>
        <p:txBody>
          <a:bodyPr wrap="square" rtlCol="0">
            <a:spAutoFit/>
          </a:bodyPr>
          <a:lstStyle/>
          <a:p>
            <a:r>
              <a:rPr lang="en-US" sz="1400" dirty="0" smtClean="0"/>
              <a:t>1</a:t>
            </a:r>
            <a:endParaRPr lang="en-US" sz="1400" dirty="0"/>
          </a:p>
        </p:txBody>
      </p:sp>
      <p:sp>
        <p:nvSpPr>
          <p:cNvPr id="7" name="TextBox 6"/>
          <p:cNvSpPr txBox="1"/>
          <p:nvPr/>
        </p:nvSpPr>
        <p:spPr>
          <a:xfrm>
            <a:off x="8596221" y="5943600"/>
            <a:ext cx="359434" cy="307777"/>
          </a:xfrm>
          <a:prstGeom prst="rect">
            <a:avLst/>
          </a:prstGeom>
          <a:noFill/>
        </p:spPr>
        <p:txBody>
          <a:bodyPr wrap="square" rtlCol="0">
            <a:spAutoFit/>
          </a:bodyPr>
          <a:lstStyle/>
          <a:p>
            <a:r>
              <a:rPr lang="en-US" sz="1400" dirty="0"/>
              <a:t>2</a:t>
            </a:r>
          </a:p>
        </p:txBody>
      </p:sp>
      <p:sp>
        <p:nvSpPr>
          <p:cNvPr id="8" name="TextBox 7"/>
          <p:cNvSpPr txBox="1"/>
          <p:nvPr/>
        </p:nvSpPr>
        <p:spPr>
          <a:xfrm>
            <a:off x="8596221" y="6172200"/>
            <a:ext cx="359434" cy="307777"/>
          </a:xfrm>
          <a:prstGeom prst="rect">
            <a:avLst/>
          </a:prstGeom>
          <a:noFill/>
        </p:spPr>
        <p:txBody>
          <a:bodyPr wrap="square" rtlCol="0">
            <a:spAutoFit/>
          </a:bodyPr>
          <a:lstStyle/>
          <a:p>
            <a:r>
              <a:rPr lang="en-US" sz="1400" dirty="0" smtClean="0"/>
              <a:t>3</a:t>
            </a:r>
            <a:endParaRPr lang="en-US" sz="1400" dirty="0"/>
          </a:p>
        </p:txBody>
      </p:sp>
      <p:sp>
        <p:nvSpPr>
          <p:cNvPr id="9" name="TextBox 8"/>
          <p:cNvSpPr txBox="1"/>
          <p:nvPr/>
        </p:nvSpPr>
        <p:spPr>
          <a:xfrm>
            <a:off x="8586157" y="5715000"/>
            <a:ext cx="359434" cy="307777"/>
          </a:xfrm>
          <a:prstGeom prst="rect">
            <a:avLst/>
          </a:prstGeom>
          <a:noFill/>
        </p:spPr>
        <p:txBody>
          <a:bodyPr wrap="square" rtlCol="0">
            <a:spAutoFit/>
          </a:bodyPr>
          <a:lstStyle/>
          <a:p>
            <a:r>
              <a:rPr lang="en-US" sz="1400" dirty="0"/>
              <a:t>4</a:t>
            </a:r>
          </a:p>
        </p:txBody>
      </p:sp>
    </p:spTree>
    <p:extLst>
      <p:ext uri="{BB962C8B-B14F-4D97-AF65-F5344CB8AC3E}">
        <p14:creationId xmlns:p14="http://schemas.microsoft.com/office/powerpoint/2010/main" val="1872858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21</a:t>
            </a:fld>
            <a:endParaRPr lang="en-US"/>
          </a:p>
        </p:txBody>
      </p:sp>
      <p:sp>
        <p:nvSpPr>
          <p:cNvPr id="5" name="Title 1"/>
          <p:cNvSpPr txBox="1">
            <a:spLocks/>
          </p:cNvSpPr>
          <p:nvPr/>
        </p:nvSpPr>
        <p:spPr>
          <a:xfrm>
            <a:off x="481642" y="533400"/>
            <a:ext cx="8229600" cy="411163"/>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smtClean="0"/>
              <a:t>Cs-137 Air Concentration Evaluation</a:t>
            </a:r>
          </a:p>
        </p:txBody>
      </p:sp>
      <p:graphicFrame>
        <p:nvGraphicFramePr>
          <p:cNvPr id="6" name="Content Placeholder 4"/>
          <p:cNvGraphicFramePr>
            <a:graphicFrameLocks/>
          </p:cNvGraphicFramePr>
          <p:nvPr>
            <p:extLst>
              <p:ext uri="{D42A27DB-BD31-4B8C-83A1-F6EECF244321}">
                <p14:modId xmlns:p14="http://schemas.microsoft.com/office/powerpoint/2010/main" val="2207578510"/>
              </p:ext>
            </p:extLst>
          </p:nvPr>
        </p:nvGraphicFramePr>
        <p:xfrm>
          <a:off x="304800" y="1066800"/>
          <a:ext cx="8229600" cy="5410210"/>
        </p:xfrm>
        <a:graphic>
          <a:graphicData uri="http://schemas.openxmlformats.org/drawingml/2006/table">
            <a:tbl>
              <a:tblPr firstRow="1" bandRow="1">
                <a:tableStyleId>{5C22544A-7EE6-4342-B048-85BDC9FD1C3A}</a:tableStyleId>
              </a:tblPr>
              <a:tblGrid>
                <a:gridCol w="1028700"/>
                <a:gridCol w="1333500"/>
                <a:gridCol w="723900"/>
                <a:gridCol w="1028700"/>
                <a:gridCol w="1028700"/>
                <a:gridCol w="1028700"/>
                <a:gridCol w="1028700"/>
                <a:gridCol w="1028700"/>
              </a:tblGrid>
              <a:tr h="248279">
                <a:tc>
                  <a:txBody>
                    <a:bodyPr/>
                    <a:lstStyle/>
                    <a:p>
                      <a:pPr marL="0" marR="0">
                        <a:spcBef>
                          <a:spcPts val="0"/>
                        </a:spcBef>
                        <a:spcAft>
                          <a:spcPts val="0"/>
                        </a:spcAft>
                      </a:pPr>
                      <a:r>
                        <a:rPr lang="en-US" sz="1000" b="1" dirty="0">
                          <a:effectLst/>
                          <a:latin typeface="Times New Roman"/>
                          <a:ea typeface="Times New Roman"/>
                        </a:rPr>
                        <a:t>Center</a:t>
                      </a:r>
                      <a:endParaRPr lang="en-US" sz="1200" dirty="0">
                        <a:effectLst/>
                        <a:latin typeface="Times New Roman"/>
                        <a:ea typeface="Times New Roman"/>
                      </a:endParaRPr>
                    </a:p>
                  </a:txBody>
                  <a:tcPr marL="68580" marR="68580" marT="0" marB="0"/>
                </a:tc>
                <a:tc>
                  <a:txBody>
                    <a:bodyPr/>
                    <a:lstStyle/>
                    <a:p>
                      <a:pPr marL="0" marR="0">
                        <a:spcBef>
                          <a:spcPts val="0"/>
                        </a:spcBef>
                        <a:spcAft>
                          <a:spcPts val="0"/>
                        </a:spcAft>
                      </a:pPr>
                      <a:r>
                        <a:rPr lang="en-US" sz="1000" b="1" dirty="0">
                          <a:effectLst/>
                          <a:latin typeface="Times New Roman"/>
                          <a:ea typeface="Times New Roman"/>
                        </a:rPr>
                        <a:t>Meteorology</a:t>
                      </a:r>
                      <a:endParaRPr lang="en-US" sz="1200" dirty="0">
                        <a:effectLst/>
                        <a:latin typeface="Times New Roman"/>
                        <a:ea typeface="Times New Roman"/>
                      </a:endParaRPr>
                    </a:p>
                  </a:txBody>
                  <a:tcPr marL="68580" marR="68580" marT="0" marB="0"/>
                </a:tc>
                <a:tc>
                  <a:txBody>
                    <a:bodyPr/>
                    <a:lstStyle/>
                    <a:p>
                      <a:pPr marL="0" marR="0" algn="r">
                        <a:spcBef>
                          <a:spcPts val="0"/>
                        </a:spcBef>
                        <a:spcAft>
                          <a:spcPts val="0"/>
                        </a:spcAft>
                      </a:pPr>
                      <a:r>
                        <a:rPr lang="en-US" sz="1000" b="1">
                          <a:effectLst/>
                          <a:latin typeface="Times New Roman"/>
                          <a:ea typeface="Times New Roman"/>
                        </a:rPr>
                        <a:t>CC</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000" b="1">
                          <a:effectLst/>
                          <a:latin typeface="Times New Roman"/>
                          <a:ea typeface="Times New Roman"/>
                        </a:rPr>
                        <a:t>NMSE</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000" b="1" dirty="0">
                          <a:effectLst/>
                          <a:latin typeface="Times New Roman"/>
                          <a:ea typeface="Times New Roman"/>
                        </a:rPr>
                        <a:t>FB</a:t>
                      </a:r>
                      <a:endParaRPr lang="en-US" sz="1200" dirty="0">
                        <a:effectLst/>
                        <a:latin typeface="Times New Roman"/>
                        <a:ea typeface="Times New Roman"/>
                      </a:endParaRPr>
                    </a:p>
                  </a:txBody>
                  <a:tcPr marL="68580" marR="68580" marT="0" marB="0"/>
                </a:tc>
                <a:tc>
                  <a:txBody>
                    <a:bodyPr/>
                    <a:lstStyle/>
                    <a:p>
                      <a:pPr marL="0" marR="0" algn="r">
                        <a:spcBef>
                          <a:spcPts val="0"/>
                        </a:spcBef>
                        <a:spcAft>
                          <a:spcPts val="0"/>
                        </a:spcAft>
                      </a:pPr>
                      <a:r>
                        <a:rPr lang="en-US" sz="1000" b="1" dirty="0">
                          <a:effectLst/>
                          <a:latin typeface="Times New Roman"/>
                          <a:ea typeface="Times New Roman"/>
                        </a:rPr>
                        <a:t>FMS</a:t>
                      </a:r>
                      <a:endParaRPr lang="en-US" sz="1200" dirty="0">
                        <a:effectLst/>
                        <a:latin typeface="Times New Roman"/>
                        <a:ea typeface="Times New Roman"/>
                      </a:endParaRPr>
                    </a:p>
                  </a:txBody>
                  <a:tcPr marL="68580" marR="68580" marT="0" marB="0"/>
                </a:tc>
                <a:tc>
                  <a:txBody>
                    <a:bodyPr/>
                    <a:lstStyle/>
                    <a:p>
                      <a:pPr marL="0" marR="0" algn="r">
                        <a:spcBef>
                          <a:spcPts val="0"/>
                        </a:spcBef>
                        <a:spcAft>
                          <a:spcPts val="0"/>
                        </a:spcAft>
                      </a:pPr>
                      <a:r>
                        <a:rPr lang="en-US" sz="1000" b="1">
                          <a:effectLst/>
                          <a:latin typeface="Times New Roman"/>
                          <a:ea typeface="Times New Roman"/>
                        </a:rPr>
                        <a:t>KSP</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000" b="1" dirty="0">
                          <a:effectLst/>
                          <a:latin typeface="Times New Roman"/>
                          <a:ea typeface="Times New Roman"/>
                        </a:rPr>
                        <a:t>RANK</a:t>
                      </a:r>
                      <a:endParaRPr lang="en-US" sz="1200" dirty="0">
                        <a:effectLst/>
                        <a:latin typeface="Times New Roman"/>
                        <a:ea typeface="Times New Roman"/>
                      </a:endParaRPr>
                    </a:p>
                  </a:txBody>
                  <a:tcPr marL="68580" marR="68580" marT="0" marB="0"/>
                </a:tc>
              </a:tr>
              <a:tr h="248279">
                <a:tc>
                  <a:txBody>
                    <a:bodyPr/>
                    <a:lstStyle/>
                    <a:p>
                      <a:pPr marL="0" marR="0">
                        <a:spcBef>
                          <a:spcPts val="0"/>
                        </a:spcBef>
                        <a:spcAft>
                          <a:spcPts val="0"/>
                        </a:spcAft>
                      </a:pPr>
                      <a:r>
                        <a:rPr lang="en-US" sz="1000" dirty="0">
                          <a:effectLst/>
                          <a:latin typeface="Times New Roman"/>
                          <a:ea typeface="Times New Roman"/>
                        </a:rPr>
                        <a:t>CMC</a:t>
                      </a:r>
                      <a:endParaRPr lang="en-US" sz="1200" dirty="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GEM</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0.10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70.86</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-1.37</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a:solidFill>
                            <a:srgbClr val="000000"/>
                          </a:solidFill>
                          <a:effectLst/>
                          <a:latin typeface="Calibri"/>
                          <a:ea typeface="Times New Roman"/>
                        </a:rPr>
                        <a:t>75.0</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54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1.54</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dirty="0">
                          <a:effectLst/>
                          <a:latin typeface="Times New Roman"/>
                          <a:ea typeface="Times New Roman"/>
                        </a:rPr>
                        <a:t>CMC</a:t>
                      </a:r>
                      <a:endParaRPr lang="en-US" sz="1200" dirty="0">
                        <a:effectLst/>
                        <a:latin typeface="Times New Roman"/>
                        <a:ea typeface="Times New Roman"/>
                      </a:endParaRPr>
                    </a:p>
                  </a:txBody>
                  <a:tcPr marL="68580" marR="68580" marT="0" marB="0"/>
                </a:tc>
                <a:tc>
                  <a:txBody>
                    <a:bodyPr/>
                    <a:lstStyle/>
                    <a:p>
                      <a:pPr marL="0" marR="0">
                        <a:spcBef>
                          <a:spcPts val="0"/>
                        </a:spcBef>
                        <a:spcAft>
                          <a:spcPts val="0"/>
                        </a:spcAft>
                      </a:pPr>
                      <a:r>
                        <a:rPr lang="en-US" sz="1000" dirty="0">
                          <a:effectLst/>
                          <a:latin typeface="Times New Roman"/>
                          <a:ea typeface="Times New Roman"/>
                        </a:rPr>
                        <a:t>MESO</a:t>
                      </a:r>
                      <a:endParaRPr lang="en-US" sz="1200" dirty="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dirty="0">
                          <a:solidFill>
                            <a:srgbClr val="000000"/>
                          </a:solidFill>
                          <a:effectLst/>
                          <a:latin typeface="Calibri"/>
                          <a:ea typeface="Times New Roman"/>
                        </a:rPr>
                        <a:t>0.26</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b="1" dirty="0">
                          <a:solidFill>
                            <a:srgbClr val="000000"/>
                          </a:solidFill>
                          <a:effectLst/>
                          <a:highlight>
                            <a:srgbClr val="FFFF00"/>
                          </a:highlight>
                          <a:latin typeface="Calibri"/>
                          <a:ea typeface="Times New Roman"/>
                        </a:rPr>
                        <a:t>15.24</a:t>
                      </a:r>
                      <a:endParaRPr lang="en-US" sz="1200" b="1" dirty="0">
                        <a:effectLst/>
                        <a:latin typeface="Times New Roman"/>
                        <a:ea typeface="Times New Roman"/>
                      </a:endParaRPr>
                    </a:p>
                  </a:txBody>
                  <a:tcPr marL="68580" marR="68580" marT="0" marB="0" anchor="b">
                    <a:solidFill>
                      <a:srgbClr val="FFFF00"/>
                    </a:solidFill>
                  </a:tcPr>
                </a:tc>
                <a:tc>
                  <a:txBody>
                    <a:bodyPr/>
                    <a:lstStyle/>
                    <a:p>
                      <a:pPr marL="0" marR="0" algn="r">
                        <a:spcBef>
                          <a:spcPts val="0"/>
                        </a:spcBef>
                        <a:spcAft>
                          <a:spcPts val="0"/>
                        </a:spcAft>
                      </a:pPr>
                      <a:r>
                        <a:rPr lang="en-US" sz="1100" b="1" dirty="0">
                          <a:solidFill>
                            <a:srgbClr val="000000"/>
                          </a:solidFill>
                          <a:effectLst/>
                          <a:highlight>
                            <a:srgbClr val="FFFF00"/>
                          </a:highlight>
                          <a:latin typeface="Calibri"/>
                          <a:ea typeface="Times New Roman"/>
                        </a:rPr>
                        <a:t>-0.09</a:t>
                      </a:r>
                      <a:endParaRPr lang="en-US" sz="1200" b="1" dirty="0">
                        <a:effectLst/>
                        <a:latin typeface="Times New Roman"/>
                        <a:ea typeface="Times New Roman"/>
                      </a:endParaRPr>
                    </a:p>
                  </a:txBody>
                  <a:tcPr marL="68580" marR="68580" marT="0" marB="0" anchor="b">
                    <a:solidFill>
                      <a:srgbClr val="FFFF00"/>
                    </a:solidFill>
                  </a:tcPr>
                </a:tc>
                <a:tc>
                  <a:txBody>
                    <a:bodyPr/>
                    <a:lstStyle/>
                    <a:p>
                      <a:pPr marL="0" marR="0" algn="r">
                        <a:spcBef>
                          <a:spcPts val="0"/>
                        </a:spcBef>
                        <a:spcAft>
                          <a:spcPts val="0"/>
                        </a:spcAft>
                      </a:pPr>
                      <a:r>
                        <a:rPr lang="en-US" sz="1100" b="1" dirty="0">
                          <a:solidFill>
                            <a:srgbClr val="000000"/>
                          </a:solidFill>
                          <a:effectLst/>
                          <a:highlight>
                            <a:srgbClr val="FFFF00"/>
                          </a:highlight>
                          <a:latin typeface="Calibri"/>
                          <a:ea typeface="Times New Roman"/>
                        </a:rPr>
                        <a:t>82.5</a:t>
                      </a:r>
                      <a:endParaRPr lang="en-US" sz="1200" b="1" dirty="0">
                        <a:effectLst/>
                        <a:latin typeface="Times New Roman"/>
                        <a:ea typeface="Times New Roman"/>
                      </a:endParaRPr>
                    </a:p>
                  </a:txBody>
                  <a:tcPr marL="68580" marR="68580" marT="0" marB="0" anchor="b">
                    <a:solidFill>
                      <a:srgbClr val="FFFF00"/>
                    </a:solidFill>
                  </a:tcPr>
                </a:tc>
                <a:tc>
                  <a:txBody>
                    <a:bodyPr/>
                    <a:lstStyle/>
                    <a:p>
                      <a:pPr marL="0" marR="0" algn="r">
                        <a:spcBef>
                          <a:spcPts val="0"/>
                        </a:spcBef>
                        <a:spcAft>
                          <a:spcPts val="0"/>
                        </a:spcAft>
                      </a:pPr>
                      <a:r>
                        <a:rPr lang="en-US" sz="1100" b="1" dirty="0">
                          <a:solidFill>
                            <a:srgbClr val="000000"/>
                          </a:solidFill>
                          <a:effectLst/>
                          <a:highlight>
                            <a:srgbClr val="FFFF00"/>
                          </a:highlight>
                          <a:latin typeface="Calibri"/>
                          <a:ea typeface="Times New Roman"/>
                        </a:rPr>
                        <a:t>34</a:t>
                      </a:r>
                      <a:endParaRPr lang="en-US" sz="1200" b="1" dirty="0">
                        <a:effectLst/>
                        <a:latin typeface="Times New Roman"/>
                        <a:ea typeface="Times New Roman"/>
                      </a:endParaRPr>
                    </a:p>
                  </a:txBody>
                  <a:tcPr marL="68580" marR="68580" marT="0" marB="0" anchor="b">
                    <a:solidFill>
                      <a:srgbClr val="FFFF00"/>
                    </a:solidFill>
                  </a:tcPr>
                </a:tc>
                <a:tc>
                  <a:txBody>
                    <a:bodyPr/>
                    <a:lstStyle/>
                    <a:p>
                      <a:pPr marL="0" marR="0" algn="r">
                        <a:spcBef>
                          <a:spcPts val="0"/>
                        </a:spcBef>
                        <a:spcAft>
                          <a:spcPts val="0"/>
                        </a:spcAft>
                      </a:pPr>
                      <a:r>
                        <a:rPr lang="en-US" sz="1100" b="1" dirty="0">
                          <a:solidFill>
                            <a:srgbClr val="000000"/>
                          </a:solidFill>
                          <a:effectLst/>
                          <a:highlight>
                            <a:srgbClr val="FFFF00"/>
                          </a:highlight>
                          <a:latin typeface="Calibri"/>
                          <a:ea typeface="Times New Roman"/>
                        </a:rPr>
                        <a:t>2.51</a:t>
                      </a:r>
                      <a:endParaRPr lang="en-US" sz="1200" b="1" dirty="0">
                        <a:effectLst/>
                        <a:latin typeface="Times New Roman"/>
                        <a:ea typeface="Times New Roman"/>
                      </a:endParaRPr>
                    </a:p>
                  </a:txBody>
                  <a:tcPr marL="68580" marR="68580" marT="0" marB="0" anchor="b">
                    <a:solidFill>
                      <a:srgbClr val="FFFF00"/>
                    </a:solidFill>
                  </a:tcPr>
                </a:tc>
              </a:tr>
              <a:tr h="248279">
                <a:tc>
                  <a:txBody>
                    <a:bodyPr/>
                    <a:lstStyle/>
                    <a:p>
                      <a:pPr marL="0" marR="0">
                        <a:spcBef>
                          <a:spcPts val="0"/>
                        </a:spcBef>
                        <a:spcAft>
                          <a:spcPts val="0"/>
                        </a:spcAft>
                      </a:pPr>
                      <a:r>
                        <a:rPr lang="en-US" sz="1000" dirty="0">
                          <a:effectLst/>
                          <a:latin typeface="Times New Roman"/>
                          <a:ea typeface="Times New Roman"/>
                        </a:rPr>
                        <a:t>JMA</a:t>
                      </a:r>
                      <a:endParaRPr lang="en-US" sz="1200" dirty="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MESO</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b="1" dirty="0">
                          <a:solidFill>
                            <a:srgbClr val="000000"/>
                          </a:solidFill>
                          <a:effectLst/>
                          <a:highlight>
                            <a:srgbClr val="FFFF00"/>
                          </a:highlight>
                          <a:latin typeface="Calibri"/>
                          <a:ea typeface="Times New Roman"/>
                        </a:rPr>
                        <a:t>0.45</a:t>
                      </a:r>
                      <a:endParaRPr lang="en-US" sz="1200" b="1" dirty="0">
                        <a:effectLst/>
                        <a:latin typeface="Times New Roman"/>
                        <a:ea typeface="Times New Roman"/>
                      </a:endParaRPr>
                    </a:p>
                  </a:txBody>
                  <a:tcPr marL="68580" marR="68580" marT="0" marB="0" anchor="b">
                    <a:solidFill>
                      <a:srgbClr val="FFFF00"/>
                    </a:solidFill>
                  </a:tcPr>
                </a:tc>
                <a:tc>
                  <a:txBody>
                    <a:bodyPr/>
                    <a:lstStyle/>
                    <a:p>
                      <a:pPr marL="0" marR="0" algn="r">
                        <a:spcBef>
                          <a:spcPts val="0"/>
                        </a:spcBef>
                        <a:spcAft>
                          <a:spcPts val="0"/>
                        </a:spcAft>
                      </a:pPr>
                      <a:r>
                        <a:rPr lang="en-US" sz="1100">
                          <a:solidFill>
                            <a:srgbClr val="000000"/>
                          </a:solidFill>
                          <a:effectLst/>
                          <a:latin typeface="Calibri"/>
                          <a:ea typeface="Times New Roman"/>
                        </a:rPr>
                        <a:t>16.43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-0.40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77.5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44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2.34</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JMA</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MESO-R</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0.11</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156.29</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-1.68</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62.5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69</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1.10</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NOAA</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ECMWF</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0.32</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62.96</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-1.34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62.5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61</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1.45</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NOAA</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ECMWF-R</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0.32</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64.29</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-1.35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62.5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61</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1.44</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NOAA</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GDAS</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0.32</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71.23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-1.37</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71</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1.31</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NOAA</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GDAS-R</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0.32</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72.67</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-1.38</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68</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1.34</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NOAA</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MESO</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0.18</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128.54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-1.63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62.5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68</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1.16</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NOAA</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MESO-R</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0.18</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127.89</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-1.63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69</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1.13</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UKMET</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UKMO</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0.10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78.35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-1.42</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67.5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54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1.44</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UKMET</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dirty="0">
                          <a:effectLst/>
                          <a:latin typeface="Times New Roman"/>
                          <a:ea typeface="Times New Roman"/>
                        </a:rPr>
                        <a:t>ECMWF</a:t>
                      </a:r>
                      <a:endParaRPr lang="en-US" sz="1200" dirty="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0.17</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35.91</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-0.93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70.0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54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1.72</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UKMET</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MESO</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0.29</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21.33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-0.50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80.0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53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a:solidFill>
                            <a:srgbClr val="000000"/>
                          </a:solidFill>
                          <a:effectLst/>
                          <a:latin typeface="Calibri"/>
                          <a:ea typeface="Times New Roman"/>
                        </a:rPr>
                        <a:t>2.10</a:t>
                      </a:r>
                      <a:endParaRPr lang="en-US" sz="1200" dirty="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UKMET</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MESO-R</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0.29</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21.95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-0.53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80.0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53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2.09</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ZAMG</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GDAS</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0.23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22.88</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-0.37</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57.5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58</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1.87</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ZAMG</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GDAS-R</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0.27</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23.83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-0.43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57.5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56</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1.87</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ZAMG</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ECMWF</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0.21</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27.93</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-0.54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52.5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61</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1.69</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a:effectLst/>
                          <a:latin typeface="Times New Roman"/>
                          <a:ea typeface="Times New Roman"/>
                        </a:rPr>
                        <a:t>ZAMG</a:t>
                      </a:r>
                      <a:endParaRPr lang="en-US" sz="1200">
                        <a:effectLst/>
                        <a:latin typeface="Times New Roman"/>
                        <a:ea typeface="Times New Roman"/>
                      </a:endParaRPr>
                    </a:p>
                  </a:txBody>
                  <a:tcPr marL="68580" marR="68580" marT="0" marB="0"/>
                </a:tc>
                <a:tc>
                  <a:txBody>
                    <a:bodyPr/>
                    <a:lstStyle/>
                    <a:p>
                      <a:pPr marL="0" marR="0">
                        <a:spcBef>
                          <a:spcPts val="0"/>
                        </a:spcBef>
                        <a:spcAft>
                          <a:spcPts val="0"/>
                        </a:spcAft>
                      </a:pPr>
                      <a:r>
                        <a:rPr lang="en-US" sz="1000">
                          <a:effectLst/>
                          <a:latin typeface="Times New Roman"/>
                          <a:ea typeface="Times New Roman"/>
                        </a:rPr>
                        <a:t>ECMWF-R</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0.18</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30.81</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-0.56</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42.5</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71</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1.47</a:t>
                      </a:r>
                      <a:endParaRPr lang="en-US" sz="120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dirty="0" smtClean="0">
                          <a:solidFill>
                            <a:srgbClr val="FF0000"/>
                          </a:solidFill>
                          <a:effectLst/>
                          <a:latin typeface="Times New Roman"/>
                          <a:ea typeface="Times New Roman"/>
                        </a:rPr>
                        <a:t>Ensemble Mean</a:t>
                      </a:r>
                      <a:endParaRPr lang="en-US" sz="1200" dirty="0">
                        <a:solidFill>
                          <a:srgbClr val="FF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000" dirty="0">
                          <a:solidFill>
                            <a:srgbClr val="FF0000"/>
                          </a:solidFill>
                          <a:effectLst/>
                          <a:latin typeface="Times New Roman"/>
                          <a:ea typeface="Times New Roman"/>
                        </a:rPr>
                        <a:t>All</a:t>
                      </a:r>
                      <a:endParaRPr lang="en-US" sz="1200" dirty="0">
                        <a:solidFill>
                          <a:srgbClr val="FF0000"/>
                        </a:solidFill>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0.27</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smtClean="0">
                          <a:solidFill>
                            <a:srgbClr val="000000"/>
                          </a:solidFill>
                          <a:effectLst/>
                          <a:latin typeface="Calibri"/>
                          <a:ea typeface="Times New Roman"/>
                        </a:rPr>
                        <a:t>31.19</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a:solidFill>
                            <a:srgbClr val="000000"/>
                          </a:solidFill>
                          <a:effectLst/>
                          <a:latin typeface="Calibri"/>
                          <a:ea typeface="Times New Roman"/>
                        </a:rPr>
                        <a:t>-</a:t>
                      </a:r>
                      <a:r>
                        <a:rPr lang="en-US" sz="1100" dirty="0" smtClean="0">
                          <a:solidFill>
                            <a:srgbClr val="000000"/>
                          </a:solidFill>
                          <a:effectLst/>
                          <a:latin typeface="Calibri"/>
                          <a:ea typeface="Times New Roman"/>
                        </a:rPr>
                        <a:t>0.88</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b="1" dirty="0">
                          <a:solidFill>
                            <a:srgbClr val="000000"/>
                          </a:solidFill>
                          <a:effectLst/>
                          <a:highlight>
                            <a:srgbClr val="FFFF00"/>
                          </a:highlight>
                          <a:latin typeface="Calibri"/>
                          <a:ea typeface="Times New Roman"/>
                        </a:rPr>
                        <a:t>82.5</a:t>
                      </a:r>
                      <a:endParaRPr lang="en-US" sz="1200" b="1" dirty="0">
                        <a:effectLst/>
                        <a:latin typeface="Times New Roman"/>
                        <a:ea typeface="Times New Roman"/>
                      </a:endParaRPr>
                    </a:p>
                  </a:txBody>
                  <a:tcPr marL="68580" marR="68580" marT="0" marB="0" anchor="b">
                    <a:solidFill>
                      <a:srgbClr val="FFFF00"/>
                    </a:solidFill>
                  </a:tcPr>
                </a:tc>
                <a:tc>
                  <a:txBody>
                    <a:bodyPr/>
                    <a:lstStyle/>
                    <a:p>
                      <a:pPr marL="0" marR="0" algn="r">
                        <a:spcBef>
                          <a:spcPts val="0"/>
                        </a:spcBef>
                        <a:spcAft>
                          <a:spcPts val="0"/>
                        </a:spcAft>
                      </a:pPr>
                      <a:r>
                        <a:rPr lang="en-US" sz="1100" dirty="0" smtClean="0">
                          <a:solidFill>
                            <a:srgbClr val="000000"/>
                          </a:solidFill>
                          <a:effectLst/>
                          <a:latin typeface="Calibri"/>
                          <a:ea typeface="Times New Roman"/>
                        </a:rPr>
                        <a:t>36</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smtClean="0">
                          <a:solidFill>
                            <a:srgbClr val="000000"/>
                          </a:solidFill>
                          <a:effectLst/>
                          <a:latin typeface="Calibri"/>
                          <a:ea typeface="Times New Roman"/>
                        </a:rPr>
                        <a:t>2.10</a:t>
                      </a:r>
                      <a:endParaRPr lang="en-US" sz="1200" dirty="0">
                        <a:effectLst/>
                        <a:latin typeface="Times New Roman"/>
                        <a:ea typeface="Times New Roman"/>
                      </a:endParaRPr>
                    </a:p>
                  </a:txBody>
                  <a:tcPr marL="68580" marR="68580" marT="0" marB="0" anchor="b"/>
                </a:tc>
              </a:tr>
              <a:tr h="248279">
                <a:tc>
                  <a:txBody>
                    <a:bodyPr/>
                    <a:lstStyle/>
                    <a:p>
                      <a:pPr marL="0" marR="0">
                        <a:spcBef>
                          <a:spcPts val="0"/>
                        </a:spcBef>
                        <a:spcAft>
                          <a:spcPts val="0"/>
                        </a:spcAft>
                      </a:pPr>
                      <a:r>
                        <a:rPr lang="en-US" sz="1000" dirty="0" smtClean="0">
                          <a:solidFill>
                            <a:srgbClr val="FF0000"/>
                          </a:solidFill>
                          <a:effectLst/>
                          <a:latin typeface="Times New Roman"/>
                          <a:ea typeface="Times New Roman"/>
                        </a:rPr>
                        <a:t>Ensemble Mean</a:t>
                      </a:r>
                      <a:endParaRPr lang="en-US" sz="1200" dirty="0">
                        <a:solidFill>
                          <a:srgbClr val="FF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000" dirty="0" smtClean="0">
                          <a:solidFill>
                            <a:srgbClr val="FF0000"/>
                          </a:solidFill>
                          <a:effectLst/>
                          <a:latin typeface="Times New Roman"/>
                          <a:ea typeface="Times New Roman"/>
                        </a:rPr>
                        <a:t>Select (10-member)</a:t>
                      </a:r>
                      <a:endParaRPr lang="en-US" sz="1200" dirty="0">
                        <a:solidFill>
                          <a:srgbClr val="FF0000"/>
                        </a:solidFill>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0.30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smtClean="0">
                          <a:solidFill>
                            <a:srgbClr val="000000"/>
                          </a:solidFill>
                          <a:effectLst/>
                          <a:latin typeface="Calibri"/>
                          <a:ea typeface="Times New Roman"/>
                        </a:rPr>
                        <a:t>26.77</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a:solidFill>
                            <a:srgbClr val="000000"/>
                          </a:solidFill>
                          <a:effectLst/>
                          <a:latin typeface="Calibri"/>
                          <a:ea typeface="Times New Roman"/>
                        </a:rPr>
                        <a:t>-</a:t>
                      </a:r>
                      <a:r>
                        <a:rPr lang="en-US" sz="1100" dirty="0" smtClean="0">
                          <a:solidFill>
                            <a:srgbClr val="000000"/>
                          </a:solidFill>
                          <a:effectLst/>
                          <a:latin typeface="Calibri"/>
                          <a:ea typeface="Times New Roman"/>
                        </a:rPr>
                        <a:t>0.77</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b="1" dirty="0">
                          <a:solidFill>
                            <a:srgbClr val="000000"/>
                          </a:solidFill>
                          <a:effectLst/>
                          <a:highlight>
                            <a:srgbClr val="FFFF00"/>
                          </a:highlight>
                          <a:latin typeface="Calibri"/>
                          <a:ea typeface="Times New Roman"/>
                        </a:rPr>
                        <a:t>82.5</a:t>
                      </a:r>
                      <a:endParaRPr lang="en-US" sz="1200" b="1" dirty="0">
                        <a:effectLst/>
                        <a:latin typeface="Times New Roman"/>
                        <a:ea typeface="Times New Roman"/>
                      </a:endParaRPr>
                    </a:p>
                  </a:txBody>
                  <a:tcPr marL="68580" marR="68580" marT="0" marB="0" anchor="b">
                    <a:solidFill>
                      <a:srgbClr val="FFFF00"/>
                    </a:solidFill>
                  </a:tcPr>
                </a:tc>
                <a:tc>
                  <a:txBody>
                    <a:bodyPr/>
                    <a:lstStyle/>
                    <a:p>
                      <a:pPr marL="0" marR="0" algn="r">
                        <a:spcBef>
                          <a:spcPts val="0"/>
                        </a:spcBef>
                        <a:spcAft>
                          <a:spcPts val="0"/>
                        </a:spcAft>
                      </a:pPr>
                      <a:r>
                        <a:rPr lang="en-US" sz="1200" dirty="0" smtClean="0">
                          <a:effectLst/>
                          <a:latin typeface="Times New Roman"/>
                          <a:ea typeface="Times New Roman"/>
                        </a:rPr>
                        <a:t>34</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smtClean="0">
                          <a:solidFill>
                            <a:srgbClr val="000000"/>
                          </a:solidFill>
                          <a:effectLst/>
                          <a:latin typeface="Calibri"/>
                          <a:ea typeface="Times New Roman"/>
                        </a:rPr>
                        <a:t>2.19</a:t>
                      </a:r>
                      <a:endParaRPr lang="en-US" sz="1200" dirty="0">
                        <a:effectLst/>
                        <a:latin typeface="Times New Roman"/>
                        <a:ea typeface="Times New Roman"/>
                      </a:endParaRPr>
                    </a:p>
                  </a:txBody>
                  <a:tcPr marL="68580" marR="68580" marT="0" marB="0" anchor="b"/>
                </a:tc>
              </a:tr>
              <a:tr h="196351">
                <a:tc>
                  <a:txBody>
                    <a:bodyPr/>
                    <a:lstStyle/>
                    <a:p>
                      <a:pPr marL="0" marR="0">
                        <a:spcBef>
                          <a:spcPts val="0"/>
                        </a:spcBef>
                        <a:spcAft>
                          <a:spcPts val="0"/>
                        </a:spcAft>
                      </a:pPr>
                      <a:r>
                        <a:rPr lang="en-US" sz="1000" dirty="0" smtClean="0">
                          <a:solidFill>
                            <a:srgbClr val="FF0000"/>
                          </a:solidFill>
                          <a:effectLst/>
                          <a:latin typeface="Times New Roman"/>
                          <a:ea typeface="Times New Roman"/>
                        </a:rPr>
                        <a:t>Ensemble Mean</a:t>
                      </a:r>
                      <a:endParaRPr lang="en-US" sz="1200" dirty="0">
                        <a:solidFill>
                          <a:srgbClr val="FF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000" dirty="0" smtClean="0">
                          <a:solidFill>
                            <a:srgbClr val="FF0000"/>
                          </a:solidFill>
                          <a:effectLst/>
                          <a:latin typeface="Times New Roman"/>
                          <a:ea typeface="Times New Roman"/>
                        </a:rPr>
                        <a:t>Minimum (5-member)</a:t>
                      </a:r>
                      <a:endParaRPr lang="en-US" sz="1200" dirty="0">
                        <a:solidFill>
                          <a:srgbClr val="FF0000"/>
                        </a:solidFill>
                        <a:effectLst/>
                        <a:latin typeface="Times New Roman"/>
                        <a:ea typeface="Times New Roman"/>
                      </a:endParaRPr>
                    </a:p>
                  </a:txBody>
                  <a:tcPr marL="68580" marR="68580" marT="0" marB="0"/>
                </a:tc>
                <a:tc>
                  <a:txBody>
                    <a:bodyPr/>
                    <a:lstStyle/>
                    <a:p>
                      <a:pPr marL="0" marR="0" algn="r">
                        <a:spcBef>
                          <a:spcPts val="0"/>
                        </a:spcBef>
                        <a:spcAft>
                          <a:spcPts val="0"/>
                        </a:spcAft>
                      </a:pPr>
                      <a:r>
                        <a:rPr lang="en-US" sz="1100">
                          <a:solidFill>
                            <a:srgbClr val="000000"/>
                          </a:solidFill>
                          <a:effectLst/>
                          <a:latin typeface="Calibri"/>
                          <a:ea typeface="Times New Roman"/>
                        </a:rPr>
                        <a:t>0.22</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32.98</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a:solidFill>
                            <a:srgbClr val="000000"/>
                          </a:solidFill>
                          <a:effectLst/>
                          <a:latin typeface="Calibri"/>
                          <a:ea typeface="Times New Roman"/>
                        </a:rPr>
                        <a:t>-0.89</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75.0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a:solidFill>
                            <a:srgbClr val="000000"/>
                          </a:solidFill>
                          <a:effectLst/>
                          <a:latin typeface="Calibri"/>
                          <a:ea typeface="Times New Roman"/>
                        </a:rPr>
                        <a:t>51</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100" dirty="0">
                          <a:solidFill>
                            <a:srgbClr val="000000"/>
                          </a:solidFill>
                          <a:effectLst/>
                          <a:latin typeface="Calibri"/>
                          <a:ea typeface="Times New Roman"/>
                        </a:rPr>
                        <a:t>1.85</a:t>
                      </a:r>
                      <a:endParaRPr lang="en-US" sz="1200" dirty="0">
                        <a:effectLst/>
                        <a:latin typeface="Times New Roman"/>
                        <a:ea typeface="Times New Roman"/>
                      </a:endParaRPr>
                    </a:p>
                  </a:txBody>
                  <a:tcPr marL="68580" marR="68580" marT="0" marB="0" anchor="b"/>
                </a:tc>
              </a:tr>
            </a:tbl>
          </a:graphicData>
        </a:graphic>
      </p:graphicFrame>
      <p:sp>
        <p:nvSpPr>
          <p:cNvPr id="7" name="TextBox 6"/>
          <p:cNvSpPr txBox="1"/>
          <p:nvPr/>
        </p:nvSpPr>
        <p:spPr>
          <a:xfrm>
            <a:off x="8531525" y="1524000"/>
            <a:ext cx="359434" cy="307777"/>
          </a:xfrm>
          <a:prstGeom prst="rect">
            <a:avLst/>
          </a:prstGeom>
          <a:noFill/>
        </p:spPr>
        <p:txBody>
          <a:bodyPr wrap="square" rtlCol="0">
            <a:spAutoFit/>
          </a:bodyPr>
          <a:lstStyle/>
          <a:p>
            <a:r>
              <a:rPr lang="en-US" sz="1400" dirty="0" smtClean="0"/>
              <a:t>1</a:t>
            </a:r>
            <a:endParaRPr lang="en-US" sz="1400" dirty="0"/>
          </a:p>
        </p:txBody>
      </p:sp>
      <p:sp>
        <p:nvSpPr>
          <p:cNvPr id="8" name="TextBox 7"/>
          <p:cNvSpPr txBox="1"/>
          <p:nvPr/>
        </p:nvSpPr>
        <p:spPr>
          <a:xfrm>
            <a:off x="8531525" y="1811750"/>
            <a:ext cx="359434" cy="307777"/>
          </a:xfrm>
          <a:prstGeom prst="rect">
            <a:avLst/>
          </a:prstGeom>
          <a:noFill/>
        </p:spPr>
        <p:txBody>
          <a:bodyPr wrap="square" rtlCol="0">
            <a:spAutoFit/>
          </a:bodyPr>
          <a:lstStyle/>
          <a:p>
            <a:r>
              <a:rPr lang="en-US" sz="1400" dirty="0"/>
              <a:t>2</a:t>
            </a:r>
          </a:p>
        </p:txBody>
      </p:sp>
      <p:sp>
        <p:nvSpPr>
          <p:cNvPr id="9" name="TextBox 8"/>
          <p:cNvSpPr txBox="1"/>
          <p:nvPr/>
        </p:nvSpPr>
        <p:spPr>
          <a:xfrm>
            <a:off x="8531525" y="6019800"/>
            <a:ext cx="359434" cy="307777"/>
          </a:xfrm>
          <a:prstGeom prst="rect">
            <a:avLst/>
          </a:prstGeom>
          <a:noFill/>
        </p:spPr>
        <p:txBody>
          <a:bodyPr wrap="square" rtlCol="0">
            <a:spAutoFit/>
          </a:bodyPr>
          <a:lstStyle/>
          <a:p>
            <a:r>
              <a:rPr lang="en-US" sz="1400" dirty="0"/>
              <a:t>3</a:t>
            </a:r>
          </a:p>
        </p:txBody>
      </p:sp>
      <p:sp>
        <p:nvSpPr>
          <p:cNvPr id="10" name="TextBox 9"/>
          <p:cNvSpPr txBox="1"/>
          <p:nvPr/>
        </p:nvSpPr>
        <p:spPr>
          <a:xfrm>
            <a:off x="8520024" y="5717875"/>
            <a:ext cx="359434" cy="307777"/>
          </a:xfrm>
          <a:prstGeom prst="rect">
            <a:avLst/>
          </a:prstGeom>
          <a:noFill/>
        </p:spPr>
        <p:txBody>
          <a:bodyPr wrap="square" rtlCol="0">
            <a:spAutoFit/>
          </a:bodyPr>
          <a:lstStyle/>
          <a:p>
            <a:r>
              <a:rPr lang="en-US" sz="1400" dirty="0"/>
              <a:t>4</a:t>
            </a:r>
          </a:p>
        </p:txBody>
      </p:sp>
      <p:sp>
        <p:nvSpPr>
          <p:cNvPr id="11" name="TextBox 10"/>
          <p:cNvSpPr txBox="1"/>
          <p:nvPr/>
        </p:nvSpPr>
        <p:spPr>
          <a:xfrm>
            <a:off x="8531525" y="4267200"/>
            <a:ext cx="359434" cy="307777"/>
          </a:xfrm>
          <a:prstGeom prst="rect">
            <a:avLst/>
          </a:prstGeom>
          <a:noFill/>
        </p:spPr>
        <p:txBody>
          <a:bodyPr wrap="square" rtlCol="0">
            <a:spAutoFit/>
          </a:bodyPr>
          <a:lstStyle/>
          <a:p>
            <a:r>
              <a:rPr lang="en-US" sz="1400" dirty="0"/>
              <a:t>4</a:t>
            </a:r>
          </a:p>
        </p:txBody>
      </p:sp>
    </p:spTree>
    <p:extLst>
      <p:ext uri="{BB962C8B-B14F-4D97-AF65-F5344CB8AC3E}">
        <p14:creationId xmlns:p14="http://schemas.microsoft.com/office/powerpoint/2010/main" val="23835226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22</a:t>
            </a:fld>
            <a:endParaRPr lang="en-US"/>
          </a:p>
        </p:txBody>
      </p:sp>
      <p:sp>
        <p:nvSpPr>
          <p:cNvPr id="5" name="Title 1"/>
          <p:cNvSpPr txBox="1">
            <a:spLocks/>
          </p:cNvSpPr>
          <p:nvPr/>
        </p:nvSpPr>
        <p:spPr>
          <a:xfrm>
            <a:off x="457200" y="838200"/>
            <a:ext cx="8229600" cy="655638"/>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smtClean="0"/>
              <a:t>ENSEMBLE 5-member set</a:t>
            </a:r>
          </a:p>
        </p:txBody>
      </p:sp>
      <p:pic>
        <p:nvPicPr>
          <p:cNvPr id="6" name="Content Placeholder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519023" y="2590800"/>
            <a:ext cx="4038600" cy="3170237"/>
          </a:xfrm>
          <a:prstGeom prst="rect">
            <a:avLst/>
          </a:prstGeom>
        </p:spPr>
      </p:pic>
      <p:pic>
        <p:nvPicPr>
          <p:cNvPr id="7" name="Content Placeholder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4814977" y="2209800"/>
            <a:ext cx="4038600" cy="4240213"/>
          </a:xfrm>
          <a:prstGeom prst="rect">
            <a:avLst/>
          </a:prstGeom>
        </p:spPr>
      </p:pic>
      <p:sp>
        <p:nvSpPr>
          <p:cNvPr id="8" name="TextBox 7"/>
          <p:cNvSpPr txBox="1"/>
          <p:nvPr/>
        </p:nvSpPr>
        <p:spPr>
          <a:xfrm>
            <a:off x="1600200" y="1743074"/>
            <a:ext cx="1981200" cy="369332"/>
          </a:xfrm>
          <a:prstGeom prst="rect">
            <a:avLst/>
          </a:prstGeom>
          <a:noFill/>
        </p:spPr>
        <p:txBody>
          <a:bodyPr wrap="square" rtlCol="0">
            <a:spAutoFit/>
          </a:bodyPr>
          <a:lstStyle/>
          <a:p>
            <a:pPr algn="ctr"/>
            <a:r>
              <a:rPr lang="en-US" b="1" dirty="0" smtClean="0">
                <a:solidFill>
                  <a:srgbClr val="33CCCC"/>
                </a:solidFill>
              </a:rPr>
              <a:t>Deposition</a:t>
            </a:r>
            <a:endParaRPr lang="en-US" b="1" dirty="0">
              <a:solidFill>
                <a:srgbClr val="33CCCC"/>
              </a:solidFill>
            </a:endParaRPr>
          </a:p>
        </p:txBody>
      </p:sp>
      <p:sp>
        <p:nvSpPr>
          <p:cNvPr id="9" name="TextBox 8"/>
          <p:cNvSpPr txBox="1"/>
          <p:nvPr/>
        </p:nvSpPr>
        <p:spPr>
          <a:xfrm>
            <a:off x="5843677" y="1753774"/>
            <a:ext cx="1981200" cy="369332"/>
          </a:xfrm>
          <a:prstGeom prst="rect">
            <a:avLst/>
          </a:prstGeom>
          <a:noFill/>
        </p:spPr>
        <p:txBody>
          <a:bodyPr wrap="square" rtlCol="0">
            <a:spAutoFit/>
          </a:bodyPr>
          <a:lstStyle/>
          <a:p>
            <a:pPr algn="ctr"/>
            <a:r>
              <a:rPr lang="en-US" b="1" dirty="0" smtClean="0">
                <a:solidFill>
                  <a:srgbClr val="33CCCC"/>
                </a:solidFill>
              </a:rPr>
              <a:t>Air Concentration</a:t>
            </a:r>
            <a:endParaRPr lang="en-US" b="1" dirty="0">
              <a:solidFill>
                <a:srgbClr val="33CCCC"/>
              </a:solidFill>
            </a:endParaRPr>
          </a:p>
        </p:txBody>
      </p:sp>
      <p:sp>
        <p:nvSpPr>
          <p:cNvPr id="10" name="Diamond 9"/>
          <p:cNvSpPr/>
          <p:nvPr/>
        </p:nvSpPr>
        <p:spPr>
          <a:xfrm>
            <a:off x="2168408" y="4602895"/>
            <a:ext cx="91281" cy="91281"/>
          </a:xfrm>
          <a:prstGeom prst="diamond">
            <a:avLst/>
          </a:prstGeom>
          <a:solidFill>
            <a:srgbClr val="FF0000">
              <a:alpha val="7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1" name="Group 10"/>
          <p:cNvGrpSpPr/>
          <p:nvPr/>
        </p:nvGrpSpPr>
        <p:grpSpPr>
          <a:xfrm>
            <a:off x="7139077" y="2667000"/>
            <a:ext cx="1371600" cy="461665"/>
            <a:chOff x="9272677" y="-976910"/>
            <a:chExt cx="1371600" cy="461665"/>
          </a:xfrm>
        </p:grpSpPr>
        <p:sp>
          <p:nvSpPr>
            <p:cNvPr id="12" name="TextBox 11"/>
            <p:cNvSpPr txBox="1"/>
            <p:nvPr/>
          </p:nvSpPr>
          <p:spPr>
            <a:xfrm>
              <a:off x="9272677" y="-976910"/>
              <a:ext cx="1371600" cy="461665"/>
            </a:xfrm>
            <a:prstGeom prst="rect">
              <a:avLst/>
            </a:prstGeom>
            <a:noFill/>
            <a:ln>
              <a:solidFill>
                <a:schemeClr val="tx1"/>
              </a:solidFill>
            </a:ln>
          </p:spPr>
          <p:txBody>
            <a:bodyPr wrap="square" rtlCol="0">
              <a:spAutoFit/>
            </a:bodyPr>
            <a:lstStyle/>
            <a:p>
              <a:pPr algn="r"/>
              <a:r>
                <a:rPr lang="en-US" sz="1200" dirty="0" smtClean="0"/>
                <a:t>Modeled</a:t>
              </a:r>
            </a:p>
            <a:p>
              <a:pPr algn="r"/>
              <a:r>
                <a:rPr lang="en-US" sz="1200" dirty="0" smtClean="0"/>
                <a:t>  Measured</a:t>
              </a:r>
              <a:endParaRPr lang="en-US" sz="1200" dirty="0"/>
            </a:p>
          </p:txBody>
        </p:sp>
        <p:cxnSp>
          <p:nvCxnSpPr>
            <p:cNvPr id="13" name="Straight Connector 12"/>
            <p:cNvCxnSpPr/>
            <p:nvPr/>
          </p:nvCxnSpPr>
          <p:spPr>
            <a:xfrm>
              <a:off x="9381944" y="-838200"/>
              <a:ext cx="4572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9371880" y="-685800"/>
              <a:ext cx="457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107649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23</a:t>
            </a:fld>
            <a:endParaRPr lang="en-US"/>
          </a:p>
        </p:txBody>
      </p:sp>
      <p:pic>
        <p:nvPicPr>
          <p:cNvPr id="5" name="Content Placeholder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4814977" y="2209800"/>
            <a:ext cx="4038600" cy="4240213"/>
          </a:xfrm>
          <a:prstGeom prst="rect">
            <a:avLst/>
          </a:prstGeom>
        </p:spPr>
      </p:pic>
      <p:pic>
        <p:nvPicPr>
          <p:cNvPr id="6" name="Content Placeholder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527649" y="2590800"/>
            <a:ext cx="4038600" cy="3170237"/>
          </a:xfrm>
          <a:prstGeom prst="rect">
            <a:avLst/>
          </a:prstGeom>
        </p:spPr>
      </p:pic>
      <p:sp>
        <p:nvSpPr>
          <p:cNvPr id="7" name="Title 1"/>
          <p:cNvSpPr txBox="1">
            <a:spLocks/>
          </p:cNvSpPr>
          <p:nvPr/>
        </p:nvSpPr>
        <p:spPr>
          <a:xfrm>
            <a:off x="457200" y="762000"/>
            <a:ext cx="8229600" cy="655638"/>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smtClean="0"/>
              <a:t>ENSEMBLE 10-member set</a:t>
            </a:r>
          </a:p>
        </p:txBody>
      </p:sp>
      <p:sp>
        <p:nvSpPr>
          <p:cNvPr id="8" name="TextBox 7"/>
          <p:cNvSpPr txBox="1"/>
          <p:nvPr/>
        </p:nvSpPr>
        <p:spPr>
          <a:xfrm>
            <a:off x="1600200" y="1743074"/>
            <a:ext cx="1981200" cy="369332"/>
          </a:xfrm>
          <a:prstGeom prst="rect">
            <a:avLst/>
          </a:prstGeom>
          <a:noFill/>
        </p:spPr>
        <p:txBody>
          <a:bodyPr wrap="square" rtlCol="0">
            <a:spAutoFit/>
          </a:bodyPr>
          <a:lstStyle/>
          <a:p>
            <a:pPr algn="ctr"/>
            <a:r>
              <a:rPr lang="en-US" b="1" dirty="0" smtClean="0">
                <a:solidFill>
                  <a:srgbClr val="33CCCC"/>
                </a:solidFill>
              </a:rPr>
              <a:t>Deposition</a:t>
            </a:r>
            <a:endParaRPr lang="en-US" b="1" dirty="0">
              <a:solidFill>
                <a:srgbClr val="33CCCC"/>
              </a:solidFill>
            </a:endParaRPr>
          </a:p>
        </p:txBody>
      </p:sp>
      <p:sp>
        <p:nvSpPr>
          <p:cNvPr id="9" name="TextBox 8"/>
          <p:cNvSpPr txBox="1"/>
          <p:nvPr/>
        </p:nvSpPr>
        <p:spPr>
          <a:xfrm>
            <a:off x="5843677" y="1753774"/>
            <a:ext cx="1981200" cy="369332"/>
          </a:xfrm>
          <a:prstGeom prst="rect">
            <a:avLst/>
          </a:prstGeom>
          <a:noFill/>
        </p:spPr>
        <p:txBody>
          <a:bodyPr wrap="square" rtlCol="0">
            <a:spAutoFit/>
          </a:bodyPr>
          <a:lstStyle/>
          <a:p>
            <a:pPr algn="ctr"/>
            <a:r>
              <a:rPr lang="en-US" b="1" dirty="0" smtClean="0">
                <a:solidFill>
                  <a:srgbClr val="33CCCC"/>
                </a:solidFill>
              </a:rPr>
              <a:t>Air Concentration</a:t>
            </a:r>
            <a:endParaRPr lang="en-US" b="1" dirty="0">
              <a:solidFill>
                <a:srgbClr val="33CCCC"/>
              </a:solidFill>
            </a:endParaRPr>
          </a:p>
        </p:txBody>
      </p:sp>
      <p:sp>
        <p:nvSpPr>
          <p:cNvPr id="10" name="Diamond 9"/>
          <p:cNvSpPr/>
          <p:nvPr/>
        </p:nvSpPr>
        <p:spPr>
          <a:xfrm>
            <a:off x="2168408" y="4602895"/>
            <a:ext cx="91281" cy="91281"/>
          </a:xfrm>
          <a:prstGeom prst="diamond">
            <a:avLst/>
          </a:prstGeom>
          <a:solidFill>
            <a:srgbClr val="FF0000">
              <a:alpha val="7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1" name="Group 10"/>
          <p:cNvGrpSpPr/>
          <p:nvPr/>
        </p:nvGrpSpPr>
        <p:grpSpPr>
          <a:xfrm>
            <a:off x="7139077" y="2667000"/>
            <a:ext cx="1371600" cy="461665"/>
            <a:chOff x="7696200" y="1690090"/>
            <a:chExt cx="1371600" cy="461665"/>
          </a:xfrm>
        </p:grpSpPr>
        <p:sp>
          <p:nvSpPr>
            <p:cNvPr id="12" name="TextBox 11"/>
            <p:cNvSpPr txBox="1"/>
            <p:nvPr/>
          </p:nvSpPr>
          <p:spPr>
            <a:xfrm>
              <a:off x="7696200" y="1690090"/>
              <a:ext cx="1371600" cy="461665"/>
            </a:xfrm>
            <a:prstGeom prst="rect">
              <a:avLst/>
            </a:prstGeom>
            <a:noFill/>
            <a:ln>
              <a:solidFill>
                <a:schemeClr val="tx1"/>
              </a:solidFill>
            </a:ln>
          </p:spPr>
          <p:txBody>
            <a:bodyPr wrap="square" rtlCol="0">
              <a:spAutoFit/>
            </a:bodyPr>
            <a:lstStyle/>
            <a:p>
              <a:pPr algn="r"/>
              <a:r>
                <a:rPr lang="en-US" sz="1200" dirty="0" smtClean="0"/>
                <a:t>Modeled</a:t>
              </a:r>
            </a:p>
            <a:p>
              <a:pPr algn="r"/>
              <a:r>
                <a:rPr lang="en-US" sz="1200" dirty="0" smtClean="0"/>
                <a:t>  Measured</a:t>
              </a:r>
              <a:endParaRPr lang="en-US" sz="1200" dirty="0"/>
            </a:p>
          </p:txBody>
        </p:sp>
        <p:cxnSp>
          <p:nvCxnSpPr>
            <p:cNvPr id="13" name="Straight Connector 12"/>
            <p:cNvCxnSpPr/>
            <p:nvPr/>
          </p:nvCxnSpPr>
          <p:spPr>
            <a:xfrm>
              <a:off x="7805467" y="1828800"/>
              <a:ext cx="4572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795403" y="1981200"/>
              <a:ext cx="457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 name="Straight Arrow Connector 2"/>
          <p:cNvCxnSpPr/>
          <p:nvPr/>
        </p:nvCxnSpPr>
        <p:spPr>
          <a:xfrm flipH="1">
            <a:off x="5943600" y="3048000"/>
            <a:ext cx="76200" cy="609600"/>
          </a:xfrm>
          <a:prstGeom prst="straightConnector1">
            <a:avLst/>
          </a:prstGeom>
          <a:ln w="28575">
            <a:solidFill>
              <a:srgbClr val="33CCCC"/>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07197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24</a:t>
            </a:fld>
            <a:endParaRPr lang="en-US"/>
          </a:p>
        </p:txBody>
      </p:sp>
      <p:sp>
        <p:nvSpPr>
          <p:cNvPr id="5" name="Content Placeholder 5"/>
          <p:cNvSpPr txBox="1">
            <a:spLocks/>
          </p:cNvSpPr>
          <p:nvPr/>
        </p:nvSpPr>
        <p:spPr>
          <a:xfrm>
            <a:off x="457200" y="1371600"/>
            <a:ext cx="8229600" cy="4800600"/>
          </a:xfrm>
          <a:prstGeom prst="rect">
            <a:avLst/>
          </a:prstGeom>
        </p:spPr>
        <p:txBody>
          <a:bodyPr rtlCol="0">
            <a:normAutofit fontScale="70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Font typeface="Arial" pitchFamily="34" charset="0"/>
              <a:buChar char="•"/>
              <a:defRPr/>
            </a:pPr>
            <a:r>
              <a:rPr lang="en-GB" dirty="0" smtClean="0"/>
              <a:t>The ATDM computational framework permits existing unit source calculations to be adjusted to reflect changes in source term without rerunning the ATDM</a:t>
            </a:r>
          </a:p>
          <a:p>
            <a:pPr>
              <a:buFont typeface="Arial" pitchFamily="34" charset="0"/>
              <a:buChar char="•"/>
              <a:defRPr/>
            </a:pPr>
            <a:r>
              <a:rPr lang="en-GB" dirty="0" smtClean="0"/>
              <a:t>The individual ATDM results tended to improve when the MESO analysis was used instead of global analyses (especially evident for the air concentration results)</a:t>
            </a:r>
          </a:p>
          <a:p>
            <a:pPr lvl="1">
              <a:buFont typeface="Arial" pitchFamily="34" charset="0"/>
              <a:buChar char="•"/>
              <a:defRPr/>
            </a:pPr>
            <a:r>
              <a:rPr lang="en-GB" dirty="0" smtClean="0"/>
              <a:t>Individual ATDM results were very sensitive to how the MESO analysis was incorporated into the model’s computational framework</a:t>
            </a:r>
          </a:p>
          <a:p>
            <a:pPr>
              <a:buFont typeface="Arial" pitchFamily="34" charset="0"/>
              <a:buChar char="•"/>
              <a:defRPr/>
            </a:pPr>
            <a:r>
              <a:rPr lang="en-GB" dirty="0" smtClean="0"/>
              <a:t>The use of the RAP data as input to the models in place of the NWP precipitation fields resulted in a deterioration of ATDM results</a:t>
            </a:r>
          </a:p>
          <a:p>
            <a:pPr lvl="1">
              <a:buFont typeface="Arial" pitchFamily="34" charset="0"/>
              <a:buChar char="•"/>
              <a:defRPr/>
            </a:pPr>
            <a:r>
              <a:rPr lang="en-GB" dirty="0" smtClean="0"/>
              <a:t>Model results overall very sensitive to scavenging parameterizations</a:t>
            </a:r>
          </a:p>
          <a:p>
            <a:pPr>
              <a:buFont typeface="Arial" pitchFamily="34" charset="0"/>
              <a:buChar char="•"/>
              <a:defRPr/>
            </a:pPr>
            <a:r>
              <a:rPr lang="en-GB" dirty="0" smtClean="0"/>
              <a:t>Additional spatial analyses of the ATDM results showed that the ensemble model performance for deposition could be improved by selecting different subsets of members</a:t>
            </a:r>
          </a:p>
          <a:p>
            <a:pPr>
              <a:buFont typeface="Arial" pitchFamily="34" charset="0"/>
              <a:buChar char="•"/>
              <a:defRPr/>
            </a:pPr>
            <a:r>
              <a:rPr lang="en-GB" dirty="0" smtClean="0"/>
              <a:t>For the same subset of models, their ensemble mean performance could be quite different between air concentration and deposition</a:t>
            </a:r>
          </a:p>
          <a:p>
            <a:pPr lvl="1">
              <a:buFont typeface="Arial" pitchFamily="34" charset="0"/>
              <a:buChar char="•"/>
              <a:defRPr/>
            </a:pPr>
            <a:r>
              <a:rPr lang="en-GB" dirty="0" smtClean="0"/>
              <a:t>Results sensitive to lack of air concentration measurement data</a:t>
            </a:r>
          </a:p>
          <a:p>
            <a:pPr>
              <a:buFont typeface="Arial" pitchFamily="34" charset="0"/>
              <a:buChar char="•"/>
              <a:defRPr/>
            </a:pPr>
            <a:r>
              <a:rPr lang="en-GB" dirty="0" smtClean="0"/>
              <a:t>Due to the variability of individual model results and sensitivity to the evaluation metric, it is difficult to make an a-priori decision about which model to use, </a:t>
            </a:r>
            <a:r>
              <a:rPr lang="en-US" dirty="0" smtClean="0"/>
              <a:t>suggesting that one solution is to use the ensemble mean of multiple models</a:t>
            </a:r>
            <a:endParaRPr lang="en-US" dirty="0"/>
          </a:p>
        </p:txBody>
      </p:sp>
      <p:sp>
        <p:nvSpPr>
          <p:cNvPr id="6" name="Title 1"/>
          <p:cNvSpPr txBox="1">
            <a:spLocks/>
          </p:cNvSpPr>
          <p:nvPr/>
        </p:nvSpPr>
        <p:spPr>
          <a:xfrm>
            <a:off x="457200" y="647700"/>
            <a:ext cx="8229600" cy="571500"/>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smtClean="0"/>
              <a:t>Summary and Conclusions</a:t>
            </a:r>
          </a:p>
        </p:txBody>
      </p:sp>
    </p:spTree>
    <p:extLst>
      <p:ext uri="{BB962C8B-B14F-4D97-AF65-F5344CB8AC3E}">
        <p14:creationId xmlns:p14="http://schemas.microsoft.com/office/powerpoint/2010/main" val="10899674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59585" y="762000"/>
            <a:ext cx="147056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p:cNvSpPr>
            <a:spLocks noGrp="1"/>
          </p:cNvSpPr>
          <p:nvPr>
            <p:ph type="title"/>
          </p:nvPr>
        </p:nvSpPr>
        <p:spPr>
          <a:xfrm>
            <a:off x="762000" y="838200"/>
            <a:ext cx="6109138" cy="533400"/>
          </a:xfrm>
        </p:spPr>
        <p:txBody>
          <a:bodyPr/>
          <a:lstStyle/>
          <a:p>
            <a:pPr algn="ctr"/>
            <a:r>
              <a:rPr lang="en-US" sz="3600" dirty="0" smtClean="0"/>
              <a:t>HYSPLIT modeling capabilities</a:t>
            </a:r>
            <a:endParaRPr lang="en-US" sz="3600" dirty="0"/>
          </a:p>
        </p:txBody>
      </p:sp>
      <p:sp>
        <p:nvSpPr>
          <p:cNvPr id="7" name="Text Placeholder 6"/>
          <p:cNvSpPr>
            <a:spLocks noGrp="1"/>
          </p:cNvSpPr>
          <p:nvPr>
            <p:ph type="body" idx="2"/>
          </p:nvPr>
        </p:nvSpPr>
        <p:spPr>
          <a:xfrm>
            <a:off x="152400" y="1671455"/>
            <a:ext cx="7772400" cy="5151909"/>
          </a:xfrm>
        </p:spPr>
        <p:txBody>
          <a:bodyPr/>
          <a:lstStyle/>
          <a:p>
            <a:pPr marL="285750" indent="-285750">
              <a:buFont typeface="Arial" panose="020B0604020202020204" pitchFamily="34" charset="0"/>
              <a:buChar char="•"/>
            </a:pPr>
            <a:r>
              <a:rPr lang="en-US" sz="1800" dirty="0" smtClean="0"/>
              <a:t>Includes </a:t>
            </a:r>
            <a:r>
              <a:rPr lang="en-US" sz="1800" dirty="0"/>
              <a:t>an automated method of sequentially using multiple meteorological </a:t>
            </a:r>
            <a:r>
              <a:rPr lang="en-US" sz="1800" dirty="0" smtClean="0"/>
              <a:t>model grids going </a:t>
            </a:r>
            <a:r>
              <a:rPr lang="en-US" sz="1800" dirty="0"/>
              <a:t>from finer to coarser horizontal </a:t>
            </a:r>
            <a:r>
              <a:rPr lang="en-US" sz="1800" dirty="0" smtClean="0"/>
              <a:t>resolution.</a:t>
            </a:r>
          </a:p>
          <a:p>
            <a:pPr marL="285750" indent="-285750">
              <a:buFont typeface="Arial" panose="020B0604020202020204" pitchFamily="34" charset="0"/>
              <a:buChar char="•"/>
            </a:pPr>
            <a:r>
              <a:rPr lang="en-US" sz="1800" dirty="0" smtClean="0"/>
              <a:t>Calculation </a:t>
            </a:r>
            <a:r>
              <a:rPr lang="en-US" sz="1800" dirty="0"/>
              <a:t>of the dispersion rate from the vertical diffusivity profile, wind shear, and horizontal deformation of the wind </a:t>
            </a:r>
            <a:r>
              <a:rPr lang="en-US" sz="1800" dirty="0" smtClean="0"/>
              <a:t>field</a:t>
            </a:r>
          </a:p>
        </p:txBody>
      </p:sp>
      <p:sp>
        <p:nvSpPr>
          <p:cNvPr id="2" name="Date Placeholder 1"/>
          <p:cNvSpPr>
            <a:spLocks noGrp="1"/>
          </p:cNvSpPr>
          <p:nvPr>
            <p:ph type="dt" sz="half" idx="10"/>
          </p:nvPr>
        </p:nvSpPr>
        <p:spPr/>
        <p:txBody>
          <a:bodyPr/>
          <a:lstStyle/>
          <a:p>
            <a:pPr>
              <a:defRPr/>
            </a:pPr>
            <a:fld id="{AFD564EA-AEDC-4AC2-A6CD-990547D8B075}" type="datetime1">
              <a:rPr lang="en-US" smtClean="0">
                <a:solidFill>
                  <a:srgbClr val="04617B">
                    <a:shade val="90000"/>
                  </a:srgbClr>
                </a:solidFill>
              </a:rPr>
              <a:pPr>
                <a:defRPr/>
              </a:pPr>
              <a:t>09/17/2015</a:t>
            </a:fld>
            <a:endParaRPr lang="en-US" dirty="0">
              <a:solidFill>
                <a:srgbClr val="04617B">
                  <a:shade val="90000"/>
                </a:srgbClr>
              </a:solidFill>
            </a:endParaRPr>
          </a:p>
        </p:txBody>
      </p:sp>
      <p:sp>
        <p:nvSpPr>
          <p:cNvPr id="3" name="Footer Placeholder 2"/>
          <p:cNvSpPr>
            <a:spLocks noGrp="1"/>
          </p:cNvSpPr>
          <p:nvPr>
            <p:ph type="ftr" sz="quarter" idx="11"/>
          </p:nvPr>
        </p:nvSpPr>
        <p:spPr/>
        <p:txBody>
          <a:bodyPr/>
          <a:lstStyle/>
          <a:p>
            <a:pPr>
              <a:defRPr/>
            </a:pPr>
            <a:r>
              <a:rPr lang="en-US" smtClean="0">
                <a:solidFill>
                  <a:srgbClr val="04617B">
                    <a:shade val="90000"/>
                  </a:srgbClr>
                </a:solidFill>
              </a:rPr>
              <a:t>Air Resources Laboratory</a:t>
            </a:r>
            <a:endParaRPr lang="en-US">
              <a:solidFill>
                <a:srgbClr val="04617B">
                  <a:shade val="90000"/>
                </a:srgbClr>
              </a:solidFill>
            </a:endParaRPr>
          </a:p>
        </p:txBody>
      </p:sp>
      <p:sp>
        <p:nvSpPr>
          <p:cNvPr id="4" name="Slide Number Placeholder 3"/>
          <p:cNvSpPr>
            <a:spLocks noGrp="1"/>
          </p:cNvSpPr>
          <p:nvPr>
            <p:ph type="sldNum" sz="quarter" idx="12"/>
          </p:nvPr>
        </p:nvSpPr>
        <p:spPr/>
        <p:txBody>
          <a:bodyPr/>
          <a:lstStyle/>
          <a:p>
            <a:pPr>
              <a:defRPr/>
            </a:pPr>
            <a:fld id="{0B56523C-CAAC-4062-93B5-606FA73D3933}" type="slidenum">
              <a:rPr lang="en-US" smtClean="0">
                <a:solidFill>
                  <a:srgbClr val="04617B">
                    <a:shade val="90000"/>
                  </a:srgbClr>
                </a:solidFill>
              </a:rPr>
              <a:pPr>
                <a:defRPr/>
              </a:pPr>
              <a:t>25</a:t>
            </a:fld>
            <a:endParaRPr lang="en-US" dirty="0">
              <a:solidFill>
                <a:srgbClr val="04617B">
                  <a:shade val="90000"/>
                </a:srgbClr>
              </a:solidFill>
            </a:endParaRPr>
          </a:p>
        </p:txBody>
      </p:sp>
      <p:sp>
        <p:nvSpPr>
          <p:cNvPr id="8" name="Text Placeholder 6"/>
          <p:cNvSpPr txBox="1">
            <a:spLocks/>
          </p:cNvSpPr>
          <p:nvPr/>
        </p:nvSpPr>
        <p:spPr>
          <a:xfrm>
            <a:off x="152400" y="2819400"/>
            <a:ext cx="8763000" cy="3429000"/>
          </a:xfrm>
          <a:prstGeom prst="rect">
            <a:avLst/>
          </a:prstGeom>
        </p:spPr>
        <p:txBody>
          <a:bodyPr lIns="18288" rIns="18288"/>
          <a:lstStyle>
            <a:lvl1pPr marL="0" indent="0" algn="l" rtl="0" eaLnBrk="1" latinLnBrk="0" hangingPunct="1">
              <a:spcBef>
                <a:spcPct val="20000"/>
              </a:spcBef>
              <a:buClr>
                <a:schemeClr val="accent3"/>
              </a:buClr>
              <a:buSzPct val="95000"/>
              <a:buFont typeface="Wingdings 2"/>
              <a:buNone/>
              <a:defRPr kumimoji="0" sz="1400" kern="1200">
                <a:solidFill>
                  <a:schemeClr val="tx1"/>
                </a:solidFill>
                <a:latin typeface="+mn-lt"/>
                <a:ea typeface="+mn-ea"/>
                <a:cs typeface="+mn-cs"/>
              </a:defRPr>
            </a:lvl1pPr>
            <a:lvl2pPr marL="640080" indent="0" algn="l" rtl="0" eaLnBrk="1" latinLnBrk="0" hangingPunct="1">
              <a:spcBef>
                <a:spcPct val="20000"/>
              </a:spcBef>
              <a:buClr>
                <a:schemeClr val="accent1"/>
              </a:buClr>
              <a:buSzPct val="85000"/>
              <a:buFont typeface="Wingdings 2"/>
              <a:buNone/>
              <a:defRPr kumimoji="0" sz="1200" kern="1200">
                <a:solidFill>
                  <a:schemeClr val="tx1"/>
                </a:solidFill>
                <a:latin typeface="+mn-lt"/>
                <a:ea typeface="+mn-ea"/>
                <a:cs typeface="+mn-cs"/>
              </a:defRPr>
            </a:lvl2pPr>
            <a:lvl3pPr marL="914400" indent="0" algn="l" rtl="0" eaLnBrk="1" latinLnBrk="0" hangingPunct="1">
              <a:spcBef>
                <a:spcPct val="20000"/>
              </a:spcBef>
              <a:buClr>
                <a:schemeClr val="accent2"/>
              </a:buClr>
              <a:buSzPct val="70000"/>
              <a:buFont typeface="Wingdings 2"/>
              <a:buNone/>
              <a:defRPr kumimoji="0" sz="1000" kern="1200">
                <a:solidFill>
                  <a:schemeClr val="tx1"/>
                </a:solidFill>
                <a:latin typeface="+mn-lt"/>
                <a:ea typeface="+mn-ea"/>
                <a:cs typeface="+mn-cs"/>
              </a:defRPr>
            </a:lvl3pPr>
            <a:lvl4pPr marL="1188720" indent="0" algn="l" rtl="0" eaLnBrk="1" latinLnBrk="0" hangingPunct="1">
              <a:spcBef>
                <a:spcPct val="20000"/>
              </a:spcBef>
              <a:buClr>
                <a:schemeClr val="accent3"/>
              </a:buClr>
              <a:buSzPct val="65000"/>
              <a:buFont typeface="Wingdings 2"/>
              <a:buNone/>
              <a:defRPr kumimoji="0" sz="900" kern="1200">
                <a:solidFill>
                  <a:schemeClr val="tx1"/>
                </a:solidFill>
                <a:latin typeface="+mn-lt"/>
                <a:ea typeface="+mn-ea"/>
                <a:cs typeface="+mn-cs"/>
              </a:defRPr>
            </a:lvl4pPr>
            <a:lvl5pPr marL="1463040" indent="0" algn="l" rtl="0" eaLnBrk="1" latinLnBrk="0" hangingPunct="1">
              <a:spcBef>
                <a:spcPct val="20000"/>
              </a:spcBef>
              <a:buClr>
                <a:schemeClr val="accent4"/>
              </a:buClr>
              <a:buSzPct val="65000"/>
              <a:buFont typeface="Wingdings 2"/>
              <a:buNone/>
              <a:defRPr kumimoji="0" sz="9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285750" indent="-285750">
              <a:buFont typeface="Arial" panose="020B0604020202020204" pitchFamily="34" charset="0"/>
              <a:buChar char="•"/>
            </a:pPr>
            <a:r>
              <a:rPr lang="en-US" sz="1800" dirty="0" smtClean="0"/>
              <a:t>Different kinds of </a:t>
            </a:r>
            <a:r>
              <a:rPr lang="en-US" sz="1800" dirty="0" err="1" smtClean="0"/>
              <a:t>Lagrangian</a:t>
            </a:r>
            <a:r>
              <a:rPr lang="en-US" sz="1800" dirty="0" smtClean="0"/>
              <a:t> representations of the transported air masses: </a:t>
            </a:r>
            <a:r>
              <a:rPr lang="en-US" sz="1800" u="sng" dirty="0" smtClean="0"/>
              <a:t>3D particles</a:t>
            </a:r>
            <a:r>
              <a:rPr lang="en-US" sz="1800" dirty="0" smtClean="0"/>
              <a:t>, </a:t>
            </a:r>
            <a:r>
              <a:rPr lang="en-US" sz="1800" u="sng" dirty="0" smtClean="0"/>
              <a:t>Top Hat Puff</a:t>
            </a:r>
            <a:r>
              <a:rPr lang="en-US" sz="1800" dirty="0" smtClean="0"/>
              <a:t>, </a:t>
            </a:r>
            <a:r>
              <a:rPr lang="en-US" sz="1800" u="sng" dirty="0" smtClean="0"/>
              <a:t>Gaussian Puff</a:t>
            </a:r>
            <a:r>
              <a:rPr lang="en-US" sz="1800" dirty="0" smtClean="0"/>
              <a:t> and </a:t>
            </a:r>
            <a:r>
              <a:rPr lang="en-US" sz="1800" u="sng" dirty="0" smtClean="0"/>
              <a:t>combinations of the three</a:t>
            </a:r>
            <a:r>
              <a:rPr lang="en-US" sz="1800" dirty="0" smtClean="0"/>
              <a:t>.  These mass representations can be transferred to an Embedded Global Eulerian Model (GEM) to maintain computational efficiency for long-range calculations.</a:t>
            </a:r>
          </a:p>
          <a:p>
            <a:pPr marL="285750" indent="-285750">
              <a:buFont typeface="Arial" panose="020B0604020202020204" pitchFamily="34" charset="0"/>
              <a:buChar char="•"/>
            </a:pPr>
            <a:r>
              <a:rPr lang="en-US" sz="1800" dirty="0" smtClean="0"/>
              <a:t>In-line integration capability with the Weather Research and Forecast (WRF) meteorological model making use of higher frequency availability of meteorological variables. </a:t>
            </a:r>
          </a:p>
          <a:p>
            <a:pPr marL="285750" indent="-285750">
              <a:buFont typeface="Arial" panose="020B0604020202020204" pitchFamily="34" charset="0"/>
              <a:buChar char="•"/>
            </a:pPr>
            <a:r>
              <a:rPr lang="en-US" sz="1800" dirty="0" smtClean="0"/>
              <a:t>Includes emissions estimates updates based on inverse modeling technique.</a:t>
            </a:r>
          </a:p>
          <a:p>
            <a:pPr marL="285750" indent="-285750">
              <a:buFont typeface="Arial" panose="020B0604020202020204" pitchFamily="34" charset="0"/>
              <a:buChar char="•"/>
            </a:pPr>
            <a:r>
              <a:rPr lang="en-US" sz="1800" dirty="0" smtClean="0"/>
              <a:t>Incorporates tools for uncertainty estimation using dispersion ensembles.</a:t>
            </a:r>
          </a:p>
          <a:p>
            <a:pPr marL="285750" indent="-285750">
              <a:buFont typeface="Arial" panose="020B0604020202020204" pitchFamily="34" charset="0"/>
              <a:buChar char="•"/>
            </a:pPr>
            <a:r>
              <a:rPr lang="en-US" sz="1800" dirty="0" smtClean="0"/>
              <a:t>Model applications include:  Volcanic ash, dust, wild fire smoke, ozone photochemistry, mercury, allergens, viruses, tracer experiments and radionuclides.</a:t>
            </a:r>
          </a:p>
          <a:p>
            <a:pPr marL="285750" indent="-285750">
              <a:buFont typeface="Arial" panose="020B0604020202020204" pitchFamily="34" charset="0"/>
              <a:buChar char="•"/>
            </a:pPr>
            <a:endParaRPr lang="en-US" sz="1800" dirty="0" smtClean="0"/>
          </a:p>
        </p:txBody>
      </p:sp>
    </p:spTree>
    <p:extLst>
      <p:ext uri="{BB962C8B-B14F-4D97-AF65-F5344CB8AC3E}">
        <p14:creationId xmlns:p14="http://schemas.microsoft.com/office/powerpoint/2010/main" val="36935693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E7EE49B-C32B-495C-9640-ABBF50F57D80}" type="slidenum">
              <a:rPr lang="en-US" smtClean="0"/>
              <a:pPr/>
              <a:t>26</a:t>
            </a:fld>
            <a:endParaRPr lang="en-US"/>
          </a:p>
        </p:txBody>
      </p:sp>
      <p:sp>
        <p:nvSpPr>
          <p:cNvPr id="4" name="TextBox 3"/>
          <p:cNvSpPr txBox="1"/>
          <p:nvPr/>
        </p:nvSpPr>
        <p:spPr>
          <a:xfrm>
            <a:off x="1905000" y="3276600"/>
            <a:ext cx="5105400" cy="523220"/>
          </a:xfrm>
          <a:prstGeom prst="rect">
            <a:avLst/>
          </a:prstGeom>
          <a:noFill/>
        </p:spPr>
        <p:txBody>
          <a:bodyPr wrap="square" rtlCol="0">
            <a:spAutoFit/>
          </a:bodyPr>
          <a:lstStyle/>
          <a:p>
            <a:pPr algn="ctr"/>
            <a:r>
              <a:rPr lang="en-US" sz="2800" dirty="0" smtClean="0"/>
              <a:t>Extra Slides</a:t>
            </a:r>
            <a:endParaRPr lang="en-US" sz="2800" dirty="0"/>
          </a:p>
        </p:txBody>
      </p:sp>
    </p:spTree>
    <p:extLst>
      <p:ext uri="{BB962C8B-B14F-4D97-AF65-F5344CB8AC3E}">
        <p14:creationId xmlns:p14="http://schemas.microsoft.com/office/powerpoint/2010/main" val="14271085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27</a:t>
            </a:fld>
            <a:endParaRPr lang="en-US"/>
          </a:p>
        </p:txBody>
      </p:sp>
      <p:sp>
        <p:nvSpPr>
          <p:cNvPr id="5" name="Title 1"/>
          <p:cNvSpPr txBox="1">
            <a:spLocks/>
          </p:cNvSpPr>
          <p:nvPr/>
        </p:nvSpPr>
        <p:spPr>
          <a:xfrm>
            <a:off x="457200" y="846138"/>
            <a:ext cx="8229600" cy="896936"/>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a:t>Model Results (Cs-137)</a:t>
            </a:r>
          </a:p>
          <a:p>
            <a:pPr algn="ctr"/>
            <a:r>
              <a:rPr lang="en-US" altLang="en-US" sz="2800" dirty="0" smtClean="0">
                <a:solidFill>
                  <a:srgbClr val="FF0000"/>
                </a:solidFill>
              </a:rPr>
              <a:t>NOAA-GDAS</a:t>
            </a:r>
          </a:p>
        </p:txBody>
      </p:sp>
      <p:pic>
        <p:nvPicPr>
          <p:cNvPr id="6" name="Content Placeholder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533400" y="2590800"/>
            <a:ext cx="4038600" cy="3173413"/>
          </a:xfrm>
          <a:prstGeom prst="rect">
            <a:avLst/>
          </a:prstGeom>
        </p:spPr>
      </p:pic>
      <p:pic>
        <p:nvPicPr>
          <p:cNvPr id="7" name="Content Placeholder 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4814977" y="2209799"/>
            <a:ext cx="4038600" cy="4240213"/>
          </a:xfrm>
          <a:prstGeom prst="rect">
            <a:avLst/>
          </a:prstGeom>
        </p:spPr>
      </p:pic>
      <p:sp>
        <p:nvSpPr>
          <p:cNvPr id="8" name="TextBox 7"/>
          <p:cNvSpPr txBox="1"/>
          <p:nvPr/>
        </p:nvSpPr>
        <p:spPr>
          <a:xfrm>
            <a:off x="1600200" y="1743074"/>
            <a:ext cx="1981200" cy="369332"/>
          </a:xfrm>
          <a:prstGeom prst="rect">
            <a:avLst/>
          </a:prstGeom>
          <a:noFill/>
        </p:spPr>
        <p:txBody>
          <a:bodyPr wrap="square" rtlCol="0">
            <a:spAutoFit/>
          </a:bodyPr>
          <a:lstStyle/>
          <a:p>
            <a:pPr algn="ctr"/>
            <a:r>
              <a:rPr lang="en-US" b="1" dirty="0" smtClean="0">
                <a:solidFill>
                  <a:srgbClr val="0070C0"/>
                </a:solidFill>
              </a:rPr>
              <a:t>Deposition</a:t>
            </a:r>
            <a:endParaRPr lang="en-US" b="1" dirty="0">
              <a:solidFill>
                <a:srgbClr val="0070C0"/>
              </a:solidFill>
            </a:endParaRPr>
          </a:p>
        </p:txBody>
      </p:sp>
      <p:sp>
        <p:nvSpPr>
          <p:cNvPr id="9" name="TextBox 8"/>
          <p:cNvSpPr txBox="1"/>
          <p:nvPr/>
        </p:nvSpPr>
        <p:spPr>
          <a:xfrm>
            <a:off x="5843677" y="1753774"/>
            <a:ext cx="1981200" cy="369332"/>
          </a:xfrm>
          <a:prstGeom prst="rect">
            <a:avLst/>
          </a:prstGeom>
          <a:noFill/>
        </p:spPr>
        <p:txBody>
          <a:bodyPr wrap="square" rtlCol="0">
            <a:spAutoFit/>
          </a:bodyPr>
          <a:lstStyle/>
          <a:p>
            <a:pPr algn="ctr"/>
            <a:r>
              <a:rPr lang="en-US" b="1" dirty="0" smtClean="0">
                <a:solidFill>
                  <a:srgbClr val="0070C0"/>
                </a:solidFill>
              </a:rPr>
              <a:t>Air Concentration</a:t>
            </a:r>
            <a:endParaRPr lang="en-US" b="1" dirty="0">
              <a:solidFill>
                <a:srgbClr val="0070C0"/>
              </a:solidFill>
            </a:endParaRPr>
          </a:p>
        </p:txBody>
      </p:sp>
      <p:grpSp>
        <p:nvGrpSpPr>
          <p:cNvPr id="10" name="Group 9"/>
          <p:cNvGrpSpPr/>
          <p:nvPr/>
        </p:nvGrpSpPr>
        <p:grpSpPr>
          <a:xfrm>
            <a:off x="5562600" y="5334000"/>
            <a:ext cx="1371600" cy="461665"/>
            <a:chOff x="7696200" y="1690090"/>
            <a:chExt cx="1371600" cy="461665"/>
          </a:xfrm>
        </p:grpSpPr>
        <p:sp>
          <p:nvSpPr>
            <p:cNvPr id="11" name="TextBox 10"/>
            <p:cNvSpPr txBox="1"/>
            <p:nvPr/>
          </p:nvSpPr>
          <p:spPr>
            <a:xfrm>
              <a:off x="7696200" y="1690090"/>
              <a:ext cx="1371600" cy="461665"/>
            </a:xfrm>
            <a:prstGeom prst="rect">
              <a:avLst/>
            </a:prstGeom>
            <a:noFill/>
            <a:ln>
              <a:solidFill>
                <a:schemeClr val="tx1"/>
              </a:solidFill>
            </a:ln>
          </p:spPr>
          <p:txBody>
            <a:bodyPr wrap="square" rtlCol="0">
              <a:spAutoFit/>
            </a:bodyPr>
            <a:lstStyle/>
            <a:p>
              <a:pPr algn="r"/>
              <a:r>
                <a:rPr lang="en-US" sz="1200" dirty="0" smtClean="0"/>
                <a:t>Modeled</a:t>
              </a:r>
            </a:p>
            <a:p>
              <a:pPr algn="r"/>
              <a:r>
                <a:rPr lang="en-US" sz="1200" dirty="0" smtClean="0"/>
                <a:t>  Measured</a:t>
              </a:r>
              <a:endParaRPr lang="en-US" sz="1200" dirty="0"/>
            </a:p>
          </p:txBody>
        </p:sp>
        <p:cxnSp>
          <p:nvCxnSpPr>
            <p:cNvPr id="12" name="Straight Connector 11"/>
            <p:cNvCxnSpPr/>
            <p:nvPr/>
          </p:nvCxnSpPr>
          <p:spPr>
            <a:xfrm>
              <a:off x="7805467" y="1828800"/>
              <a:ext cx="4572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795403" y="1981200"/>
              <a:ext cx="457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Diamond 13"/>
          <p:cNvSpPr/>
          <p:nvPr/>
        </p:nvSpPr>
        <p:spPr>
          <a:xfrm>
            <a:off x="2168408" y="4602895"/>
            <a:ext cx="91281" cy="91281"/>
          </a:xfrm>
          <a:prstGeom prst="diamond">
            <a:avLst/>
          </a:prstGeom>
          <a:solidFill>
            <a:srgbClr val="FF0000">
              <a:alpha val="7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2017939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28</a:t>
            </a:fld>
            <a:endParaRPr lang="en-US"/>
          </a:p>
        </p:txBody>
      </p:sp>
      <p:sp>
        <p:nvSpPr>
          <p:cNvPr id="5" name="Title 1"/>
          <p:cNvSpPr txBox="1">
            <a:spLocks/>
          </p:cNvSpPr>
          <p:nvPr/>
        </p:nvSpPr>
        <p:spPr>
          <a:xfrm>
            <a:off x="457200" y="822923"/>
            <a:ext cx="8229600" cy="914400"/>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a:t>Model Results (Cs-137)</a:t>
            </a:r>
          </a:p>
          <a:p>
            <a:pPr algn="ctr"/>
            <a:r>
              <a:rPr lang="en-US" altLang="en-US" sz="2800" dirty="0" smtClean="0">
                <a:solidFill>
                  <a:srgbClr val="FF0000"/>
                </a:solidFill>
              </a:rPr>
              <a:t>NOAA-WRFARW</a:t>
            </a:r>
            <a:r>
              <a:rPr lang="en-US" altLang="en-US" sz="2800" dirty="0" smtClean="0"/>
              <a:t/>
            </a:r>
            <a:br>
              <a:rPr lang="en-US" altLang="en-US" sz="2800" dirty="0" smtClean="0"/>
            </a:br>
            <a:endParaRPr lang="en-US" altLang="en-US" sz="2800" dirty="0" smtClean="0"/>
          </a:p>
        </p:txBody>
      </p:sp>
      <p:pic>
        <p:nvPicPr>
          <p:cNvPr id="6" name="Content Placeholder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533400" y="2590800"/>
            <a:ext cx="4038600" cy="3173413"/>
          </a:xfrm>
          <a:prstGeom prst="rect">
            <a:avLst/>
          </a:prstGeom>
        </p:spPr>
      </p:pic>
      <p:pic>
        <p:nvPicPr>
          <p:cNvPr id="7" name="Content Placeholder 5"/>
          <p:cNvPicPr>
            <a:picLocks noChangeAspect="1"/>
          </p:cNvPicPr>
          <p:nvPr/>
        </p:nvPicPr>
        <p:blipFill>
          <a:blip r:embed="rId4" cstate="print">
            <a:extLst>
              <a:ext uri="{28A0092B-C50C-407E-A947-70E740481C1C}">
                <a14:useLocalDpi xmlns:a14="http://schemas.microsoft.com/office/drawing/2010/main" val="0"/>
              </a:ext>
            </a:extLst>
          </a:blip>
          <a:srcRect t="-1494" b="16879"/>
          <a:stretch>
            <a:fillRect/>
          </a:stretch>
        </p:blipFill>
        <p:spPr>
          <a:xfrm>
            <a:off x="4819291" y="2438400"/>
            <a:ext cx="3690938" cy="4022725"/>
          </a:xfrm>
          <a:prstGeom prst="rect">
            <a:avLst/>
          </a:prstGeom>
        </p:spPr>
      </p:pic>
      <p:sp>
        <p:nvSpPr>
          <p:cNvPr id="8" name="TextBox 7"/>
          <p:cNvSpPr txBox="1"/>
          <p:nvPr/>
        </p:nvSpPr>
        <p:spPr>
          <a:xfrm>
            <a:off x="1600200" y="1743074"/>
            <a:ext cx="1981200" cy="369332"/>
          </a:xfrm>
          <a:prstGeom prst="rect">
            <a:avLst/>
          </a:prstGeom>
          <a:noFill/>
        </p:spPr>
        <p:txBody>
          <a:bodyPr wrap="square" rtlCol="0">
            <a:spAutoFit/>
          </a:bodyPr>
          <a:lstStyle/>
          <a:p>
            <a:pPr algn="ctr"/>
            <a:r>
              <a:rPr lang="en-US" b="1" dirty="0" smtClean="0">
                <a:solidFill>
                  <a:srgbClr val="0070C0"/>
                </a:solidFill>
              </a:rPr>
              <a:t>Deposition</a:t>
            </a:r>
            <a:endParaRPr lang="en-US" b="1" dirty="0">
              <a:solidFill>
                <a:srgbClr val="0070C0"/>
              </a:solidFill>
            </a:endParaRPr>
          </a:p>
        </p:txBody>
      </p:sp>
      <p:sp>
        <p:nvSpPr>
          <p:cNvPr id="9" name="TextBox 8"/>
          <p:cNvSpPr txBox="1"/>
          <p:nvPr/>
        </p:nvSpPr>
        <p:spPr>
          <a:xfrm>
            <a:off x="5843677" y="1753774"/>
            <a:ext cx="1981200" cy="369332"/>
          </a:xfrm>
          <a:prstGeom prst="rect">
            <a:avLst/>
          </a:prstGeom>
          <a:noFill/>
        </p:spPr>
        <p:txBody>
          <a:bodyPr wrap="square" rtlCol="0">
            <a:spAutoFit/>
          </a:bodyPr>
          <a:lstStyle/>
          <a:p>
            <a:pPr algn="ctr"/>
            <a:r>
              <a:rPr lang="en-US" b="1" dirty="0" smtClean="0">
                <a:solidFill>
                  <a:srgbClr val="0070C0"/>
                </a:solidFill>
              </a:rPr>
              <a:t>Air Concentration</a:t>
            </a:r>
            <a:endParaRPr lang="en-US" b="1" dirty="0">
              <a:solidFill>
                <a:srgbClr val="0070C0"/>
              </a:solidFill>
            </a:endParaRPr>
          </a:p>
        </p:txBody>
      </p:sp>
      <p:grpSp>
        <p:nvGrpSpPr>
          <p:cNvPr id="10" name="Group 9"/>
          <p:cNvGrpSpPr/>
          <p:nvPr/>
        </p:nvGrpSpPr>
        <p:grpSpPr>
          <a:xfrm>
            <a:off x="6834277" y="2971800"/>
            <a:ext cx="1371600" cy="461665"/>
            <a:chOff x="7696200" y="1690090"/>
            <a:chExt cx="1371600" cy="461665"/>
          </a:xfrm>
        </p:grpSpPr>
        <p:sp>
          <p:nvSpPr>
            <p:cNvPr id="11" name="TextBox 10"/>
            <p:cNvSpPr txBox="1"/>
            <p:nvPr/>
          </p:nvSpPr>
          <p:spPr>
            <a:xfrm>
              <a:off x="7696200" y="1690090"/>
              <a:ext cx="1371600" cy="461665"/>
            </a:xfrm>
            <a:prstGeom prst="rect">
              <a:avLst/>
            </a:prstGeom>
            <a:noFill/>
            <a:ln>
              <a:solidFill>
                <a:schemeClr val="tx1"/>
              </a:solidFill>
            </a:ln>
          </p:spPr>
          <p:txBody>
            <a:bodyPr wrap="square" rtlCol="0">
              <a:spAutoFit/>
            </a:bodyPr>
            <a:lstStyle/>
            <a:p>
              <a:pPr algn="r"/>
              <a:r>
                <a:rPr lang="en-US" sz="1200" dirty="0" smtClean="0"/>
                <a:t>Modeled</a:t>
              </a:r>
            </a:p>
            <a:p>
              <a:pPr algn="r"/>
              <a:r>
                <a:rPr lang="en-US" sz="1200" dirty="0" smtClean="0"/>
                <a:t>  Measured</a:t>
              </a:r>
              <a:endParaRPr lang="en-US" sz="1200" dirty="0"/>
            </a:p>
          </p:txBody>
        </p:sp>
        <p:cxnSp>
          <p:nvCxnSpPr>
            <p:cNvPr id="12" name="Straight Connector 11"/>
            <p:cNvCxnSpPr/>
            <p:nvPr/>
          </p:nvCxnSpPr>
          <p:spPr>
            <a:xfrm>
              <a:off x="7805467" y="1828800"/>
              <a:ext cx="4572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795403" y="1981200"/>
              <a:ext cx="457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Diamond 13"/>
          <p:cNvSpPr/>
          <p:nvPr/>
        </p:nvSpPr>
        <p:spPr>
          <a:xfrm>
            <a:off x="2168408" y="4602895"/>
            <a:ext cx="91281" cy="91281"/>
          </a:xfrm>
          <a:prstGeom prst="diamond">
            <a:avLst/>
          </a:prstGeom>
          <a:solidFill>
            <a:srgbClr val="FF0000">
              <a:alpha val="7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6930692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29</a:t>
            </a:fld>
            <a:endParaRPr lang="en-US"/>
          </a:p>
        </p:txBody>
      </p:sp>
      <p:pic>
        <p:nvPicPr>
          <p:cNvPr id="5" name="Picture 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828800"/>
            <a:ext cx="3445242"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51218" y="1828800"/>
            <a:ext cx="3443417"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
          <p:cNvSpPr txBox="1">
            <a:spLocks noChangeArrowheads="1"/>
          </p:cNvSpPr>
          <p:nvPr/>
        </p:nvSpPr>
        <p:spPr bwMode="auto">
          <a:xfrm>
            <a:off x="990600" y="1066800"/>
            <a:ext cx="69342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800" dirty="0"/>
              <a:t>Cs-137; global sampling; HYSPLIT; GDAS ½ degree meteorology; </a:t>
            </a:r>
          </a:p>
          <a:p>
            <a:pPr algn="ctr" eaLnBrk="1" hangingPunct="1">
              <a:spcBef>
                <a:spcPct val="0"/>
              </a:spcBef>
              <a:buFontTx/>
              <a:buNone/>
            </a:pPr>
            <a:r>
              <a:rPr lang="en-US" altLang="en-US" sz="1800" dirty="0"/>
              <a:t>o</a:t>
            </a:r>
            <a:r>
              <a:rPr lang="en-US" altLang="en-US" sz="1800" dirty="0" smtClean="0"/>
              <a:t>riginal and final </a:t>
            </a:r>
            <a:r>
              <a:rPr lang="en-US" altLang="en-US" sz="1800" dirty="0"/>
              <a:t>deposition scheme</a:t>
            </a:r>
          </a:p>
        </p:txBody>
      </p:sp>
      <p:sp>
        <p:nvSpPr>
          <p:cNvPr id="9" name="TextBox 8"/>
          <p:cNvSpPr txBox="1"/>
          <p:nvPr/>
        </p:nvSpPr>
        <p:spPr>
          <a:xfrm>
            <a:off x="990600" y="5791200"/>
            <a:ext cx="2590800" cy="369332"/>
          </a:xfrm>
          <a:prstGeom prst="rect">
            <a:avLst/>
          </a:prstGeom>
          <a:noFill/>
        </p:spPr>
        <p:txBody>
          <a:bodyPr wrap="square" rtlCol="0">
            <a:spAutoFit/>
          </a:bodyPr>
          <a:lstStyle/>
          <a:p>
            <a:pPr algn="ctr"/>
            <a:r>
              <a:rPr lang="en-US" dirty="0" smtClean="0"/>
              <a:t>Original wet removal</a:t>
            </a:r>
          </a:p>
        </p:txBody>
      </p:sp>
      <p:sp>
        <p:nvSpPr>
          <p:cNvPr id="11" name="TextBox 10"/>
          <p:cNvSpPr txBox="1"/>
          <p:nvPr/>
        </p:nvSpPr>
        <p:spPr>
          <a:xfrm>
            <a:off x="5181600" y="5791200"/>
            <a:ext cx="2529017" cy="369332"/>
          </a:xfrm>
          <a:prstGeom prst="rect">
            <a:avLst/>
          </a:prstGeom>
          <a:noFill/>
        </p:spPr>
        <p:txBody>
          <a:bodyPr wrap="square" rtlCol="0">
            <a:spAutoFit/>
          </a:bodyPr>
          <a:lstStyle/>
          <a:p>
            <a:pPr algn="ctr"/>
            <a:r>
              <a:rPr lang="en-US" dirty="0" smtClean="0"/>
              <a:t>Final wet removal</a:t>
            </a:r>
          </a:p>
        </p:txBody>
      </p:sp>
    </p:spTree>
    <p:extLst>
      <p:ext uri="{BB962C8B-B14F-4D97-AF65-F5344CB8AC3E}">
        <p14:creationId xmlns:p14="http://schemas.microsoft.com/office/powerpoint/2010/main" val="759576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3</a:t>
            </a:fld>
            <a:endParaRPr lang="en-US"/>
          </a:p>
        </p:txBody>
      </p:sp>
      <p:sp>
        <p:nvSpPr>
          <p:cNvPr id="5" name="Content Placeholder 2"/>
          <p:cNvSpPr txBox="1">
            <a:spLocks/>
          </p:cNvSpPr>
          <p:nvPr/>
        </p:nvSpPr>
        <p:spPr>
          <a:xfrm>
            <a:off x="304800" y="1502427"/>
            <a:ext cx="5801264" cy="4606899"/>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GB" altLang="en-US" sz="2000" dirty="0" smtClean="0"/>
              <a:t>In 2011, a WMO task team was established to assist the United Nations Scientific Committee on the Effects of Atomic Radiation (UNSCEAR) with the meteorological aspects of the accident </a:t>
            </a:r>
          </a:p>
          <a:p>
            <a:r>
              <a:rPr lang="en-GB" altLang="en-US" sz="2000" u="sng" dirty="0" smtClean="0"/>
              <a:t>Task</a:t>
            </a:r>
            <a:r>
              <a:rPr lang="en-GB" altLang="en-US" sz="2000" dirty="0" smtClean="0"/>
              <a:t>: how meteorological analyses and other observational data could improve atmospheric transport, dispersion and deposition calculations</a:t>
            </a:r>
          </a:p>
          <a:p>
            <a:r>
              <a:rPr lang="en-GB" altLang="en-US" sz="2000" u="sng" dirty="0" smtClean="0"/>
              <a:t>Plan</a:t>
            </a:r>
            <a:r>
              <a:rPr lang="en-GB" altLang="en-US" sz="2000" dirty="0" smtClean="0"/>
              <a:t>: best way to evaluate the suitability of the various meteorological analyses for the assessment was to actually use the meteorological data in Atmospheric Transport Dispersion and Deposition Models (ATDM)</a:t>
            </a:r>
          </a:p>
          <a:p>
            <a:r>
              <a:rPr lang="en-GB" altLang="en-US" sz="2000" u="sng" dirty="0" smtClean="0"/>
              <a:t>Results</a:t>
            </a:r>
            <a:r>
              <a:rPr lang="en-GB" altLang="en-US" sz="2000" dirty="0" smtClean="0"/>
              <a:t>: compare the model predictions against radiological monitoring data </a:t>
            </a:r>
            <a:endParaRPr lang="en-US" altLang="en-US" sz="2000" dirty="0" smtClean="0"/>
          </a:p>
        </p:txBody>
      </p:sp>
      <p:sp>
        <p:nvSpPr>
          <p:cNvPr id="6" name="Title 1"/>
          <p:cNvSpPr txBox="1">
            <a:spLocks/>
          </p:cNvSpPr>
          <p:nvPr/>
        </p:nvSpPr>
        <p:spPr>
          <a:xfrm>
            <a:off x="490268" y="838200"/>
            <a:ext cx="6520132" cy="780288"/>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smtClean="0"/>
              <a:t>WMO Task Team</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48400" y="990600"/>
            <a:ext cx="1984100" cy="2815277"/>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53200" y="3438856"/>
            <a:ext cx="2447997" cy="3103847"/>
          </a:xfrm>
          <a:prstGeom prst="rect">
            <a:avLst/>
          </a:prstGeom>
          <a:ln>
            <a:solidFill>
              <a:schemeClr val="accent1"/>
            </a:solidFill>
          </a:ln>
        </p:spPr>
      </p:pic>
      <p:sp>
        <p:nvSpPr>
          <p:cNvPr id="11" name="Rectangle 10"/>
          <p:cNvSpPr/>
          <p:nvPr/>
        </p:nvSpPr>
        <p:spPr>
          <a:xfrm>
            <a:off x="3276600" y="6178855"/>
            <a:ext cx="3352800" cy="276999"/>
          </a:xfrm>
          <a:prstGeom prst="rect">
            <a:avLst/>
          </a:prstGeom>
        </p:spPr>
        <p:txBody>
          <a:bodyPr wrap="square">
            <a:spAutoFit/>
          </a:bodyPr>
          <a:lstStyle/>
          <a:p>
            <a:r>
              <a:rPr lang="en-US" sz="1200" dirty="0"/>
              <a:t>http://dx.doi.org/10.1016/j.jenvrad.2013.09.014</a:t>
            </a:r>
          </a:p>
        </p:txBody>
      </p:sp>
    </p:spTree>
    <p:extLst>
      <p:ext uri="{BB962C8B-B14F-4D97-AF65-F5344CB8AC3E}">
        <p14:creationId xmlns:p14="http://schemas.microsoft.com/office/powerpoint/2010/main" val="32448077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30</a:t>
            </a:fld>
            <a:endParaRPr lang="en-US"/>
          </a:p>
        </p:txBody>
      </p:sp>
      <p:pic>
        <p:nvPicPr>
          <p:cNvPr id="5"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825336"/>
            <a:ext cx="3445242"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1825336"/>
            <a:ext cx="3445242"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4"/>
          <p:cNvSpPr txBox="1">
            <a:spLocks noChangeArrowheads="1"/>
          </p:cNvSpPr>
          <p:nvPr/>
        </p:nvSpPr>
        <p:spPr bwMode="auto">
          <a:xfrm>
            <a:off x="990600" y="1143000"/>
            <a:ext cx="69342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800" dirty="0"/>
              <a:t>I-131; global sampling; HYSPLIT; GDAS ½ degree meteorology; </a:t>
            </a:r>
          </a:p>
          <a:p>
            <a:pPr algn="ctr" eaLnBrk="1" hangingPunct="1">
              <a:spcBef>
                <a:spcPct val="0"/>
              </a:spcBef>
              <a:buFontTx/>
              <a:buNone/>
            </a:pPr>
            <a:r>
              <a:rPr lang="en-US" altLang="en-US" sz="1800" dirty="0"/>
              <a:t>o</a:t>
            </a:r>
            <a:r>
              <a:rPr lang="en-US" altLang="en-US" sz="1800" dirty="0" smtClean="0"/>
              <a:t>riginal and final deposition </a:t>
            </a:r>
            <a:r>
              <a:rPr lang="en-US" altLang="en-US" sz="1800" dirty="0"/>
              <a:t>scheme</a:t>
            </a:r>
          </a:p>
        </p:txBody>
      </p:sp>
      <p:sp>
        <p:nvSpPr>
          <p:cNvPr id="12" name="TextBox 11"/>
          <p:cNvSpPr txBox="1"/>
          <p:nvPr/>
        </p:nvSpPr>
        <p:spPr>
          <a:xfrm>
            <a:off x="990600" y="5791200"/>
            <a:ext cx="2590800" cy="369332"/>
          </a:xfrm>
          <a:prstGeom prst="rect">
            <a:avLst/>
          </a:prstGeom>
          <a:noFill/>
        </p:spPr>
        <p:txBody>
          <a:bodyPr wrap="square" rtlCol="0">
            <a:spAutoFit/>
          </a:bodyPr>
          <a:lstStyle/>
          <a:p>
            <a:pPr algn="ctr"/>
            <a:r>
              <a:rPr lang="en-US" dirty="0" smtClean="0"/>
              <a:t>Original wet removal</a:t>
            </a:r>
          </a:p>
        </p:txBody>
      </p:sp>
      <p:sp>
        <p:nvSpPr>
          <p:cNvPr id="13" name="TextBox 12"/>
          <p:cNvSpPr txBox="1"/>
          <p:nvPr/>
        </p:nvSpPr>
        <p:spPr>
          <a:xfrm>
            <a:off x="5181600" y="5791200"/>
            <a:ext cx="2529017" cy="369332"/>
          </a:xfrm>
          <a:prstGeom prst="rect">
            <a:avLst/>
          </a:prstGeom>
          <a:noFill/>
        </p:spPr>
        <p:txBody>
          <a:bodyPr wrap="square" rtlCol="0">
            <a:spAutoFit/>
          </a:bodyPr>
          <a:lstStyle/>
          <a:p>
            <a:pPr algn="ctr"/>
            <a:r>
              <a:rPr lang="en-US" dirty="0" smtClean="0"/>
              <a:t>Final wet removal</a:t>
            </a:r>
          </a:p>
        </p:txBody>
      </p:sp>
    </p:spTree>
    <p:extLst>
      <p:ext uri="{BB962C8B-B14F-4D97-AF65-F5344CB8AC3E}">
        <p14:creationId xmlns:p14="http://schemas.microsoft.com/office/powerpoint/2010/main" val="27841424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31</a:t>
            </a:fld>
            <a:endParaRPr lang="en-US"/>
          </a:p>
        </p:txBody>
      </p:sp>
      <p:pic>
        <p:nvPicPr>
          <p:cNvPr id="5"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1905000"/>
            <a:ext cx="3701354"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46215" y="1905000"/>
            <a:ext cx="3703477"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4"/>
          <p:cNvSpPr txBox="1">
            <a:spLocks noChangeArrowheads="1"/>
          </p:cNvSpPr>
          <p:nvPr/>
        </p:nvSpPr>
        <p:spPr bwMode="auto">
          <a:xfrm>
            <a:off x="1026543" y="1066800"/>
            <a:ext cx="69342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800" dirty="0"/>
              <a:t>Cs-137 at Melbourne, Florida; HYSPLIT; GDAS ½ degree meteorology; </a:t>
            </a:r>
          </a:p>
          <a:p>
            <a:pPr algn="ctr" eaLnBrk="1" hangingPunct="1">
              <a:spcBef>
                <a:spcPct val="0"/>
              </a:spcBef>
              <a:buFontTx/>
              <a:buNone/>
            </a:pPr>
            <a:r>
              <a:rPr lang="en-US" altLang="en-US" sz="1800" dirty="0" smtClean="0"/>
              <a:t>original and </a:t>
            </a:r>
            <a:r>
              <a:rPr lang="en-US" altLang="en-US" sz="1800" dirty="0"/>
              <a:t>final deposition scheme</a:t>
            </a:r>
          </a:p>
        </p:txBody>
      </p:sp>
      <p:sp>
        <p:nvSpPr>
          <p:cNvPr id="12" name="TextBox 11"/>
          <p:cNvSpPr txBox="1"/>
          <p:nvPr/>
        </p:nvSpPr>
        <p:spPr>
          <a:xfrm>
            <a:off x="990600" y="5791200"/>
            <a:ext cx="2590800" cy="369332"/>
          </a:xfrm>
          <a:prstGeom prst="rect">
            <a:avLst/>
          </a:prstGeom>
          <a:noFill/>
        </p:spPr>
        <p:txBody>
          <a:bodyPr wrap="square" rtlCol="0">
            <a:spAutoFit/>
          </a:bodyPr>
          <a:lstStyle/>
          <a:p>
            <a:pPr algn="ctr"/>
            <a:r>
              <a:rPr lang="en-US" dirty="0" smtClean="0"/>
              <a:t>Original wet removal</a:t>
            </a:r>
          </a:p>
        </p:txBody>
      </p:sp>
      <p:sp>
        <p:nvSpPr>
          <p:cNvPr id="13" name="TextBox 12"/>
          <p:cNvSpPr txBox="1"/>
          <p:nvPr/>
        </p:nvSpPr>
        <p:spPr>
          <a:xfrm>
            <a:off x="5452508" y="5793387"/>
            <a:ext cx="2529017" cy="369332"/>
          </a:xfrm>
          <a:prstGeom prst="rect">
            <a:avLst/>
          </a:prstGeom>
          <a:noFill/>
        </p:spPr>
        <p:txBody>
          <a:bodyPr wrap="square" rtlCol="0">
            <a:spAutoFit/>
          </a:bodyPr>
          <a:lstStyle/>
          <a:p>
            <a:pPr algn="ctr"/>
            <a:r>
              <a:rPr lang="en-US" dirty="0" smtClean="0"/>
              <a:t>Final wet removal</a:t>
            </a:r>
          </a:p>
        </p:txBody>
      </p:sp>
    </p:spTree>
    <p:extLst>
      <p:ext uri="{BB962C8B-B14F-4D97-AF65-F5344CB8AC3E}">
        <p14:creationId xmlns:p14="http://schemas.microsoft.com/office/powerpoint/2010/main" val="20488263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32</a:t>
            </a:fld>
            <a:endParaRPr lang="en-US"/>
          </a:p>
        </p:txBody>
      </p:sp>
      <p:sp>
        <p:nvSpPr>
          <p:cNvPr id="5" name="Title 1"/>
          <p:cNvSpPr txBox="1">
            <a:spLocks/>
          </p:cNvSpPr>
          <p:nvPr/>
        </p:nvSpPr>
        <p:spPr>
          <a:xfrm>
            <a:off x="473015" y="990600"/>
            <a:ext cx="8229600" cy="533399"/>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smtClean="0"/>
              <a:t>Ensemble Approach to Model Selection</a:t>
            </a:r>
          </a:p>
        </p:txBody>
      </p:sp>
      <p:sp>
        <p:nvSpPr>
          <p:cNvPr id="6" name="Content Placeholder 2"/>
          <p:cNvSpPr txBox="1">
            <a:spLocks/>
          </p:cNvSpPr>
          <p:nvPr/>
        </p:nvSpPr>
        <p:spPr>
          <a:xfrm>
            <a:off x="381000" y="1752600"/>
            <a:ext cx="4038600" cy="4114800"/>
          </a:xfrm>
          <a:prstGeom prst="rect">
            <a:avLst/>
          </a:prstGeom>
          <a:noFill/>
        </p:spPr>
        <p:txBody>
          <a:bodyPr rtlCol="0">
            <a:normAutofit fontScale="70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Font typeface="Arial" pitchFamily="34" charset="0"/>
              <a:buChar char="•"/>
              <a:defRPr/>
            </a:pPr>
            <a:r>
              <a:rPr lang="en-GB" dirty="0" smtClean="0"/>
              <a:t>Project the observed anomalies onto the principal components (PCs) of the covariance matrix of the deviation of the models from the mean</a:t>
            </a:r>
          </a:p>
          <a:p>
            <a:pPr>
              <a:buFont typeface="Arial" pitchFamily="34" charset="0"/>
              <a:buChar char="•"/>
              <a:defRPr/>
            </a:pPr>
            <a:r>
              <a:rPr lang="en-GB" dirty="0" smtClean="0"/>
              <a:t>The first (largest) eigenvalue accounts for more than twice the observed spatial variability</a:t>
            </a:r>
          </a:p>
          <a:p>
            <a:pPr>
              <a:buFont typeface="Arial" pitchFamily="34" charset="0"/>
              <a:buChar char="•"/>
              <a:defRPr/>
            </a:pPr>
            <a:r>
              <a:rPr lang="en-GB" dirty="0" smtClean="0"/>
              <a:t>The mean model explains 9 times the observed deposition variability</a:t>
            </a:r>
          </a:p>
          <a:p>
            <a:pPr>
              <a:buFont typeface="Arial" pitchFamily="34" charset="0"/>
              <a:buChar char="•"/>
              <a:defRPr/>
            </a:pPr>
            <a:r>
              <a:rPr lang="en-GB" dirty="0" smtClean="0"/>
              <a:t>There is a substantial amount of redundant variability</a:t>
            </a:r>
          </a:p>
          <a:p>
            <a:pPr>
              <a:buFont typeface="Arial" pitchFamily="34" charset="0"/>
              <a:buChar char="•"/>
              <a:defRPr/>
            </a:pPr>
            <a:r>
              <a:rPr lang="en-US" dirty="0" smtClean="0"/>
              <a:t>Identify which model results are meaningful with respect to the observed variability</a:t>
            </a:r>
          </a:p>
          <a:p>
            <a:pPr>
              <a:buFont typeface="Arial" pitchFamily="34" charset="0"/>
              <a:buChar char="•"/>
              <a:defRPr/>
            </a:pPr>
            <a:r>
              <a:rPr lang="en-US" dirty="0" smtClean="0"/>
              <a:t>Identify the subset of models that provides non-redundant information</a:t>
            </a:r>
          </a:p>
          <a:p>
            <a:pPr marL="0" indent="0">
              <a:buFont typeface="Arial" pitchFamily="34" charset="0"/>
              <a:buNone/>
              <a:defRPr/>
            </a:pPr>
            <a:endParaRPr lang="en-US" dirty="0" smtClean="0"/>
          </a:p>
          <a:p>
            <a:pPr>
              <a:buFont typeface="Arial" pitchFamily="34" charset="0"/>
              <a:buChar char="•"/>
              <a:defRPr/>
            </a:pPr>
            <a:endParaRPr lang="en-US" dirty="0" smtClean="0"/>
          </a:p>
          <a:p>
            <a:pPr marL="0" indent="0">
              <a:buFont typeface="Arial" pitchFamily="34" charset="0"/>
              <a:buNone/>
              <a:defRPr/>
            </a:pPr>
            <a:endParaRPr lang="en-US" dirty="0"/>
          </a:p>
        </p:txBody>
      </p:sp>
      <p:pic>
        <p:nvPicPr>
          <p:cNvPr id="7" name="Content Placeholder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4572000" y="1905000"/>
            <a:ext cx="4038600" cy="3360738"/>
          </a:xfrm>
          <a:prstGeom prst="rect">
            <a:avLst/>
          </a:prstGeom>
        </p:spPr>
      </p:pic>
    </p:spTree>
    <p:extLst>
      <p:ext uri="{BB962C8B-B14F-4D97-AF65-F5344CB8AC3E}">
        <p14:creationId xmlns:p14="http://schemas.microsoft.com/office/powerpoint/2010/main" val="31361269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4</a:t>
            </a:fld>
            <a:endParaRPr lang="en-US"/>
          </a:p>
        </p:txBody>
      </p:sp>
      <p:sp>
        <p:nvSpPr>
          <p:cNvPr id="5" name="Content Placeholder 2"/>
          <p:cNvSpPr txBox="1">
            <a:spLocks/>
          </p:cNvSpPr>
          <p:nvPr/>
        </p:nvSpPr>
        <p:spPr>
          <a:xfrm>
            <a:off x="304800" y="3886200"/>
            <a:ext cx="8265544" cy="2667000"/>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US" altLang="en-US" sz="1800" b="1" dirty="0" smtClean="0"/>
              <a:t>NOAA</a:t>
            </a:r>
            <a:r>
              <a:rPr lang="en-US" altLang="en-US" sz="1800" dirty="0" smtClean="0"/>
              <a:t> - Roland </a:t>
            </a:r>
            <a:r>
              <a:rPr lang="en-US" altLang="en-US" sz="1800" dirty="0" err="1" smtClean="0"/>
              <a:t>Draxler</a:t>
            </a:r>
            <a:r>
              <a:rPr lang="en-US" altLang="en-US" sz="1800" dirty="0" smtClean="0"/>
              <a:t> (Lead), National Oceanic and Atmospheric Administration, College Park, MD, USA</a:t>
            </a:r>
          </a:p>
          <a:p>
            <a:r>
              <a:rPr lang="en-US" altLang="en-US" sz="1800" b="1" dirty="0" smtClean="0"/>
              <a:t>WMO</a:t>
            </a:r>
            <a:r>
              <a:rPr lang="en-US" altLang="en-US" sz="1800" dirty="0" smtClean="0"/>
              <a:t> - Peter Chen, World Meteorological Organization, </a:t>
            </a:r>
            <a:r>
              <a:rPr lang="en-CA" altLang="en-US" sz="1800" dirty="0" smtClean="0"/>
              <a:t>Geneva, Switzerland</a:t>
            </a:r>
            <a:endParaRPr lang="en-US" altLang="en-US" sz="1800" dirty="0" smtClean="0"/>
          </a:p>
          <a:p>
            <a:r>
              <a:rPr lang="en-CA" altLang="en-US" sz="1800" b="1" dirty="0" smtClean="0"/>
              <a:t>UKMET</a:t>
            </a:r>
            <a:r>
              <a:rPr lang="en-CA" altLang="en-US" sz="1800" dirty="0" smtClean="0"/>
              <a:t> - Matthew </a:t>
            </a:r>
            <a:r>
              <a:rPr lang="en-CA" altLang="en-US" sz="1800" dirty="0" err="1" smtClean="0"/>
              <a:t>Hort</a:t>
            </a:r>
            <a:r>
              <a:rPr lang="en-CA" altLang="en-US" sz="1800" dirty="0" smtClean="0"/>
              <a:t>, Met Office, Exeter, United Kingdom</a:t>
            </a:r>
            <a:endParaRPr lang="en-US" altLang="en-US" sz="1800" dirty="0" smtClean="0"/>
          </a:p>
          <a:p>
            <a:r>
              <a:rPr lang="en-CA" altLang="en-US" sz="1800" b="1" dirty="0" smtClean="0"/>
              <a:t>CMC</a:t>
            </a:r>
            <a:r>
              <a:rPr lang="en-CA" altLang="en-US" sz="1800" dirty="0" smtClean="0"/>
              <a:t> - Alain </a:t>
            </a:r>
            <a:r>
              <a:rPr lang="en-CA" altLang="en-US" sz="1800" dirty="0" err="1" smtClean="0"/>
              <a:t>Malo</a:t>
            </a:r>
            <a:r>
              <a:rPr lang="en-CA" altLang="en-US" sz="1800" dirty="0" smtClean="0"/>
              <a:t>, Canadian Meteorological Centre, Dorval, Canada</a:t>
            </a:r>
            <a:endParaRPr lang="en-US" altLang="en-US" sz="1800" dirty="0" smtClean="0"/>
          </a:p>
          <a:p>
            <a:r>
              <a:rPr lang="en-CA" altLang="en-US" sz="1800" b="1" dirty="0" smtClean="0"/>
              <a:t>JMA</a:t>
            </a:r>
            <a:r>
              <a:rPr lang="en-CA" altLang="en-US" sz="1800" dirty="0" smtClean="0"/>
              <a:t> - Kazuo Saito, Japan Meteorological Agency, Ibaraki, Japan</a:t>
            </a:r>
            <a:endParaRPr lang="en-US" altLang="en-US" sz="1800" dirty="0" smtClean="0"/>
          </a:p>
          <a:p>
            <a:r>
              <a:rPr lang="en-US" altLang="en-US" sz="1800" b="1" dirty="0" smtClean="0"/>
              <a:t>ZAMG</a:t>
            </a:r>
            <a:r>
              <a:rPr lang="en-US" altLang="en-US" sz="1800" dirty="0" smtClean="0"/>
              <a:t> - Gerhard </a:t>
            </a:r>
            <a:r>
              <a:rPr lang="en-US" altLang="en-US" sz="1800" dirty="0" err="1" smtClean="0"/>
              <a:t>Wotawa</a:t>
            </a:r>
            <a:r>
              <a:rPr lang="en-US" altLang="en-US" sz="1800" dirty="0" smtClean="0"/>
              <a:t>, </a:t>
            </a:r>
            <a:r>
              <a:rPr lang="en-CA" altLang="en-US" sz="1800" dirty="0" err="1" smtClean="0"/>
              <a:t>Zentralanstalt</a:t>
            </a:r>
            <a:r>
              <a:rPr lang="en-CA" altLang="en-US" sz="1800" dirty="0" smtClean="0"/>
              <a:t> </a:t>
            </a:r>
            <a:r>
              <a:rPr lang="en-CA" altLang="en-US" sz="1800" dirty="0" err="1" smtClean="0"/>
              <a:t>für</a:t>
            </a:r>
            <a:r>
              <a:rPr lang="en-CA" altLang="en-US" sz="1800" dirty="0" smtClean="0"/>
              <a:t> </a:t>
            </a:r>
            <a:r>
              <a:rPr lang="en-CA" altLang="en-US" sz="1800" dirty="0" err="1" smtClean="0"/>
              <a:t>Meteorologie</a:t>
            </a:r>
            <a:r>
              <a:rPr lang="en-CA" altLang="en-US" sz="1800" dirty="0" smtClean="0"/>
              <a:t> und </a:t>
            </a:r>
            <a:r>
              <a:rPr lang="en-CA" altLang="en-US" sz="1800" dirty="0" err="1" smtClean="0"/>
              <a:t>Geodynamik</a:t>
            </a:r>
            <a:r>
              <a:rPr lang="en-CA" altLang="en-US" sz="1800" dirty="0" smtClean="0"/>
              <a:t>, Vienna, Austria</a:t>
            </a:r>
            <a:endParaRPr lang="en-US" altLang="en-US" sz="1800" dirty="0" smtClean="0"/>
          </a:p>
          <a:p>
            <a:endParaRPr lang="en-US" altLang="en-US" sz="2400" dirty="0" smtClean="0"/>
          </a:p>
        </p:txBody>
      </p:sp>
      <p:sp>
        <p:nvSpPr>
          <p:cNvPr id="6" name="Title 1"/>
          <p:cNvSpPr txBox="1">
            <a:spLocks/>
          </p:cNvSpPr>
          <p:nvPr/>
        </p:nvSpPr>
        <p:spPr>
          <a:xfrm>
            <a:off x="473014" y="762000"/>
            <a:ext cx="8229600" cy="838200"/>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smtClean="0"/>
              <a:t>Members of the WMO Task Team</a:t>
            </a:r>
            <a:br>
              <a:rPr lang="en-US" altLang="en-US" sz="2800" dirty="0" smtClean="0"/>
            </a:br>
            <a:endParaRPr lang="en-US" altLang="en-US" sz="2800" dirty="0" smtClean="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7000" y="1295400"/>
            <a:ext cx="3597973" cy="25908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5</a:t>
            </a:fld>
            <a:endParaRPr lang="en-US"/>
          </a:p>
        </p:txBody>
      </p:sp>
      <p:sp>
        <p:nvSpPr>
          <p:cNvPr id="5" name="Content Placeholder 5"/>
          <p:cNvSpPr txBox="1">
            <a:spLocks/>
          </p:cNvSpPr>
          <p:nvPr/>
        </p:nvSpPr>
        <p:spPr>
          <a:xfrm>
            <a:off x="685800" y="1600200"/>
            <a:ext cx="8229600" cy="4525963"/>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US" altLang="en-US" sz="2000" dirty="0" smtClean="0"/>
              <a:t>CMC’s </a:t>
            </a:r>
            <a:r>
              <a:rPr lang="en-GB" altLang="en-US" sz="2000" dirty="0" smtClean="0"/>
              <a:t>Global Environmental Multiscale (</a:t>
            </a:r>
            <a:r>
              <a:rPr lang="en-GB" altLang="en-US" sz="2000" b="1" dirty="0" smtClean="0"/>
              <a:t>GEM</a:t>
            </a:r>
            <a:r>
              <a:rPr lang="en-GB" altLang="en-US" sz="2000" dirty="0" smtClean="0"/>
              <a:t>) system</a:t>
            </a:r>
          </a:p>
          <a:p>
            <a:pPr lvl="1"/>
            <a:r>
              <a:rPr lang="en-GB" altLang="en-US" sz="1600" dirty="0" smtClean="0"/>
              <a:t>6 hourly at 0.30 degrees</a:t>
            </a:r>
          </a:p>
          <a:p>
            <a:r>
              <a:rPr lang="en-GB" altLang="en-US" sz="2000" dirty="0" smtClean="0"/>
              <a:t>NOAA’s Global Data Assimilation System (</a:t>
            </a:r>
            <a:r>
              <a:rPr lang="en-GB" altLang="en-US" sz="2000" b="1" dirty="0" smtClean="0"/>
              <a:t>GDAS</a:t>
            </a:r>
            <a:r>
              <a:rPr lang="en-GB" altLang="en-US" sz="2000" dirty="0" smtClean="0"/>
              <a:t>) </a:t>
            </a:r>
          </a:p>
          <a:p>
            <a:pPr lvl="1"/>
            <a:r>
              <a:rPr lang="en-GB" altLang="en-US" sz="1600" dirty="0" smtClean="0"/>
              <a:t>3 hourly at 0.50 degrees on hybrid sigma and pressure levels</a:t>
            </a:r>
          </a:p>
          <a:p>
            <a:r>
              <a:rPr lang="en-GB" altLang="en-US" sz="2000" dirty="0" smtClean="0"/>
              <a:t>The European Centre for Medium-Range Weather Forecasts (</a:t>
            </a:r>
            <a:r>
              <a:rPr lang="en-GB" altLang="en-US" sz="2000" b="1" dirty="0" smtClean="0"/>
              <a:t>ECMWF</a:t>
            </a:r>
            <a:r>
              <a:rPr lang="en-GB" altLang="en-US" sz="2000" dirty="0" smtClean="0"/>
              <a:t>)</a:t>
            </a:r>
          </a:p>
          <a:p>
            <a:pPr lvl="1"/>
            <a:r>
              <a:rPr lang="en-GB" altLang="en-US" sz="1600" dirty="0" smtClean="0"/>
              <a:t>3 hourly at 0.125 and 0.20 degrees on hybrid sigma levels</a:t>
            </a:r>
          </a:p>
          <a:p>
            <a:r>
              <a:rPr lang="en-GB" altLang="en-US" sz="2000" dirty="0" smtClean="0"/>
              <a:t>UKMET’s operational global configuration of the Unified Model (</a:t>
            </a:r>
            <a:r>
              <a:rPr lang="en-GB" altLang="en-US" sz="2000" b="1" dirty="0" err="1" smtClean="0"/>
              <a:t>MetUM</a:t>
            </a:r>
            <a:r>
              <a:rPr lang="en-GB" altLang="en-US" sz="2000" dirty="0" smtClean="0"/>
              <a:t>)</a:t>
            </a:r>
          </a:p>
          <a:p>
            <a:pPr lvl="1"/>
            <a:r>
              <a:rPr lang="en-GB" altLang="en-US" sz="1600" dirty="0" smtClean="0"/>
              <a:t>3 hourly at 0.23 x 0.35 degrees on height levels</a:t>
            </a:r>
          </a:p>
          <a:p>
            <a:pPr marL="393192" lvl="1" indent="0">
              <a:buNone/>
            </a:pPr>
            <a:r>
              <a:rPr lang="en-GB" altLang="en-US" sz="1600" dirty="0" smtClean="0"/>
              <a:t>_____________________________________________________________________</a:t>
            </a:r>
          </a:p>
          <a:p>
            <a:r>
              <a:rPr lang="en-GB" altLang="en-US" sz="2000" dirty="0" smtClean="0"/>
              <a:t>JMA’s mesoscale analyses fields (</a:t>
            </a:r>
            <a:r>
              <a:rPr lang="en-GB" altLang="en-US" sz="2000" b="1" dirty="0" smtClean="0"/>
              <a:t>MESO</a:t>
            </a:r>
            <a:r>
              <a:rPr lang="en-GB" altLang="en-US" sz="2000" dirty="0" smtClean="0"/>
              <a:t>)</a:t>
            </a:r>
          </a:p>
          <a:p>
            <a:pPr lvl="1"/>
            <a:r>
              <a:rPr lang="en-GB" altLang="en-US" sz="1600" dirty="0" smtClean="0"/>
              <a:t>3 hourly at 5 km resolution on hybrid height levels</a:t>
            </a:r>
          </a:p>
          <a:p>
            <a:r>
              <a:rPr lang="en-GB" altLang="en-US" sz="2000" dirty="0" smtClean="0"/>
              <a:t>JMA’s radar-rain gauge-</a:t>
            </a:r>
            <a:r>
              <a:rPr lang="en-GB" altLang="en-US" sz="2000" dirty="0" err="1" smtClean="0"/>
              <a:t>analyzed</a:t>
            </a:r>
            <a:r>
              <a:rPr lang="en-GB" altLang="en-US" sz="2000" dirty="0" smtClean="0"/>
              <a:t> precipitation (</a:t>
            </a:r>
            <a:r>
              <a:rPr lang="en-GB" altLang="en-US" sz="2000" b="1" dirty="0" smtClean="0"/>
              <a:t>RAP</a:t>
            </a:r>
            <a:r>
              <a:rPr lang="en-GB" altLang="en-US" sz="2000" dirty="0" smtClean="0"/>
              <a:t>) dataset </a:t>
            </a:r>
          </a:p>
          <a:p>
            <a:pPr lvl="1"/>
            <a:r>
              <a:rPr lang="en-GB" altLang="en-US" sz="1600" dirty="0" smtClean="0"/>
              <a:t>Hourly accumulations every 30 minutes at 30 x 45 seconds resolution (~ 1 km)</a:t>
            </a:r>
            <a:endParaRPr lang="en-US" altLang="en-US" sz="1600" dirty="0" smtClean="0"/>
          </a:p>
        </p:txBody>
      </p:sp>
      <p:sp>
        <p:nvSpPr>
          <p:cNvPr id="6" name="Title 4"/>
          <p:cNvSpPr txBox="1">
            <a:spLocks/>
          </p:cNvSpPr>
          <p:nvPr/>
        </p:nvSpPr>
        <p:spPr>
          <a:xfrm>
            <a:off x="457200" y="838200"/>
            <a:ext cx="8229600" cy="655638"/>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smtClean="0"/>
              <a:t>Meteorological Analyses</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6600" y="1380313"/>
            <a:ext cx="1404600" cy="1533525"/>
          </a:xfrm>
          <a:prstGeom prst="rect">
            <a:avLst/>
          </a:prstGeom>
        </p:spPr>
      </p:pic>
      <p:sp>
        <p:nvSpPr>
          <p:cNvPr id="9" name="TextBox 8"/>
          <p:cNvSpPr txBox="1"/>
          <p:nvPr/>
        </p:nvSpPr>
        <p:spPr>
          <a:xfrm>
            <a:off x="400050" y="1905000"/>
            <a:ext cx="304800" cy="1754326"/>
          </a:xfrm>
          <a:prstGeom prst="rect">
            <a:avLst/>
          </a:prstGeom>
          <a:solidFill>
            <a:schemeClr val="bg2"/>
          </a:solidFill>
        </p:spPr>
        <p:txBody>
          <a:bodyPr wrap="square" rtlCol="0">
            <a:spAutoFit/>
          </a:bodyPr>
          <a:lstStyle/>
          <a:p>
            <a:r>
              <a:rPr lang="en-US" dirty="0" smtClean="0"/>
              <a:t>GLOBAL</a:t>
            </a:r>
            <a:endParaRPr lang="en-US" dirty="0"/>
          </a:p>
        </p:txBody>
      </p:sp>
      <p:sp>
        <p:nvSpPr>
          <p:cNvPr id="10" name="TextBox 9"/>
          <p:cNvSpPr txBox="1"/>
          <p:nvPr/>
        </p:nvSpPr>
        <p:spPr>
          <a:xfrm>
            <a:off x="400050" y="4488611"/>
            <a:ext cx="285750" cy="1477328"/>
          </a:xfrm>
          <a:prstGeom prst="rect">
            <a:avLst/>
          </a:prstGeom>
          <a:solidFill>
            <a:schemeClr val="bg2"/>
          </a:solidFill>
        </p:spPr>
        <p:txBody>
          <a:bodyPr wrap="square" rtlCol="0">
            <a:spAutoFit/>
          </a:bodyPr>
          <a:lstStyle/>
          <a:p>
            <a:r>
              <a:rPr lang="en-US" dirty="0" smtClean="0"/>
              <a:t>LOCAL</a:t>
            </a:r>
            <a:endParaRPr lang="en-US" dirty="0"/>
          </a:p>
        </p:txBody>
      </p:sp>
    </p:spTree>
    <p:extLst>
      <p:ext uri="{BB962C8B-B14F-4D97-AF65-F5344CB8AC3E}">
        <p14:creationId xmlns:p14="http://schemas.microsoft.com/office/powerpoint/2010/main" val="3039017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6</a:t>
            </a:fld>
            <a:endParaRPr lang="en-US"/>
          </a:p>
        </p:txBody>
      </p:sp>
      <p:sp>
        <p:nvSpPr>
          <p:cNvPr id="5" name="Content Placeholder 2"/>
          <p:cNvSpPr txBox="1">
            <a:spLocks/>
          </p:cNvSpPr>
          <p:nvPr/>
        </p:nvSpPr>
        <p:spPr>
          <a:xfrm>
            <a:off x="309832" y="2971800"/>
            <a:ext cx="8524336" cy="2743200"/>
          </a:xfrm>
          <a:prstGeom prst="rect">
            <a:avLst/>
          </a:prstGeom>
        </p:spPr>
        <p:txBody>
          <a:bodyPr rtlCol="0">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Font typeface="Arial" pitchFamily="34" charset="0"/>
              <a:buChar char="•"/>
              <a:defRPr/>
            </a:pPr>
            <a:r>
              <a:rPr lang="en-GB" sz="2000" dirty="0"/>
              <a:t>NOAA’s </a:t>
            </a:r>
            <a:r>
              <a:rPr lang="en-GB" sz="2000" b="1" dirty="0"/>
              <a:t>HYSPLIT</a:t>
            </a:r>
            <a:r>
              <a:rPr lang="en-GB" sz="2000" dirty="0"/>
              <a:t> - the Hybrid Single-Particle Lagrangian Integrated Trajectory</a:t>
            </a:r>
          </a:p>
          <a:p>
            <a:pPr>
              <a:buFont typeface="Arial" pitchFamily="34" charset="0"/>
              <a:buChar char="•"/>
              <a:defRPr/>
            </a:pPr>
            <a:r>
              <a:rPr lang="en-GB" sz="2000" dirty="0" smtClean="0"/>
              <a:t>CMC’s </a:t>
            </a:r>
            <a:r>
              <a:rPr lang="en-GB" sz="2000" b="1" dirty="0" smtClean="0"/>
              <a:t>MLDP0</a:t>
            </a:r>
            <a:r>
              <a:rPr lang="en-GB" sz="2000" dirty="0" smtClean="0"/>
              <a:t> - </a:t>
            </a:r>
            <a:r>
              <a:rPr lang="en-GB" sz="2000" i="1" dirty="0" err="1" smtClean="0"/>
              <a:t>Modèle</a:t>
            </a:r>
            <a:r>
              <a:rPr lang="en-GB" sz="2000" i="1" dirty="0" smtClean="0"/>
              <a:t> </a:t>
            </a:r>
            <a:r>
              <a:rPr lang="en-GB" sz="2000" i="1" dirty="0" err="1" smtClean="0"/>
              <a:t>Lagrangien</a:t>
            </a:r>
            <a:r>
              <a:rPr lang="en-GB" sz="2000" i="1" dirty="0" smtClean="0"/>
              <a:t> de Dispersion de </a:t>
            </a:r>
            <a:r>
              <a:rPr lang="en-GB" sz="2000" i="1" dirty="0" err="1" smtClean="0"/>
              <a:t>Particules</a:t>
            </a:r>
            <a:r>
              <a:rPr lang="en-GB" sz="2000" i="1" dirty="0" smtClean="0"/>
              <a:t> </a:t>
            </a:r>
            <a:r>
              <a:rPr lang="en-GB" sz="2000" i="1" dirty="0" err="1" smtClean="0"/>
              <a:t>d’ordre</a:t>
            </a:r>
            <a:r>
              <a:rPr lang="en-GB" sz="2000" i="1" dirty="0" smtClean="0"/>
              <a:t> 0</a:t>
            </a:r>
            <a:endParaRPr lang="en-GB" sz="2000" dirty="0" smtClean="0"/>
          </a:p>
          <a:p>
            <a:pPr>
              <a:buFont typeface="Arial" pitchFamily="34" charset="0"/>
              <a:buChar char="•"/>
              <a:defRPr/>
            </a:pPr>
            <a:r>
              <a:rPr lang="en-GB" sz="2000" dirty="0"/>
              <a:t>JMA’s </a:t>
            </a:r>
            <a:r>
              <a:rPr lang="en-GB" sz="2000" b="1" dirty="0"/>
              <a:t>RATM</a:t>
            </a:r>
            <a:r>
              <a:rPr lang="en-GB" sz="2000" dirty="0"/>
              <a:t> - Regional Atmospheric Transport Model</a:t>
            </a:r>
          </a:p>
          <a:p>
            <a:pPr>
              <a:buFont typeface="Arial" pitchFamily="34" charset="0"/>
              <a:buChar char="•"/>
              <a:defRPr/>
            </a:pPr>
            <a:r>
              <a:rPr lang="en-GB" sz="2000" dirty="0" smtClean="0"/>
              <a:t>UKMET’s </a:t>
            </a:r>
            <a:r>
              <a:rPr lang="en-GB" sz="2000" b="1" dirty="0" smtClean="0"/>
              <a:t>NAME</a:t>
            </a:r>
            <a:r>
              <a:rPr lang="en-GB" sz="2000" dirty="0" smtClean="0"/>
              <a:t> - Numerical Atmospheric-dispersion Modelling Environment</a:t>
            </a:r>
          </a:p>
          <a:p>
            <a:pPr>
              <a:buFont typeface="Arial" pitchFamily="34" charset="0"/>
              <a:buChar char="•"/>
              <a:defRPr/>
            </a:pPr>
            <a:r>
              <a:rPr lang="en-GB" sz="2000" dirty="0" smtClean="0"/>
              <a:t>ZAMG’s </a:t>
            </a:r>
            <a:r>
              <a:rPr lang="en-GB" sz="2000" b="1" dirty="0" smtClean="0"/>
              <a:t>FLEXPART</a:t>
            </a:r>
            <a:r>
              <a:rPr lang="en-GB" sz="2000" dirty="0" smtClean="0"/>
              <a:t> - </a:t>
            </a:r>
            <a:r>
              <a:rPr lang="en-US" sz="2000" dirty="0" smtClean="0"/>
              <a:t>Lagrangian Particle Dispersion Model</a:t>
            </a:r>
            <a:endParaRPr lang="en-GB" sz="2000" dirty="0" smtClean="0"/>
          </a:p>
          <a:p>
            <a:pPr marL="0" indent="0">
              <a:buFont typeface="Arial" pitchFamily="34" charset="0"/>
              <a:buNone/>
              <a:defRPr/>
            </a:pPr>
            <a:endParaRPr lang="en-US" sz="2000" dirty="0"/>
          </a:p>
        </p:txBody>
      </p:sp>
      <p:sp>
        <p:nvSpPr>
          <p:cNvPr id="6" name="Title 1"/>
          <p:cNvSpPr txBox="1">
            <a:spLocks/>
          </p:cNvSpPr>
          <p:nvPr/>
        </p:nvSpPr>
        <p:spPr>
          <a:xfrm>
            <a:off x="457200" y="1066800"/>
            <a:ext cx="8229600" cy="1066800"/>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smtClean="0"/>
              <a:t>Atmospheric Transport Dispersion and Deposition Models (ATDM)</a:t>
            </a:r>
          </a:p>
        </p:txBody>
      </p:sp>
      <p:sp>
        <p:nvSpPr>
          <p:cNvPr id="7" name="TextBox 6"/>
          <p:cNvSpPr txBox="1"/>
          <p:nvPr/>
        </p:nvSpPr>
        <p:spPr>
          <a:xfrm>
            <a:off x="2133600" y="2377372"/>
            <a:ext cx="4876800" cy="461665"/>
          </a:xfrm>
          <a:prstGeom prst="rect">
            <a:avLst/>
          </a:prstGeom>
          <a:noFill/>
        </p:spPr>
        <p:txBody>
          <a:bodyPr wrap="square" rtlCol="0">
            <a:spAutoFit/>
          </a:bodyPr>
          <a:lstStyle/>
          <a:p>
            <a:pPr algn="ctr"/>
            <a:r>
              <a:rPr lang="en-US" sz="2400" b="1" dirty="0" smtClean="0">
                <a:solidFill>
                  <a:schemeClr val="accent2"/>
                </a:solidFill>
              </a:rPr>
              <a:t>Off-line Lagrangian Particle Models</a:t>
            </a:r>
            <a:endParaRPr lang="en-US" sz="2400" b="1" dirty="0">
              <a:solidFill>
                <a:schemeClr val="accent2"/>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5177469"/>
            <a:ext cx="8196263" cy="1075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18137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7</a:t>
            </a:fld>
            <a:endParaRPr lang="en-US"/>
          </a:p>
        </p:txBody>
      </p:sp>
      <p:graphicFrame>
        <p:nvGraphicFramePr>
          <p:cNvPr id="5" name="Content Placeholder 3"/>
          <p:cNvGraphicFramePr>
            <a:graphicFrameLocks/>
          </p:cNvGraphicFramePr>
          <p:nvPr>
            <p:extLst>
              <p:ext uri="{D42A27DB-BD31-4B8C-83A1-F6EECF244321}">
                <p14:modId xmlns:p14="http://schemas.microsoft.com/office/powerpoint/2010/main" val="4245058780"/>
              </p:ext>
            </p:extLst>
          </p:nvPr>
        </p:nvGraphicFramePr>
        <p:xfrm>
          <a:off x="1104900" y="2209800"/>
          <a:ext cx="6781799" cy="2484441"/>
        </p:xfrm>
        <a:graphic>
          <a:graphicData uri="http://schemas.openxmlformats.org/drawingml/2006/table">
            <a:tbl>
              <a:tblPr firstRow="1" bandRow="1">
                <a:tableStyleId>{5C22544A-7EE6-4342-B048-85BDC9FD1C3A}</a:tableStyleId>
              </a:tblPr>
              <a:tblGrid>
                <a:gridCol w="2124419"/>
                <a:gridCol w="735376"/>
                <a:gridCol w="817084"/>
                <a:gridCol w="1143918"/>
                <a:gridCol w="970403"/>
                <a:gridCol w="990599"/>
              </a:tblGrid>
              <a:tr h="630935">
                <a:tc>
                  <a:txBody>
                    <a:bodyPr/>
                    <a:lstStyle/>
                    <a:p>
                      <a:pPr marL="0" marR="0" algn="ctr">
                        <a:lnSpc>
                          <a:spcPct val="115000"/>
                        </a:lnSpc>
                        <a:spcBef>
                          <a:spcPts val="0"/>
                        </a:spcBef>
                        <a:spcAft>
                          <a:spcPts val="0"/>
                        </a:spcAft>
                      </a:pPr>
                      <a:r>
                        <a:rPr lang="en-GB" sz="1800" b="1" dirty="0">
                          <a:effectLst/>
                          <a:latin typeface="Arial"/>
                          <a:ea typeface="Times New Roman"/>
                          <a:cs typeface="Calibri"/>
                        </a:rPr>
                        <a:t>ATDM-Meteorology</a:t>
                      </a:r>
                      <a:endParaRPr lang="en-US" sz="18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b="1" dirty="0">
                          <a:effectLst/>
                          <a:latin typeface="Arial"/>
                          <a:ea typeface="Times New Roman"/>
                          <a:cs typeface="Calibri"/>
                        </a:rPr>
                        <a:t>CMC</a:t>
                      </a:r>
                      <a:endParaRPr lang="en-US" sz="18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b="1" dirty="0">
                          <a:effectLst/>
                          <a:latin typeface="Arial"/>
                          <a:ea typeface="Times New Roman"/>
                          <a:cs typeface="Calibri"/>
                        </a:rPr>
                        <a:t>NOAA</a:t>
                      </a:r>
                      <a:endParaRPr lang="en-US" sz="18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b="1" dirty="0">
                          <a:effectLst/>
                          <a:latin typeface="Arial"/>
                          <a:ea typeface="Times New Roman"/>
                          <a:cs typeface="Calibri"/>
                        </a:rPr>
                        <a:t>ECMWF</a:t>
                      </a:r>
                      <a:endParaRPr lang="en-US" sz="18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b="1" dirty="0">
                          <a:effectLst/>
                          <a:latin typeface="Arial"/>
                          <a:ea typeface="Times New Roman"/>
                          <a:cs typeface="Calibri"/>
                        </a:rPr>
                        <a:t>UKMET</a:t>
                      </a:r>
                      <a:endParaRPr lang="en-US" sz="18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b="1" dirty="0">
                          <a:effectLst/>
                          <a:latin typeface="Arial"/>
                          <a:ea typeface="Times New Roman"/>
                          <a:cs typeface="Calibri"/>
                        </a:rPr>
                        <a:t>JMA</a:t>
                      </a:r>
                      <a:endParaRPr lang="en-US" sz="1800" dirty="0">
                        <a:effectLst/>
                        <a:latin typeface="Calibri"/>
                        <a:ea typeface="Times New Roman"/>
                        <a:cs typeface="Calibri"/>
                      </a:endParaRPr>
                    </a:p>
                  </a:txBody>
                  <a:tcPr marL="68580" marR="68580" marT="0" marB="0"/>
                </a:tc>
              </a:tr>
              <a:tr h="370701">
                <a:tc>
                  <a:txBody>
                    <a:bodyPr/>
                    <a:lstStyle/>
                    <a:p>
                      <a:pPr marL="0" marR="0" algn="ctr">
                        <a:lnSpc>
                          <a:spcPct val="115000"/>
                        </a:lnSpc>
                        <a:spcBef>
                          <a:spcPts val="0"/>
                        </a:spcBef>
                        <a:spcAft>
                          <a:spcPts val="0"/>
                        </a:spcAft>
                      </a:pPr>
                      <a:r>
                        <a:rPr lang="en-GB" sz="1800" dirty="0">
                          <a:effectLst/>
                          <a:latin typeface="Arial"/>
                          <a:ea typeface="Times New Roman"/>
                          <a:cs typeface="Calibri"/>
                        </a:rPr>
                        <a:t>CMC-MLDP0</a:t>
                      </a:r>
                      <a:endParaRPr lang="en-US" sz="18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a:effectLst/>
                          <a:latin typeface="Arial"/>
                          <a:ea typeface="Times New Roman"/>
                          <a:cs typeface="Calibri"/>
                        </a:rPr>
                        <a:t>C</a:t>
                      </a:r>
                      <a:endParaRPr lang="en-US" sz="18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a:effectLst/>
                          <a:latin typeface="Arial"/>
                          <a:ea typeface="Times New Roman"/>
                          <a:cs typeface="Calibri"/>
                        </a:rPr>
                        <a:t> </a:t>
                      </a:r>
                      <a:endParaRPr lang="en-US" sz="18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a:effectLst/>
                          <a:latin typeface="Arial"/>
                          <a:ea typeface="Times New Roman"/>
                          <a:cs typeface="Calibri"/>
                        </a:rPr>
                        <a:t> </a:t>
                      </a:r>
                      <a:endParaRPr lang="en-US" sz="18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a:effectLst/>
                          <a:latin typeface="Arial"/>
                          <a:ea typeface="Times New Roman"/>
                          <a:cs typeface="Calibri"/>
                        </a:rPr>
                        <a:t> </a:t>
                      </a:r>
                      <a:endParaRPr lang="en-US" sz="18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dirty="0">
                          <a:effectLst/>
                          <a:latin typeface="Arial"/>
                          <a:ea typeface="Times New Roman"/>
                          <a:cs typeface="Calibri"/>
                        </a:rPr>
                        <a:t>C</a:t>
                      </a:r>
                      <a:endParaRPr lang="en-US" sz="1800" dirty="0">
                        <a:effectLst/>
                        <a:latin typeface="Calibri"/>
                        <a:ea typeface="Times New Roman"/>
                        <a:cs typeface="Calibri"/>
                      </a:endParaRPr>
                    </a:p>
                  </a:txBody>
                  <a:tcPr marL="68580" marR="68580" marT="0" marB="0"/>
                </a:tc>
              </a:tr>
              <a:tr h="370701">
                <a:tc>
                  <a:txBody>
                    <a:bodyPr/>
                    <a:lstStyle/>
                    <a:p>
                      <a:pPr marL="0" marR="0" algn="ctr">
                        <a:lnSpc>
                          <a:spcPct val="115000"/>
                        </a:lnSpc>
                        <a:spcBef>
                          <a:spcPts val="0"/>
                        </a:spcBef>
                        <a:spcAft>
                          <a:spcPts val="0"/>
                        </a:spcAft>
                      </a:pPr>
                      <a:r>
                        <a:rPr lang="en-GB" sz="1800" dirty="0">
                          <a:effectLst/>
                          <a:latin typeface="Arial"/>
                          <a:ea typeface="Times New Roman"/>
                          <a:cs typeface="Calibri"/>
                        </a:rPr>
                        <a:t>JMA-RATM</a:t>
                      </a:r>
                      <a:endParaRPr lang="en-US" sz="18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dirty="0">
                          <a:effectLst/>
                          <a:latin typeface="Arial"/>
                          <a:ea typeface="Times New Roman"/>
                          <a:cs typeface="Calibri"/>
                        </a:rPr>
                        <a:t> </a:t>
                      </a:r>
                      <a:endParaRPr lang="en-US" sz="18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dirty="0">
                          <a:effectLst/>
                          <a:latin typeface="Arial"/>
                          <a:ea typeface="Times New Roman"/>
                          <a:cs typeface="Calibri"/>
                        </a:rPr>
                        <a:t> </a:t>
                      </a:r>
                      <a:endParaRPr lang="en-US" sz="18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dirty="0">
                          <a:effectLst/>
                          <a:latin typeface="Arial"/>
                          <a:ea typeface="Times New Roman"/>
                          <a:cs typeface="Calibri"/>
                        </a:rPr>
                        <a:t> </a:t>
                      </a:r>
                      <a:endParaRPr lang="en-US" sz="18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a:effectLst/>
                          <a:latin typeface="Arial"/>
                          <a:ea typeface="Times New Roman"/>
                          <a:cs typeface="Calibri"/>
                        </a:rPr>
                        <a:t> </a:t>
                      </a:r>
                      <a:endParaRPr lang="en-US" sz="18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dirty="0">
                          <a:effectLst/>
                          <a:latin typeface="Arial"/>
                          <a:ea typeface="Times New Roman"/>
                          <a:cs typeface="Calibri"/>
                        </a:rPr>
                        <a:t>C,R</a:t>
                      </a:r>
                      <a:endParaRPr lang="en-US" sz="1800" dirty="0">
                        <a:effectLst/>
                        <a:latin typeface="Calibri"/>
                        <a:ea typeface="Times New Roman"/>
                        <a:cs typeface="Calibri"/>
                      </a:endParaRPr>
                    </a:p>
                  </a:txBody>
                  <a:tcPr marL="68580" marR="68580" marT="0" marB="0"/>
                </a:tc>
              </a:tr>
              <a:tr h="370701">
                <a:tc>
                  <a:txBody>
                    <a:bodyPr/>
                    <a:lstStyle/>
                    <a:p>
                      <a:pPr marL="0" marR="0" algn="ctr">
                        <a:lnSpc>
                          <a:spcPct val="115000"/>
                        </a:lnSpc>
                        <a:spcBef>
                          <a:spcPts val="0"/>
                        </a:spcBef>
                        <a:spcAft>
                          <a:spcPts val="0"/>
                        </a:spcAft>
                      </a:pPr>
                      <a:r>
                        <a:rPr lang="en-GB" sz="1800" dirty="0">
                          <a:effectLst/>
                          <a:latin typeface="Arial"/>
                          <a:ea typeface="Times New Roman"/>
                          <a:cs typeface="Calibri"/>
                        </a:rPr>
                        <a:t>NOAA-HYSPLIT</a:t>
                      </a:r>
                      <a:endParaRPr lang="en-US" sz="18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a:effectLst/>
                          <a:latin typeface="Arial"/>
                          <a:ea typeface="Times New Roman"/>
                          <a:cs typeface="Calibri"/>
                        </a:rPr>
                        <a:t> </a:t>
                      </a:r>
                      <a:endParaRPr lang="en-US" sz="18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dirty="0">
                          <a:effectLst/>
                          <a:latin typeface="Arial"/>
                          <a:ea typeface="Times New Roman"/>
                          <a:cs typeface="Calibri"/>
                        </a:rPr>
                        <a:t>C,R</a:t>
                      </a:r>
                      <a:endParaRPr lang="en-US" sz="18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dirty="0">
                          <a:effectLst/>
                          <a:latin typeface="Arial"/>
                          <a:ea typeface="Times New Roman"/>
                          <a:cs typeface="Calibri"/>
                        </a:rPr>
                        <a:t>C,R</a:t>
                      </a:r>
                      <a:endParaRPr lang="en-US" sz="18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a:effectLst/>
                          <a:latin typeface="Arial"/>
                          <a:ea typeface="Times New Roman"/>
                          <a:cs typeface="Calibri"/>
                        </a:rPr>
                        <a:t> </a:t>
                      </a:r>
                      <a:endParaRPr lang="en-US" sz="18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dirty="0">
                          <a:effectLst/>
                          <a:latin typeface="Arial"/>
                          <a:ea typeface="Times New Roman"/>
                          <a:cs typeface="Calibri"/>
                        </a:rPr>
                        <a:t>C,R</a:t>
                      </a:r>
                      <a:endParaRPr lang="en-US" sz="1800" dirty="0">
                        <a:effectLst/>
                        <a:latin typeface="Calibri"/>
                        <a:ea typeface="Times New Roman"/>
                        <a:cs typeface="Calibri"/>
                      </a:endParaRPr>
                    </a:p>
                  </a:txBody>
                  <a:tcPr marL="68580" marR="68580" marT="0" marB="0"/>
                </a:tc>
              </a:tr>
              <a:tr h="370701">
                <a:tc>
                  <a:txBody>
                    <a:bodyPr/>
                    <a:lstStyle/>
                    <a:p>
                      <a:pPr marL="0" marR="0" algn="ctr">
                        <a:lnSpc>
                          <a:spcPct val="115000"/>
                        </a:lnSpc>
                        <a:spcBef>
                          <a:spcPts val="0"/>
                        </a:spcBef>
                        <a:spcAft>
                          <a:spcPts val="0"/>
                        </a:spcAft>
                      </a:pPr>
                      <a:r>
                        <a:rPr lang="en-GB" sz="1800" dirty="0">
                          <a:effectLst/>
                          <a:latin typeface="Arial"/>
                          <a:ea typeface="Times New Roman"/>
                          <a:cs typeface="Calibri"/>
                        </a:rPr>
                        <a:t>UKMET-NAME</a:t>
                      </a:r>
                      <a:endParaRPr lang="en-US" sz="18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a:effectLst/>
                          <a:latin typeface="Arial"/>
                          <a:ea typeface="Times New Roman"/>
                          <a:cs typeface="Calibri"/>
                        </a:rPr>
                        <a:t> </a:t>
                      </a:r>
                      <a:endParaRPr lang="en-US" sz="18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a:effectLst/>
                          <a:latin typeface="Arial"/>
                          <a:ea typeface="Times New Roman"/>
                          <a:cs typeface="Calibri"/>
                        </a:rPr>
                        <a:t> </a:t>
                      </a:r>
                      <a:endParaRPr lang="en-US" sz="18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dirty="0">
                          <a:effectLst/>
                          <a:latin typeface="Arial"/>
                          <a:ea typeface="Times New Roman"/>
                          <a:cs typeface="Calibri"/>
                        </a:rPr>
                        <a:t>C</a:t>
                      </a:r>
                      <a:endParaRPr lang="en-US" sz="18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dirty="0">
                          <a:effectLst/>
                          <a:latin typeface="Arial"/>
                          <a:ea typeface="Times New Roman"/>
                          <a:cs typeface="Calibri"/>
                        </a:rPr>
                        <a:t>C</a:t>
                      </a:r>
                      <a:endParaRPr lang="en-US" sz="18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dirty="0">
                          <a:effectLst/>
                          <a:latin typeface="Arial"/>
                          <a:ea typeface="Times New Roman"/>
                          <a:cs typeface="Calibri"/>
                        </a:rPr>
                        <a:t>C,R</a:t>
                      </a:r>
                      <a:endParaRPr lang="en-US" sz="1800" dirty="0">
                        <a:effectLst/>
                        <a:latin typeface="Calibri"/>
                        <a:ea typeface="Times New Roman"/>
                        <a:cs typeface="Calibri"/>
                      </a:endParaRPr>
                    </a:p>
                  </a:txBody>
                  <a:tcPr marL="68580" marR="68580" marT="0" marB="0"/>
                </a:tc>
              </a:tr>
              <a:tr h="370701">
                <a:tc>
                  <a:txBody>
                    <a:bodyPr/>
                    <a:lstStyle/>
                    <a:p>
                      <a:pPr marL="0" marR="0" algn="ctr">
                        <a:lnSpc>
                          <a:spcPct val="115000"/>
                        </a:lnSpc>
                        <a:spcBef>
                          <a:spcPts val="0"/>
                        </a:spcBef>
                        <a:spcAft>
                          <a:spcPts val="0"/>
                        </a:spcAft>
                      </a:pPr>
                      <a:r>
                        <a:rPr lang="en-GB" sz="1800" dirty="0">
                          <a:effectLst/>
                          <a:latin typeface="Arial"/>
                          <a:ea typeface="Times New Roman"/>
                          <a:cs typeface="Calibri"/>
                        </a:rPr>
                        <a:t>ZAMG-FLEXPART</a:t>
                      </a:r>
                      <a:endParaRPr lang="en-US" sz="18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a:effectLst/>
                          <a:latin typeface="Arial"/>
                          <a:ea typeface="Times New Roman"/>
                          <a:cs typeface="Calibri"/>
                        </a:rPr>
                        <a:t> </a:t>
                      </a:r>
                      <a:endParaRPr lang="en-US" sz="18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a:effectLst/>
                          <a:latin typeface="Arial"/>
                          <a:ea typeface="Times New Roman"/>
                          <a:cs typeface="Calibri"/>
                        </a:rPr>
                        <a:t>C,R</a:t>
                      </a:r>
                      <a:endParaRPr lang="en-US" sz="18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a:effectLst/>
                          <a:latin typeface="Arial"/>
                          <a:ea typeface="Times New Roman"/>
                          <a:cs typeface="Calibri"/>
                        </a:rPr>
                        <a:t>C,R</a:t>
                      </a:r>
                      <a:endParaRPr lang="en-US" sz="180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dirty="0">
                          <a:effectLst/>
                          <a:latin typeface="Arial"/>
                          <a:ea typeface="Times New Roman"/>
                          <a:cs typeface="Calibri"/>
                        </a:rPr>
                        <a:t> </a:t>
                      </a:r>
                      <a:endParaRPr lang="en-US" sz="1800" dirty="0">
                        <a:effectLst/>
                        <a:latin typeface="Calibri"/>
                        <a:ea typeface="Times New Roman"/>
                        <a:cs typeface="Calibri"/>
                      </a:endParaRPr>
                    </a:p>
                  </a:txBody>
                  <a:tcPr marL="68580" marR="68580" marT="0" marB="0"/>
                </a:tc>
                <a:tc>
                  <a:txBody>
                    <a:bodyPr/>
                    <a:lstStyle/>
                    <a:p>
                      <a:pPr marL="0" marR="0" algn="ctr">
                        <a:lnSpc>
                          <a:spcPct val="115000"/>
                        </a:lnSpc>
                        <a:spcBef>
                          <a:spcPts val="0"/>
                        </a:spcBef>
                        <a:spcAft>
                          <a:spcPts val="0"/>
                        </a:spcAft>
                      </a:pPr>
                      <a:r>
                        <a:rPr lang="en-GB" sz="1800" dirty="0">
                          <a:effectLst/>
                          <a:latin typeface="Arial"/>
                          <a:ea typeface="Times New Roman"/>
                          <a:cs typeface="Calibri"/>
                        </a:rPr>
                        <a:t> </a:t>
                      </a:r>
                      <a:endParaRPr lang="en-US" sz="1800" dirty="0">
                        <a:effectLst/>
                        <a:latin typeface="Calibri"/>
                        <a:ea typeface="Times New Roman"/>
                        <a:cs typeface="Calibri"/>
                      </a:endParaRPr>
                    </a:p>
                  </a:txBody>
                  <a:tcPr marL="68580" marR="68580" marT="0" marB="0"/>
                </a:tc>
              </a:tr>
            </a:tbl>
          </a:graphicData>
        </a:graphic>
      </p:graphicFrame>
      <p:sp>
        <p:nvSpPr>
          <p:cNvPr id="6" name="Title 1"/>
          <p:cNvSpPr txBox="1">
            <a:spLocks/>
          </p:cNvSpPr>
          <p:nvPr/>
        </p:nvSpPr>
        <p:spPr>
          <a:xfrm>
            <a:off x="838200" y="1066800"/>
            <a:ext cx="7315200" cy="571500"/>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dirty="0" smtClean="0"/>
              <a:t>Completed ATDM-Meteorology Simulations</a:t>
            </a:r>
          </a:p>
        </p:txBody>
      </p:sp>
      <p:sp>
        <p:nvSpPr>
          <p:cNvPr id="7" name="TextBox 6"/>
          <p:cNvSpPr txBox="1"/>
          <p:nvPr/>
        </p:nvSpPr>
        <p:spPr>
          <a:xfrm>
            <a:off x="1066800" y="5029200"/>
            <a:ext cx="6934200"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 – completed simulations</a:t>
            </a:r>
          </a:p>
          <a:p>
            <a:pPr marL="285750" indent="-285750">
              <a:buFont typeface="Arial" panose="020B0604020202020204" pitchFamily="34" charset="0"/>
              <a:buChar char="•"/>
            </a:pPr>
            <a:r>
              <a:rPr lang="en-US" dirty="0" smtClean="0"/>
              <a:t>R – RAP data replaced model precipitation</a:t>
            </a:r>
            <a:endParaRPr lang="en-US" dirty="0"/>
          </a:p>
        </p:txBody>
      </p:sp>
      <p:sp>
        <p:nvSpPr>
          <p:cNvPr id="8" name="TextBox 7"/>
          <p:cNvSpPr txBox="1"/>
          <p:nvPr/>
        </p:nvSpPr>
        <p:spPr>
          <a:xfrm>
            <a:off x="1099868" y="5867400"/>
            <a:ext cx="7010400" cy="523220"/>
          </a:xfrm>
          <a:prstGeom prst="rect">
            <a:avLst/>
          </a:prstGeom>
          <a:noFill/>
        </p:spPr>
        <p:txBody>
          <a:bodyPr wrap="square" rtlCol="0">
            <a:spAutoFit/>
          </a:bodyPr>
          <a:lstStyle/>
          <a:p>
            <a:r>
              <a:rPr lang="en-US" sz="1400" dirty="0" smtClean="0"/>
              <a:t>Limited use of other meteorological data sets by each dispersion model indicates the difficulty of incorporating external data into the dispersion models.</a:t>
            </a:r>
            <a:endParaRPr lang="en-US" sz="1400" dirty="0"/>
          </a:p>
        </p:txBody>
      </p:sp>
    </p:spTree>
    <p:extLst>
      <p:ext uri="{BB962C8B-B14F-4D97-AF65-F5344CB8AC3E}">
        <p14:creationId xmlns:p14="http://schemas.microsoft.com/office/powerpoint/2010/main" val="2805015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8</a:t>
            </a:fld>
            <a:endParaRPr lang="en-US"/>
          </a:p>
        </p:txBody>
      </p:sp>
      <p:sp>
        <p:nvSpPr>
          <p:cNvPr id="5" name="Content Placeholder 2"/>
          <p:cNvSpPr txBox="1">
            <a:spLocks/>
          </p:cNvSpPr>
          <p:nvPr/>
        </p:nvSpPr>
        <p:spPr>
          <a:xfrm>
            <a:off x="308381" y="1595887"/>
            <a:ext cx="4114800" cy="4525963"/>
          </a:xfrm>
          <a:prstGeom prst="rect">
            <a:avLst/>
          </a:prstGeom>
        </p:spPr>
        <p:txBody>
          <a:bodyPr rtlCol="0">
            <a:normAutofit fontScale="625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Font typeface="Arial" pitchFamily="34" charset="0"/>
              <a:buChar char="•"/>
              <a:defRPr/>
            </a:pPr>
            <a:r>
              <a:rPr lang="en-GB" dirty="0" smtClean="0"/>
              <a:t>Each ATDM retained unique treatment of deposition (largest uncertainty), but otherwise were configured similarly.</a:t>
            </a:r>
          </a:p>
          <a:p>
            <a:pPr>
              <a:buFont typeface="Arial" pitchFamily="34" charset="0"/>
              <a:buChar char="•"/>
              <a:defRPr/>
            </a:pPr>
            <a:r>
              <a:rPr lang="en-GB" dirty="0" smtClean="0"/>
              <a:t>Unit source (</a:t>
            </a:r>
            <a:r>
              <a:rPr lang="en-GB" sz="2200" dirty="0" smtClean="0"/>
              <a:t>1 </a:t>
            </a:r>
            <a:r>
              <a:rPr lang="en-GB" sz="2200" dirty="0" err="1" smtClean="0"/>
              <a:t>Bq</a:t>
            </a:r>
            <a:r>
              <a:rPr lang="en-GB" sz="2200" dirty="0" smtClean="0"/>
              <a:t>/m</a:t>
            </a:r>
            <a:r>
              <a:rPr lang="en-GB" sz="2200" baseline="30000" dirty="0" smtClean="0"/>
              <a:t>3</a:t>
            </a:r>
            <a:r>
              <a:rPr lang="en-GB" dirty="0" smtClean="0"/>
              <a:t>) release every 3-h from 11-31 March</a:t>
            </a:r>
          </a:p>
          <a:p>
            <a:pPr>
              <a:buFont typeface="Arial" pitchFamily="34" charset="0"/>
              <a:buChar char="•"/>
              <a:defRPr/>
            </a:pPr>
            <a:r>
              <a:rPr lang="en-GB" dirty="0" smtClean="0"/>
              <a:t>Uniform from the ground to 100 m</a:t>
            </a:r>
          </a:p>
          <a:p>
            <a:pPr>
              <a:buFont typeface="Arial" pitchFamily="34" charset="0"/>
              <a:buChar char="•"/>
              <a:defRPr/>
            </a:pPr>
            <a:r>
              <a:rPr lang="en-GB" dirty="0" smtClean="0"/>
              <a:t>168 simulations of duration of 72 h</a:t>
            </a:r>
          </a:p>
          <a:p>
            <a:pPr>
              <a:buFont typeface="Arial" pitchFamily="34" charset="0"/>
              <a:buChar char="•"/>
              <a:defRPr/>
            </a:pPr>
            <a:r>
              <a:rPr lang="en-GB" dirty="0" smtClean="0"/>
              <a:t>601 by 401 grid cells</a:t>
            </a:r>
          </a:p>
          <a:p>
            <a:pPr>
              <a:buFont typeface="Arial" pitchFamily="34" charset="0"/>
              <a:buChar char="•"/>
              <a:defRPr/>
            </a:pPr>
            <a:r>
              <a:rPr lang="en-GB" dirty="0" smtClean="0"/>
              <a:t>0.05 degrees resolution (about 5 km)</a:t>
            </a:r>
          </a:p>
          <a:p>
            <a:pPr>
              <a:buFont typeface="Arial" pitchFamily="34" charset="0"/>
              <a:buChar char="•"/>
              <a:defRPr/>
            </a:pPr>
            <a:r>
              <a:rPr lang="en-GB" dirty="0" smtClean="0"/>
              <a:t>3-h averaged for air concentrations</a:t>
            </a:r>
          </a:p>
          <a:p>
            <a:pPr lvl="1">
              <a:buFont typeface="Arial" pitchFamily="34" charset="0"/>
              <a:buChar char="•"/>
              <a:defRPr/>
            </a:pPr>
            <a:r>
              <a:rPr lang="en-GB" dirty="0" smtClean="0"/>
              <a:t>From the ground to 100 m</a:t>
            </a:r>
          </a:p>
          <a:p>
            <a:pPr>
              <a:buFont typeface="Arial" pitchFamily="34" charset="0"/>
              <a:buChar char="•"/>
              <a:defRPr/>
            </a:pPr>
            <a:r>
              <a:rPr lang="en-GB" dirty="0" smtClean="0"/>
              <a:t>3-hour deposition accumulations</a:t>
            </a:r>
          </a:p>
          <a:p>
            <a:pPr>
              <a:buFont typeface="Arial" pitchFamily="34" charset="0"/>
              <a:buChar char="•"/>
              <a:defRPr/>
            </a:pPr>
            <a:r>
              <a:rPr lang="en-GB" dirty="0" smtClean="0"/>
              <a:t>3 surrogate radionuclides</a:t>
            </a:r>
          </a:p>
          <a:p>
            <a:pPr lvl="1">
              <a:buFont typeface="Arial" pitchFamily="34" charset="0"/>
              <a:buChar char="–"/>
              <a:defRPr/>
            </a:pPr>
            <a:r>
              <a:rPr lang="en-GB" dirty="0" smtClean="0"/>
              <a:t>gas with no wet or dry scavenging (noble gases)</a:t>
            </a:r>
          </a:p>
          <a:p>
            <a:pPr lvl="1">
              <a:buFont typeface="Arial" pitchFamily="34" charset="0"/>
              <a:buChar char="–"/>
              <a:defRPr/>
            </a:pPr>
            <a:r>
              <a:rPr lang="en-GB" dirty="0" smtClean="0"/>
              <a:t>gas with a relatively large dry deposition velocity and wet removal (I-131)</a:t>
            </a:r>
          </a:p>
          <a:p>
            <a:pPr lvl="1">
              <a:buFont typeface="Arial" pitchFamily="34" charset="0"/>
              <a:buChar char="–"/>
              <a:defRPr/>
            </a:pPr>
            <a:r>
              <a:rPr lang="en-GB" dirty="0" smtClean="0"/>
              <a:t>particle with wet removal and a small dry deposition velocity (Cs-137)</a:t>
            </a:r>
          </a:p>
        </p:txBody>
      </p:sp>
      <p:pic>
        <p:nvPicPr>
          <p:cNvPr id="6" name="Content Placeholder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4423181" y="1676400"/>
            <a:ext cx="4500355" cy="3048000"/>
          </a:xfrm>
          <a:prstGeom prst="rect">
            <a:avLst/>
          </a:prstGeom>
        </p:spPr>
      </p:pic>
      <p:sp>
        <p:nvSpPr>
          <p:cNvPr id="7" name="Title 1"/>
          <p:cNvSpPr txBox="1">
            <a:spLocks/>
          </p:cNvSpPr>
          <p:nvPr/>
        </p:nvSpPr>
        <p:spPr>
          <a:xfrm>
            <a:off x="457200" y="685800"/>
            <a:ext cx="8229600" cy="731838"/>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sz="2800" smtClean="0"/>
              <a:t>ATDM Configuration</a:t>
            </a:r>
          </a:p>
        </p:txBody>
      </p:sp>
      <p:sp>
        <p:nvSpPr>
          <p:cNvPr id="8" name="TextBox 7"/>
          <p:cNvSpPr txBox="1"/>
          <p:nvPr/>
        </p:nvSpPr>
        <p:spPr>
          <a:xfrm>
            <a:off x="6934200" y="4953001"/>
            <a:ext cx="1752600" cy="369332"/>
          </a:xfrm>
          <a:prstGeom prst="rect">
            <a:avLst/>
          </a:prstGeom>
          <a:noFill/>
        </p:spPr>
        <p:txBody>
          <a:bodyPr wrap="square" rtlCol="0">
            <a:spAutoFit/>
          </a:bodyPr>
          <a:lstStyle/>
          <a:p>
            <a:r>
              <a:rPr lang="en-US" dirty="0" smtClean="0">
                <a:solidFill>
                  <a:srgbClr val="FF0000"/>
                </a:solidFill>
              </a:rPr>
              <a:t>Conc./</a:t>
            </a:r>
            <a:r>
              <a:rPr lang="en-US" dirty="0" err="1" smtClean="0">
                <a:solidFill>
                  <a:srgbClr val="FF0000"/>
                </a:solidFill>
              </a:rPr>
              <a:t>deps</a:t>
            </a:r>
            <a:r>
              <a:rPr lang="en-US" dirty="0" smtClean="0">
                <a:solidFill>
                  <a:srgbClr val="FF0000"/>
                </a:solidFill>
              </a:rPr>
              <a:t>. grid</a:t>
            </a:r>
            <a:endParaRPr lang="en-US" dirty="0">
              <a:solidFill>
                <a:srgbClr val="FF0000"/>
              </a:solidFill>
            </a:endParaRPr>
          </a:p>
        </p:txBody>
      </p:sp>
      <p:sp>
        <p:nvSpPr>
          <p:cNvPr id="9" name="TextBox 8"/>
          <p:cNvSpPr txBox="1"/>
          <p:nvPr/>
        </p:nvSpPr>
        <p:spPr>
          <a:xfrm>
            <a:off x="4790536" y="4953001"/>
            <a:ext cx="1872758" cy="369332"/>
          </a:xfrm>
          <a:prstGeom prst="rect">
            <a:avLst/>
          </a:prstGeom>
          <a:noFill/>
        </p:spPr>
        <p:txBody>
          <a:bodyPr wrap="square" rtlCol="0">
            <a:spAutoFit/>
          </a:bodyPr>
          <a:lstStyle/>
          <a:p>
            <a:r>
              <a:rPr lang="en-US" dirty="0" smtClean="0"/>
              <a:t>JMA MESO grid</a:t>
            </a:r>
            <a:endParaRPr lang="en-US" dirty="0"/>
          </a:p>
        </p:txBody>
      </p:sp>
      <p:cxnSp>
        <p:nvCxnSpPr>
          <p:cNvPr id="11" name="Straight Arrow Connector 10"/>
          <p:cNvCxnSpPr/>
          <p:nvPr/>
        </p:nvCxnSpPr>
        <p:spPr>
          <a:xfrm flipV="1">
            <a:off x="5562600" y="4488257"/>
            <a:ext cx="0" cy="53340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6934200" y="3893739"/>
            <a:ext cx="304800" cy="112791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40190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7EE49B-C32B-495C-9640-ABBF50F57D80}" type="slidenum">
              <a:rPr lang="en-US" smtClean="0"/>
              <a:pPr/>
              <a:t>9</a:t>
            </a:fld>
            <a:endParaRPr lang="en-US"/>
          </a:p>
        </p:txBody>
      </p:sp>
      <p:sp>
        <p:nvSpPr>
          <p:cNvPr id="5" name="Rectangle 4"/>
          <p:cNvSpPr txBox="1">
            <a:spLocks noChangeArrowheads="1"/>
          </p:cNvSpPr>
          <p:nvPr/>
        </p:nvSpPr>
        <p:spPr>
          <a:xfrm>
            <a:off x="458637" y="685800"/>
            <a:ext cx="8229600" cy="1143000"/>
          </a:xfrm>
          <a:prstGeom prst="rect">
            <a:avLst/>
          </a:prstGeom>
        </p:spPr>
        <p:txBody>
          <a:bodyPr/>
          <a:lstStyle>
            <a:lvl1pPr algn="l" rtl="0" eaLnBrk="1" latinLnBrk="0" hangingPunct="1">
              <a:spcBef>
                <a:spcPct val="0"/>
              </a:spcBef>
              <a:buNone/>
              <a:defRPr kumimoji="0" sz="3600" b="0" kern="1200">
                <a:ln>
                  <a:noFill/>
                </a:ln>
                <a:solidFill>
                  <a:schemeClr val="tx1"/>
                </a:solidFill>
                <a:effectLst/>
                <a:latin typeface="+mj-lt"/>
                <a:ea typeface="+mj-ea"/>
                <a:cs typeface="+mj-cs"/>
              </a:defRPr>
            </a:lvl1pPr>
          </a:lstStyle>
          <a:p>
            <a:pPr algn="ctr"/>
            <a:r>
              <a:rPr lang="en-US" altLang="en-US" dirty="0" smtClean="0"/>
              <a:t>Computational Approach</a:t>
            </a:r>
            <a:br>
              <a:rPr lang="en-US" altLang="en-US" dirty="0" smtClean="0"/>
            </a:br>
            <a:r>
              <a:rPr lang="en-US" altLang="en-US" sz="2400" dirty="0" smtClean="0">
                <a:solidFill>
                  <a:schemeClr val="accent2"/>
                </a:solidFill>
              </a:rPr>
              <a:t>Transfer Coefficient Matrix (TCM)</a:t>
            </a:r>
          </a:p>
        </p:txBody>
      </p:sp>
      <p:pic>
        <p:nvPicPr>
          <p:cNvPr id="6" name="Content Placeholder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2590800" y="1600200"/>
            <a:ext cx="3416300" cy="2185988"/>
          </a:xfrm>
          <a:prstGeom prst="rect">
            <a:avLst/>
          </a:prstGeom>
        </p:spPr>
      </p:pic>
      <p:sp>
        <p:nvSpPr>
          <p:cNvPr id="7" name="Rectangle 6"/>
          <p:cNvSpPr txBox="1">
            <a:spLocks noChangeArrowheads="1"/>
          </p:cNvSpPr>
          <p:nvPr/>
        </p:nvSpPr>
        <p:spPr>
          <a:xfrm>
            <a:off x="908050" y="3657600"/>
            <a:ext cx="7239000" cy="2819400"/>
          </a:xfrm>
          <a:prstGeom prst="rect">
            <a:avLst/>
          </a:prstGeom>
        </p:spPr>
        <p:txBody>
          <a:bodyPr rtlCol="0">
            <a:normAutofit fontScale="92500" lnSpcReduction="1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lnSpc>
                <a:spcPct val="80000"/>
              </a:lnSpc>
              <a:buFont typeface="Arial" pitchFamily="34" charset="0"/>
              <a:buChar char="•"/>
              <a:defRPr/>
            </a:pPr>
            <a:r>
              <a:rPr lang="en-US" sz="1800" dirty="0" err="1" smtClean="0"/>
              <a:t>C</a:t>
            </a:r>
            <a:r>
              <a:rPr lang="en-US" sz="1800" baseline="-25000" dirty="0" err="1" smtClean="0"/>
              <a:t>j,k,m</a:t>
            </a:r>
            <a:r>
              <a:rPr lang="en-US" sz="1800" dirty="0" smtClean="0"/>
              <a:t> = ∑ </a:t>
            </a:r>
            <a:r>
              <a:rPr lang="en-US" sz="1800" dirty="0" err="1" smtClean="0"/>
              <a:t>Q</a:t>
            </a:r>
            <a:r>
              <a:rPr lang="en-US" sz="1800" baseline="-25000" dirty="0" err="1" smtClean="0"/>
              <a:t>i,m</a:t>
            </a:r>
            <a:r>
              <a:rPr lang="en-US" sz="1800" dirty="0" smtClean="0"/>
              <a:t> </a:t>
            </a:r>
            <a:r>
              <a:rPr lang="en-US" sz="1800" dirty="0" err="1" smtClean="0"/>
              <a:t>D</a:t>
            </a:r>
            <a:r>
              <a:rPr lang="en-US" sz="1800" baseline="-25000" dirty="0" err="1" smtClean="0"/>
              <a:t>m</a:t>
            </a:r>
            <a:r>
              <a:rPr lang="en-US" sz="1800" dirty="0" smtClean="0"/>
              <a:t> </a:t>
            </a:r>
            <a:r>
              <a:rPr lang="en-US" sz="1800" dirty="0" err="1" smtClean="0">
                <a:solidFill>
                  <a:schemeClr val="accent2"/>
                </a:solidFill>
              </a:rPr>
              <a:t>TCM</a:t>
            </a:r>
            <a:r>
              <a:rPr lang="en-US" sz="1800" baseline="-25000" dirty="0" err="1" smtClean="0"/>
              <a:t>i,j,k,m</a:t>
            </a:r>
            <a:endParaRPr lang="en-US" sz="1800" baseline="-25000" dirty="0" smtClean="0"/>
          </a:p>
          <a:p>
            <a:pPr>
              <a:lnSpc>
                <a:spcPct val="80000"/>
              </a:lnSpc>
              <a:buFont typeface="Arial" pitchFamily="34" charset="0"/>
              <a:buChar char="•"/>
              <a:defRPr/>
            </a:pPr>
            <a:endParaRPr lang="en-US" sz="1800" baseline="-25000" dirty="0" smtClean="0"/>
          </a:p>
          <a:p>
            <a:pPr>
              <a:lnSpc>
                <a:spcPct val="80000"/>
              </a:lnSpc>
              <a:buFont typeface="Arial" pitchFamily="34" charset="0"/>
              <a:buChar char="•"/>
              <a:defRPr/>
            </a:pPr>
            <a:r>
              <a:rPr lang="en-US" sz="1800" dirty="0" smtClean="0"/>
              <a:t>Q is the emission rate for release (</a:t>
            </a:r>
            <a:r>
              <a:rPr lang="en-US" sz="1800" dirty="0" err="1" smtClean="0"/>
              <a:t>i</a:t>
            </a:r>
            <a:r>
              <a:rPr lang="en-US" sz="1800" dirty="0" smtClean="0"/>
              <a:t>) and species (m)</a:t>
            </a:r>
          </a:p>
          <a:p>
            <a:pPr>
              <a:lnSpc>
                <a:spcPct val="80000"/>
              </a:lnSpc>
              <a:buFont typeface="Arial" pitchFamily="34" charset="0"/>
              <a:buChar char="•"/>
              <a:defRPr/>
            </a:pPr>
            <a:r>
              <a:rPr lang="en-US" sz="1800" dirty="0" smtClean="0"/>
              <a:t>D is the species (m) dependent radioactive decay factor </a:t>
            </a:r>
          </a:p>
          <a:p>
            <a:pPr>
              <a:lnSpc>
                <a:spcPct val="80000"/>
              </a:lnSpc>
              <a:buFont typeface="Arial" pitchFamily="34" charset="0"/>
              <a:buChar char="•"/>
              <a:defRPr/>
            </a:pPr>
            <a:r>
              <a:rPr lang="en-US" sz="1800" dirty="0" err="1" smtClean="0"/>
              <a:t>i</a:t>
            </a:r>
            <a:r>
              <a:rPr lang="en-US" sz="1800" dirty="0" smtClean="0"/>
              <a:t> represents the number of time varying releases</a:t>
            </a:r>
          </a:p>
          <a:p>
            <a:pPr>
              <a:lnSpc>
                <a:spcPct val="80000"/>
              </a:lnSpc>
              <a:buFont typeface="Arial" pitchFamily="34" charset="0"/>
              <a:buChar char="•"/>
              <a:defRPr/>
            </a:pPr>
            <a:r>
              <a:rPr lang="en-US" sz="1800" dirty="0" smtClean="0"/>
              <a:t>j represents the number of sampling periods</a:t>
            </a:r>
          </a:p>
          <a:p>
            <a:pPr>
              <a:lnSpc>
                <a:spcPct val="80000"/>
              </a:lnSpc>
              <a:buFont typeface="Arial" pitchFamily="34" charset="0"/>
              <a:buChar char="•"/>
              <a:defRPr/>
            </a:pPr>
            <a:r>
              <a:rPr lang="en-US" sz="1800" dirty="0" smtClean="0"/>
              <a:t>Concentration and deposition are available over k grid points</a:t>
            </a:r>
          </a:p>
          <a:p>
            <a:pPr>
              <a:lnSpc>
                <a:spcPct val="80000"/>
              </a:lnSpc>
              <a:buFont typeface="Arial" pitchFamily="34" charset="0"/>
              <a:buChar char="•"/>
              <a:defRPr/>
            </a:pPr>
            <a:r>
              <a:rPr lang="en-US" sz="1800" dirty="0" smtClean="0"/>
              <a:t>with each new release (</a:t>
            </a:r>
            <a:r>
              <a:rPr lang="en-US" sz="1800" dirty="0" err="1" smtClean="0"/>
              <a:t>i</a:t>
            </a:r>
            <a:r>
              <a:rPr lang="en-US" sz="1800" dirty="0" smtClean="0"/>
              <a:t>), there will be one less output period (j)</a:t>
            </a:r>
          </a:p>
          <a:p>
            <a:pPr>
              <a:lnSpc>
                <a:spcPct val="80000"/>
              </a:lnSpc>
              <a:buFont typeface="Arial" pitchFamily="34" charset="0"/>
              <a:buChar char="•"/>
              <a:defRPr/>
            </a:pPr>
            <a:r>
              <a:rPr lang="en-US" sz="1800" dirty="0" smtClean="0"/>
              <a:t>Computations are made with a unit emission</a:t>
            </a:r>
          </a:p>
          <a:p>
            <a:pPr>
              <a:lnSpc>
                <a:spcPct val="80000"/>
              </a:lnSpc>
              <a:buFont typeface="Arial" pitchFamily="34" charset="0"/>
              <a:buChar char="•"/>
              <a:defRPr/>
            </a:pPr>
            <a:r>
              <a:rPr lang="en-US" sz="1800" dirty="0" smtClean="0"/>
              <a:t>TCM is computed for each computational species (scavenging dependent)</a:t>
            </a:r>
          </a:p>
          <a:p>
            <a:pPr>
              <a:lnSpc>
                <a:spcPct val="80000"/>
              </a:lnSpc>
              <a:buFont typeface="Arial" pitchFamily="34" charset="0"/>
              <a:buChar char="•"/>
              <a:defRPr/>
            </a:pPr>
            <a:r>
              <a:rPr lang="en-US" sz="1800" dirty="0" smtClean="0"/>
              <a:t>The emission (Q) and decay (D) are applied in a post-processing step allowing for multiple emission scenarios</a:t>
            </a:r>
            <a:endParaRPr lang="en-US" sz="1800" dirty="0"/>
          </a:p>
        </p:txBody>
      </p:sp>
    </p:spTree>
    <p:extLst>
      <p:ext uri="{BB962C8B-B14F-4D97-AF65-F5344CB8AC3E}">
        <p14:creationId xmlns:p14="http://schemas.microsoft.com/office/powerpoint/2010/main" val="158388163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1ACAD03D4F8F944BF1F13562F57C19D" ma:contentTypeVersion="0" ma:contentTypeDescription="Create a new document." ma:contentTypeScope="" ma:versionID="162184966864f8f139f2922b8f4f37d5">
  <xsd:schema xmlns:xsd="http://www.w3.org/2001/XMLSchema" xmlns:xs="http://www.w3.org/2001/XMLSchema" xmlns:p="http://schemas.microsoft.com/office/2006/metadata/properties" targetNamespace="http://schemas.microsoft.com/office/2006/metadata/properties" ma:root="true" ma:fieldsID="8022916f55ab85163ee9a5069dec31d5">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2638E7-1DEF-4C5D-99C7-7FA788F38620}">
  <ds:schemaRefs>
    <ds:schemaRef ds:uri="http://purl.org/dc/dcmitype/"/>
    <ds:schemaRef ds:uri="http://schemas.microsoft.com/office/2006/metadata/properties"/>
    <ds:schemaRef ds:uri="http://www.w3.org/XML/1998/namespace"/>
    <ds:schemaRef ds:uri="http://purl.org/dc/terms/"/>
    <ds:schemaRef ds:uri="http://schemas.microsoft.com/office/infopath/2007/PartnerControls"/>
    <ds:schemaRef ds:uri="http://purl.org/dc/elements/1.1/"/>
    <ds:schemaRef ds:uri="http://schemas.microsoft.com/office/2006/documentManagement/types"/>
    <ds:schemaRef ds:uri="http://schemas.openxmlformats.org/package/2006/metadata/core-properties"/>
  </ds:schemaRefs>
</ds:datastoreItem>
</file>

<file path=customXml/itemProps2.xml><?xml version="1.0" encoding="utf-8"?>
<ds:datastoreItem xmlns:ds="http://schemas.openxmlformats.org/officeDocument/2006/customXml" ds:itemID="{54C3DD95-1FBE-47DA-A162-C103849B71C5}">
  <ds:schemaRefs>
    <ds:schemaRef ds:uri="http://schemas.microsoft.com/sharepoint/v3/contenttype/forms"/>
  </ds:schemaRefs>
</ds:datastoreItem>
</file>

<file path=customXml/itemProps3.xml><?xml version="1.0" encoding="utf-8"?>
<ds:datastoreItem xmlns:ds="http://schemas.openxmlformats.org/officeDocument/2006/customXml" ds:itemID="{D50559CD-16C9-408C-8573-1F4F74858D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Flow</Template>
  <TotalTime>1573</TotalTime>
  <Words>4568</Words>
  <Application>Microsoft Office PowerPoint</Application>
  <PresentationFormat>On-screen Show (4:3)</PresentationFormat>
  <Paragraphs>710</Paragraphs>
  <Slides>32</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Times New Roman</vt:lpstr>
      <vt:lpstr>Wingdings 2</vt:lpstr>
      <vt:lpstr>1_Flow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HYSPLIT modeling capabilities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mkerchne</dc:creator>
  <cp:lastModifiedBy>Sharp, Amy</cp:lastModifiedBy>
  <cp:revision>104</cp:revision>
  <dcterms:created xsi:type="dcterms:W3CDTF">2010-03-05T18:03:08Z</dcterms:created>
  <dcterms:modified xsi:type="dcterms:W3CDTF">2015-09-17T21:16:10Z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0x01010011ACAD03D4F8F944BF1F13562F57C19D</vt:lpwstr>
  </property>
</Properties>
</file>