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8" r:id="rId3"/>
    <p:sldId id="258" r:id="rId4"/>
    <p:sldId id="264" r:id="rId5"/>
    <p:sldId id="267" r:id="rId6"/>
    <p:sldId id="272" r:id="rId7"/>
    <p:sldId id="259" r:id="rId8"/>
    <p:sldId id="269" r:id="rId9"/>
    <p:sldId id="260" r:id="rId10"/>
    <p:sldId id="261" r:id="rId11"/>
    <p:sldId id="263" r:id="rId12"/>
    <p:sldId id="273" r:id="rId13"/>
    <p:sldId id="274" r:id="rId14"/>
    <p:sldId id="275" r:id="rId15"/>
    <p:sldId id="265" r:id="rId16"/>
    <p:sldId id="276" r:id="rId17"/>
    <p:sldId id="280" r:id="rId18"/>
    <p:sldId id="277" r:id="rId19"/>
    <p:sldId id="278" r:id="rId20"/>
    <p:sldId id="279" r:id="rId21"/>
    <p:sldId id="266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7A0000"/>
    <a:srgbClr val="A05924"/>
    <a:srgbClr val="D07530"/>
    <a:srgbClr val="30A6CD"/>
    <a:srgbClr val="9D8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60" autoAdjust="0"/>
    <p:restoredTop sz="94651" autoAdjust="0"/>
  </p:normalViewPr>
  <p:slideViewPr>
    <p:cSldViewPr snapToGrid="0" snapToObjects="1">
      <p:cViewPr>
        <p:scale>
          <a:sx n="120" d="100"/>
          <a:sy n="120" d="100"/>
        </p:scale>
        <p:origin x="-36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E8FA7-2F4C-5D49-9BA4-AF921E49AE74}" type="datetime1">
              <a:rPr lang="en-US" smtClean="0"/>
              <a:pPr/>
              <a:t>09/09/2014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7E74-6FDC-BA4C-B798-CEB3174D95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34989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6B0FB-EA67-3A40-825F-8F252A860502}" type="datetime1">
              <a:rPr lang="en-US" smtClean="0"/>
              <a:pPr/>
              <a:t>09/09/2014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C66A3-1D14-8C46-8C0C-97773EFB71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333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520700"/>
            <a:ext cx="3074987" cy="2306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85682" y="8687427"/>
            <a:ext cx="2972318" cy="456573"/>
          </a:xfrm>
          <a:prstGeom prst="rect">
            <a:avLst/>
          </a:prstGeom>
        </p:spPr>
        <p:txBody>
          <a:bodyPr lIns="89926" tIns="44962" rIns="89926" bIns="44962"/>
          <a:lstStyle/>
          <a:p>
            <a:pPr>
              <a:defRPr/>
            </a:pPr>
            <a:fld id="{2E9498E0-810F-4BAC-AC72-7C81AEF4A0C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PRELIMINARY - FOR INTERNAL DISCUSSION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9385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4831" y="5049078"/>
            <a:ext cx="5641337" cy="1070735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27138" y="711359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NNSAlogo_Black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2011-XXXXP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5238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cs typeface="Calibri"/>
              </a:defRPr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811498"/>
            <a:ext cx="7772400" cy="1237580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fld id="{E10026D0-FE9E-4879-A812-C33439B6BC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159385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2825578" y="6172200"/>
            <a:ext cx="5480222" cy="287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pic>
        <p:nvPicPr>
          <p:cNvPr id="24" name="Picture 13" descr="NNSAlogo_Blac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itle 1"/>
          <p:cNvSpPr>
            <a:spLocks noGrp="1"/>
          </p:cNvSpPr>
          <p:nvPr>
            <p:ph type="ctrTitle"/>
          </p:nvPr>
        </p:nvSpPr>
        <p:spPr>
          <a:xfrm>
            <a:off x="905932" y="2215721"/>
            <a:ext cx="7772400" cy="1516019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9" name="Subtitle 2"/>
          <p:cNvSpPr>
            <a:spLocks noGrp="1"/>
          </p:cNvSpPr>
          <p:nvPr>
            <p:ph type="subTitle" idx="1"/>
          </p:nvPr>
        </p:nvSpPr>
        <p:spPr>
          <a:xfrm>
            <a:off x="3029638" y="4092943"/>
            <a:ext cx="5641337" cy="923900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" name="Picture 6" descr="SNL_Stacked_Whi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7" descr="SNL_Mott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27138" y="711359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2" descr="NNSAlogo_Black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fld id="{52A701E1-AE24-4ACC-A25C-08EE2BD452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028" name="Picture 8" descr="SNL_color_stack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00" y="228600"/>
            <a:ext cx="9366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8740"/>
            <a:ext cx="8229600" cy="484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5238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cs typeface="Calibri"/>
              </a:defRPr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7" r:id="rId3"/>
    <p:sldLayoutId id="2147483789" r:id="rId4"/>
    <p:sldLayoutId id="2147483790" r:id="rId5"/>
    <p:sldLayoutId id="2147483799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/>
          <a:ea typeface="ＭＳ Ｐゴシック" charset="-128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02E54"/>
        </a:buClr>
        <a:buFont typeface="Wingdings" pitchFamily="-111" charset="2"/>
        <a:buChar char="§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ingdings" pitchFamily="-111" charset="2"/>
        <a:buChar char="§"/>
        <a:defRPr sz="20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E8C78"/>
        </a:buClr>
        <a:buFont typeface="Wingdings" pitchFamily="-111" charset="2"/>
        <a:buChar char="§"/>
        <a:defRPr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31235" y="4898003"/>
            <a:ext cx="7294933" cy="1221811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Nate Bixler, Sandia National Laboratories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Matt Humberstone and Jon Barr, US Nuclear Regulatory Commission</a:t>
            </a:r>
          </a:p>
          <a:p>
            <a:pPr>
              <a:spcBef>
                <a:spcPts val="200"/>
              </a:spcBef>
            </a:pPr>
            <a:endParaRPr lang="en-US" sz="800" dirty="0" smtClean="0"/>
          </a:p>
          <a:p>
            <a:pPr>
              <a:spcBef>
                <a:spcPts val="200"/>
              </a:spcBef>
            </a:pPr>
            <a:r>
              <a:rPr lang="en-US" sz="1400" dirty="0" smtClean="0"/>
              <a:t>Presented at the 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International MACCS Users Group Meeting, Sept. 10 - 11, 2014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14400" y="4235248"/>
            <a:ext cx="7772400" cy="71841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MACCS Overview and Status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Content Placeholder 4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3972" y="1589779"/>
            <a:ext cx="5268706" cy="2645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58" y="1486891"/>
            <a:ext cx="4565642" cy="3673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Keyhole Evacuation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740"/>
            <a:ext cx="4003482" cy="4847424"/>
          </a:xfrm>
        </p:spPr>
        <p:txBody>
          <a:bodyPr/>
          <a:lstStyle/>
          <a:p>
            <a:r>
              <a:rPr lang="en-US" dirty="0" smtClean="0"/>
              <a:t>Keyhole consists of</a:t>
            </a:r>
          </a:p>
          <a:p>
            <a:pPr lvl="1"/>
            <a:r>
              <a:rPr lang="en-US" dirty="0" smtClean="0"/>
              <a:t>A central circular region</a:t>
            </a:r>
          </a:p>
          <a:p>
            <a:pPr lvl="1"/>
            <a:r>
              <a:rPr lang="en-US" dirty="0" smtClean="0"/>
              <a:t>An pie-shaped outer region</a:t>
            </a:r>
          </a:p>
          <a:p>
            <a:r>
              <a:rPr lang="en-US" dirty="0" smtClean="0"/>
              <a:t>User defines initial dimensions of keyhole</a:t>
            </a:r>
          </a:p>
          <a:p>
            <a:r>
              <a:rPr lang="en-US" dirty="0" smtClean="0"/>
              <a:t>Shift in wind direction causes pie-shaped region to expand</a:t>
            </a:r>
          </a:p>
          <a:p>
            <a:r>
              <a:rPr lang="en-US" dirty="0" smtClean="0"/>
              <a:t>Model allows for foreknowledge of weather (forecasting)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10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Population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0102" y="1457067"/>
            <a:ext cx="3562184" cy="4525963"/>
          </a:xfrm>
        </p:spPr>
        <p:txBody>
          <a:bodyPr/>
          <a:lstStyle/>
          <a:p>
            <a:r>
              <a:rPr lang="en-US" sz="2400" dirty="0" smtClean="0"/>
              <a:t>The timing of evacuating cohorts crossing boundaries can be evaluated to verify consistency with the Evacuation Time Estimate (ETE)</a:t>
            </a:r>
          </a:p>
          <a:p>
            <a:r>
              <a:rPr lang="en-US" sz="2400" dirty="0" smtClean="0"/>
              <a:t>Overall timing of the entire population can also be evaluated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10026D0-FE9E-4879-A812-C33439B6BC8C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82168" y="1544978"/>
            <a:ext cx="4928490" cy="3772001"/>
            <a:chOff x="4006021" y="1274644"/>
            <a:chExt cx="4928490" cy="3772001"/>
          </a:xfrm>
        </p:grpSpPr>
        <p:sp>
          <p:nvSpPr>
            <p:cNvPr id="7" name="TextBox 6"/>
            <p:cNvSpPr txBox="1"/>
            <p:nvPr/>
          </p:nvSpPr>
          <p:spPr>
            <a:xfrm>
              <a:off x="4215635" y="1274644"/>
              <a:ext cx="4718876" cy="539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Fraction of Population Exiting EPZ for </a:t>
              </a:r>
            </a:p>
            <a:p>
              <a:pPr algn="ctr"/>
              <a:r>
                <a:rPr lang="en-US" sz="1400" b="1" dirty="0" smtClean="0"/>
                <a:t>SOARCA LTSBO Scenario</a:t>
              </a:r>
              <a:endParaRPr lang="en-US" sz="1400" b="1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021" y="1814233"/>
              <a:ext cx="4928490" cy="323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1542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317" y="887271"/>
            <a:ext cx="6750656" cy="298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Resizable Parameter Input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890052"/>
            <a:ext cx="7891670" cy="1236111"/>
          </a:xfrm>
        </p:spPr>
        <p:txBody>
          <a:bodyPr/>
          <a:lstStyle/>
          <a:p>
            <a:r>
              <a:rPr lang="en-US" dirty="0" smtClean="0"/>
              <a:t>Screens can usually be expanded to view all parameters at once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32" y="2219579"/>
            <a:ext cx="5311471" cy="2676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562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443" y="1600200"/>
            <a:ext cx="4420924" cy="4525963"/>
          </a:xfrm>
        </p:spPr>
        <p:txBody>
          <a:bodyPr/>
          <a:lstStyle/>
          <a:p>
            <a:r>
              <a:rPr lang="en-US" sz="2400" dirty="0" smtClean="0"/>
              <a:t>WinMACCS input units can be chosen for most dimensional parameters, e.g., time can be specified in seconds, minutes, hours, days, or years</a:t>
            </a:r>
            <a:endParaRPr lang="en-US" sz="20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MACCS output units can be chosen for activity, distance, area, and dose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665" y="810309"/>
            <a:ext cx="4038600" cy="349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638" y="4391544"/>
            <a:ext cx="4047214" cy="187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246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9530"/>
            <a:ext cx="3232205" cy="1876507"/>
          </a:xfrm>
        </p:spPr>
        <p:txBody>
          <a:bodyPr/>
          <a:lstStyle/>
          <a:p>
            <a:r>
              <a:rPr lang="en-US" dirty="0" smtClean="0"/>
              <a:t>Reports can be created, e.g., with just the most essential 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7" y="4667416"/>
            <a:ext cx="8837235" cy="170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627" y="1807951"/>
            <a:ext cx="5169116" cy="266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10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WinMACCS 3.10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49572"/>
            <a:ext cx="8229600" cy="5076592"/>
          </a:xfrm>
        </p:spPr>
        <p:txBody>
          <a:bodyPr/>
          <a:lstStyle/>
          <a:p>
            <a:r>
              <a:rPr lang="en-US" sz="2000" dirty="0" smtClean="0"/>
              <a:t>Ability to calculate consequences from multiple reactor units and/or spent fuel pools</a:t>
            </a:r>
          </a:p>
          <a:p>
            <a:pPr lvl="1"/>
            <a:r>
              <a:rPr lang="en-US" sz="1800" dirty="0" smtClean="0"/>
              <a:t>Multiple accident initiation times</a:t>
            </a:r>
          </a:p>
          <a:p>
            <a:pPr lvl="1"/>
            <a:r>
              <a:rPr lang="en-US" sz="1800" dirty="0" smtClean="0"/>
              <a:t>Multiple fission product inventories</a:t>
            </a:r>
          </a:p>
          <a:p>
            <a:pPr lvl="1"/>
            <a:r>
              <a:rPr lang="en-US" sz="1800" dirty="0" smtClean="0"/>
              <a:t>Extended release durations</a:t>
            </a:r>
          </a:p>
          <a:p>
            <a:r>
              <a:rPr lang="en-US" sz="2000" dirty="0" smtClean="0"/>
              <a:t>User-specified dose projection periods in emergency and intermediate phases</a:t>
            </a:r>
          </a:p>
          <a:p>
            <a:r>
              <a:rPr lang="en-US" sz="2000" dirty="0" smtClean="0"/>
              <a:t>New output category to report number of people displaced during each phase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00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Beyond 3.10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Dosimetry improvements – allow all organs and tissues in dose coefficient file to be used</a:t>
            </a:r>
          </a:p>
          <a:p>
            <a:r>
              <a:rPr lang="en-US" dirty="0" smtClean="0"/>
              <a:t>Alternative economic model based on GDP losses</a:t>
            </a:r>
          </a:p>
          <a:p>
            <a:pPr lvl="1"/>
            <a:r>
              <a:rPr lang="en-US" dirty="0" smtClean="0"/>
              <a:t>Based on input-output economic model</a:t>
            </a:r>
          </a:p>
          <a:p>
            <a:pPr lvl="1"/>
            <a:r>
              <a:rPr lang="en-US" dirty="0" smtClean="0"/>
              <a:t>Uses modified REAcct code developed for DHS</a:t>
            </a:r>
          </a:p>
          <a:p>
            <a:r>
              <a:rPr lang="en-US" dirty="0" smtClean="0"/>
              <a:t>Alternative atmospheric transport model (HYSPLIT) to evaluate special issues </a:t>
            </a:r>
          </a:p>
          <a:p>
            <a:pPr lvl="1"/>
            <a:r>
              <a:rPr lang="en-US" dirty="0" smtClean="0"/>
              <a:t>Gaussian puff model</a:t>
            </a:r>
          </a:p>
          <a:p>
            <a:pPr lvl="1"/>
            <a:r>
              <a:rPr lang="en-US" dirty="0" smtClean="0"/>
              <a:t>Lagrangian particle tracking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82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51" y="0"/>
            <a:ext cx="8456023" cy="1279525"/>
          </a:xfrm>
        </p:spPr>
        <p:txBody>
          <a:bodyPr/>
          <a:lstStyle/>
          <a:p>
            <a:r>
              <a:rPr lang="en-US" sz="3200" dirty="0" smtClean="0"/>
              <a:t>Typical WinMACCS Calculation Framework 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153150"/>
            <a:ext cx="609600" cy="374650"/>
          </a:xfrm>
          <a:prstGeom prst="rect">
            <a:avLst/>
          </a:prstGeom>
        </p:spPr>
        <p:txBody>
          <a:bodyPr/>
          <a:lstStyle/>
          <a:p>
            <a:fld id="{A5E55A7B-7854-E145-92D9-B491DF4BAE2D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7" name="Group 32"/>
          <p:cNvGrpSpPr>
            <a:grpSpLocks noGrp="1"/>
          </p:cNvGrpSpPr>
          <p:nvPr/>
        </p:nvGrpSpPr>
        <p:grpSpPr bwMode="auto">
          <a:xfrm>
            <a:off x="457200" y="1279731"/>
            <a:ext cx="8216947" cy="3465690"/>
            <a:chOff x="402" y="816"/>
            <a:chExt cx="3247" cy="2412"/>
          </a:xfrm>
        </p:grpSpPr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2" y="816"/>
              <a:ext cx="3247" cy="2412"/>
            </a:xfrm>
            <a:custGeom>
              <a:avLst/>
              <a:gdLst>
                <a:gd name="T0" fmla="*/ 91 w 3247"/>
                <a:gd name="T1" fmla="*/ 402 h 2412"/>
                <a:gd name="T2" fmla="*/ 157 w 3247"/>
                <a:gd name="T3" fmla="*/ 306 h 2412"/>
                <a:gd name="T4" fmla="*/ 211 w 3247"/>
                <a:gd name="T5" fmla="*/ 270 h 2412"/>
                <a:gd name="T6" fmla="*/ 379 w 3247"/>
                <a:gd name="T7" fmla="*/ 144 h 2412"/>
                <a:gd name="T8" fmla="*/ 481 w 3247"/>
                <a:gd name="T9" fmla="*/ 84 h 2412"/>
                <a:gd name="T10" fmla="*/ 571 w 3247"/>
                <a:gd name="T11" fmla="*/ 66 h 2412"/>
                <a:gd name="T12" fmla="*/ 1207 w 3247"/>
                <a:gd name="T13" fmla="*/ 12 h 2412"/>
                <a:gd name="T14" fmla="*/ 2233 w 3247"/>
                <a:gd name="T15" fmla="*/ 48 h 2412"/>
                <a:gd name="T16" fmla="*/ 2323 w 3247"/>
                <a:gd name="T17" fmla="*/ 96 h 2412"/>
                <a:gd name="T18" fmla="*/ 2365 w 3247"/>
                <a:gd name="T19" fmla="*/ 138 h 2412"/>
                <a:gd name="T20" fmla="*/ 2485 w 3247"/>
                <a:gd name="T21" fmla="*/ 192 h 2412"/>
                <a:gd name="T22" fmla="*/ 2587 w 3247"/>
                <a:gd name="T23" fmla="*/ 246 h 2412"/>
                <a:gd name="T24" fmla="*/ 2647 w 3247"/>
                <a:gd name="T25" fmla="*/ 306 h 2412"/>
                <a:gd name="T26" fmla="*/ 2755 w 3247"/>
                <a:gd name="T27" fmla="*/ 354 h 2412"/>
                <a:gd name="T28" fmla="*/ 2827 w 3247"/>
                <a:gd name="T29" fmla="*/ 438 h 2412"/>
                <a:gd name="T30" fmla="*/ 2881 w 3247"/>
                <a:gd name="T31" fmla="*/ 474 h 2412"/>
                <a:gd name="T32" fmla="*/ 2995 w 3247"/>
                <a:gd name="T33" fmla="*/ 588 h 2412"/>
                <a:gd name="T34" fmla="*/ 3085 w 3247"/>
                <a:gd name="T35" fmla="*/ 648 h 2412"/>
                <a:gd name="T36" fmla="*/ 3103 w 3247"/>
                <a:gd name="T37" fmla="*/ 690 h 2412"/>
                <a:gd name="T38" fmla="*/ 3175 w 3247"/>
                <a:gd name="T39" fmla="*/ 726 h 2412"/>
                <a:gd name="T40" fmla="*/ 3193 w 3247"/>
                <a:gd name="T41" fmla="*/ 792 h 2412"/>
                <a:gd name="T42" fmla="*/ 3235 w 3247"/>
                <a:gd name="T43" fmla="*/ 930 h 2412"/>
                <a:gd name="T44" fmla="*/ 3193 w 3247"/>
                <a:gd name="T45" fmla="*/ 1242 h 2412"/>
                <a:gd name="T46" fmla="*/ 3025 w 3247"/>
                <a:gd name="T47" fmla="*/ 1254 h 2412"/>
                <a:gd name="T48" fmla="*/ 2905 w 3247"/>
                <a:gd name="T49" fmla="*/ 1332 h 2412"/>
                <a:gd name="T50" fmla="*/ 2803 w 3247"/>
                <a:gd name="T51" fmla="*/ 1854 h 2412"/>
                <a:gd name="T52" fmla="*/ 2743 w 3247"/>
                <a:gd name="T53" fmla="*/ 1896 h 2412"/>
                <a:gd name="T54" fmla="*/ 2641 w 3247"/>
                <a:gd name="T55" fmla="*/ 1986 h 2412"/>
                <a:gd name="T56" fmla="*/ 2545 w 3247"/>
                <a:gd name="T57" fmla="*/ 2094 h 2412"/>
                <a:gd name="T58" fmla="*/ 2515 w 3247"/>
                <a:gd name="T59" fmla="*/ 2124 h 2412"/>
                <a:gd name="T60" fmla="*/ 2485 w 3247"/>
                <a:gd name="T61" fmla="*/ 2166 h 2412"/>
                <a:gd name="T62" fmla="*/ 2395 w 3247"/>
                <a:gd name="T63" fmla="*/ 2220 h 2412"/>
                <a:gd name="T64" fmla="*/ 1825 w 3247"/>
                <a:gd name="T65" fmla="*/ 2358 h 2412"/>
                <a:gd name="T66" fmla="*/ 1549 w 3247"/>
                <a:gd name="T67" fmla="*/ 2406 h 2412"/>
                <a:gd name="T68" fmla="*/ 607 w 3247"/>
                <a:gd name="T69" fmla="*/ 2388 h 2412"/>
                <a:gd name="T70" fmla="*/ 517 w 3247"/>
                <a:gd name="T71" fmla="*/ 2364 h 2412"/>
                <a:gd name="T72" fmla="*/ 313 w 3247"/>
                <a:gd name="T73" fmla="*/ 2328 h 2412"/>
                <a:gd name="T74" fmla="*/ 145 w 3247"/>
                <a:gd name="T75" fmla="*/ 2208 h 2412"/>
                <a:gd name="T76" fmla="*/ 67 w 3247"/>
                <a:gd name="T77" fmla="*/ 2130 h 2412"/>
                <a:gd name="T78" fmla="*/ 1 w 3247"/>
                <a:gd name="T79" fmla="*/ 1968 h 2412"/>
                <a:gd name="T80" fmla="*/ 13 w 3247"/>
                <a:gd name="T81" fmla="*/ 1110 h 2412"/>
                <a:gd name="T82" fmla="*/ 31 w 3247"/>
                <a:gd name="T83" fmla="*/ 486 h 24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47"/>
                <a:gd name="T127" fmla="*/ 0 h 2412"/>
                <a:gd name="T128" fmla="*/ 3247 w 3247"/>
                <a:gd name="T129" fmla="*/ 2412 h 24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47" h="2412">
                  <a:moveTo>
                    <a:pt x="31" y="486"/>
                  </a:moveTo>
                  <a:cubicBezTo>
                    <a:pt x="42" y="452"/>
                    <a:pt x="62" y="422"/>
                    <a:pt x="91" y="402"/>
                  </a:cubicBezTo>
                  <a:cubicBezTo>
                    <a:pt x="113" y="336"/>
                    <a:pt x="78" y="436"/>
                    <a:pt x="109" y="366"/>
                  </a:cubicBezTo>
                  <a:cubicBezTo>
                    <a:pt x="133" y="311"/>
                    <a:pt x="102" y="343"/>
                    <a:pt x="157" y="306"/>
                  </a:cubicBezTo>
                  <a:cubicBezTo>
                    <a:pt x="169" y="298"/>
                    <a:pt x="181" y="290"/>
                    <a:pt x="193" y="282"/>
                  </a:cubicBezTo>
                  <a:cubicBezTo>
                    <a:pt x="199" y="278"/>
                    <a:pt x="211" y="270"/>
                    <a:pt x="211" y="270"/>
                  </a:cubicBezTo>
                  <a:cubicBezTo>
                    <a:pt x="223" y="233"/>
                    <a:pt x="238" y="208"/>
                    <a:pt x="271" y="186"/>
                  </a:cubicBezTo>
                  <a:cubicBezTo>
                    <a:pt x="294" y="152"/>
                    <a:pt x="341" y="149"/>
                    <a:pt x="379" y="144"/>
                  </a:cubicBezTo>
                  <a:cubicBezTo>
                    <a:pt x="391" y="136"/>
                    <a:pt x="397" y="121"/>
                    <a:pt x="409" y="114"/>
                  </a:cubicBezTo>
                  <a:cubicBezTo>
                    <a:pt x="427" y="102"/>
                    <a:pt x="461" y="94"/>
                    <a:pt x="481" y="84"/>
                  </a:cubicBezTo>
                  <a:cubicBezTo>
                    <a:pt x="487" y="81"/>
                    <a:pt x="492" y="73"/>
                    <a:pt x="499" y="72"/>
                  </a:cubicBezTo>
                  <a:cubicBezTo>
                    <a:pt x="523" y="67"/>
                    <a:pt x="547" y="68"/>
                    <a:pt x="571" y="66"/>
                  </a:cubicBezTo>
                  <a:cubicBezTo>
                    <a:pt x="643" y="42"/>
                    <a:pt x="724" y="49"/>
                    <a:pt x="799" y="42"/>
                  </a:cubicBezTo>
                  <a:cubicBezTo>
                    <a:pt x="924" y="0"/>
                    <a:pt x="1089" y="15"/>
                    <a:pt x="1207" y="12"/>
                  </a:cubicBezTo>
                  <a:cubicBezTo>
                    <a:pt x="1475" y="14"/>
                    <a:pt x="1743" y="15"/>
                    <a:pt x="2011" y="18"/>
                  </a:cubicBezTo>
                  <a:cubicBezTo>
                    <a:pt x="2096" y="19"/>
                    <a:pt x="2156" y="26"/>
                    <a:pt x="2233" y="48"/>
                  </a:cubicBezTo>
                  <a:cubicBezTo>
                    <a:pt x="2259" y="55"/>
                    <a:pt x="2266" y="72"/>
                    <a:pt x="2287" y="84"/>
                  </a:cubicBezTo>
                  <a:cubicBezTo>
                    <a:pt x="2298" y="90"/>
                    <a:pt x="2323" y="96"/>
                    <a:pt x="2323" y="96"/>
                  </a:cubicBezTo>
                  <a:cubicBezTo>
                    <a:pt x="2357" y="148"/>
                    <a:pt x="2312" y="87"/>
                    <a:pt x="2353" y="120"/>
                  </a:cubicBezTo>
                  <a:cubicBezTo>
                    <a:pt x="2359" y="125"/>
                    <a:pt x="2359" y="134"/>
                    <a:pt x="2365" y="138"/>
                  </a:cubicBezTo>
                  <a:cubicBezTo>
                    <a:pt x="2391" y="154"/>
                    <a:pt x="2427" y="153"/>
                    <a:pt x="2455" y="162"/>
                  </a:cubicBezTo>
                  <a:cubicBezTo>
                    <a:pt x="2466" y="178"/>
                    <a:pt x="2466" y="184"/>
                    <a:pt x="2485" y="192"/>
                  </a:cubicBezTo>
                  <a:cubicBezTo>
                    <a:pt x="2497" y="197"/>
                    <a:pt x="2521" y="204"/>
                    <a:pt x="2521" y="204"/>
                  </a:cubicBezTo>
                  <a:cubicBezTo>
                    <a:pt x="2540" y="232"/>
                    <a:pt x="2554" y="235"/>
                    <a:pt x="2587" y="246"/>
                  </a:cubicBezTo>
                  <a:cubicBezTo>
                    <a:pt x="2601" y="251"/>
                    <a:pt x="2623" y="270"/>
                    <a:pt x="2623" y="270"/>
                  </a:cubicBezTo>
                  <a:cubicBezTo>
                    <a:pt x="2631" y="282"/>
                    <a:pt x="2639" y="294"/>
                    <a:pt x="2647" y="306"/>
                  </a:cubicBezTo>
                  <a:cubicBezTo>
                    <a:pt x="2654" y="317"/>
                    <a:pt x="2688" y="316"/>
                    <a:pt x="2701" y="324"/>
                  </a:cubicBezTo>
                  <a:cubicBezTo>
                    <a:pt x="2742" y="352"/>
                    <a:pt x="2723" y="343"/>
                    <a:pt x="2755" y="354"/>
                  </a:cubicBezTo>
                  <a:cubicBezTo>
                    <a:pt x="2781" y="393"/>
                    <a:pt x="2788" y="387"/>
                    <a:pt x="2815" y="420"/>
                  </a:cubicBezTo>
                  <a:cubicBezTo>
                    <a:pt x="2820" y="426"/>
                    <a:pt x="2822" y="433"/>
                    <a:pt x="2827" y="438"/>
                  </a:cubicBezTo>
                  <a:cubicBezTo>
                    <a:pt x="2838" y="447"/>
                    <a:pt x="2851" y="454"/>
                    <a:pt x="2863" y="462"/>
                  </a:cubicBezTo>
                  <a:cubicBezTo>
                    <a:pt x="2869" y="466"/>
                    <a:pt x="2881" y="474"/>
                    <a:pt x="2881" y="474"/>
                  </a:cubicBezTo>
                  <a:cubicBezTo>
                    <a:pt x="2886" y="482"/>
                    <a:pt x="2919" y="548"/>
                    <a:pt x="2923" y="552"/>
                  </a:cubicBezTo>
                  <a:cubicBezTo>
                    <a:pt x="2941" y="570"/>
                    <a:pt x="2973" y="576"/>
                    <a:pt x="2995" y="588"/>
                  </a:cubicBezTo>
                  <a:cubicBezTo>
                    <a:pt x="3014" y="599"/>
                    <a:pt x="3031" y="612"/>
                    <a:pt x="3049" y="624"/>
                  </a:cubicBezTo>
                  <a:cubicBezTo>
                    <a:pt x="3061" y="632"/>
                    <a:pt x="3085" y="648"/>
                    <a:pt x="3085" y="648"/>
                  </a:cubicBezTo>
                  <a:cubicBezTo>
                    <a:pt x="3089" y="656"/>
                    <a:pt x="3093" y="664"/>
                    <a:pt x="3097" y="672"/>
                  </a:cubicBezTo>
                  <a:cubicBezTo>
                    <a:pt x="3099" y="678"/>
                    <a:pt x="3098" y="686"/>
                    <a:pt x="3103" y="690"/>
                  </a:cubicBezTo>
                  <a:cubicBezTo>
                    <a:pt x="3113" y="697"/>
                    <a:pt x="3128" y="695"/>
                    <a:pt x="3139" y="702"/>
                  </a:cubicBezTo>
                  <a:cubicBezTo>
                    <a:pt x="3151" y="710"/>
                    <a:pt x="3175" y="726"/>
                    <a:pt x="3175" y="726"/>
                  </a:cubicBezTo>
                  <a:cubicBezTo>
                    <a:pt x="3183" y="738"/>
                    <a:pt x="3184" y="766"/>
                    <a:pt x="3187" y="777"/>
                  </a:cubicBezTo>
                  <a:cubicBezTo>
                    <a:pt x="3203" y="777"/>
                    <a:pt x="3177" y="790"/>
                    <a:pt x="3193" y="792"/>
                  </a:cubicBezTo>
                  <a:cubicBezTo>
                    <a:pt x="3183" y="821"/>
                    <a:pt x="3194" y="868"/>
                    <a:pt x="3211" y="894"/>
                  </a:cubicBezTo>
                  <a:cubicBezTo>
                    <a:pt x="3219" y="906"/>
                    <a:pt x="3235" y="930"/>
                    <a:pt x="3235" y="930"/>
                  </a:cubicBezTo>
                  <a:cubicBezTo>
                    <a:pt x="3247" y="979"/>
                    <a:pt x="3245" y="1031"/>
                    <a:pt x="3229" y="1080"/>
                  </a:cubicBezTo>
                  <a:cubicBezTo>
                    <a:pt x="3228" y="1096"/>
                    <a:pt x="3234" y="1234"/>
                    <a:pt x="3193" y="1242"/>
                  </a:cubicBezTo>
                  <a:cubicBezTo>
                    <a:pt x="3169" y="1247"/>
                    <a:pt x="3145" y="1246"/>
                    <a:pt x="3121" y="1248"/>
                  </a:cubicBezTo>
                  <a:cubicBezTo>
                    <a:pt x="3089" y="1250"/>
                    <a:pt x="3057" y="1252"/>
                    <a:pt x="3025" y="1254"/>
                  </a:cubicBezTo>
                  <a:cubicBezTo>
                    <a:pt x="2995" y="1261"/>
                    <a:pt x="2968" y="1270"/>
                    <a:pt x="2941" y="1284"/>
                  </a:cubicBezTo>
                  <a:cubicBezTo>
                    <a:pt x="2928" y="1304"/>
                    <a:pt x="2913" y="1309"/>
                    <a:pt x="2905" y="1332"/>
                  </a:cubicBezTo>
                  <a:cubicBezTo>
                    <a:pt x="2891" y="1484"/>
                    <a:pt x="2907" y="1298"/>
                    <a:pt x="2893" y="1566"/>
                  </a:cubicBezTo>
                  <a:cubicBezTo>
                    <a:pt x="2887" y="1682"/>
                    <a:pt x="2905" y="1786"/>
                    <a:pt x="2803" y="1854"/>
                  </a:cubicBezTo>
                  <a:cubicBezTo>
                    <a:pt x="2796" y="1874"/>
                    <a:pt x="2800" y="1875"/>
                    <a:pt x="2779" y="1884"/>
                  </a:cubicBezTo>
                  <a:cubicBezTo>
                    <a:pt x="2767" y="1889"/>
                    <a:pt x="2743" y="1896"/>
                    <a:pt x="2743" y="1896"/>
                  </a:cubicBezTo>
                  <a:cubicBezTo>
                    <a:pt x="2729" y="1918"/>
                    <a:pt x="2716" y="1918"/>
                    <a:pt x="2695" y="1932"/>
                  </a:cubicBezTo>
                  <a:cubicBezTo>
                    <a:pt x="2685" y="1963"/>
                    <a:pt x="2672" y="1976"/>
                    <a:pt x="2641" y="1986"/>
                  </a:cubicBezTo>
                  <a:cubicBezTo>
                    <a:pt x="2615" y="2012"/>
                    <a:pt x="2608" y="2048"/>
                    <a:pt x="2575" y="2070"/>
                  </a:cubicBezTo>
                  <a:cubicBezTo>
                    <a:pt x="2541" y="2122"/>
                    <a:pt x="2586" y="2061"/>
                    <a:pt x="2545" y="2094"/>
                  </a:cubicBezTo>
                  <a:cubicBezTo>
                    <a:pt x="2539" y="2099"/>
                    <a:pt x="2538" y="2107"/>
                    <a:pt x="2533" y="2112"/>
                  </a:cubicBezTo>
                  <a:cubicBezTo>
                    <a:pt x="2528" y="2117"/>
                    <a:pt x="2521" y="2120"/>
                    <a:pt x="2515" y="2124"/>
                  </a:cubicBezTo>
                  <a:cubicBezTo>
                    <a:pt x="2499" y="2172"/>
                    <a:pt x="2523" y="2116"/>
                    <a:pt x="2491" y="2148"/>
                  </a:cubicBezTo>
                  <a:cubicBezTo>
                    <a:pt x="2487" y="2152"/>
                    <a:pt x="2489" y="2161"/>
                    <a:pt x="2485" y="2166"/>
                  </a:cubicBezTo>
                  <a:cubicBezTo>
                    <a:pt x="2477" y="2177"/>
                    <a:pt x="2461" y="2180"/>
                    <a:pt x="2449" y="2184"/>
                  </a:cubicBezTo>
                  <a:cubicBezTo>
                    <a:pt x="2431" y="2202"/>
                    <a:pt x="2416" y="2206"/>
                    <a:pt x="2395" y="2220"/>
                  </a:cubicBezTo>
                  <a:cubicBezTo>
                    <a:pt x="2377" y="2247"/>
                    <a:pt x="2350" y="2254"/>
                    <a:pt x="2323" y="2274"/>
                  </a:cubicBezTo>
                  <a:cubicBezTo>
                    <a:pt x="2194" y="2371"/>
                    <a:pt x="1963" y="2355"/>
                    <a:pt x="1825" y="2358"/>
                  </a:cubicBezTo>
                  <a:cubicBezTo>
                    <a:pt x="1783" y="2360"/>
                    <a:pt x="1741" y="2361"/>
                    <a:pt x="1699" y="2364"/>
                  </a:cubicBezTo>
                  <a:cubicBezTo>
                    <a:pt x="1648" y="2368"/>
                    <a:pt x="1599" y="2402"/>
                    <a:pt x="1549" y="2406"/>
                  </a:cubicBezTo>
                  <a:cubicBezTo>
                    <a:pt x="1525" y="2408"/>
                    <a:pt x="1501" y="2410"/>
                    <a:pt x="1477" y="2412"/>
                  </a:cubicBezTo>
                  <a:cubicBezTo>
                    <a:pt x="1033" y="2408"/>
                    <a:pt x="927" y="2404"/>
                    <a:pt x="607" y="2388"/>
                  </a:cubicBezTo>
                  <a:cubicBezTo>
                    <a:pt x="590" y="2386"/>
                    <a:pt x="555" y="2386"/>
                    <a:pt x="535" y="2376"/>
                  </a:cubicBezTo>
                  <a:cubicBezTo>
                    <a:pt x="529" y="2373"/>
                    <a:pt x="524" y="2365"/>
                    <a:pt x="517" y="2364"/>
                  </a:cubicBezTo>
                  <a:cubicBezTo>
                    <a:pt x="491" y="2359"/>
                    <a:pt x="465" y="2360"/>
                    <a:pt x="439" y="2358"/>
                  </a:cubicBezTo>
                  <a:cubicBezTo>
                    <a:pt x="400" y="2350"/>
                    <a:pt x="350" y="2346"/>
                    <a:pt x="313" y="2328"/>
                  </a:cubicBezTo>
                  <a:cubicBezTo>
                    <a:pt x="264" y="2304"/>
                    <a:pt x="234" y="2245"/>
                    <a:pt x="181" y="2232"/>
                  </a:cubicBezTo>
                  <a:cubicBezTo>
                    <a:pt x="169" y="2224"/>
                    <a:pt x="153" y="2220"/>
                    <a:pt x="145" y="2208"/>
                  </a:cubicBezTo>
                  <a:cubicBezTo>
                    <a:pt x="117" y="2167"/>
                    <a:pt x="135" y="2177"/>
                    <a:pt x="103" y="2166"/>
                  </a:cubicBezTo>
                  <a:cubicBezTo>
                    <a:pt x="91" y="2154"/>
                    <a:pt x="72" y="2146"/>
                    <a:pt x="67" y="2130"/>
                  </a:cubicBezTo>
                  <a:cubicBezTo>
                    <a:pt x="58" y="2103"/>
                    <a:pt x="45" y="2078"/>
                    <a:pt x="25" y="2058"/>
                  </a:cubicBezTo>
                  <a:cubicBezTo>
                    <a:pt x="15" y="2028"/>
                    <a:pt x="11" y="1998"/>
                    <a:pt x="1" y="1968"/>
                  </a:cubicBezTo>
                  <a:cubicBezTo>
                    <a:pt x="7" y="1798"/>
                    <a:pt x="0" y="1627"/>
                    <a:pt x="19" y="1458"/>
                  </a:cubicBezTo>
                  <a:cubicBezTo>
                    <a:pt x="17" y="1342"/>
                    <a:pt x="15" y="1226"/>
                    <a:pt x="13" y="1110"/>
                  </a:cubicBezTo>
                  <a:cubicBezTo>
                    <a:pt x="11" y="1028"/>
                    <a:pt x="11" y="946"/>
                    <a:pt x="7" y="864"/>
                  </a:cubicBezTo>
                  <a:cubicBezTo>
                    <a:pt x="10" y="760"/>
                    <a:pt x="17" y="563"/>
                    <a:pt x="31" y="486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2929" y="1802"/>
              <a:ext cx="720" cy="515"/>
            </a:xfrm>
            <a:prstGeom prst="flowChartAlternate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 dirty="0" smtClean="0"/>
                <a:t>MACCS</a:t>
              </a:r>
              <a:endParaRPr lang="en-US" sz="2400" b="1" dirty="0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2686" y="2022"/>
              <a:ext cx="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2686" y="2083"/>
              <a:ext cx="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635" y="1651"/>
              <a:ext cx="33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Input</a:t>
              </a: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638" y="2244"/>
              <a:ext cx="33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Output</a:t>
              </a:r>
            </a:p>
          </p:txBody>
        </p:sp>
        <p:sp>
          <p:nvSpPr>
            <p:cNvPr id="25" name="AutoShape 4"/>
            <p:cNvSpPr>
              <a:spLocks noChangeArrowheads="1"/>
            </p:cNvSpPr>
            <p:nvPr/>
          </p:nvSpPr>
          <p:spPr bwMode="auto">
            <a:xfrm>
              <a:off x="1395" y="1780"/>
              <a:ext cx="1296" cy="537"/>
            </a:xfrm>
            <a:prstGeom prst="flowChartAlternate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 dirty="0"/>
                <a:t>WinMACCS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286" y="2048"/>
              <a:ext cx="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AutoShape 6"/>
          <p:cNvSpPr>
            <a:spLocks noChangeArrowheads="1"/>
          </p:cNvSpPr>
          <p:nvPr/>
        </p:nvSpPr>
        <p:spPr bwMode="auto">
          <a:xfrm>
            <a:off x="506969" y="2696253"/>
            <a:ext cx="2186462" cy="771604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MELMACCS</a:t>
            </a:r>
            <a:endParaRPr lang="en-US" sz="2400" b="1" dirty="0"/>
          </a:p>
        </p:txBody>
      </p:sp>
      <p:sp>
        <p:nvSpPr>
          <p:cNvPr id="34" name="AutoShape 4"/>
          <p:cNvSpPr>
            <a:spLocks noChangeArrowheads="1"/>
          </p:cNvSpPr>
          <p:nvPr/>
        </p:nvSpPr>
        <p:spPr bwMode="auto">
          <a:xfrm>
            <a:off x="457200" y="1757855"/>
            <a:ext cx="3279693" cy="559676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MELCOR</a:t>
            </a:r>
            <a:endParaRPr lang="en-US" sz="2400" b="1" dirty="0"/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 flipH="1" flipV="1">
            <a:off x="1600200" y="2317531"/>
            <a:ext cx="0" cy="3787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1600200" y="2388476"/>
            <a:ext cx="9065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Plot File</a:t>
            </a:r>
            <a:endParaRPr lang="en-US" sz="1400" b="1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774790"/>
            <a:ext cx="2907753" cy="267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38"/>
          <p:cNvSpPr/>
          <p:nvPr/>
        </p:nvSpPr>
        <p:spPr>
          <a:xfrm>
            <a:off x="457200" y="5289332"/>
            <a:ext cx="3066393" cy="1149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flipV="1">
            <a:off x="1466193" y="3467856"/>
            <a:ext cx="275897" cy="306933"/>
          </a:xfrm>
          <a:prstGeom prst="downArrow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 flipV="1">
            <a:off x="4427724" y="3432001"/>
            <a:ext cx="275897" cy="306933"/>
          </a:xfrm>
          <a:prstGeom prst="downArrow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5862" y="3743363"/>
            <a:ext cx="3699641" cy="268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4407496" y="1757855"/>
            <a:ext cx="1822052" cy="609508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LHS</a:t>
            </a:r>
            <a:endParaRPr lang="en-US" sz="2400" b="1" dirty="0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4704253" y="3468059"/>
            <a:ext cx="11495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User Input</a:t>
            </a:r>
            <a:endParaRPr lang="en-US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329" y="4745421"/>
            <a:ext cx="1760220" cy="15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5349201" y="2375467"/>
            <a:ext cx="0" cy="279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V="1">
            <a:off x="5259556" y="2365915"/>
            <a:ext cx="0" cy="2989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>
            <a:off x="2693431" y="2900059"/>
            <a:ext cx="275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>
            <a:off x="2693431" y="3208769"/>
            <a:ext cx="275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6253461" y="2909961"/>
            <a:ext cx="5986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6253461" y="2790611"/>
            <a:ext cx="5986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 flipH="1">
            <a:off x="6237153" y="3208769"/>
            <a:ext cx="60228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 flipH="1">
            <a:off x="6229548" y="3310514"/>
            <a:ext cx="60228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15"/>
          <p:cNvSpPr>
            <a:spLocks noChangeShapeType="1"/>
          </p:cNvSpPr>
          <p:nvPr/>
        </p:nvSpPr>
        <p:spPr bwMode="auto">
          <a:xfrm>
            <a:off x="5436286" y="2375467"/>
            <a:ext cx="0" cy="279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15"/>
          <p:cNvSpPr>
            <a:spLocks noChangeShapeType="1"/>
          </p:cNvSpPr>
          <p:nvPr/>
        </p:nvSpPr>
        <p:spPr bwMode="auto">
          <a:xfrm>
            <a:off x="5531537" y="2375467"/>
            <a:ext cx="0" cy="279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72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MACCS Preprocessors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MelMACCS</a:t>
            </a:r>
          </a:p>
          <a:p>
            <a:pPr lvl="1"/>
            <a:r>
              <a:rPr lang="en-US" dirty="0" smtClean="0"/>
              <a:t>Extracts and processes source-term data from MELCOR plot files</a:t>
            </a:r>
          </a:p>
          <a:p>
            <a:r>
              <a:rPr lang="en-US" dirty="0" smtClean="0"/>
              <a:t>SecPop</a:t>
            </a:r>
          </a:p>
          <a:p>
            <a:pPr lvl="1"/>
            <a:r>
              <a:rPr lang="en-US" dirty="0" smtClean="0"/>
              <a:t>Evaluates census, land use, and economic data for a MACCS site file</a:t>
            </a:r>
          </a:p>
          <a:p>
            <a:r>
              <a:rPr lang="en-US" dirty="0" smtClean="0"/>
              <a:t>COMIDA2</a:t>
            </a:r>
          </a:p>
          <a:p>
            <a:pPr lvl="1"/>
            <a:r>
              <a:rPr lang="en-US" dirty="0" smtClean="0"/>
              <a:t>Evaluates dose coefficients for the food pathway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91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MelMACCS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MelMACCS 1.7.1 released in January 2011</a:t>
            </a:r>
          </a:p>
          <a:p>
            <a:r>
              <a:rPr lang="en-US" dirty="0" smtClean="0"/>
              <a:t>MelMACCS 1.8.0 is currently being developed</a:t>
            </a:r>
          </a:p>
          <a:p>
            <a:pPr lvl="1"/>
            <a:r>
              <a:rPr lang="en-US" dirty="0" smtClean="0"/>
              <a:t>User-definable fission product inventories</a:t>
            </a:r>
          </a:p>
          <a:p>
            <a:pPr lvl="1"/>
            <a:r>
              <a:rPr lang="en-US" dirty="0" smtClean="0"/>
              <a:t>Support for spent fuel pool source terms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935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MELCOR </a:t>
            </a:r>
            <a:r>
              <a:rPr lang="en-US" dirty="0"/>
              <a:t>Accident Consequence Code </a:t>
            </a:r>
            <a:r>
              <a:rPr lang="en-US" dirty="0" smtClean="0"/>
              <a:t>System (MACCS) overview</a:t>
            </a:r>
          </a:p>
          <a:p>
            <a:endParaRPr lang="en-US" sz="800" dirty="0" smtClean="0"/>
          </a:p>
          <a:p>
            <a:r>
              <a:rPr lang="en-US" dirty="0" smtClean="0"/>
              <a:t>Improvements in the most recent versions</a:t>
            </a:r>
          </a:p>
          <a:p>
            <a:endParaRPr lang="en-US" sz="800" dirty="0" smtClean="0"/>
          </a:p>
          <a:p>
            <a:r>
              <a:rPr lang="en-US" dirty="0" smtClean="0"/>
              <a:t>New models being developed</a:t>
            </a:r>
          </a:p>
          <a:p>
            <a:endParaRPr lang="en-US" sz="800" dirty="0" smtClean="0"/>
          </a:p>
          <a:p>
            <a:r>
              <a:rPr lang="en-US" dirty="0" smtClean="0"/>
              <a:t>Improvements in preprocessor codes</a:t>
            </a:r>
          </a:p>
          <a:p>
            <a:endParaRPr lang="en-US" sz="800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12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SecPop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740"/>
            <a:ext cx="8297186" cy="4847424"/>
          </a:xfrm>
        </p:spPr>
        <p:txBody>
          <a:bodyPr/>
          <a:lstStyle/>
          <a:p>
            <a:r>
              <a:rPr lang="en-US" dirty="0" smtClean="0"/>
              <a:t>SecPop 4.2.0 released in October 2013</a:t>
            </a:r>
          </a:p>
          <a:p>
            <a:pPr lvl="1"/>
            <a:r>
              <a:rPr lang="en-US" dirty="0" smtClean="0"/>
              <a:t>Uses 2010 census data</a:t>
            </a:r>
          </a:p>
          <a:p>
            <a:pPr lvl="1"/>
            <a:r>
              <a:rPr lang="en-US" dirty="0" smtClean="0"/>
              <a:t>Allows 16, 32, 48, or 64 compass sectors</a:t>
            </a:r>
          </a:p>
          <a:p>
            <a:pPr lvl="1"/>
            <a:r>
              <a:rPr lang="en-US" dirty="0" smtClean="0"/>
              <a:t>Uses a smart algorithm for defining economic regions</a:t>
            </a:r>
          </a:p>
          <a:p>
            <a:pPr lvl="1"/>
            <a:r>
              <a:rPr lang="en-US" dirty="0" smtClean="0"/>
              <a:t>Supports alternative economic model development</a:t>
            </a:r>
          </a:p>
          <a:p>
            <a:pPr lvl="1"/>
            <a:r>
              <a:rPr lang="en-US" dirty="0" smtClean="0"/>
              <a:t>Supports Windows 7 operating system</a:t>
            </a:r>
          </a:p>
          <a:p>
            <a:r>
              <a:rPr lang="en-US" dirty="0" smtClean="0"/>
              <a:t>SecPop 4.3.0 released in September 2014</a:t>
            </a:r>
          </a:p>
          <a:p>
            <a:pPr lvl="1"/>
            <a:r>
              <a:rPr lang="en-US" dirty="0" smtClean="0"/>
              <a:t>A bug related to the calculation of farm fraction was fixed</a:t>
            </a:r>
          </a:p>
          <a:p>
            <a:pPr lvl="1"/>
            <a:r>
              <a:rPr lang="en-US" dirty="0" smtClean="0"/>
              <a:t>The first three economic regions are automatically assigned as follows:</a:t>
            </a:r>
          </a:p>
          <a:p>
            <a:pPr lvl="2"/>
            <a:r>
              <a:rPr lang="en-US" dirty="0" smtClean="0"/>
              <a:t>Region 1 is the exclusion area – population and economic values are zero</a:t>
            </a:r>
          </a:p>
          <a:p>
            <a:pPr lvl="2"/>
            <a:r>
              <a:rPr lang="en-US" dirty="0" smtClean="0"/>
              <a:t>Region 2 – no land area</a:t>
            </a:r>
          </a:p>
          <a:p>
            <a:pPr lvl="2"/>
            <a:r>
              <a:rPr lang="en-US" dirty="0" smtClean="0"/>
              <a:t>Region 3 – no census blocks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61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Recent MACCS, WinMACCS, and SecPop developments improve modeling fidelity and add user efficiency</a:t>
            </a:r>
          </a:p>
          <a:p>
            <a:pPr lvl="1"/>
            <a:r>
              <a:rPr lang="en-US" dirty="0" smtClean="0"/>
              <a:t>More flexible definition of cohorts</a:t>
            </a:r>
          </a:p>
          <a:p>
            <a:pPr lvl="1"/>
            <a:r>
              <a:rPr lang="en-US" dirty="0" smtClean="0"/>
              <a:t>Explicit modeling of keyhole evacuation</a:t>
            </a:r>
          </a:p>
          <a:p>
            <a:pPr lvl="1"/>
            <a:r>
              <a:rPr lang="en-US" dirty="0" smtClean="0"/>
              <a:t>Choice of units</a:t>
            </a:r>
          </a:p>
          <a:p>
            <a:pPr lvl="1"/>
            <a:r>
              <a:rPr lang="en-US" dirty="0" smtClean="0"/>
              <a:t>Output of population movement for verification against ETE data</a:t>
            </a:r>
          </a:p>
          <a:p>
            <a:pPr lvl="1"/>
            <a:r>
              <a:rPr lang="en-US" dirty="0" smtClean="0"/>
              <a:t>Updated population and economic data</a:t>
            </a:r>
          </a:p>
          <a:p>
            <a:pPr marL="0" indent="0">
              <a:buNone/>
            </a:pPr>
            <a:r>
              <a:rPr lang="en-US" dirty="0" smtClean="0"/>
              <a:t>Ongoing improvements address </a:t>
            </a:r>
          </a:p>
          <a:p>
            <a:pPr lvl="1"/>
            <a:r>
              <a:rPr lang="en-US" dirty="0" smtClean="0"/>
              <a:t>Requirements for NRC’s Level-3 PRA project</a:t>
            </a:r>
          </a:p>
          <a:p>
            <a:pPr lvl="1"/>
            <a:r>
              <a:rPr lang="en-US" dirty="0" smtClean="0"/>
              <a:t>Alternative models for atmospheric transport and economic analysis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03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List of Acronyms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321" y="1219201"/>
            <a:ext cx="7899992" cy="4855162"/>
          </a:xfrm>
        </p:spPr>
        <p:txBody>
          <a:bodyPr/>
          <a:lstStyle/>
          <a:p>
            <a:pPr>
              <a:tabLst>
                <a:tab pos="1489075" algn="l"/>
              </a:tabLst>
            </a:pPr>
            <a:r>
              <a:rPr lang="en-US" sz="1400" dirty="0" smtClean="0"/>
              <a:t>CRAC 	Calculation of Reactor Accident Consequences</a:t>
            </a:r>
          </a:p>
          <a:p>
            <a:pPr>
              <a:tabLst>
                <a:tab pos="1489075" algn="l"/>
              </a:tabLst>
            </a:pPr>
            <a:r>
              <a:rPr lang="en-US" sz="1400" dirty="0" smtClean="0"/>
              <a:t>DHS	Department of Homeland Security</a:t>
            </a:r>
          </a:p>
          <a:p>
            <a:pPr>
              <a:tabLst>
                <a:tab pos="1489075" algn="l"/>
              </a:tabLst>
            </a:pPr>
            <a:r>
              <a:rPr lang="en-US" sz="1400" dirty="0" smtClean="0"/>
              <a:t>PRA	Probabilistic Risk Assessment</a:t>
            </a:r>
          </a:p>
          <a:p>
            <a:pPr>
              <a:tabLst>
                <a:tab pos="1489075" algn="l"/>
              </a:tabLst>
            </a:pPr>
            <a:r>
              <a:rPr lang="en-US" sz="1400" dirty="0" err="1" smtClean="0"/>
              <a:t>REAcct</a:t>
            </a:r>
            <a:r>
              <a:rPr lang="en-US" sz="1400" dirty="0" smtClean="0"/>
              <a:t>	Regional Economic Accounting tool</a:t>
            </a:r>
          </a:p>
          <a:p>
            <a:pPr>
              <a:tabLst>
                <a:tab pos="1489075" algn="l"/>
              </a:tabLst>
            </a:pPr>
            <a:r>
              <a:rPr lang="en-US" sz="1400" dirty="0" smtClean="0"/>
              <a:t>SECPOP	Sector Population, Land Fraction, and Economic Estimation Program</a:t>
            </a:r>
          </a:p>
          <a:p>
            <a:pPr>
              <a:tabLst>
                <a:tab pos="1489075" algn="l"/>
              </a:tabLst>
            </a:pPr>
            <a:r>
              <a:rPr lang="en-US" sz="1400" dirty="0" smtClean="0"/>
              <a:t>SOARCA	State-of-the-Art Reactor </a:t>
            </a:r>
            <a:r>
              <a:rPr lang="en-US" sz="1400" smtClean="0"/>
              <a:t>Consequence Analyses</a:t>
            </a: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58200" y="6356350"/>
            <a:ext cx="6858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DF5DF1-EDFA-45B3-8EAB-822DA5D9550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22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History of NRC Consequence </a:t>
            </a:r>
            <a:br>
              <a:rPr lang="en-US" sz="3200" dirty="0" smtClean="0"/>
            </a:br>
            <a:r>
              <a:rPr lang="en-US" sz="3200" dirty="0" smtClean="0"/>
              <a:t>Code Development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3183"/>
            <a:ext cx="8229600" cy="4909618"/>
          </a:xfrm>
        </p:spPr>
        <p:txBody>
          <a:bodyPr/>
          <a:lstStyle/>
          <a:p>
            <a:r>
              <a:rPr lang="en-US" sz="2000" dirty="0" smtClean="0"/>
              <a:t>MACCS is the NRC tool used to evaluate the offsite consequences of hypothetical radioactive releases into the atmosphere</a:t>
            </a:r>
          </a:p>
          <a:p>
            <a:r>
              <a:rPr lang="en-US" sz="2000" dirty="0" smtClean="0"/>
              <a:t>Evolved from codes going back to the 1970s</a:t>
            </a:r>
          </a:p>
          <a:p>
            <a:pPr lvl="1"/>
            <a:r>
              <a:rPr lang="en-US" dirty="0" smtClean="0"/>
              <a:t>Calculation of Reactor Accident Consequences (CRAC)</a:t>
            </a:r>
          </a:p>
          <a:p>
            <a:pPr lvl="2"/>
            <a:r>
              <a:rPr lang="en-US" sz="1600" dirty="0" smtClean="0"/>
              <a:t>Reactor Safety Study (WASH-1400)</a:t>
            </a:r>
          </a:p>
          <a:p>
            <a:pPr lvl="1"/>
            <a:r>
              <a:rPr lang="en-US" dirty="0" smtClean="0"/>
              <a:t>CRAC2</a:t>
            </a:r>
          </a:p>
          <a:p>
            <a:pPr lvl="2"/>
            <a:r>
              <a:rPr lang="en-US" sz="1600" dirty="0" smtClean="0"/>
              <a:t>1982 Siting Study</a:t>
            </a:r>
          </a:p>
          <a:p>
            <a:pPr lvl="1"/>
            <a:r>
              <a:rPr lang="en-US" dirty="0" smtClean="0"/>
              <a:t>MACCS v1.13.1</a:t>
            </a:r>
          </a:p>
          <a:p>
            <a:pPr lvl="2"/>
            <a:r>
              <a:rPr lang="en-US" sz="1600" dirty="0" smtClean="0"/>
              <a:t>NUREG-1150</a:t>
            </a:r>
          </a:p>
          <a:p>
            <a:pPr lvl="1"/>
            <a:r>
              <a:rPr lang="en-US" dirty="0" smtClean="0"/>
              <a:t>MACCS v2.4 – 3.8	</a:t>
            </a:r>
          </a:p>
          <a:p>
            <a:pPr lvl="2"/>
            <a:r>
              <a:rPr lang="en-US" sz="1600" dirty="0" smtClean="0"/>
              <a:t>Security Studies</a:t>
            </a:r>
          </a:p>
          <a:p>
            <a:pPr lvl="2"/>
            <a:r>
              <a:rPr lang="en-US" sz="1600" dirty="0" smtClean="0"/>
              <a:t>Protective Action Recommendation Study</a:t>
            </a:r>
          </a:p>
          <a:p>
            <a:pPr lvl="2"/>
            <a:r>
              <a:rPr lang="en-US" sz="1600" dirty="0" smtClean="0"/>
              <a:t>State-of-the-Art Reactor Consequence Analyses (SOARCA)</a:t>
            </a:r>
          </a:p>
          <a:p>
            <a:pPr lvl="2"/>
            <a:r>
              <a:rPr lang="en-US" sz="1600" dirty="0" smtClean="0"/>
              <a:t>Spent Fuel Pool Consequence Study</a:t>
            </a:r>
          </a:p>
          <a:p>
            <a:pPr lvl="2"/>
            <a:r>
              <a:rPr lang="en-US" sz="1600" dirty="0" smtClean="0"/>
              <a:t>BWR Mark I and II Containment Venting Study</a:t>
            </a:r>
          </a:p>
          <a:p>
            <a:pPr lvl="2"/>
            <a:r>
              <a:rPr lang="en-US" sz="1600" dirty="0" smtClean="0"/>
              <a:t>Level-3 PRA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24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MACCS Models and </a:t>
            </a:r>
            <a:r>
              <a:rPr lang="en-US" sz="3600" dirty="0" smtClean="0"/>
              <a:t>Capabilities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231"/>
            <a:ext cx="8229600" cy="5020933"/>
          </a:xfrm>
        </p:spPr>
        <p:txBody>
          <a:bodyPr/>
          <a:lstStyle/>
          <a:p>
            <a:r>
              <a:rPr lang="en-US" dirty="0" smtClean="0"/>
              <a:t>Models treat</a:t>
            </a:r>
          </a:p>
          <a:p>
            <a:pPr lvl="1"/>
            <a:r>
              <a:rPr lang="en-US" dirty="0" smtClean="0"/>
              <a:t>Atmospheric transport and deposition onto the ground</a:t>
            </a:r>
          </a:p>
          <a:p>
            <a:pPr lvl="1"/>
            <a:r>
              <a:rPr lang="en-US" dirty="0" smtClean="0"/>
              <a:t>Statistical effect of variability in weather</a:t>
            </a:r>
          </a:p>
          <a:p>
            <a:pPr lvl="1"/>
            <a:r>
              <a:rPr lang="en-US" dirty="0" smtClean="0"/>
              <a:t>Dose pathways for cloudshine, groundshine, inhalation, ingestion, and deposition onto skin</a:t>
            </a:r>
          </a:p>
          <a:p>
            <a:pPr lvl="1"/>
            <a:r>
              <a:rPr lang="en-US" dirty="0" smtClean="0"/>
              <a:t>Protective actions during emergency, intermediate, and long-term phases</a:t>
            </a:r>
          </a:p>
          <a:p>
            <a:r>
              <a:rPr lang="en-US" dirty="0" smtClean="0"/>
              <a:t>Calculates offsite consequences</a:t>
            </a:r>
          </a:p>
          <a:p>
            <a:pPr lvl="1"/>
            <a:r>
              <a:rPr lang="en-US" dirty="0" smtClean="0"/>
              <a:t>Doses</a:t>
            </a:r>
          </a:p>
          <a:p>
            <a:pPr lvl="1"/>
            <a:r>
              <a:rPr lang="en-US" dirty="0" smtClean="0"/>
              <a:t>Health effects</a:t>
            </a:r>
          </a:p>
          <a:p>
            <a:pPr lvl="1"/>
            <a:r>
              <a:rPr lang="en-US" dirty="0"/>
              <a:t>Economic </a:t>
            </a:r>
            <a:r>
              <a:rPr lang="en-US" dirty="0" smtClean="0"/>
              <a:t>costs</a:t>
            </a:r>
            <a:endParaRPr lang="en-US" dirty="0"/>
          </a:p>
          <a:p>
            <a:pPr lvl="1"/>
            <a:r>
              <a:rPr lang="en-US" dirty="0" smtClean="0"/>
              <a:t>Land contamination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73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WinMACCS Interface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3" y="1415332"/>
            <a:ext cx="2814762" cy="4710832"/>
          </a:xfrm>
        </p:spPr>
        <p:txBody>
          <a:bodyPr/>
          <a:lstStyle/>
          <a:p>
            <a:r>
              <a:rPr lang="en-US" sz="2000" dirty="0"/>
              <a:t>Graphical interface improves usability</a:t>
            </a:r>
          </a:p>
          <a:p>
            <a:pPr lvl="1"/>
            <a:r>
              <a:rPr lang="en-US" sz="1800" dirty="0"/>
              <a:t>Organizes problem definition</a:t>
            </a:r>
          </a:p>
          <a:p>
            <a:pPr lvl="1"/>
            <a:r>
              <a:rPr lang="en-US" sz="1800" dirty="0"/>
              <a:t>Provides visual cues</a:t>
            </a:r>
          </a:p>
          <a:p>
            <a:pPr lvl="1"/>
            <a:r>
              <a:rPr lang="en-US" sz="1800" dirty="0"/>
              <a:t>Defines parameters and ranges</a:t>
            </a:r>
          </a:p>
          <a:p>
            <a:r>
              <a:rPr lang="en-US" sz="2000" dirty="0" smtClean="0"/>
              <a:t>Automates evaluation </a:t>
            </a:r>
            <a:r>
              <a:rPr lang="en-US" sz="2000" dirty="0"/>
              <a:t>of uncertainty</a:t>
            </a:r>
          </a:p>
          <a:p>
            <a:r>
              <a:rPr lang="en-US" sz="2000" dirty="0"/>
              <a:t>Incorporates post processing of </a:t>
            </a:r>
            <a:r>
              <a:rPr lang="en-US" sz="2000" dirty="0" smtClean="0"/>
              <a:t>output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824" y="1144988"/>
            <a:ext cx="5956193" cy="432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403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Status of WinMACCS/MACCS Development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WinMACCS/MACCS 3.7 released November 2012</a:t>
            </a:r>
          </a:p>
          <a:p>
            <a:r>
              <a:rPr lang="en-US" dirty="0" smtClean="0"/>
              <a:t>WinMACCS/MACCS 3.9 released September 2014</a:t>
            </a:r>
          </a:p>
          <a:p>
            <a:r>
              <a:rPr lang="en-US" dirty="0" smtClean="0"/>
              <a:t>WinMACCS/MACCS 3.10 is currently being developed</a:t>
            </a:r>
          </a:p>
          <a:p>
            <a:r>
              <a:rPr lang="en-US" dirty="0"/>
              <a:t>D</a:t>
            </a:r>
            <a:r>
              <a:rPr lang="en-US" dirty="0" smtClean="0"/>
              <a:t>evelopment beyond version 3.10 is also ongoing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43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167"/>
            <a:ext cx="8229600" cy="991675"/>
          </a:xfrm>
        </p:spPr>
        <p:txBody>
          <a:bodyPr/>
          <a:lstStyle/>
          <a:p>
            <a:r>
              <a:rPr lang="en-US" dirty="0" smtClean="0"/>
              <a:t>Improvements In </a:t>
            </a:r>
            <a:r>
              <a:rPr lang="en-US" dirty="0"/>
              <a:t>WinMACCS 3.9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0160"/>
            <a:ext cx="8229600" cy="4846004"/>
          </a:xfrm>
        </p:spPr>
        <p:txBody>
          <a:bodyPr/>
          <a:lstStyle/>
          <a:p>
            <a:r>
              <a:rPr lang="en-US" dirty="0" smtClean="0"/>
              <a:t>Flexible capability to define the location of cohorts</a:t>
            </a:r>
          </a:p>
          <a:p>
            <a:r>
              <a:rPr lang="en-US" dirty="0" smtClean="0"/>
              <a:t>Keyhole evacuation model</a:t>
            </a:r>
          </a:p>
          <a:p>
            <a:r>
              <a:rPr lang="en-US" dirty="0" smtClean="0"/>
              <a:t>Tracking population movement</a:t>
            </a:r>
          </a:p>
          <a:p>
            <a:r>
              <a:rPr lang="en-US" dirty="0" smtClean="0"/>
              <a:t>Resizable parameter input screens</a:t>
            </a:r>
          </a:p>
          <a:p>
            <a:r>
              <a:rPr lang="en-US" dirty="0"/>
              <a:t>Choice of units</a:t>
            </a:r>
          </a:p>
          <a:p>
            <a:r>
              <a:rPr lang="en-US" dirty="0" smtClean="0"/>
              <a:t>Improvements in reporting options</a:t>
            </a:r>
          </a:p>
          <a:p>
            <a:r>
              <a:rPr lang="en-US" dirty="0" smtClean="0"/>
              <a:t>Change-card </a:t>
            </a:r>
            <a:r>
              <a:rPr lang="en-US" dirty="0"/>
              <a:t>paradigm for cohorts eliminated</a:t>
            </a:r>
          </a:p>
          <a:p>
            <a:pPr lvl="1"/>
            <a:r>
              <a:rPr lang="en-US" dirty="0"/>
              <a:t>Auto-propagation of cohort values added to facilitate conversion</a:t>
            </a:r>
          </a:p>
          <a:p>
            <a:r>
              <a:rPr lang="en-US" dirty="0" smtClean="0"/>
              <a:t>Upper limits increased</a:t>
            </a:r>
          </a:p>
          <a:p>
            <a:pPr lvl="1"/>
            <a:r>
              <a:rPr lang="en-US" dirty="0" smtClean="0"/>
              <a:t>Up to 150 chemical groups</a:t>
            </a:r>
          </a:p>
          <a:p>
            <a:pPr lvl="1"/>
            <a:r>
              <a:rPr lang="en-US" dirty="0" smtClean="0"/>
              <a:t>Up to 500 plume segments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E10026D0-FE9E-4879-A812-C33439B6BC8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91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Cohorts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073427"/>
            <a:ext cx="4038600" cy="2790908"/>
          </a:xfrm>
        </p:spPr>
        <p:txBody>
          <a:bodyPr/>
          <a:lstStyle/>
          <a:p>
            <a:r>
              <a:rPr lang="en-US" dirty="0" smtClean="0"/>
              <a:t>Cohorts represent emergency response of distinct segments of the population</a:t>
            </a:r>
          </a:p>
          <a:p>
            <a:r>
              <a:rPr lang="en-US" dirty="0" smtClean="0"/>
              <a:t>Each cohort follows a timeline of actions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10026D0-FE9E-4879-A812-C33439B6BC8C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4184293"/>
            <a:ext cx="7848600" cy="19084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072" y="1317318"/>
            <a:ext cx="4077269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99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Added Flexibility in Defining Cohorts 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0329" y="910305"/>
            <a:ext cx="4700798" cy="5134488"/>
          </a:xfrm>
        </p:spPr>
        <p:txBody>
          <a:bodyPr/>
          <a:lstStyle/>
          <a:p>
            <a:r>
              <a:rPr lang="en-US" sz="2400" dirty="0" smtClean="0"/>
              <a:t>The user can locate cohorts in regions anywhere within MACCS grid</a:t>
            </a:r>
          </a:p>
          <a:p>
            <a:pPr lvl="1"/>
            <a:r>
              <a:rPr lang="en-US" sz="2000" dirty="0" smtClean="0"/>
              <a:t>Feature was supported previously, but not user friendly</a:t>
            </a:r>
          </a:p>
          <a:p>
            <a:pPr lvl="1"/>
            <a:r>
              <a:rPr lang="en-US" sz="2000" dirty="0" smtClean="0"/>
              <a:t>Map layer can be used to facilitate cohort locations</a:t>
            </a:r>
          </a:p>
          <a:p>
            <a:r>
              <a:rPr lang="en-US" sz="2400" dirty="0" smtClean="0"/>
              <a:t>E.g., regions might represent</a:t>
            </a:r>
          </a:p>
          <a:p>
            <a:pPr lvl="1"/>
            <a:r>
              <a:rPr lang="en-US" sz="2000" dirty="0" smtClean="0"/>
              <a:t>Emergency Planning Zone (EPZ)</a:t>
            </a:r>
          </a:p>
          <a:p>
            <a:pPr lvl="1"/>
            <a:r>
              <a:rPr lang="en-US" sz="2000" dirty="0" smtClean="0"/>
              <a:t>Shadow evacuation</a:t>
            </a:r>
          </a:p>
          <a:p>
            <a:pPr lvl="1"/>
            <a:r>
              <a:rPr lang="en-US" sz="2000" dirty="0" smtClean="0"/>
              <a:t>No evacuation </a:t>
            </a:r>
          </a:p>
          <a:p>
            <a:pPr lvl="1"/>
            <a:r>
              <a:rPr lang="en-US" sz="2000" dirty="0" smtClean="0"/>
              <a:t>Special facility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10026D0-FE9E-4879-A812-C33439B6BC8C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231950" y="1681470"/>
            <a:ext cx="3698883" cy="3685666"/>
            <a:chOff x="5651921" y="1824588"/>
            <a:chExt cx="3072186" cy="3072186"/>
          </a:xfrm>
        </p:grpSpPr>
        <p:pic>
          <p:nvPicPr>
            <p:cNvPr id="2059" name="Picture 5" descr="F:\NBixler\WinMACCS Projects\SOARCA\PeachBottomR11\PeachBottom-LTSBO-Nov10\Data\Map_32.19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921" y="1824588"/>
              <a:ext cx="3072186" cy="3072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Oval 35"/>
            <p:cNvSpPr/>
            <p:nvPr/>
          </p:nvSpPr>
          <p:spPr>
            <a:xfrm>
              <a:off x="5657056" y="1829724"/>
              <a:ext cx="3067050" cy="3067050"/>
            </a:xfrm>
            <a:prstGeom prst="ellipse">
              <a:avLst/>
            </a:prstGeom>
            <a:solidFill>
              <a:srgbClr val="FFFF00">
                <a:alpha val="25000"/>
              </a:srgbClr>
            </a:solidFill>
            <a:ln>
              <a:solidFill>
                <a:srgbClr val="00206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dirty="0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6358622" y="1882276"/>
              <a:ext cx="630620" cy="726910"/>
            </a:xfrm>
            <a:custGeom>
              <a:avLst/>
              <a:gdLst>
                <a:gd name="connsiteX0" fmla="*/ 0 w 630620"/>
                <a:gd name="connsiteY0" fmla="*/ 197069 h 709448"/>
                <a:gd name="connsiteX1" fmla="*/ 0 w 630620"/>
                <a:gd name="connsiteY1" fmla="*/ 197069 h 709448"/>
                <a:gd name="connsiteX2" fmla="*/ 63062 w 630620"/>
                <a:gd name="connsiteY2" fmla="*/ 165538 h 709448"/>
                <a:gd name="connsiteX3" fmla="*/ 70944 w 630620"/>
                <a:gd name="connsiteY3" fmla="*/ 141889 h 709448"/>
                <a:gd name="connsiteX4" fmla="*/ 118241 w 630620"/>
                <a:gd name="connsiteY4" fmla="*/ 126124 h 709448"/>
                <a:gd name="connsiteX5" fmla="*/ 141889 w 630620"/>
                <a:gd name="connsiteY5" fmla="*/ 118241 h 709448"/>
                <a:gd name="connsiteX6" fmla="*/ 212834 w 630620"/>
                <a:gd name="connsiteY6" fmla="*/ 86710 h 709448"/>
                <a:gd name="connsiteX7" fmla="*/ 307427 w 630620"/>
                <a:gd name="connsiteY7" fmla="*/ 55179 h 709448"/>
                <a:gd name="connsiteX8" fmla="*/ 378372 w 630620"/>
                <a:gd name="connsiteY8" fmla="*/ 31531 h 709448"/>
                <a:gd name="connsiteX9" fmla="*/ 402020 w 630620"/>
                <a:gd name="connsiteY9" fmla="*/ 23648 h 709448"/>
                <a:gd name="connsiteX10" fmla="*/ 425668 w 630620"/>
                <a:gd name="connsiteY10" fmla="*/ 15765 h 709448"/>
                <a:gd name="connsiteX11" fmla="*/ 480848 w 630620"/>
                <a:gd name="connsiteY11" fmla="*/ 0 h 709448"/>
                <a:gd name="connsiteX12" fmla="*/ 630620 w 630620"/>
                <a:gd name="connsiteY12" fmla="*/ 599089 h 709448"/>
                <a:gd name="connsiteX13" fmla="*/ 346841 w 630620"/>
                <a:gd name="connsiteY13" fmla="*/ 709448 h 709448"/>
                <a:gd name="connsiteX14" fmla="*/ 0 w 630620"/>
                <a:gd name="connsiteY14" fmla="*/ 197069 h 70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30620" h="709448">
                  <a:moveTo>
                    <a:pt x="0" y="197069"/>
                  </a:moveTo>
                  <a:lnTo>
                    <a:pt x="0" y="197069"/>
                  </a:lnTo>
                  <a:cubicBezTo>
                    <a:pt x="21021" y="186559"/>
                    <a:pt x="44511" y="179967"/>
                    <a:pt x="63062" y="165538"/>
                  </a:cubicBezTo>
                  <a:cubicBezTo>
                    <a:pt x="69621" y="160437"/>
                    <a:pt x="64182" y="146719"/>
                    <a:pt x="70944" y="141889"/>
                  </a:cubicBezTo>
                  <a:cubicBezTo>
                    <a:pt x="84467" y="132230"/>
                    <a:pt x="102475" y="131379"/>
                    <a:pt x="118241" y="126124"/>
                  </a:cubicBezTo>
                  <a:cubicBezTo>
                    <a:pt x="126124" y="123496"/>
                    <a:pt x="134975" y="122850"/>
                    <a:pt x="141889" y="118241"/>
                  </a:cubicBezTo>
                  <a:cubicBezTo>
                    <a:pt x="179365" y="93258"/>
                    <a:pt x="156549" y="105472"/>
                    <a:pt x="212834" y="86710"/>
                  </a:cubicBezTo>
                  <a:lnTo>
                    <a:pt x="307427" y="55179"/>
                  </a:lnTo>
                  <a:lnTo>
                    <a:pt x="378372" y="31531"/>
                  </a:lnTo>
                  <a:lnTo>
                    <a:pt x="402020" y="23648"/>
                  </a:lnTo>
                  <a:cubicBezTo>
                    <a:pt x="409903" y="21020"/>
                    <a:pt x="417472" y="17131"/>
                    <a:pt x="425668" y="15765"/>
                  </a:cubicBezTo>
                  <a:cubicBezTo>
                    <a:pt x="476630" y="7271"/>
                    <a:pt x="461662" y="19183"/>
                    <a:pt x="480848" y="0"/>
                  </a:cubicBezTo>
                  <a:lnTo>
                    <a:pt x="630620" y="599089"/>
                  </a:lnTo>
                  <a:lnTo>
                    <a:pt x="346841" y="709448"/>
                  </a:lnTo>
                  <a:lnTo>
                    <a:pt x="0" y="197069"/>
                  </a:lnTo>
                  <a:close/>
                </a:path>
              </a:pathLst>
            </a:custGeom>
            <a:solidFill>
              <a:srgbClr val="0070C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253956" y="2449944"/>
              <a:ext cx="1828800" cy="1828800"/>
            </a:xfrm>
            <a:prstGeom prst="ellipse">
              <a:avLst/>
            </a:prstGeom>
            <a:solidFill>
              <a:srgbClr val="A05924">
                <a:alpha val="51000"/>
              </a:srgbClr>
            </a:solidFill>
            <a:ln>
              <a:solidFill>
                <a:srgbClr val="00206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168356" y="3341024"/>
              <a:ext cx="46038" cy="4445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6732974" y="2902053"/>
              <a:ext cx="914400" cy="935038"/>
            </a:xfrm>
            <a:prstGeom prst="ellipse">
              <a:avLst/>
            </a:prstGeom>
            <a:solidFill>
              <a:schemeClr val="accent1">
                <a:alpha val="57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7174706" y="3341024"/>
              <a:ext cx="46038" cy="4445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42" name="Straight Connector 41"/>
            <p:cNvCxnSpPr>
              <a:stCxn id="39" idx="5"/>
              <a:endCxn id="36" idx="5"/>
            </p:cNvCxnSpPr>
            <p:nvPr/>
          </p:nvCxnSpPr>
          <p:spPr>
            <a:xfrm>
              <a:off x="7208044" y="3379124"/>
              <a:ext cx="1066800" cy="1068388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190581" y="3368012"/>
              <a:ext cx="588963" cy="1419225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6427777" y="3350061"/>
              <a:ext cx="753671" cy="1349214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009606" y="1840044"/>
              <a:ext cx="352425" cy="305673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984410" y="3364344"/>
              <a:ext cx="1166812" cy="954087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9" idx="2"/>
            </p:cNvCxnSpPr>
            <p:nvPr/>
          </p:nvCxnSpPr>
          <p:spPr>
            <a:xfrm flipH="1">
              <a:off x="5698331" y="3363249"/>
              <a:ext cx="1470025" cy="363538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9" idx="1"/>
            </p:cNvCxnSpPr>
            <p:nvPr/>
          </p:nvCxnSpPr>
          <p:spPr>
            <a:xfrm flipH="1" flipV="1">
              <a:off x="5685631" y="3020349"/>
              <a:ext cx="1489075" cy="327025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5968206" y="2448849"/>
              <a:ext cx="1201738" cy="892175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358731" y="2088487"/>
              <a:ext cx="823913" cy="1235075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39" idx="0"/>
            </p:cNvCxnSpPr>
            <p:nvPr/>
          </p:nvCxnSpPr>
          <p:spPr>
            <a:xfrm flipH="1" flipV="1">
              <a:off x="6828631" y="1877349"/>
              <a:ext cx="361950" cy="1463675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1" idx="3"/>
            </p:cNvCxnSpPr>
            <p:nvPr/>
          </p:nvCxnSpPr>
          <p:spPr>
            <a:xfrm flipV="1">
              <a:off x="7181448" y="2029750"/>
              <a:ext cx="753671" cy="1349214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9" idx="7"/>
            </p:cNvCxnSpPr>
            <p:nvPr/>
          </p:nvCxnSpPr>
          <p:spPr>
            <a:xfrm flipV="1">
              <a:off x="7208044" y="2393287"/>
              <a:ext cx="1166812" cy="954087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209631" y="2867949"/>
              <a:ext cx="1444625" cy="49530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9" idx="6"/>
            </p:cNvCxnSpPr>
            <p:nvPr/>
          </p:nvCxnSpPr>
          <p:spPr>
            <a:xfrm>
              <a:off x="7214394" y="3363249"/>
              <a:ext cx="1509712" cy="11430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9" idx="6"/>
            </p:cNvCxnSpPr>
            <p:nvPr/>
          </p:nvCxnSpPr>
          <p:spPr>
            <a:xfrm>
              <a:off x="7214394" y="3363249"/>
              <a:ext cx="1366837" cy="64770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Oval 65"/>
          <p:cNvSpPr/>
          <p:nvPr/>
        </p:nvSpPr>
        <p:spPr>
          <a:xfrm>
            <a:off x="2778246" y="4617741"/>
            <a:ext cx="415351" cy="381663"/>
          </a:xfrm>
          <a:prstGeom prst="ellipse">
            <a:avLst/>
          </a:prstGeom>
          <a:solidFill>
            <a:srgbClr val="FFFF66">
              <a:alpha val="63000"/>
            </a:srgbClr>
          </a:solidFill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765583" y="5039621"/>
            <a:ext cx="374447" cy="392209"/>
            <a:chOff x="3147981" y="5859944"/>
            <a:chExt cx="221799" cy="266221"/>
          </a:xfrm>
        </p:grpSpPr>
        <p:sp>
          <p:nvSpPr>
            <p:cNvPr id="72" name="Freeform 71"/>
            <p:cNvSpPr/>
            <p:nvPr/>
          </p:nvSpPr>
          <p:spPr bwMode="auto">
            <a:xfrm>
              <a:off x="3155817" y="5859944"/>
              <a:ext cx="213963" cy="251560"/>
            </a:xfrm>
            <a:custGeom>
              <a:avLst/>
              <a:gdLst>
                <a:gd name="connsiteX0" fmla="*/ 0 w 630620"/>
                <a:gd name="connsiteY0" fmla="*/ 197069 h 709448"/>
                <a:gd name="connsiteX1" fmla="*/ 0 w 630620"/>
                <a:gd name="connsiteY1" fmla="*/ 197069 h 709448"/>
                <a:gd name="connsiteX2" fmla="*/ 63062 w 630620"/>
                <a:gd name="connsiteY2" fmla="*/ 165538 h 709448"/>
                <a:gd name="connsiteX3" fmla="*/ 70944 w 630620"/>
                <a:gd name="connsiteY3" fmla="*/ 141889 h 709448"/>
                <a:gd name="connsiteX4" fmla="*/ 118241 w 630620"/>
                <a:gd name="connsiteY4" fmla="*/ 126124 h 709448"/>
                <a:gd name="connsiteX5" fmla="*/ 141889 w 630620"/>
                <a:gd name="connsiteY5" fmla="*/ 118241 h 709448"/>
                <a:gd name="connsiteX6" fmla="*/ 212834 w 630620"/>
                <a:gd name="connsiteY6" fmla="*/ 86710 h 709448"/>
                <a:gd name="connsiteX7" fmla="*/ 307427 w 630620"/>
                <a:gd name="connsiteY7" fmla="*/ 55179 h 709448"/>
                <a:gd name="connsiteX8" fmla="*/ 378372 w 630620"/>
                <a:gd name="connsiteY8" fmla="*/ 31531 h 709448"/>
                <a:gd name="connsiteX9" fmla="*/ 402020 w 630620"/>
                <a:gd name="connsiteY9" fmla="*/ 23648 h 709448"/>
                <a:gd name="connsiteX10" fmla="*/ 425668 w 630620"/>
                <a:gd name="connsiteY10" fmla="*/ 15765 h 709448"/>
                <a:gd name="connsiteX11" fmla="*/ 480848 w 630620"/>
                <a:gd name="connsiteY11" fmla="*/ 0 h 709448"/>
                <a:gd name="connsiteX12" fmla="*/ 630620 w 630620"/>
                <a:gd name="connsiteY12" fmla="*/ 599089 h 709448"/>
                <a:gd name="connsiteX13" fmla="*/ 346841 w 630620"/>
                <a:gd name="connsiteY13" fmla="*/ 709448 h 709448"/>
                <a:gd name="connsiteX14" fmla="*/ 0 w 630620"/>
                <a:gd name="connsiteY14" fmla="*/ 197069 h 70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30620" h="709448">
                  <a:moveTo>
                    <a:pt x="0" y="197069"/>
                  </a:moveTo>
                  <a:lnTo>
                    <a:pt x="0" y="197069"/>
                  </a:lnTo>
                  <a:cubicBezTo>
                    <a:pt x="21021" y="186559"/>
                    <a:pt x="44511" y="179967"/>
                    <a:pt x="63062" y="165538"/>
                  </a:cubicBezTo>
                  <a:cubicBezTo>
                    <a:pt x="69621" y="160437"/>
                    <a:pt x="64182" y="146719"/>
                    <a:pt x="70944" y="141889"/>
                  </a:cubicBezTo>
                  <a:cubicBezTo>
                    <a:pt x="84467" y="132230"/>
                    <a:pt x="102475" y="131379"/>
                    <a:pt x="118241" y="126124"/>
                  </a:cubicBezTo>
                  <a:cubicBezTo>
                    <a:pt x="126124" y="123496"/>
                    <a:pt x="134975" y="122850"/>
                    <a:pt x="141889" y="118241"/>
                  </a:cubicBezTo>
                  <a:cubicBezTo>
                    <a:pt x="179365" y="93258"/>
                    <a:pt x="156549" y="105472"/>
                    <a:pt x="212834" y="86710"/>
                  </a:cubicBezTo>
                  <a:lnTo>
                    <a:pt x="307427" y="55179"/>
                  </a:lnTo>
                  <a:lnTo>
                    <a:pt x="378372" y="31531"/>
                  </a:lnTo>
                  <a:lnTo>
                    <a:pt x="402020" y="23648"/>
                  </a:lnTo>
                  <a:cubicBezTo>
                    <a:pt x="409903" y="21020"/>
                    <a:pt x="417472" y="17131"/>
                    <a:pt x="425668" y="15765"/>
                  </a:cubicBezTo>
                  <a:cubicBezTo>
                    <a:pt x="476630" y="7271"/>
                    <a:pt x="461662" y="19183"/>
                    <a:pt x="480848" y="0"/>
                  </a:cubicBezTo>
                  <a:lnTo>
                    <a:pt x="630620" y="599089"/>
                  </a:lnTo>
                  <a:lnTo>
                    <a:pt x="346841" y="709448"/>
                  </a:lnTo>
                  <a:lnTo>
                    <a:pt x="0" y="197069"/>
                  </a:lnTo>
                  <a:close/>
                </a:path>
              </a:pathLst>
            </a:custGeom>
            <a:solidFill>
              <a:srgbClr val="FFFF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3147981" y="5874605"/>
              <a:ext cx="213963" cy="251560"/>
            </a:xfrm>
            <a:custGeom>
              <a:avLst/>
              <a:gdLst>
                <a:gd name="connsiteX0" fmla="*/ 0 w 630620"/>
                <a:gd name="connsiteY0" fmla="*/ 197069 h 709448"/>
                <a:gd name="connsiteX1" fmla="*/ 0 w 630620"/>
                <a:gd name="connsiteY1" fmla="*/ 197069 h 709448"/>
                <a:gd name="connsiteX2" fmla="*/ 63062 w 630620"/>
                <a:gd name="connsiteY2" fmla="*/ 165538 h 709448"/>
                <a:gd name="connsiteX3" fmla="*/ 70944 w 630620"/>
                <a:gd name="connsiteY3" fmla="*/ 141889 h 709448"/>
                <a:gd name="connsiteX4" fmla="*/ 118241 w 630620"/>
                <a:gd name="connsiteY4" fmla="*/ 126124 h 709448"/>
                <a:gd name="connsiteX5" fmla="*/ 141889 w 630620"/>
                <a:gd name="connsiteY5" fmla="*/ 118241 h 709448"/>
                <a:gd name="connsiteX6" fmla="*/ 212834 w 630620"/>
                <a:gd name="connsiteY6" fmla="*/ 86710 h 709448"/>
                <a:gd name="connsiteX7" fmla="*/ 307427 w 630620"/>
                <a:gd name="connsiteY7" fmla="*/ 55179 h 709448"/>
                <a:gd name="connsiteX8" fmla="*/ 378372 w 630620"/>
                <a:gd name="connsiteY8" fmla="*/ 31531 h 709448"/>
                <a:gd name="connsiteX9" fmla="*/ 402020 w 630620"/>
                <a:gd name="connsiteY9" fmla="*/ 23648 h 709448"/>
                <a:gd name="connsiteX10" fmla="*/ 425668 w 630620"/>
                <a:gd name="connsiteY10" fmla="*/ 15765 h 709448"/>
                <a:gd name="connsiteX11" fmla="*/ 480848 w 630620"/>
                <a:gd name="connsiteY11" fmla="*/ 0 h 709448"/>
                <a:gd name="connsiteX12" fmla="*/ 630620 w 630620"/>
                <a:gd name="connsiteY12" fmla="*/ 599089 h 709448"/>
                <a:gd name="connsiteX13" fmla="*/ 346841 w 630620"/>
                <a:gd name="connsiteY13" fmla="*/ 709448 h 709448"/>
                <a:gd name="connsiteX14" fmla="*/ 0 w 630620"/>
                <a:gd name="connsiteY14" fmla="*/ 197069 h 70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30620" h="709448">
                  <a:moveTo>
                    <a:pt x="0" y="197069"/>
                  </a:moveTo>
                  <a:lnTo>
                    <a:pt x="0" y="197069"/>
                  </a:lnTo>
                  <a:cubicBezTo>
                    <a:pt x="21021" y="186559"/>
                    <a:pt x="44511" y="179967"/>
                    <a:pt x="63062" y="165538"/>
                  </a:cubicBezTo>
                  <a:cubicBezTo>
                    <a:pt x="69621" y="160437"/>
                    <a:pt x="64182" y="146719"/>
                    <a:pt x="70944" y="141889"/>
                  </a:cubicBezTo>
                  <a:cubicBezTo>
                    <a:pt x="84467" y="132230"/>
                    <a:pt x="102475" y="131379"/>
                    <a:pt x="118241" y="126124"/>
                  </a:cubicBezTo>
                  <a:cubicBezTo>
                    <a:pt x="126124" y="123496"/>
                    <a:pt x="134975" y="122850"/>
                    <a:pt x="141889" y="118241"/>
                  </a:cubicBezTo>
                  <a:cubicBezTo>
                    <a:pt x="179365" y="93258"/>
                    <a:pt x="156549" y="105472"/>
                    <a:pt x="212834" y="86710"/>
                  </a:cubicBezTo>
                  <a:lnTo>
                    <a:pt x="307427" y="55179"/>
                  </a:lnTo>
                  <a:lnTo>
                    <a:pt x="378372" y="31531"/>
                  </a:lnTo>
                  <a:lnTo>
                    <a:pt x="402020" y="23648"/>
                  </a:lnTo>
                  <a:cubicBezTo>
                    <a:pt x="409903" y="21020"/>
                    <a:pt x="417472" y="17131"/>
                    <a:pt x="425668" y="15765"/>
                  </a:cubicBezTo>
                  <a:cubicBezTo>
                    <a:pt x="476630" y="7271"/>
                    <a:pt x="461662" y="19183"/>
                    <a:pt x="480848" y="0"/>
                  </a:cubicBezTo>
                  <a:lnTo>
                    <a:pt x="630620" y="599089"/>
                  </a:lnTo>
                  <a:lnTo>
                    <a:pt x="346841" y="709448"/>
                  </a:lnTo>
                  <a:lnTo>
                    <a:pt x="0" y="197069"/>
                  </a:lnTo>
                  <a:close/>
                </a:path>
              </a:pathLst>
            </a:custGeom>
            <a:solidFill>
              <a:srgbClr val="0070C0">
                <a:alpha val="25000"/>
              </a:srgbClr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</p:grpSp>
      <p:sp>
        <p:nvSpPr>
          <p:cNvPr id="57" name="Oval 56"/>
          <p:cNvSpPr/>
          <p:nvPr/>
        </p:nvSpPr>
        <p:spPr>
          <a:xfrm>
            <a:off x="4541699" y="3853666"/>
            <a:ext cx="330994" cy="354672"/>
          </a:xfrm>
          <a:prstGeom prst="ellipse">
            <a:avLst/>
          </a:prstGeom>
          <a:solidFill>
            <a:schemeClr val="accent1">
              <a:alpha val="57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3320639" y="4234940"/>
            <a:ext cx="394943" cy="390752"/>
          </a:xfrm>
          <a:prstGeom prst="ellipse">
            <a:avLst/>
          </a:prstGeom>
          <a:solidFill>
            <a:srgbClr val="A05924">
              <a:alpha val="51000"/>
            </a:srgbClr>
          </a:solidFill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127474"/>
      </p:ext>
    </p:extLst>
  </p:cSld>
  <p:clrMapOvr>
    <a:masterClrMapping/>
  </p:clrMapOvr>
</p:sld>
</file>

<file path=ppt/theme/theme1.xml><?xml version="1.0" encoding="utf-8"?>
<a:theme xmlns:a="http://schemas.openxmlformats.org/drawingml/2006/main" name="Sandia_CorpPresentation_Template1">
  <a:themeElements>
    <a:clrScheme name="Sandia Brand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103160"/>
      </a:accent5>
      <a:accent6>
        <a:srgbClr val="730E00"/>
      </a:accent6>
      <a:hlink>
        <a:srgbClr val="37A6D2"/>
      </a:hlink>
      <a:folHlink>
        <a:srgbClr val="B71A2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Sandia_CorpPresentation_Template1.thmx</Template>
  <TotalTime>9105</TotalTime>
  <Words>865</Words>
  <Application>Microsoft Office PowerPoint</Application>
  <PresentationFormat>On-screen Show (4:3)</PresentationFormat>
  <Paragraphs>186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Sandia_CorpPresentation_Template1</vt:lpstr>
      <vt:lpstr>MACCS Overview and Status</vt:lpstr>
      <vt:lpstr>Outline</vt:lpstr>
      <vt:lpstr>History of NRC Consequence  Code Development</vt:lpstr>
      <vt:lpstr>MACCS Models and Capabilities</vt:lpstr>
      <vt:lpstr>WinMACCS Interface</vt:lpstr>
      <vt:lpstr>Status of WinMACCS/MACCS Development</vt:lpstr>
      <vt:lpstr>Improvements In WinMACCS 3.9</vt:lpstr>
      <vt:lpstr>Defining Cohorts</vt:lpstr>
      <vt:lpstr>Added Flexibility in Defining Cohorts </vt:lpstr>
      <vt:lpstr>Keyhole Evacuation Model</vt:lpstr>
      <vt:lpstr>Tracking Population Movement</vt:lpstr>
      <vt:lpstr>Resizable Parameter Input Screens</vt:lpstr>
      <vt:lpstr>Choice of Units</vt:lpstr>
      <vt:lpstr>Reporting Options</vt:lpstr>
      <vt:lpstr>Development of WinMACCS 3.10</vt:lpstr>
      <vt:lpstr>Development Beyond 3.10</vt:lpstr>
      <vt:lpstr>Typical WinMACCS Calculation Framework </vt:lpstr>
      <vt:lpstr>MACCS Preprocessors</vt:lpstr>
      <vt:lpstr>MelMACCS Status</vt:lpstr>
      <vt:lpstr>SecPop Status</vt:lpstr>
      <vt:lpstr>Summary</vt:lpstr>
      <vt:lpstr>List of Acronyms</vt:lpstr>
    </vt:vector>
  </TitlesOfParts>
  <Company>Sandia National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Vittitow, Michael P</dc:creator>
  <cp:lastModifiedBy>mjh4</cp:lastModifiedBy>
  <cp:revision>233</cp:revision>
  <dcterms:created xsi:type="dcterms:W3CDTF">2011-10-03T16:15:05Z</dcterms:created>
  <dcterms:modified xsi:type="dcterms:W3CDTF">2014-09-09T10:41:15Z</dcterms:modified>
</cp:coreProperties>
</file>