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6" r:id="rId1"/>
  </p:sldMasterIdLst>
  <p:notesMasterIdLst>
    <p:notesMasterId r:id="rId27"/>
  </p:notesMasterIdLst>
  <p:sldIdLst>
    <p:sldId id="256" r:id="rId2"/>
    <p:sldId id="262" r:id="rId3"/>
    <p:sldId id="301" r:id="rId4"/>
    <p:sldId id="297" r:id="rId5"/>
    <p:sldId id="280" r:id="rId6"/>
    <p:sldId id="257" r:id="rId7"/>
    <p:sldId id="258" r:id="rId8"/>
    <p:sldId id="294" r:id="rId9"/>
    <p:sldId id="264" r:id="rId10"/>
    <p:sldId id="295" r:id="rId11"/>
    <p:sldId id="281" r:id="rId12"/>
    <p:sldId id="293" r:id="rId13"/>
    <p:sldId id="283" r:id="rId14"/>
    <p:sldId id="284" r:id="rId15"/>
    <p:sldId id="303" r:id="rId16"/>
    <p:sldId id="287" r:id="rId17"/>
    <p:sldId id="290" r:id="rId18"/>
    <p:sldId id="291" r:id="rId19"/>
    <p:sldId id="292" r:id="rId20"/>
    <p:sldId id="265" r:id="rId21"/>
    <p:sldId id="300" r:id="rId22"/>
    <p:sldId id="302" r:id="rId23"/>
    <p:sldId id="304" r:id="rId24"/>
    <p:sldId id="305" r:id="rId25"/>
    <p:sldId id="306"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90000"/>
    <a:srgbClr val="990033"/>
    <a:srgbClr val="9900CC"/>
    <a:srgbClr val="FF99CC"/>
    <a:srgbClr val="99CCFF"/>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71" autoAdjust="0"/>
    <p:restoredTop sz="96395" autoAdjust="0"/>
  </p:normalViewPr>
  <p:slideViewPr>
    <p:cSldViewPr snapToGrid="0">
      <p:cViewPr varScale="1">
        <p:scale>
          <a:sx n="107" d="100"/>
          <a:sy n="107" d="100"/>
        </p:scale>
        <p:origin x="870" y="114"/>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D2723A-BF7C-4AD2-BF8F-78FED3A80FF3}" type="datetimeFigureOut">
              <a:rPr lang="en-US" smtClean="0"/>
              <a:t>9/12/2023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031871-B574-4991-9E26-1F246187B38B}" type="slidenum">
              <a:rPr lang="en-US" smtClean="0"/>
              <a:t>‹#›</a:t>
            </a:fld>
            <a:endParaRPr lang="en-US"/>
          </a:p>
        </p:txBody>
      </p:sp>
    </p:spTree>
    <p:extLst>
      <p:ext uri="{BB962C8B-B14F-4D97-AF65-F5344CB8AC3E}">
        <p14:creationId xmlns:p14="http://schemas.microsoft.com/office/powerpoint/2010/main" val="28856855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031871-B574-4991-9E26-1F246187B38B}" type="slidenum">
              <a:rPr lang="en-US" smtClean="0"/>
              <a:t>1</a:t>
            </a:fld>
            <a:endParaRPr lang="en-US"/>
          </a:p>
        </p:txBody>
      </p:sp>
    </p:spTree>
    <p:extLst>
      <p:ext uri="{BB962C8B-B14F-4D97-AF65-F5344CB8AC3E}">
        <p14:creationId xmlns:p14="http://schemas.microsoft.com/office/powerpoint/2010/main" val="23366828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8C031871-B574-4991-9E26-1F246187B38B}" type="slidenum">
              <a:rPr lang="en-US" smtClean="0"/>
              <a:t>15</a:t>
            </a:fld>
            <a:endParaRPr lang="en-US"/>
          </a:p>
        </p:txBody>
      </p:sp>
    </p:spTree>
    <p:extLst>
      <p:ext uri="{BB962C8B-B14F-4D97-AF65-F5344CB8AC3E}">
        <p14:creationId xmlns:p14="http://schemas.microsoft.com/office/powerpoint/2010/main" val="2502182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8C031871-B574-4991-9E26-1F246187B38B}" type="slidenum">
              <a:rPr lang="en-US" smtClean="0"/>
              <a:t>16</a:t>
            </a:fld>
            <a:endParaRPr lang="en-US"/>
          </a:p>
        </p:txBody>
      </p:sp>
    </p:spTree>
    <p:extLst>
      <p:ext uri="{BB962C8B-B14F-4D97-AF65-F5344CB8AC3E}">
        <p14:creationId xmlns:p14="http://schemas.microsoft.com/office/powerpoint/2010/main" val="26756081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031871-B574-4991-9E26-1F246187B38B}" type="slidenum">
              <a:rPr lang="en-US" smtClean="0"/>
              <a:t>17</a:t>
            </a:fld>
            <a:endParaRPr lang="en-US"/>
          </a:p>
        </p:txBody>
      </p:sp>
    </p:spTree>
    <p:extLst>
      <p:ext uri="{BB962C8B-B14F-4D97-AF65-F5344CB8AC3E}">
        <p14:creationId xmlns:p14="http://schemas.microsoft.com/office/powerpoint/2010/main" val="3154250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endParaRPr lang="en-US" dirty="0" smtClean="0">
              <a:solidFill>
                <a:schemeClr val="dk1"/>
              </a:solidFill>
            </a:endParaRPr>
          </a:p>
        </p:txBody>
      </p:sp>
      <p:sp>
        <p:nvSpPr>
          <p:cNvPr id="4" name="Slide Number Placeholder 3"/>
          <p:cNvSpPr>
            <a:spLocks noGrp="1"/>
          </p:cNvSpPr>
          <p:nvPr>
            <p:ph type="sldNum" sz="quarter" idx="10"/>
          </p:nvPr>
        </p:nvSpPr>
        <p:spPr/>
        <p:txBody>
          <a:bodyPr/>
          <a:lstStyle/>
          <a:p>
            <a:fld id="{8C031871-B574-4991-9E26-1F246187B38B}" type="slidenum">
              <a:rPr lang="en-US" smtClean="0"/>
              <a:t>18</a:t>
            </a:fld>
            <a:endParaRPr lang="en-US"/>
          </a:p>
        </p:txBody>
      </p:sp>
    </p:spTree>
    <p:extLst>
      <p:ext uri="{BB962C8B-B14F-4D97-AF65-F5344CB8AC3E}">
        <p14:creationId xmlns:p14="http://schemas.microsoft.com/office/powerpoint/2010/main" val="19354235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endParaRPr lang="en-US" dirty="0" smtClean="0">
              <a:solidFill>
                <a:schemeClr val="dk1"/>
              </a:solidFill>
            </a:endParaRPr>
          </a:p>
        </p:txBody>
      </p:sp>
      <p:sp>
        <p:nvSpPr>
          <p:cNvPr id="4" name="Slide Number Placeholder 3"/>
          <p:cNvSpPr>
            <a:spLocks noGrp="1"/>
          </p:cNvSpPr>
          <p:nvPr>
            <p:ph type="sldNum" sz="quarter" idx="10"/>
          </p:nvPr>
        </p:nvSpPr>
        <p:spPr/>
        <p:txBody>
          <a:bodyPr/>
          <a:lstStyle/>
          <a:p>
            <a:fld id="{8C031871-B574-4991-9E26-1F246187B38B}" type="slidenum">
              <a:rPr lang="en-US" smtClean="0"/>
              <a:t>19</a:t>
            </a:fld>
            <a:endParaRPr lang="en-US"/>
          </a:p>
        </p:txBody>
      </p:sp>
    </p:spTree>
    <p:extLst>
      <p:ext uri="{BB962C8B-B14F-4D97-AF65-F5344CB8AC3E}">
        <p14:creationId xmlns:p14="http://schemas.microsoft.com/office/powerpoint/2010/main" val="33393283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2:notes"/>
          <p:cNvSpPr txBox="1">
            <a:spLocks noGrp="1"/>
          </p:cNvSpPr>
          <p:nvPr>
            <p:ph type="body" idx="1"/>
          </p:nvPr>
        </p:nvSpPr>
        <p:spPr>
          <a:xfrm>
            <a:off x="731520" y="4620577"/>
            <a:ext cx="5852160" cy="3780474"/>
          </a:xfrm>
          <a:prstGeom prst="rect">
            <a:avLst/>
          </a:prstGeom>
        </p:spPr>
        <p:txBody>
          <a:bodyPr spcFirstLastPara="1" wrap="square" lIns="96637" tIns="48305" rIns="96637" bIns="48305" anchor="t" anchorCtr="0">
            <a:noAutofit/>
          </a:bodyPr>
          <a:lstStyle/>
          <a:p>
            <a:pPr marL="181225" indent="-181225">
              <a:buFont typeface="Arial" panose="020B0604020202020204" pitchFamily="34" charset="0"/>
              <a:buChar char="•"/>
            </a:pPr>
            <a:r>
              <a:rPr lang="en-US" dirty="0"/>
              <a:t>Here is a summary of some of the more important updates to the HYSPLIT model since the last Review in 2016, divided between model physics and model features.</a:t>
            </a:r>
          </a:p>
          <a:p>
            <a:pPr marL="181225" indent="-181225">
              <a:buFont typeface="Arial" panose="020B0604020202020204" pitchFamily="34" charset="0"/>
              <a:buChar char="•"/>
            </a:pPr>
            <a:endParaRPr lang="en-US" dirty="0"/>
          </a:p>
          <a:p>
            <a:pPr marL="181225" indent="-181225">
              <a:buFont typeface="Arial" panose="020B0604020202020204" pitchFamily="34" charset="0"/>
              <a:buChar char="•"/>
            </a:pPr>
            <a:r>
              <a:rPr lang="en-US" dirty="0"/>
              <a:t>I won’t go through all of these, but we will be happy to answer any questions.</a:t>
            </a:r>
          </a:p>
          <a:p>
            <a:pPr marL="181225" indent="-181225">
              <a:buFont typeface="Arial" panose="020B0604020202020204" pitchFamily="34" charset="0"/>
              <a:buChar char="•"/>
            </a:pPr>
            <a:endParaRPr lang="en-US" dirty="0"/>
          </a:p>
          <a:p>
            <a:pPr marL="181225" indent="-181225">
              <a:buFont typeface="Arial" panose="020B0604020202020204" pitchFamily="34" charset="0"/>
              <a:buChar char="•"/>
            </a:pPr>
            <a:r>
              <a:rPr lang="en-US" dirty="0"/>
              <a:t>A few of the physics highlights that I’d like to mention include:</a:t>
            </a:r>
          </a:p>
          <a:p>
            <a:pPr marL="664488" lvl="1" indent="-181225">
              <a:buFont typeface="Arial" panose="020B0604020202020204" pitchFamily="34" charset="0"/>
              <a:buChar char="•"/>
            </a:pPr>
            <a:r>
              <a:rPr lang="en-US" dirty="0"/>
              <a:t>Incorporation of range of STILT turbulence, convection, and dispersion schemes into HYSPLIT</a:t>
            </a:r>
          </a:p>
          <a:p>
            <a:pPr marL="664488" lvl="1" indent="-181225">
              <a:buFont typeface="Arial" panose="020B0604020202020204" pitchFamily="34" charset="0"/>
              <a:buChar char="•"/>
            </a:pPr>
            <a:r>
              <a:rPr lang="en-US" dirty="0"/>
              <a:t>Additional improvements in treatments of turbulence, </a:t>
            </a:r>
          </a:p>
          <a:p>
            <a:pPr marL="664488" lvl="1" indent="-181225">
              <a:buFont typeface="Arial" panose="020B0604020202020204" pitchFamily="34" charset="0"/>
              <a:buChar char="•"/>
            </a:pPr>
            <a:r>
              <a:rPr lang="en-US" dirty="0"/>
              <a:t>and improvements in the treatment of plume-rise and nuclear phenomena</a:t>
            </a:r>
          </a:p>
          <a:p>
            <a:pPr marL="181225" indent="-181225">
              <a:buFont typeface="Arial" panose="020B0604020202020204" pitchFamily="34" charset="0"/>
              <a:buChar char="•"/>
            </a:pPr>
            <a:endParaRPr lang="en-US" dirty="0"/>
          </a:p>
          <a:p>
            <a:pPr marL="181225" indent="-181225">
              <a:buFont typeface="Arial" panose="020B0604020202020204" pitchFamily="34" charset="0"/>
              <a:buChar char="•"/>
            </a:pPr>
            <a:r>
              <a:rPr lang="en-US" dirty="0"/>
              <a:t>A few of the new model features that I’d like to mention include:</a:t>
            </a:r>
          </a:p>
          <a:p>
            <a:pPr marL="664488" lvl="1" indent="-181225">
              <a:buFont typeface="Arial" panose="020B0604020202020204" pitchFamily="34" charset="0"/>
              <a:buChar char="•"/>
            </a:pPr>
            <a:r>
              <a:rPr lang="en-US" dirty="0"/>
              <a:t>A new center-of-mass trajectory option, that calculates a trajectory from a plume that has been transported and dispersed</a:t>
            </a:r>
          </a:p>
          <a:p>
            <a:pPr marL="664488" lvl="1" indent="-181225">
              <a:buFont typeface="Arial" panose="020B0604020202020204" pitchFamily="34" charset="0"/>
              <a:buChar char="•"/>
            </a:pPr>
            <a:r>
              <a:rPr lang="en-US" dirty="0"/>
              <a:t>New graphics systems and capabilities, based on Python and now SVG graphics</a:t>
            </a:r>
          </a:p>
          <a:p>
            <a:pPr marL="664488" lvl="1" indent="-181225">
              <a:buFont typeface="Arial" panose="020B0604020202020204" pitchFamily="34" charset="0"/>
              <a:buChar char="•"/>
            </a:pPr>
            <a:r>
              <a:rPr lang="en-US" dirty="0"/>
              <a:t>New meteorological model output conversion programs, to convert these outputs to HYSPLIT input format</a:t>
            </a:r>
          </a:p>
          <a:p>
            <a:pPr marL="664488" lvl="1" indent="-181225">
              <a:buFont typeface="Arial" panose="020B0604020202020204" pitchFamily="34" charset="0"/>
              <a:buChar char="•"/>
            </a:pPr>
            <a:r>
              <a:rPr lang="en-US" dirty="0"/>
              <a:t>And higher resolution landcover, roughness length and terrain boundary files for the model simulations.</a:t>
            </a:r>
          </a:p>
          <a:p>
            <a:pPr marL="181225" indent="-181225">
              <a:buFont typeface="Arial" panose="020B0604020202020204" pitchFamily="34" charset="0"/>
              <a:buChar char="•"/>
            </a:pPr>
            <a:endParaRPr dirty="0"/>
          </a:p>
        </p:txBody>
      </p:sp>
      <p:sp>
        <p:nvSpPr>
          <p:cNvPr id="68" name="Google Shape;68;p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0261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2:notes"/>
          <p:cNvSpPr txBox="1">
            <a:spLocks noGrp="1"/>
          </p:cNvSpPr>
          <p:nvPr>
            <p:ph type="body" idx="1"/>
          </p:nvPr>
        </p:nvSpPr>
        <p:spPr>
          <a:xfrm>
            <a:off x="731520" y="4620577"/>
            <a:ext cx="5852160" cy="3780474"/>
          </a:xfrm>
          <a:prstGeom prst="rect">
            <a:avLst/>
          </a:prstGeom>
        </p:spPr>
        <p:txBody>
          <a:bodyPr spcFirstLastPara="1" wrap="square" lIns="96637" tIns="48305" rIns="96637" bIns="48305" anchor="t" anchorCtr="0">
            <a:noAutofit/>
          </a:bodyPr>
          <a:lstStyle/>
          <a:p>
            <a:pPr marL="0" indent="0">
              <a:buFont typeface="Arial" panose="020B0604020202020204" pitchFamily="34" charset="0"/>
              <a:buNone/>
            </a:pPr>
            <a:endParaRPr dirty="0"/>
          </a:p>
        </p:txBody>
      </p:sp>
      <p:sp>
        <p:nvSpPr>
          <p:cNvPr id="68" name="Google Shape;68;p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21394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2:notes"/>
          <p:cNvSpPr txBox="1">
            <a:spLocks noGrp="1"/>
          </p:cNvSpPr>
          <p:nvPr>
            <p:ph type="body" idx="1"/>
          </p:nvPr>
        </p:nvSpPr>
        <p:spPr>
          <a:xfrm>
            <a:off x="731520" y="4620577"/>
            <a:ext cx="5852160" cy="3780474"/>
          </a:xfrm>
          <a:prstGeom prst="rect">
            <a:avLst/>
          </a:prstGeom>
        </p:spPr>
        <p:txBody>
          <a:bodyPr spcFirstLastPara="1" wrap="square" lIns="96637" tIns="48305" rIns="96637" bIns="48305" anchor="t" anchorCtr="0">
            <a:noAutofit/>
          </a:bodyPr>
          <a:lstStyle/>
          <a:p>
            <a:pPr marL="0" indent="0">
              <a:buFont typeface="Arial" panose="020B0604020202020204" pitchFamily="34" charset="0"/>
              <a:buNone/>
            </a:pPr>
            <a:endParaRPr dirty="0"/>
          </a:p>
        </p:txBody>
      </p:sp>
      <p:sp>
        <p:nvSpPr>
          <p:cNvPr id="68" name="Google Shape;68;p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199360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2:notes"/>
          <p:cNvSpPr txBox="1">
            <a:spLocks noGrp="1"/>
          </p:cNvSpPr>
          <p:nvPr>
            <p:ph type="body" idx="1"/>
          </p:nvPr>
        </p:nvSpPr>
        <p:spPr>
          <a:xfrm>
            <a:off x="731520" y="4620577"/>
            <a:ext cx="5852160" cy="3780474"/>
          </a:xfrm>
          <a:prstGeom prst="rect">
            <a:avLst/>
          </a:prstGeom>
        </p:spPr>
        <p:txBody>
          <a:bodyPr spcFirstLastPara="1" wrap="square" lIns="96637" tIns="48305" rIns="96637" bIns="48305" anchor="t" anchorCtr="0">
            <a:noAutofit/>
          </a:bodyPr>
          <a:lstStyle/>
          <a:p>
            <a:pPr marL="0" indent="0">
              <a:buFont typeface="Arial" panose="020B0604020202020204" pitchFamily="34" charset="0"/>
              <a:buNone/>
            </a:pPr>
            <a:endParaRPr dirty="0"/>
          </a:p>
        </p:txBody>
      </p:sp>
      <p:sp>
        <p:nvSpPr>
          <p:cNvPr id="68" name="Google Shape;68;p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5042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031871-B574-4991-9E26-1F246187B38B}" type="slidenum">
              <a:rPr lang="en-US" smtClean="0"/>
              <a:t>2</a:t>
            </a:fld>
            <a:endParaRPr lang="en-US"/>
          </a:p>
        </p:txBody>
      </p:sp>
    </p:spTree>
    <p:extLst>
      <p:ext uri="{BB962C8B-B14F-4D97-AF65-F5344CB8AC3E}">
        <p14:creationId xmlns:p14="http://schemas.microsoft.com/office/powerpoint/2010/main" val="3481899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031871-B574-4991-9E26-1F246187B38B}" type="slidenum">
              <a:rPr lang="en-US" smtClean="0"/>
              <a:t>4</a:t>
            </a:fld>
            <a:endParaRPr lang="en-US"/>
          </a:p>
        </p:txBody>
      </p:sp>
    </p:spTree>
    <p:extLst>
      <p:ext uri="{BB962C8B-B14F-4D97-AF65-F5344CB8AC3E}">
        <p14:creationId xmlns:p14="http://schemas.microsoft.com/office/powerpoint/2010/main" val="2060890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031871-B574-4991-9E26-1F246187B38B}" type="slidenum">
              <a:rPr lang="en-US" smtClean="0"/>
              <a:t>5</a:t>
            </a:fld>
            <a:endParaRPr lang="en-US"/>
          </a:p>
        </p:txBody>
      </p:sp>
    </p:spTree>
    <p:extLst>
      <p:ext uri="{BB962C8B-B14F-4D97-AF65-F5344CB8AC3E}">
        <p14:creationId xmlns:p14="http://schemas.microsoft.com/office/powerpoint/2010/main" val="3723577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8C031871-B574-4991-9E26-1F246187B38B}" type="slidenum">
              <a:rPr lang="en-US" smtClean="0"/>
              <a:t>6</a:t>
            </a:fld>
            <a:endParaRPr lang="en-US"/>
          </a:p>
        </p:txBody>
      </p:sp>
    </p:spTree>
    <p:extLst>
      <p:ext uri="{BB962C8B-B14F-4D97-AF65-F5344CB8AC3E}">
        <p14:creationId xmlns:p14="http://schemas.microsoft.com/office/powerpoint/2010/main" val="3632653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Clr>
                <a:schemeClr val="dk1"/>
              </a:buClr>
              <a:buSzPts val="1100"/>
              <a:buFont typeface="Arial"/>
              <a:buNone/>
            </a:pPr>
            <a:endParaRPr lang="en-US" dirty="0" smtClean="0">
              <a:solidFill>
                <a:schemeClr val="dk1"/>
              </a:solidFill>
            </a:endParaRPr>
          </a:p>
        </p:txBody>
      </p:sp>
      <p:sp>
        <p:nvSpPr>
          <p:cNvPr id="4" name="Slide Number Placeholder 3"/>
          <p:cNvSpPr>
            <a:spLocks noGrp="1"/>
          </p:cNvSpPr>
          <p:nvPr>
            <p:ph type="sldNum" sz="quarter" idx="10"/>
          </p:nvPr>
        </p:nvSpPr>
        <p:spPr/>
        <p:txBody>
          <a:bodyPr/>
          <a:lstStyle/>
          <a:p>
            <a:fld id="{8C031871-B574-4991-9E26-1F246187B38B}" type="slidenum">
              <a:rPr lang="en-US" smtClean="0"/>
              <a:t>7</a:t>
            </a:fld>
            <a:endParaRPr lang="en-US"/>
          </a:p>
        </p:txBody>
      </p:sp>
    </p:spTree>
    <p:extLst>
      <p:ext uri="{BB962C8B-B14F-4D97-AF65-F5344CB8AC3E}">
        <p14:creationId xmlns:p14="http://schemas.microsoft.com/office/powerpoint/2010/main" val="1841261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031871-B574-4991-9E26-1F246187B38B}" type="slidenum">
              <a:rPr lang="en-US" smtClean="0"/>
              <a:t>9</a:t>
            </a:fld>
            <a:endParaRPr lang="en-US"/>
          </a:p>
        </p:txBody>
      </p:sp>
    </p:spTree>
    <p:extLst>
      <p:ext uri="{BB962C8B-B14F-4D97-AF65-F5344CB8AC3E}">
        <p14:creationId xmlns:p14="http://schemas.microsoft.com/office/powerpoint/2010/main" val="3302348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031871-B574-4991-9E26-1F246187B38B}" type="slidenum">
              <a:rPr lang="en-US" smtClean="0"/>
              <a:t>10</a:t>
            </a:fld>
            <a:endParaRPr lang="en-US"/>
          </a:p>
        </p:txBody>
      </p:sp>
    </p:spTree>
    <p:extLst>
      <p:ext uri="{BB962C8B-B14F-4D97-AF65-F5344CB8AC3E}">
        <p14:creationId xmlns:p14="http://schemas.microsoft.com/office/powerpoint/2010/main" val="15821609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8C031871-B574-4991-9E26-1F246187B38B}" type="slidenum">
              <a:rPr lang="en-US" smtClean="0"/>
              <a:t>14</a:t>
            </a:fld>
            <a:endParaRPr lang="en-US"/>
          </a:p>
        </p:txBody>
      </p:sp>
    </p:spTree>
    <p:extLst>
      <p:ext uri="{BB962C8B-B14F-4D97-AF65-F5344CB8AC3E}">
        <p14:creationId xmlns:p14="http://schemas.microsoft.com/office/powerpoint/2010/main" val="8536369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8469093-2E83-45D7-B3DA-C097171AC79B}" type="datetime1">
              <a:rPr lang="en-US" smtClean="0"/>
              <a:t>9/12/2023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CA7239-D20E-4AD1-BEEE-C0A4CFEC2BE4}" type="slidenum">
              <a:rPr lang="en-US" smtClean="0"/>
              <a:t>‹#›</a:t>
            </a:fld>
            <a:endParaRPr lang="en-US"/>
          </a:p>
        </p:txBody>
      </p:sp>
    </p:spTree>
    <p:extLst>
      <p:ext uri="{BB962C8B-B14F-4D97-AF65-F5344CB8AC3E}">
        <p14:creationId xmlns:p14="http://schemas.microsoft.com/office/powerpoint/2010/main" val="4017833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38D7977-D29B-4C0B-B14B-C086C07B24DF}" type="datetime1">
              <a:rPr lang="en-US" smtClean="0"/>
              <a:t>9/12/2023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CA7239-D20E-4AD1-BEEE-C0A4CFEC2BE4}" type="slidenum">
              <a:rPr lang="en-US" smtClean="0"/>
              <a:t>‹#›</a:t>
            </a:fld>
            <a:endParaRPr lang="en-US"/>
          </a:p>
        </p:txBody>
      </p:sp>
    </p:spTree>
    <p:extLst>
      <p:ext uri="{BB962C8B-B14F-4D97-AF65-F5344CB8AC3E}">
        <p14:creationId xmlns:p14="http://schemas.microsoft.com/office/powerpoint/2010/main" val="2123815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9DE5C6C-2E5D-431B-B502-4028D9220CA9}" type="datetime1">
              <a:rPr lang="en-US" smtClean="0"/>
              <a:t>9/12/2023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CA7239-D20E-4AD1-BEEE-C0A4CFEC2BE4}"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514297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284213F-BA3B-4328-A240-22C6CC3B502B}" type="datetime1">
              <a:rPr lang="en-US" smtClean="0"/>
              <a:t>9/12/2023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CA7239-D20E-4AD1-BEEE-C0A4CFEC2BE4}" type="slidenum">
              <a:rPr lang="en-US" smtClean="0"/>
              <a:t>‹#›</a:t>
            </a:fld>
            <a:endParaRPr lang="en-US"/>
          </a:p>
        </p:txBody>
      </p:sp>
    </p:spTree>
    <p:extLst>
      <p:ext uri="{BB962C8B-B14F-4D97-AF65-F5344CB8AC3E}">
        <p14:creationId xmlns:p14="http://schemas.microsoft.com/office/powerpoint/2010/main" val="40470234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5FE437C-0447-4623-B977-BD6B6A3A1ADD}" type="datetime1">
              <a:rPr lang="en-US" smtClean="0"/>
              <a:t>9/12/2023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CA7239-D20E-4AD1-BEEE-C0A4CFEC2BE4}"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8447881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0521219-C85D-4C67-9787-72105F2C82F6}" type="datetime1">
              <a:rPr lang="en-US" smtClean="0"/>
              <a:t>9/12/2023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CA7239-D20E-4AD1-BEEE-C0A4CFEC2BE4}" type="slidenum">
              <a:rPr lang="en-US" smtClean="0"/>
              <a:t>‹#›</a:t>
            </a:fld>
            <a:endParaRPr lang="en-US"/>
          </a:p>
        </p:txBody>
      </p:sp>
    </p:spTree>
    <p:extLst>
      <p:ext uri="{BB962C8B-B14F-4D97-AF65-F5344CB8AC3E}">
        <p14:creationId xmlns:p14="http://schemas.microsoft.com/office/powerpoint/2010/main" val="35160354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B4867CD-5D3A-4738-ACEF-363857BA7507}" type="datetime1">
              <a:rPr lang="en-US" smtClean="0"/>
              <a:t>9/12/2023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CA7239-D20E-4AD1-BEEE-C0A4CFEC2BE4}" type="slidenum">
              <a:rPr lang="en-US" smtClean="0"/>
              <a:t>‹#›</a:t>
            </a:fld>
            <a:endParaRPr lang="en-US"/>
          </a:p>
        </p:txBody>
      </p:sp>
    </p:spTree>
    <p:extLst>
      <p:ext uri="{BB962C8B-B14F-4D97-AF65-F5344CB8AC3E}">
        <p14:creationId xmlns:p14="http://schemas.microsoft.com/office/powerpoint/2010/main" val="13779260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5D0B9FB-2BCD-49E0-9537-0B94C22FE588}" type="datetime1">
              <a:rPr lang="en-US" smtClean="0"/>
              <a:t>9/12/2023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CA7239-D20E-4AD1-BEEE-C0A4CFEC2BE4}" type="slidenum">
              <a:rPr lang="en-US" smtClean="0"/>
              <a:t>‹#›</a:t>
            </a:fld>
            <a:endParaRPr lang="en-US"/>
          </a:p>
        </p:txBody>
      </p:sp>
    </p:spTree>
    <p:extLst>
      <p:ext uri="{BB962C8B-B14F-4D97-AF65-F5344CB8AC3E}">
        <p14:creationId xmlns:p14="http://schemas.microsoft.com/office/powerpoint/2010/main" val="411119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4E2E3D7-DA7E-486C-829A-06D488F2D062}" type="datetime1">
              <a:rPr lang="en-US" smtClean="0"/>
              <a:t>9/12/2023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CA7239-D20E-4AD1-BEEE-C0A4CFEC2BE4}" type="slidenum">
              <a:rPr lang="en-US" smtClean="0"/>
              <a:t>‹#›</a:t>
            </a:fld>
            <a:endParaRPr lang="en-US"/>
          </a:p>
        </p:txBody>
      </p:sp>
    </p:spTree>
    <p:extLst>
      <p:ext uri="{BB962C8B-B14F-4D97-AF65-F5344CB8AC3E}">
        <p14:creationId xmlns:p14="http://schemas.microsoft.com/office/powerpoint/2010/main" val="3394231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A391B099-1F58-4374-8E8B-FA95018D3546}" type="datetime1">
              <a:rPr lang="en-US" smtClean="0"/>
              <a:t>9/12/2023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CA7239-D20E-4AD1-BEEE-C0A4CFEC2BE4}" type="slidenum">
              <a:rPr lang="en-US" smtClean="0"/>
              <a:t>‹#›</a:t>
            </a:fld>
            <a:endParaRPr lang="en-US"/>
          </a:p>
        </p:txBody>
      </p:sp>
    </p:spTree>
    <p:extLst>
      <p:ext uri="{BB962C8B-B14F-4D97-AF65-F5344CB8AC3E}">
        <p14:creationId xmlns:p14="http://schemas.microsoft.com/office/powerpoint/2010/main" val="2705405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8A92435-59A2-4311-9E4F-1FFC51DC770C}" type="datetime1">
              <a:rPr lang="en-US" smtClean="0"/>
              <a:t>9/12/2023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CA7239-D20E-4AD1-BEEE-C0A4CFEC2BE4}" type="slidenum">
              <a:rPr lang="en-US" smtClean="0"/>
              <a:t>‹#›</a:t>
            </a:fld>
            <a:endParaRPr lang="en-US"/>
          </a:p>
        </p:txBody>
      </p:sp>
    </p:spTree>
    <p:extLst>
      <p:ext uri="{BB962C8B-B14F-4D97-AF65-F5344CB8AC3E}">
        <p14:creationId xmlns:p14="http://schemas.microsoft.com/office/powerpoint/2010/main" val="800623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0CEFC49-4ED4-4E34-9072-610E26027289}" type="datetime1">
              <a:rPr lang="en-US" smtClean="0"/>
              <a:t>9/12/2023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2CA7239-D20E-4AD1-BEEE-C0A4CFEC2BE4}" type="slidenum">
              <a:rPr lang="en-US" smtClean="0"/>
              <a:t>‹#›</a:t>
            </a:fld>
            <a:endParaRPr lang="en-US"/>
          </a:p>
        </p:txBody>
      </p:sp>
    </p:spTree>
    <p:extLst>
      <p:ext uri="{BB962C8B-B14F-4D97-AF65-F5344CB8AC3E}">
        <p14:creationId xmlns:p14="http://schemas.microsoft.com/office/powerpoint/2010/main" val="2674327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FB509F-6286-4C55-89FC-FF05B1A32A2C}" type="datetime1">
              <a:rPr lang="en-US" smtClean="0"/>
              <a:t>9/12/2023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2CA7239-D20E-4AD1-BEEE-C0A4CFEC2BE4}" type="slidenum">
              <a:rPr lang="en-US" smtClean="0"/>
              <a:t>‹#›</a:t>
            </a:fld>
            <a:endParaRPr lang="en-US"/>
          </a:p>
        </p:txBody>
      </p:sp>
    </p:spTree>
    <p:extLst>
      <p:ext uri="{BB962C8B-B14F-4D97-AF65-F5344CB8AC3E}">
        <p14:creationId xmlns:p14="http://schemas.microsoft.com/office/powerpoint/2010/main" val="3863190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FAB883-AF78-4C2E-AFAB-8C6A55959EB3}" type="datetime1">
              <a:rPr lang="en-US" smtClean="0"/>
              <a:t>9/12/2023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2CA7239-D20E-4AD1-BEEE-C0A4CFEC2BE4}" type="slidenum">
              <a:rPr lang="en-US" smtClean="0"/>
              <a:t>‹#›</a:t>
            </a:fld>
            <a:endParaRPr lang="en-US"/>
          </a:p>
        </p:txBody>
      </p:sp>
    </p:spTree>
    <p:extLst>
      <p:ext uri="{BB962C8B-B14F-4D97-AF65-F5344CB8AC3E}">
        <p14:creationId xmlns:p14="http://schemas.microsoft.com/office/powerpoint/2010/main" val="2913053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CBA656F-ADAE-4341-B57F-F29C2A4B4E73}" type="datetime1">
              <a:rPr lang="en-US" smtClean="0"/>
              <a:t>9/12/2023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CA7239-D20E-4AD1-BEEE-C0A4CFEC2BE4}" type="slidenum">
              <a:rPr lang="en-US" smtClean="0"/>
              <a:t>‹#›</a:t>
            </a:fld>
            <a:endParaRPr lang="en-US"/>
          </a:p>
        </p:txBody>
      </p:sp>
    </p:spTree>
    <p:extLst>
      <p:ext uri="{BB962C8B-B14F-4D97-AF65-F5344CB8AC3E}">
        <p14:creationId xmlns:p14="http://schemas.microsoft.com/office/powerpoint/2010/main" val="38307224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CA7239-D20E-4AD1-BEEE-C0A4CFEC2BE4}" type="slidenum">
              <a:rPr lang="en-US" smtClean="0"/>
              <a:t>‹#›</a:t>
            </a:fld>
            <a:endParaRPr lang="en-US"/>
          </a:p>
        </p:txBody>
      </p:sp>
      <p:sp>
        <p:nvSpPr>
          <p:cNvPr id="5" name="Date Placeholder 4"/>
          <p:cNvSpPr>
            <a:spLocks noGrp="1"/>
          </p:cNvSpPr>
          <p:nvPr>
            <p:ph type="dt" sz="half" idx="10"/>
          </p:nvPr>
        </p:nvSpPr>
        <p:spPr/>
        <p:txBody>
          <a:bodyPr/>
          <a:lstStyle/>
          <a:p>
            <a:fld id="{DC024F4F-4858-4A3E-BA72-182A6C41EAC7}" type="datetime1">
              <a:rPr lang="en-US" smtClean="0"/>
              <a:t>9/12/2023</a:t>
            </a:fld>
            <a:endParaRPr lang="en-US"/>
          </a:p>
        </p:txBody>
      </p:sp>
    </p:spTree>
    <p:extLst>
      <p:ext uri="{BB962C8B-B14F-4D97-AF65-F5344CB8AC3E}">
        <p14:creationId xmlns:p14="http://schemas.microsoft.com/office/powerpoint/2010/main" val="2847229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78D65E4-C8EA-48D2-BDD3-2CA86E449E20}" type="datetime1">
              <a:rPr lang="en-US" smtClean="0"/>
              <a:t>9/12/2023</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12CA7239-D20E-4AD1-BEEE-C0A4CFEC2BE4}" type="slidenum">
              <a:rPr lang="en-US" smtClean="0"/>
              <a:t>‹#›</a:t>
            </a:fld>
            <a:endParaRPr lang="en-US"/>
          </a:p>
        </p:txBody>
      </p:sp>
    </p:spTree>
    <p:extLst>
      <p:ext uri="{BB962C8B-B14F-4D97-AF65-F5344CB8AC3E}">
        <p14:creationId xmlns:p14="http://schemas.microsoft.com/office/powerpoint/2010/main" val="4091375913"/>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Lst>
  <p:hf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Fantine.Ngan@noaa.gov"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6.gif"/><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hyperlink" Target="https://journals.ametsoc.org/view/journals/bams/96/12/bams-d-14-00110.1.xml" TargetMode="External"/><Relationship Id="rId4" Type="http://schemas.openxmlformats.org/officeDocument/2006/relationships/hyperlink" Target="https://www.ready.noaa.gov/HYSPLIT.php"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hyperlink" Target="https://doi.org/10.1175/JAMC-D-22-0182.1" TargetMode="Externa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txBox="1">
            <a:spLocks noChangeArrowheads="1"/>
          </p:cNvSpPr>
          <p:nvPr/>
        </p:nvSpPr>
        <p:spPr>
          <a:xfrm>
            <a:off x="543517" y="717178"/>
            <a:ext cx="9214735" cy="2228645"/>
          </a:xfrm>
          <a:prstGeom prst="rect">
            <a:avLst/>
          </a:prstGeom>
        </p:spPr>
        <p:txBody>
          <a:bodyPr lIns="0" rIns="0" bIns="0" anchor="b">
            <a:noAutofit/>
          </a:bodyPr>
          <a:lstStyle/>
          <a:p>
            <a:pPr algn="ctr">
              <a:spcAft>
                <a:spcPts val="1000"/>
              </a:spcAft>
            </a:pPr>
            <a:r>
              <a:rPr lang="en-US" altLang="ko-KR" sz="3200" b="1" dirty="0">
                <a:latin typeface="Arial" pitchFamily="34" charset="0"/>
                <a:cs typeface="Arial" pitchFamily="34" charset="0"/>
              </a:rPr>
              <a:t>The </a:t>
            </a:r>
            <a:r>
              <a:rPr lang="en-US" altLang="ko-KR" sz="3200" b="1" dirty="0" smtClean="0">
                <a:latin typeface="Arial" pitchFamily="34" charset="0"/>
                <a:cs typeface="Arial" pitchFamily="34" charset="0"/>
              </a:rPr>
              <a:t>Use </a:t>
            </a:r>
            <a:r>
              <a:rPr lang="en-US" altLang="ko-KR" sz="3200" b="1" dirty="0">
                <a:latin typeface="Arial" pitchFamily="34" charset="0"/>
                <a:cs typeface="Arial" pitchFamily="34" charset="0"/>
              </a:rPr>
              <a:t>of </a:t>
            </a:r>
            <a:r>
              <a:rPr lang="en-US" altLang="ko-KR" sz="3200" b="1" dirty="0" smtClean="0">
                <a:latin typeface="Arial" pitchFamily="34" charset="0"/>
                <a:cs typeface="Arial" pitchFamily="34" charset="0"/>
              </a:rPr>
              <a:t>Meteorological </a:t>
            </a:r>
            <a:r>
              <a:rPr lang="en-US" altLang="ko-KR" sz="3200" b="1" dirty="0">
                <a:latin typeface="Arial" pitchFamily="34" charset="0"/>
                <a:cs typeface="Arial" pitchFamily="34" charset="0"/>
              </a:rPr>
              <a:t>F</a:t>
            </a:r>
            <a:r>
              <a:rPr lang="en-US" altLang="ko-KR" sz="3200" b="1" dirty="0" smtClean="0">
                <a:latin typeface="Arial" pitchFamily="34" charset="0"/>
                <a:cs typeface="Arial" pitchFamily="34" charset="0"/>
              </a:rPr>
              <a:t>ields </a:t>
            </a:r>
            <a:r>
              <a:rPr lang="en-US" altLang="ko-KR" sz="3200" b="1" dirty="0">
                <a:latin typeface="Arial" pitchFamily="34" charset="0"/>
                <a:cs typeface="Arial" pitchFamily="34" charset="0"/>
              </a:rPr>
              <a:t>N</a:t>
            </a:r>
            <a:r>
              <a:rPr lang="en-US" altLang="ko-KR" sz="3200" b="1" dirty="0" smtClean="0">
                <a:latin typeface="Arial" pitchFamily="34" charset="0"/>
                <a:cs typeface="Arial" pitchFamily="34" charset="0"/>
              </a:rPr>
              <a:t>udged </a:t>
            </a:r>
            <a:r>
              <a:rPr lang="en-US" altLang="ko-KR" sz="3200" b="1" dirty="0">
                <a:latin typeface="Arial" pitchFamily="34" charset="0"/>
                <a:cs typeface="Arial" pitchFamily="34" charset="0"/>
              </a:rPr>
              <a:t>with </a:t>
            </a:r>
            <a:r>
              <a:rPr lang="en-US" altLang="ko-KR" sz="3200" b="1" dirty="0" smtClean="0">
                <a:latin typeface="Arial" pitchFamily="34" charset="0"/>
                <a:cs typeface="Arial" pitchFamily="34" charset="0"/>
              </a:rPr>
              <a:t>Local </a:t>
            </a:r>
            <a:r>
              <a:rPr lang="en-US" altLang="ko-KR" sz="3200" b="1" dirty="0">
                <a:latin typeface="Arial" pitchFamily="34" charset="0"/>
                <a:cs typeface="Arial" pitchFamily="34" charset="0"/>
              </a:rPr>
              <a:t>O</a:t>
            </a:r>
            <a:r>
              <a:rPr lang="en-US" altLang="ko-KR" sz="3200" b="1" dirty="0" smtClean="0">
                <a:latin typeface="Arial" pitchFamily="34" charset="0"/>
                <a:cs typeface="Arial" pitchFamily="34" charset="0"/>
              </a:rPr>
              <a:t>bservations </a:t>
            </a:r>
            <a:r>
              <a:rPr lang="en-US" altLang="ko-KR" sz="3200" b="1" dirty="0">
                <a:latin typeface="Arial" pitchFamily="34" charset="0"/>
                <a:cs typeface="Arial" pitchFamily="34" charset="0"/>
              </a:rPr>
              <a:t>for </a:t>
            </a:r>
            <a:r>
              <a:rPr lang="en-US" altLang="ko-KR" sz="3200" b="1" dirty="0" smtClean="0">
                <a:latin typeface="Arial" pitchFamily="34" charset="0"/>
                <a:cs typeface="Arial" pitchFamily="34" charset="0"/>
              </a:rPr>
              <a:t>Dispersion </a:t>
            </a:r>
            <a:r>
              <a:rPr lang="en-US" altLang="ko-KR" sz="3200" b="1" dirty="0">
                <a:latin typeface="Arial" pitchFamily="34" charset="0"/>
                <a:cs typeface="Arial" pitchFamily="34" charset="0"/>
              </a:rPr>
              <a:t>M</a:t>
            </a:r>
            <a:r>
              <a:rPr lang="en-US" altLang="ko-KR" sz="3200" b="1" dirty="0" smtClean="0">
                <a:latin typeface="Arial" pitchFamily="34" charset="0"/>
                <a:cs typeface="Arial" pitchFamily="34" charset="0"/>
              </a:rPr>
              <a:t>odeling</a:t>
            </a:r>
          </a:p>
          <a:p>
            <a:pPr algn="ctr">
              <a:spcAft>
                <a:spcPts val="1000"/>
              </a:spcAft>
            </a:pPr>
            <a:r>
              <a:rPr lang="en-US" altLang="ko-KR" sz="3200" b="1" dirty="0" smtClean="0">
                <a:latin typeface="Arial" pitchFamily="34" charset="0"/>
                <a:cs typeface="Arial" pitchFamily="34" charset="0"/>
              </a:rPr>
              <a:t>And </a:t>
            </a:r>
          </a:p>
          <a:p>
            <a:pPr algn="ctr">
              <a:spcAft>
                <a:spcPts val="1000"/>
              </a:spcAft>
            </a:pPr>
            <a:r>
              <a:rPr lang="en-US" altLang="ko-KR" sz="3200" b="1" dirty="0">
                <a:latin typeface="Arial" pitchFamily="34" charset="0"/>
                <a:cs typeface="Arial" pitchFamily="34" charset="0"/>
              </a:rPr>
              <a:t>R</a:t>
            </a:r>
            <a:r>
              <a:rPr lang="en-US" altLang="ko-KR" sz="3200" b="1" dirty="0" smtClean="0">
                <a:latin typeface="Arial" pitchFamily="34" charset="0"/>
                <a:cs typeface="Arial" pitchFamily="34" charset="0"/>
              </a:rPr>
              <a:t>ecent HYSPLIT Updates</a:t>
            </a:r>
            <a:endParaRPr lang="en-US" altLang="ko-KR" sz="3200" b="1" dirty="0">
              <a:latin typeface="Arial" pitchFamily="34" charset="0"/>
              <a:cs typeface="Arial" pitchFamily="34" charset="0"/>
            </a:endParaRPr>
          </a:p>
        </p:txBody>
      </p:sp>
      <p:sp>
        <p:nvSpPr>
          <p:cNvPr id="11" name="Rectangle 3"/>
          <p:cNvSpPr txBox="1">
            <a:spLocks noChangeArrowheads="1"/>
          </p:cNvSpPr>
          <p:nvPr/>
        </p:nvSpPr>
        <p:spPr>
          <a:xfrm>
            <a:off x="218358" y="3222297"/>
            <a:ext cx="10449641" cy="2739238"/>
          </a:xfrm>
          <a:prstGeom prst="rect">
            <a:avLst/>
          </a:prstGeom>
        </p:spPr>
        <p:txBody>
          <a:bodyPr/>
          <a:lstStyle/>
          <a:p>
            <a:pPr marL="342900" indent="-342900" algn="ctr">
              <a:spcBef>
                <a:spcPct val="20000"/>
              </a:spcBef>
              <a:defRPr/>
            </a:pPr>
            <a:r>
              <a:rPr lang="en-US" altLang="ko-KR" sz="1600" b="1" u="sng" dirty="0">
                <a:latin typeface="Arial" pitchFamily="34" charset="0"/>
                <a:cs typeface="Arial" pitchFamily="34" charset="0"/>
              </a:rPr>
              <a:t>Fong (Fantine) </a:t>
            </a:r>
            <a:r>
              <a:rPr lang="en-US" altLang="ko-KR" sz="1600" b="1" u="sng" dirty="0" smtClean="0">
                <a:latin typeface="Arial" pitchFamily="34" charset="0"/>
                <a:cs typeface="Arial" pitchFamily="34" charset="0"/>
              </a:rPr>
              <a:t>Ngan</a:t>
            </a:r>
            <a:r>
              <a:rPr lang="en-US" altLang="ko-KR" sz="1600" baseline="30000" dirty="0" smtClean="0">
                <a:latin typeface="Arial" pitchFamily="34" charset="0"/>
                <a:cs typeface="Arial" pitchFamily="34" charset="0"/>
              </a:rPr>
              <a:t>1,2</a:t>
            </a:r>
            <a:r>
              <a:rPr lang="en-US" altLang="ko-KR" sz="1600" dirty="0" smtClean="0">
                <a:latin typeface="Arial" pitchFamily="34" charset="0"/>
                <a:cs typeface="Arial" pitchFamily="34" charset="0"/>
              </a:rPr>
              <a:t> (</a:t>
            </a:r>
            <a:r>
              <a:rPr lang="en-US" altLang="ko-KR" sz="1600" dirty="0" smtClean="0">
                <a:latin typeface="Arial" pitchFamily="34" charset="0"/>
                <a:cs typeface="Arial" pitchFamily="34" charset="0"/>
                <a:hlinkClick r:id="rId3"/>
              </a:rPr>
              <a:t>Fantine.Ngan@noaa.gov</a:t>
            </a:r>
            <a:r>
              <a:rPr lang="en-US" altLang="ko-KR" sz="1600" dirty="0" smtClean="0">
                <a:latin typeface="Arial" pitchFamily="34" charset="0"/>
                <a:cs typeface="Arial" pitchFamily="34" charset="0"/>
              </a:rPr>
              <a:t>), Mark Cohen</a:t>
            </a:r>
            <a:r>
              <a:rPr lang="en-US" altLang="ko-KR" sz="1600" baseline="30000" dirty="0" smtClean="0">
                <a:latin typeface="Arial" pitchFamily="34" charset="0"/>
                <a:cs typeface="Arial" pitchFamily="34" charset="0"/>
              </a:rPr>
              <a:t>1</a:t>
            </a:r>
            <a:r>
              <a:rPr lang="en-US" altLang="ko-KR" sz="1600" dirty="0" smtClean="0">
                <a:latin typeface="Arial" pitchFamily="34" charset="0"/>
                <a:cs typeface="Arial" pitchFamily="34" charset="0"/>
              </a:rPr>
              <a:t>, Christopher </a:t>
            </a:r>
            <a:r>
              <a:rPr lang="en-US" altLang="ko-KR" sz="1600" dirty="0">
                <a:latin typeface="Arial" pitchFamily="34" charset="0"/>
                <a:cs typeface="Arial" pitchFamily="34" charset="0"/>
              </a:rPr>
              <a:t>P. </a:t>
            </a:r>
            <a:r>
              <a:rPr lang="en-US" altLang="ko-KR" sz="1600" dirty="0" smtClean="0">
                <a:latin typeface="Arial" pitchFamily="34" charset="0"/>
                <a:cs typeface="Arial" pitchFamily="34" charset="0"/>
              </a:rPr>
              <a:t>Loughner</a:t>
            </a:r>
            <a:r>
              <a:rPr lang="en-US" altLang="ko-KR" sz="1600" baseline="30000" dirty="0" smtClean="0">
                <a:latin typeface="Arial" pitchFamily="34" charset="0"/>
                <a:cs typeface="Arial" pitchFamily="34" charset="0"/>
              </a:rPr>
              <a:t>1</a:t>
            </a:r>
            <a:r>
              <a:rPr lang="en-US" altLang="ko-KR" sz="1600" dirty="0">
                <a:latin typeface="Arial" pitchFamily="34" charset="0"/>
                <a:cs typeface="Arial" pitchFamily="34" charset="0"/>
              </a:rPr>
              <a:t>, </a:t>
            </a:r>
            <a:endParaRPr lang="en-US" altLang="ko-KR" sz="1600" dirty="0" smtClean="0">
              <a:latin typeface="Arial" pitchFamily="34" charset="0"/>
              <a:cs typeface="Arial" pitchFamily="34" charset="0"/>
            </a:endParaRPr>
          </a:p>
          <a:p>
            <a:pPr marL="342900" indent="-342900" algn="ctr">
              <a:spcBef>
                <a:spcPct val="20000"/>
              </a:spcBef>
              <a:defRPr/>
            </a:pPr>
            <a:r>
              <a:rPr lang="en-US" altLang="ko-KR" sz="1600" dirty="0" smtClean="0">
                <a:latin typeface="Arial" pitchFamily="34" charset="0"/>
                <a:cs typeface="Arial" pitchFamily="34" charset="0"/>
              </a:rPr>
              <a:t>Sonny Zinn</a:t>
            </a:r>
            <a:r>
              <a:rPr lang="en-US" altLang="ko-KR" sz="1600" baseline="30000" dirty="0" smtClean="0">
                <a:latin typeface="Arial" pitchFamily="34" charset="0"/>
                <a:cs typeface="Arial" pitchFamily="34" charset="0"/>
              </a:rPr>
              <a:t>1</a:t>
            </a:r>
            <a:r>
              <a:rPr lang="en-US" altLang="ko-KR" sz="1600" dirty="0" smtClean="0">
                <a:latin typeface="Arial" pitchFamily="34" charset="0"/>
                <a:cs typeface="Arial" pitchFamily="34" charset="0"/>
              </a:rPr>
              <a:t>, Temple </a:t>
            </a:r>
            <a:r>
              <a:rPr lang="en-US" altLang="ko-KR" sz="1600" dirty="0">
                <a:latin typeface="Arial" pitchFamily="34" charset="0"/>
                <a:cs typeface="Arial" pitchFamily="34" charset="0"/>
              </a:rPr>
              <a:t>R. </a:t>
            </a:r>
            <a:r>
              <a:rPr lang="en-US" altLang="ko-KR" sz="1600" dirty="0" smtClean="0">
                <a:latin typeface="Arial" pitchFamily="34" charset="0"/>
                <a:cs typeface="Arial" pitchFamily="34" charset="0"/>
              </a:rPr>
              <a:t>Lee</a:t>
            </a:r>
            <a:r>
              <a:rPr lang="en-US" altLang="ko-KR" sz="1600" baseline="30000" dirty="0" smtClean="0">
                <a:latin typeface="Arial" pitchFamily="34" charset="0"/>
                <a:cs typeface="Arial" pitchFamily="34" charset="0"/>
              </a:rPr>
              <a:t>3,4</a:t>
            </a:r>
            <a:r>
              <a:rPr lang="en-US" altLang="ko-KR" sz="1600" dirty="0">
                <a:latin typeface="Arial" pitchFamily="34" charset="0"/>
                <a:cs typeface="Arial" pitchFamily="34" charset="0"/>
              </a:rPr>
              <a:t>, </a:t>
            </a:r>
            <a:r>
              <a:rPr lang="en-US" altLang="ko-KR" sz="1600" dirty="0" smtClean="0">
                <a:latin typeface="Arial" pitchFamily="34" charset="0"/>
                <a:cs typeface="Arial" pitchFamily="34" charset="0"/>
              </a:rPr>
              <a:t>Edward Dumas</a:t>
            </a:r>
            <a:r>
              <a:rPr lang="en-US" altLang="ko-KR" sz="1600" baseline="30000" dirty="0" smtClean="0">
                <a:latin typeface="Arial" pitchFamily="34" charset="0"/>
                <a:cs typeface="Arial" pitchFamily="34" charset="0"/>
              </a:rPr>
              <a:t>3,5</a:t>
            </a:r>
            <a:r>
              <a:rPr lang="en-US" altLang="ko-KR" sz="1600" dirty="0">
                <a:latin typeface="Arial" pitchFamily="34" charset="0"/>
                <a:cs typeface="Arial" pitchFamily="34" charset="0"/>
              </a:rPr>
              <a:t>, </a:t>
            </a:r>
            <a:r>
              <a:rPr lang="en-US" altLang="ko-KR" sz="1600" dirty="0" smtClean="0">
                <a:latin typeface="Arial" pitchFamily="34" charset="0"/>
                <a:cs typeface="Arial" pitchFamily="34" charset="0"/>
              </a:rPr>
              <a:t>Travis </a:t>
            </a:r>
            <a:r>
              <a:rPr lang="en-US" altLang="ko-KR" sz="1600" dirty="0">
                <a:latin typeface="Arial" pitchFamily="34" charset="0"/>
                <a:cs typeface="Arial" pitchFamily="34" charset="0"/>
              </a:rPr>
              <a:t>J. </a:t>
            </a:r>
            <a:r>
              <a:rPr lang="en-US" altLang="ko-KR" sz="1600" dirty="0" smtClean="0">
                <a:latin typeface="Arial" pitchFamily="34" charset="0"/>
                <a:cs typeface="Arial" pitchFamily="34" charset="0"/>
              </a:rPr>
              <a:t>Schuyler</a:t>
            </a:r>
            <a:r>
              <a:rPr lang="en-US" altLang="ko-KR" sz="1600" baseline="30000" dirty="0" smtClean="0">
                <a:latin typeface="Arial" pitchFamily="34" charset="0"/>
                <a:cs typeface="Arial" pitchFamily="34" charset="0"/>
              </a:rPr>
              <a:t>3,4</a:t>
            </a:r>
            <a:r>
              <a:rPr lang="en-US" altLang="ko-KR" sz="1600" dirty="0">
                <a:latin typeface="Arial" pitchFamily="34" charset="0"/>
                <a:cs typeface="Arial" pitchFamily="34" charset="0"/>
              </a:rPr>
              <a:t>, </a:t>
            </a:r>
            <a:r>
              <a:rPr lang="en-US" altLang="ko-KR" sz="1600" dirty="0" smtClean="0">
                <a:latin typeface="Arial" pitchFamily="34" charset="0"/>
                <a:cs typeface="Arial" pitchFamily="34" charset="0"/>
              </a:rPr>
              <a:t>Michael Buban</a:t>
            </a:r>
            <a:r>
              <a:rPr lang="en-US" altLang="ko-KR" sz="1600" baseline="30000" dirty="0" smtClean="0">
                <a:latin typeface="Arial" pitchFamily="34" charset="0"/>
                <a:cs typeface="Arial" pitchFamily="34" charset="0"/>
              </a:rPr>
              <a:t>3,4</a:t>
            </a:r>
            <a:r>
              <a:rPr lang="en-US" altLang="ko-KR" sz="1600" dirty="0">
                <a:latin typeface="Arial" pitchFamily="34" charset="0"/>
                <a:cs typeface="Arial" pitchFamily="34" charset="0"/>
              </a:rPr>
              <a:t>, </a:t>
            </a:r>
            <a:endParaRPr lang="en-US" altLang="ko-KR" sz="1600" dirty="0" smtClean="0">
              <a:latin typeface="Arial" pitchFamily="34" charset="0"/>
              <a:cs typeface="Arial" pitchFamily="34" charset="0"/>
            </a:endParaRPr>
          </a:p>
          <a:p>
            <a:pPr marL="342900" indent="-342900" algn="ctr">
              <a:spcBef>
                <a:spcPct val="20000"/>
              </a:spcBef>
              <a:defRPr/>
            </a:pPr>
            <a:r>
              <a:rPr lang="en-US" altLang="ko-KR" sz="1600" dirty="0" smtClean="0">
                <a:latin typeface="Arial" pitchFamily="34" charset="0"/>
                <a:cs typeface="Arial" pitchFamily="34" charset="0"/>
              </a:rPr>
              <a:t>Bruce Baker</a:t>
            </a:r>
            <a:r>
              <a:rPr lang="en-US" altLang="ko-KR" sz="1600" baseline="30000" dirty="0" smtClean="0">
                <a:latin typeface="Arial" pitchFamily="34" charset="0"/>
                <a:cs typeface="Arial" pitchFamily="34" charset="0"/>
              </a:rPr>
              <a:t>3</a:t>
            </a:r>
            <a:r>
              <a:rPr lang="en-US" altLang="ko-KR" sz="1600" dirty="0">
                <a:latin typeface="Arial" pitchFamily="34" charset="0"/>
                <a:cs typeface="Arial" pitchFamily="34" charset="0"/>
              </a:rPr>
              <a:t>, </a:t>
            </a:r>
            <a:r>
              <a:rPr lang="en-US" altLang="ko-KR" sz="1600" dirty="0" smtClean="0">
                <a:latin typeface="Arial" pitchFamily="34" charset="0"/>
                <a:cs typeface="Arial" pitchFamily="34" charset="0"/>
              </a:rPr>
              <a:t>Joseph Maloney</a:t>
            </a:r>
            <a:r>
              <a:rPr lang="en-US" altLang="ko-KR" sz="1600" baseline="30000" dirty="0" smtClean="0">
                <a:latin typeface="Arial" pitchFamily="34" charset="0"/>
                <a:cs typeface="Arial" pitchFamily="34" charset="0"/>
              </a:rPr>
              <a:t>6</a:t>
            </a:r>
            <a:r>
              <a:rPr lang="en-US" altLang="ko-KR" sz="1600" dirty="0">
                <a:latin typeface="Arial" pitchFamily="34" charset="0"/>
                <a:cs typeface="Arial" pitchFamily="34" charset="0"/>
              </a:rPr>
              <a:t>, </a:t>
            </a:r>
            <a:r>
              <a:rPr lang="en-US" altLang="ko-KR" sz="1600" dirty="0" smtClean="0">
                <a:latin typeface="Arial" pitchFamily="34" charset="0"/>
                <a:cs typeface="Arial" pitchFamily="34" charset="0"/>
              </a:rPr>
              <a:t>David Hotz</a:t>
            </a:r>
            <a:r>
              <a:rPr lang="en-US" altLang="ko-KR" sz="1600" baseline="30000" dirty="0" smtClean="0">
                <a:latin typeface="Arial" pitchFamily="34" charset="0"/>
                <a:cs typeface="Arial" pitchFamily="34" charset="0"/>
              </a:rPr>
              <a:t>6</a:t>
            </a:r>
            <a:r>
              <a:rPr lang="en-US" altLang="ko-KR" sz="1600" dirty="0" smtClean="0">
                <a:latin typeface="Arial" pitchFamily="34" charset="0"/>
                <a:cs typeface="Arial" pitchFamily="34" charset="0"/>
              </a:rPr>
              <a:t>, </a:t>
            </a:r>
            <a:r>
              <a:rPr lang="en-US" altLang="ko-KR" sz="1600" dirty="0" err="1" smtClean="0">
                <a:latin typeface="Arial" pitchFamily="34" charset="0"/>
                <a:cs typeface="Arial" pitchFamily="34" charset="0"/>
              </a:rPr>
              <a:t>Nebila</a:t>
            </a:r>
            <a:r>
              <a:rPr lang="en-US" altLang="ko-KR" sz="1600" dirty="0" smtClean="0">
                <a:latin typeface="Arial" pitchFamily="34" charset="0"/>
                <a:cs typeface="Arial" pitchFamily="34" charset="0"/>
              </a:rPr>
              <a:t> Lichiheb</a:t>
            </a:r>
            <a:r>
              <a:rPr lang="en-US" altLang="ko-KR" sz="1600" baseline="30000" dirty="0" smtClean="0">
                <a:latin typeface="Arial" pitchFamily="34" charset="0"/>
                <a:cs typeface="Arial" pitchFamily="34" charset="0"/>
              </a:rPr>
              <a:t>3,5</a:t>
            </a:r>
            <a:r>
              <a:rPr lang="en-US" altLang="ko-KR" sz="1600" dirty="0" smtClean="0">
                <a:latin typeface="Arial" pitchFamily="34" charset="0"/>
                <a:cs typeface="Arial" pitchFamily="34" charset="0"/>
              </a:rPr>
              <a:t>, Alice Crawford</a:t>
            </a:r>
            <a:r>
              <a:rPr lang="en-US" altLang="ko-KR" sz="1600" baseline="30000" dirty="0" smtClean="0">
                <a:latin typeface="Arial" pitchFamily="34" charset="0"/>
                <a:cs typeface="Arial" pitchFamily="34" charset="0"/>
              </a:rPr>
              <a:t>1</a:t>
            </a:r>
            <a:r>
              <a:rPr lang="en-US" altLang="ko-KR" sz="1600" dirty="0" smtClean="0">
                <a:latin typeface="Arial" pitchFamily="34" charset="0"/>
                <a:cs typeface="Arial" pitchFamily="34" charset="0"/>
              </a:rPr>
              <a:t>, </a:t>
            </a:r>
          </a:p>
          <a:p>
            <a:pPr marL="342900" indent="-342900" algn="ctr">
              <a:spcBef>
                <a:spcPct val="20000"/>
              </a:spcBef>
              <a:defRPr/>
            </a:pPr>
            <a:r>
              <a:rPr lang="en-US" altLang="ko-KR" sz="1600" dirty="0" err="1" smtClean="0">
                <a:latin typeface="Arial" pitchFamily="34" charset="0"/>
                <a:cs typeface="Arial" pitchFamily="34" charset="0"/>
              </a:rPr>
              <a:t>Tianfeng</a:t>
            </a:r>
            <a:r>
              <a:rPr lang="en-US" altLang="ko-KR" sz="1600" dirty="0" smtClean="0">
                <a:latin typeface="Arial" pitchFamily="34" charset="0"/>
                <a:cs typeface="Arial" pitchFamily="34" charset="0"/>
              </a:rPr>
              <a:t> Chai</a:t>
            </a:r>
            <a:r>
              <a:rPr lang="en-US" altLang="ko-KR" sz="1600" baseline="30000" dirty="0" smtClean="0">
                <a:latin typeface="Arial" pitchFamily="34" charset="0"/>
                <a:cs typeface="Arial" pitchFamily="34" charset="0"/>
              </a:rPr>
              <a:t>1</a:t>
            </a:r>
            <a:r>
              <a:rPr lang="en-US" altLang="ko-KR" sz="1600" dirty="0" smtClean="0">
                <a:latin typeface="Arial" pitchFamily="34" charset="0"/>
                <a:cs typeface="Arial" pitchFamily="34" charset="0"/>
              </a:rPr>
              <a:t>, </a:t>
            </a:r>
            <a:r>
              <a:rPr lang="en-US" altLang="ko-KR" sz="1600" dirty="0" err="1" smtClean="0">
                <a:latin typeface="Arial" pitchFamily="34" charset="0"/>
                <a:cs typeface="Arial" pitchFamily="34" charset="0"/>
              </a:rPr>
              <a:t>HyunCheol</a:t>
            </a:r>
            <a:r>
              <a:rPr lang="en-US" altLang="ko-KR" sz="1600" dirty="0" smtClean="0">
                <a:latin typeface="Arial" pitchFamily="34" charset="0"/>
                <a:cs typeface="Arial" pitchFamily="34" charset="0"/>
              </a:rPr>
              <a:t> Kim</a:t>
            </a:r>
            <a:r>
              <a:rPr lang="en-US" altLang="ko-KR" sz="1600" baseline="30000" dirty="0" smtClean="0">
                <a:latin typeface="Arial" pitchFamily="34" charset="0"/>
                <a:cs typeface="Arial" pitchFamily="34" charset="0"/>
              </a:rPr>
              <a:t>1,2</a:t>
            </a:r>
            <a:r>
              <a:rPr lang="en-US" altLang="ko-KR" sz="1600" dirty="0" smtClean="0">
                <a:latin typeface="Arial" pitchFamily="34" charset="0"/>
                <a:cs typeface="Arial" pitchFamily="34" charset="0"/>
              </a:rPr>
              <a:t>, Miguel Cahuich</a:t>
            </a:r>
            <a:r>
              <a:rPr lang="en-US" altLang="ko-KR" sz="1600" baseline="30000" dirty="0" smtClean="0">
                <a:latin typeface="Arial" pitchFamily="34" charset="0"/>
                <a:cs typeface="Arial" pitchFamily="34" charset="0"/>
              </a:rPr>
              <a:t>1,2</a:t>
            </a:r>
            <a:r>
              <a:rPr lang="en-US" altLang="ko-KR" sz="1600" dirty="0" smtClean="0">
                <a:latin typeface="Arial" pitchFamily="34" charset="0"/>
                <a:cs typeface="Arial" pitchFamily="34" charset="0"/>
              </a:rPr>
              <a:t>, </a:t>
            </a:r>
            <a:r>
              <a:rPr lang="en-US" altLang="ko-KR" sz="1600" dirty="0" err="1" smtClean="0">
                <a:latin typeface="Arial" pitchFamily="34" charset="0"/>
                <a:cs typeface="Arial" pitchFamily="34" charset="0"/>
              </a:rPr>
              <a:t>Bavand</a:t>
            </a:r>
            <a:r>
              <a:rPr lang="en-US" altLang="ko-KR" sz="1600" dirty="0" smtClean="0">
                <a:latin typeface="Arial" pitchFamily="34" charset="0"/>
                <a:cs typeface="Arial" pitchFamily="34" charset="0"/>
              </a:rPr>
              <a:t> Sadeghi</a:t>
            </a:r>
            <a:r>
              <a:rPr lang="en-US" altLang="ko-KR" sz="1600" baseline="30000" dirty="0" smtClean="0">
                <a:latin typeface="Arial" pitchFamily="34" charset="0"/>
                <a:cs typeface="Arial" pitchFamily="34" charset="0"/>
              </a:rPr>
              <a:t>1,2</a:t>
            </a:r>
            <a:endParaRPr lang="en-US" altLang="ko-KR" sz="1600" dirty="0" smtClean="0">
              <a:latin typeface="Arial" pitchFamily="34" charset="0"/>
              <a:cs typeface="Arial" pitchFamily="34" charset="0"/>
            </a:endParaRPr>
          </a:p>
          <a:p>
            <a:pPr marL="342900" indent="-342900" algn="ctr">
              <a:spcBef>
                <a:spcPct val="20000"/>
              </a:spcBef>
              <a:defRPr/>
            </a:pPr>
            <a:endParaRPr lang="en-US" altLang="ko-KR" sz="1200" dirty="0">
              <a:latin typeface="Arial" pitchFamily="34" charset="0"/>
              <a:cs typeface="Arial" pitchFamily="34" charset="0"/>
            </a:endParaRPr>
          </a:p>
          <a:p>
            <a:pPr marL="342900" lvl="0" indent="-342900" algn="ctr">
              <a:lnSpc>
                <a:spcPct val="80000"/>
              </a:lnSpc>
              <a:spcBef>
                <a:spcPct val="20000"/>
              </a:spcBef>
              <a:defRPr/>
            </a:pPr>
            <a:r>
              <a:rPr lang="en-US" altLang="ko-KR" sz="1200" i="1" baseline="30000" dirty="0">
                <a:latin typeface="Arial" pitchFamily="34" charset="0"/>
                <a:cs typeface="Arial" pitchFamily="34" charset="0"/>
              </a:rPr>
              <a:t>1 </a:t>
            </a:r>
            <a:r>
              <a:rPr lang="en-US" altLang="ko-KR" sz="1200" i="1" dirty="0" smtClean="0">
                <a:latin typeface="Arial" pitchFamily="34" charset="0"/>
                <a:cs typeface="Arial" pitchFamily="34" charset="0"/>
              </a:rPr>
              <a:t>NOAA Air Resources </a:t>
            </a:r>
            <a:r>
              <a:rPr lang="en-US" altLang="ko-KR" sz="1200" i="1" dirty="0">
                <a:latin typeface="Arial" pitchFamily="34" charset="0"/>
                <a:cs typeface="Arial" pitchFamily="34" charset="0"/>
              </a:rPr>
              <a:t>Laboratory, College Park, </a:t>
            </a:r>
            <a:r>
              <a:rPr lang="en-US" altLang="ko-KR" sz="1200" i="1" dirty="0" smtClean="0">
                <a:latin typeface="Arial" pitchFamily="34" charset="0"/>
                <a:cs typeface="Arial" pitchFamily="34" charset="0"/>
              </a:rPr>
              <a:t>MD</a:t>
            </a:r>
            <a:endParaRPr lang="en-US" altLang="ko-KR" sz="1200" i="1" dirty="0">
              <a:latin typeface="Arial" pitchFamily="34" charset="0"/>
              <a:cs typeface="Arial" pitchFamily="34" charset="0"/>
            </a:endParaRPr>
          </a:p>
          <a:p>
            <a:pPr marL="342900" indent="-342900" algn="ctr">
              <a:lnSpc>
                <a:spcPct val="80000"/>
              </a:lnSpc>
              <a:spcBef>
                <a:spcPct val="20000"/>
              </a:spcBef>
              <a:defRPr/>
            </a:pPr>
            <a:r>
              <a:rPr lang="en-US" altLang="ko-KR" sz="1200" i="1" baseline="30000" dirty="0">
                <a:latin typeface="Arial" pitchFamily="34" charset="0"/>
                <a:cs typeface="Arial" pitchFamily="34" charset="0"/>
              </a:rPr>
              <a:t>2 </a:t>
            </a:r>
            <a:r>
              <a:rPr lang="en-US" altLang="ko-KR" sz="1200" i="1" dirty="0">
                <a:latin typeface="Arial" pitchFamily="34" charset="0"/>
                <a:cs typeface="Arial" pitchFamily="34" charset="0"/>
              </a:rPr>
              <a:t>Cooperative Institute for Satellite Earth System </a:t>
            </a:r>
            <a:r>
              <a:rPr lang="en-US" altLang="ko-KR" sz="1200" i="1" dirty="0" smtClean="0">
                <a:latin typeface="Arial" pitchFamily="34" charset="0"/>
                <a:cs typeface="Arial" pitchFamily="34" charset="0"/>
              </a:rPr>
              <a:t>Studies, </a:t>
            </a:r>
            <a:r>
              <a:rPr lang="en-US" altLang="ko-KR" sz="1200" i="1" dirty="0">
                <a:latin typeface="Arial" pitchFamily="34" charset="0"/>
                <a:cs typeface="Arial" pitchFamily="34" charset="0"/>
              </a:rPr>
              <a:t>University of Maryland, College Park, </a:t>
            </a:r>
            <a:r>
              <a:rPr lang="en-US" altLang="ko-KR" sz="1200" i="1" dirty="0" smtClean="0">
                <a:latin typeface="Arial" pitchFamily="34" charset="0"/>
                <a:cs typeface="Arial" pitchFamily="34" charset="0"/>
              </a:rPr>
              <a:t>MD</a:t>
            </a:r>
          </a:p>
          <a:p>
            <a:pPr marL="342900" indent="-342900" algn="ctr">
              <a:lnSpc>
                <a:spcPct val="80000"/>
              </a:lnSpc>
              <a:spcBef>
                <a:spcPct val="20000"/>
              </a:spcBef>
              <a:defRPr/>
            </a:pPr>
            <a:r>
              <a:rPr lang="en-US" altLang="ko-KR" sz="1200" i="1" baseline="30000" dirty="0">
                <a:latin typeface="Arial" pitchFamily="34" charset="0"/>
                <a:cs typeface="Arial" pitchFamily="34" charset="0"/>
              </a:rPr>
              <a:t>3</a:t>
            </a:r>
            <a:r>
              <a:rPr lang="en-US" altLang="ko-KR" sz="1200" i="1" dirty="0">
                <a:latin typeface="Arial" pitchFamily="34" charset="0"/>
                <a:cs typeface="Arial" pitchFamily="34" charset="0"/>
              </a:rPr>
              <a:t> NOAA/Air Resources Laboratory, Atmospheric Turbulence and Diffusion Division, Oak Ridge, </a:t>
            </a:r>
            <a:r>
              <a:rPr lang="en-US" altLang="ko-KR" sz="1200" i="1" dirty="0" smtClean="0">
                <a:latin typeface="Arial" pitchFamily="34" charset="0"/>
                <a:cs typeface="Arial" pitchFamily="34" charset="0"/>
              </a:rPr>
              <a:t>Tennessee</a:t>
            </a:r>
          </a:p>
          <a:p>
            <a:pPr marL="342900" indent="-342900" algn="ctr">
              <a:lnSpc>
                <a:spcPct val="80000"/>
              </a:lnSpc>
              <a:spcBef>
                <a:spcPct val="20000"/>
              </a:spcBef>
              <a:defRPr/>
            </a:pPr>
            <a:r>
              <a:rPr lang="en-US" altLang="ko-KR" sz="1200" i="1" baseline="30000" dirty="0">
                <a:latin typeface="Arial" pitchFamily="34" charset="0"/>
                <a:cs typeface="Arial" pitchFamily="34" charset="0"/>
              </a:rPr>
              <a:t>4 </a:t>
            </a:r>
            <a:r>
              <a:rPr lang="en-US" altLang="ko-KR" sz="1200" i="1" dirty="0">
                <a:latin typeface="Arial" pitchFamily="34" charset="0"/>
                <a:cs typeface="Arial" pitchFamily="34" charset="0"/>
              </a:rPr>
              <a:t>Cooperative Institute for Severe and High-Impact Weather Research and Operations, Norman, Oklahoma</a:t>
            </a:r>
          </a:p>
          <a:p>
            <a:pPr marL="342900" indent="-342900" algn="ctr">
              <a:lnSpc>
                <a:spcPct val="80000"/>
              </a:lnSpc>
              <a:spcBef>
                <a:spcPct val="20000"/>
              </a:spcBef>
              <a:defRPr/>
            </a:pPr>
            <a:r>
              <a:rPr lang="en-US" altLang="ko-KR" sz="1200" i="1" baseline="30000" dirty="0">
                <a:latin typeface="Arial" pitchFamily="34" charset="0"/>
                <a:cs typeface="Arial" pitchFamily="34" charset="0"/>
              </a:rPr>
              <a:t>5 </a:t>
            </a:r>
            <a:r>
              <a:rPr lang="en-US" altLang="ko-KR" sz="1200" i="1" dirty="0">
                <a:latin typeface="Arial" pitchFamily="34" charset="0"/>
                <a:cs typeface="Arial" pitchFamily="34" charset="0"/>
              </a:rPr>
              <a:t>Oak Ridge Associated Universities, Oak Ridge, Tennessee</a:t>
            </a:r>
          </a:p>
          <a:p>
            <a:pPr marL="342900" indent="-342900" algn="ctr">
              <a:lnSpc>
                <a:spcPct val="80000"/>
              </a:lnSpc>
              <a:spcBef>
                <a:spcPct val="20000"/>
              </a:spcBef>
              <a:defRPr/>
            </a:pPr>
            <a:r>
              <a:rPr lang="en-US" altLang="ko-KR" sz="1200" i="1" baseline="30000" dirty="0">
                <a:latin typeface="Arial" pitchFamily="34" charset="0"/>
                <a:cs typeface="Arial" pitchFamily="34" charset="0"/>
              </a:rPr>
              <a:t>6</a:t>
            </a:r>
            <a:r>
              <a:rPr lang="en-US" altLang="ko-KR" sz="1200" i="1" dirty="0">
                <a:latin typeface="Arial" pitchFamily="34" charset="0"/>
                <a:cs typeface="Arial" pitchFamily="34" charset="0"/>
              </a:rPr>
              <a:t> National Weather Service, Morristown, Tennessee</a:t>
            </a:r>
          </a:p>
          <a:p>
            <a:pPr marL="342900" indent="-342900" algn="ctr">
              <a:lnSpc>
                <a:spcPct val="80000"/>
              </a:lnSpc>
              <a:spcBef>
                <a:spcPct val="20000"/>
              </a:spcBef>
              <a:defRPr/>
            </a:pPr>
            <a:endParaRPr lang="en-US" altLang="ko-KR" sz="1200" i="1" dirty="0">
              <a:latin typeface="Arial" pitchFamily="34" charset="0"/>
              <a:cs typeface="Arial" pitchFamily="34" charset="0"/>
            </a:endParaRPr>
          </a:p>
        </p:txBody>
      </p:sp>
      <p:sp>
        <p:nvSpPr>
          <p:cNvPr id="12" name="Rectangle 3"/>
          <p:cNvSpPr txBox="1">
            <a:spLocks noChangeArrowheads="1"/>
          </p:cNvSpPr>
          <p:nvPr/>
        </p:nvSpPr>
        <p:spPr>
          <a:xfrm>
            <a:off x="1595078" y="6094940"/>
            <a:ext cx="7696200" cy="704850"/>
          </a:xfrm>
          <a:prstGeom prst="rect">
            <a:avLst/>
          </a:prstGeom>
        </p:spPr>
        <p:txBody>
          <a:bodyPr/>
          <a:lstStyle/>
          <a:p>
            <a:pPr marL="342900" indent="-342900" algn="ctr">
              <a:lnSpc>
                <a:spcPct val="80000"/>
              </a:lnSpc>
              <a:spcBef>
                <a:spcPct val="20000"/>
              </a:spcBef>
              <a:defRPr/>
            </a:pPr>
            <a:r>
              <a:rPr lang="en-US" altLang="ko-KR" sz="1600" i="1" dirty="0" smtClean="0">
                <a:latin typeface="Arial" pitchFamily="34" charset="0"/>
                <a:cs typeface="Arial" pitchFamily="34" charset="0"/>
              </a:rPr>
              <a:t>2023 </a:t>
            </a:r>
            <a:r>
              <a:rPr lang="en-US" altLang="ko-KR" sz="1600" i="1" dirty="0">
                <a:latin typeface="Arial" pitchFamily="34" charset="0"/>
                <a:cs typeface="Arial" pitchFamily="34" charset="0"/>
              </a:rPr>
              <a:t>International MACCS Users Group (IMUG) Meeting</a:t>
            </a:r>
          </a:p>
          <a:p>
            <a:pPr marL="342900" indent="-342900" algn="ctr">
              <a:lnSpc>
                <a:spcPct val="80000"/>
              </a:lnSpc>
              <a:spcBef>
                <a:spcPct val="20000"/>
              </a:spcBef>
              <a:defRPr/>
            </a:pPr>
            <a:r>
              <a:rPr lang="en-US" altLang="ko-KR" sz="1600" i="1" dirty="0">
                <a:latin typeface="Arial" pitchFamily="34" charset="0"/>
                <a:cs typeface="Arial" pitchFamily="34" charset="0"/>
              </a:rPr>
              <a:t>September </a:t>
            </a:r>
            <a:r>
              <a:rPr lang="en-US" altLang="ko-KR" sz="1600" i="1" dirty="0" smtClean="0">
                <a:latin typeface="Arial" pitchFamily="34" charset="0"/>
                <a:cs typeface="Arial" pitchFamily="34" charset="0"/>
              </a:rPr>
              <a:t>11 – 14, </a:t>
            </a:r>
            <a:r>
              <a:rPr lang="en-US" altLang="ko-KR" sz="1600" i="1" dirty="0">
                <a:latin typeface="Arial" pitchFamily="34" charset="0"/>
                <a:cs typeface="Arial" pitchFamily="34" charset="0"/>
              </a:rPr>
              <a:t>2021 (Virtual)</a:t>
            </a:r>
          </a:p>
        </p:txBody>
      </p:sp>
    </p:spTree>
    <p:extLst>
      <p:ext uri="{BB962C8B-B14F-4D97-AF65-F5344CB8AC3E}">
        <p14:creationId xmlns:p14="http://schemas.microsoft.com/office/powerpoint/2010/main" val="34786874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407480" y="125069"/>
            <a:ext cx="9190609" cy="369332"/>
          </a:xfrm>
          <a:prstGeom prst="rect">
            <a:avLst/>
          </a:prstGeom>
        </p:spPr>
        <p:txBody>
          <a:bodyPr wrap="square">
            <a:spAutoFit/>
          </a:bodyPr>
          <a:lstStyle/>
          <a:p>
            <a:r>
              <a:rPr lang="en" b="1" kern="0" dirty="0" smtClean="0">
                <a:solidFill>
                  <a:srgbClr val="000000"/>
                </a:solidFill>
                <a:latin typeface="Arial"/>
                <a:cs typeface="Arial"/>
                <a:sym typeface="Arial"/>
              </a:rPr>
              <a:t>Spatial </a:t>
            </a:r>
            <a:r>
              <a:rPr lang="en" b="1" kern="0" dirty="0">
                <a:solidFill>
                  <a:srgbClr val="000000"/>
                </a:solidFill>
                <a:latin typeface="Arial"/>
                <a:cs typeface="Arial"/>
                <a:sym typeface="Arial"/>
              </a:rPr>
              <a:t>plots of HYSPLIT runs</a:t>
            </a:r>
            <a:r>
              <a:rPr lang="en-US" b="1" dirty="0" smtClean="0">
                <a:solidFill>
                  <a:srgbClr val="000000"/>
                </a:solidFill>
                <a:latin typeface="Arial" panose="020B0604020202020204" pitchFamily="34" charset="0"/>
              </a:rPr>
              <a:t> on Dec 16 at 14 UTC (</a:t>
            </a:r>
            <a:r>
              <a:rPr lang="en" b="1" kern="0" dirty="0">
                <a:solidFill>
                  <a:srgbClr val="000000"/>
                </a:solidFill>
                <a:latin typeface="Arial"/>
                <a:cs typeface="Arial"/>
                <a:sym typeface="Arial"/>
              </a:rPr>
              <a:t>2 hours after </a:t>
            </a:r>
            <a:r>
              <a:rPr lang="en" b="1" kern="0" dirty="0" smtClean="0">
                <a:solidFill>
                  <a:srgbClr val="000000"/>
                </a:solidFill>
                <a:latin typeface="Arial"/>
                <a:cs typeface="Arial"/>
                <a:sym typeface="Arial"/>
              </a:rPr>
              <a:t>initiation)</a:t>
            </a:r>
            <a:endParaRPr lang="en-US" b="1" dirty="0">
              <a:solidFill>
                <a:srgbClr val="000000"/>
              </a:solidFill>
              <a:latin typeface="Arial" panose="020B0604020202020204" pitchFamily="34" charset="0"/>
            </a:endParaRPr>
          </a:p>
        </p:txBody>
      </p:sp>
      <p:pic>
        <p:nvPicPr>
          <p:cNvPr id="3" name="Picture 2"/>
          <p:cNvPicPr>
            <a:picLocks noChangeAspect="1"/>
          </p:cNvPicPr>
          <p:nvPr/>
        </p:nvPicPr>
        <p:blipFill>
          <a:blip r:embed="rId3"/>
          <a:stretch>
            <a:fillRect/>
          </a:stretch>
        </p:blipFill>
        <p:spPr>
          <a:xfrm>
            <a:off x="407481" y="683362"/>
            <a:ext cx="10972800" cy="5376672"/>
          </a:xfrm>
          <a:prstGeom prst="rect">
            <a:avLst/>
          </a:prstGeom>
        </p:spPr>
      </p:pic>
      <p:sp>
        <p:nvSpPr>
          <p:cNvPr id="4" name="Rectangle 3"/>
          <p:cNvSpPr/>
          <p:nvPr/>
        </p:nvSpPr>
        <p:spPr>
          <a:xfrm>
            <a:off x="407481" y="6060034"/>
            <a:ext cx="9875037" cy="523220"/>
          </a:xfrm>
          <a:prstGeom prst="rect">
            <a:avLst/>
          </a:prstGeom>
        </p:spPr>
        <p:txBody>
          <a:bodyPr wrap="square">
            <a:spAutoFit/>
          </a:bodyPr>
          <a:lstStyle/>
          <a:p>
            <a:pPr marL="285750" lvl="0" indent="-285750">
              <a:spcBef>
                <a:spcPts val="600"/>
              </a:spcBef>
              <a:buFont typeface="Arial" panose="020B0604020202020204" pitchFamily="34" charset="0"/>
              <a:buChar char="•"/>
            </a:pPr>
            <a:r>
              <a:rPr lang="en-US" sz="1400" dirty="0">
                <a:latin typeface="Arial" panose="020B0604020202020204" pitchFamily="34" charset="0"/>
                <a:cs typeface="Arial" panose="020B0604020202020204" pitchFamily="34" charset="0"/>
              </a:rPr>
              <a:t>On </a:t>
            </a:r>
            <a:r>
              <a:rPr lang="en-US" sz="1400" dirty="0" smtClean="0">
                <a:latin typeface="Arial" panose="020B0604020202020204" pitchFamily="34" charset="0"/>
                <a:cs typeface="Arial" panose="020B0604020202020204" pitchFamily="34" charset="0"/>
              </a:rPr>
              <a:t>Dec 16, </a:t>
            </a:r>
            <a:r>
              <a:rPr lang="en-US" sz="1400" dirty="0">
                <a:latin typeface="Arial" panose="020B0604020202020204" pitchFamily="34" charset="0"/>
                <a:cs typeface="Arial" panose="020B0604020202020204" pitchFamily="34" charset="0"/>
              </a:rPr>
              <a:t>a </a:t>
            </a:r>
            <a:r>
              <a:rPr lang="en-US" sz="1400" dirty="0" smtClean="0">
                <a:latin typeface="Arial" panose="020B0604020202020204" pitchFamily="34" charset="0"/>
                <a:cs typeface="Arial" panose="020B0604020202020204" pitchFamily="34" charset="0"/>
              </a:rPr>
              <a:t>relatively strong </a:t>
            </a:r>
            <a:r>
              <a:rPr lang="en-US" sz="1400" dirty="0">
                <a:latin typeface="Arial" panose="020B0604020202020204" pitchFamily="34" charset="0"/>
                <a:cs typeface="Arial" panose="020B0604020202020204" pitchFamily="34" charset="0"/>
              </a:rPr>
              <a:t>influence of the synoptic scale winds was </a:t>
            </a:r>
            <a:r>
              <a:rPr lang="en-US" sz="1400" dirty="0" smtClean="0">
                <a:latin typeface="Arial" panose="020B0604020202020204" pitchFamily="34" charset="0"/>
                <a:cs typeface="Arial" panose="020B0604020202020204" pitchFamily="34" charset="0"/>
              </a:rPr>
              <a:t>present as </a:t>
            </a:r>
            <a:r>
              <a:rPr lang="en-US" sz="1400" dirty="0">
                <a:latin typeface="Arial" panose="020B0604020202020204" pitchFamily="34" charset="0"/>
                <a:cs typeface="Arial" panose="020B0604020202020204" pitchFamily="34" charset="0"/>
              </a:rPr>
              <a:t>a result of a cold front approaching. Thus, the influence </a:t>
            </a:r>
            <a:r>
              <a:rPr lang="en-US" sz="1400" dirty="0" smtClean="0">
                <a:latin typeface="Arial" panose="020B0604020202020204" pitchFamily="34" charset="0"/>
                <a:cs typeface="Arial" panose="020B0604020202020204" pitchFamily="34" charset="0"/>
              </a:rPr>
              <a:t>of </a:t>
            </a:r>
            <a:r>
              <a:rPr lang="en-US" sz="1400" dirty="0" err="1" smtClean="0">
                <a:latin typeface="Arial" panose="020B0604020202020204" pitchFamily="34" charset="0"/>
                <a:cs typeface="Arial" panose="020B0604020202020204" pitchFamily="34" charset="0"/>
              </a:rPr>
              <a:t>sUAS</a:t>
            </a:r>
            <a:r>
              <a:rPr lang="en-US" sz="1400" dirty="0" smtClean="0">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data nudging on the WRF simulation was </a:t>
            </a:r>
            <a:r>
              <a:rPr lang="en-US" sz="1400" dirty="0" smtClean="0">
                <a:latin typeface="Arial" panose="020B0604020202020204" pitchFamily="34" charset="0"/>
                <a:cs typeface="Arial" panose="020B0604020202020204" pitchFamily="34" charset="0"/>
              </a:rPr>
              <a:t>small.</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370898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2CA7239-D20E-4AD1-BEEE-C0A4CFEC2BE4}" type="slidenum">
              <a:rPr lang="en-US" smtClean="0"/>
              <a:t>11</a:t>
            </a:fld>
            <a:endParaRPr lang="en-US"/>
          </a:p>
        </p:txBody>
      </p:sp>
      <p:pic>
        <p:nvPicPr>
          <p:cNvPr id="37" name="Picture 36"/>
          <p:cNvPicPr>
            <a:picLocks noChangeAspect="1"/>
          </p:cNvPicPr>
          <p:nvPr/>
        </p:nvPicPr>
        <p:blipFill>
          <a:blip r:embed="rId2"/>
          <a:stretch>
            <a:fillRect/>
          </a:stretch>
        </p:blipFill>
        <p:spPr>
          <a:xfrm>
            <a:off x="425715" y="554175"/>
            <a:ext cx="9144000" cy="5100833"/>
          </a:xfrm>
          <a:prstGeom prst="rect">
            <a:avLst/>
          </a:prstGeom>
        </p:spPr>
      </p:pic>
      <p:pic>
        <p:nvPicPr>
          <p:cNvPr id="38" name="Picture 37"/>
          <p:cNvPicPr>
            <a:picLocks noChangeAspect="1"/>
          </p:cNvPicPr>
          <p:nvPr/>
        </p:nvPicPr>
        <p:blipFill>
          <a:blip r:embed="rId3"/>
          <a:stretch>
            <a:fillRect/>
          </a:stretch>
        </p:blipFill>
        <p:spPr>
          <a:xfrm>
            <a:off x="9448800" y="554175"/>
            <a:ext cx="2743200" cy="2521023"/>
          </a:xfrm>
          <a:prstGeom prst="rect">
            <a:avLst/>
          </a:prstGeom>
        </p:spPr>
      </p:pic>
      <p:pic>
        <p:nvPicPr>
          <p:cNvPr id="39" name="Picture 38"/>
          <p:cNvPicPr>
            <a:picLocks noChangeAspect="1"/>
          </p:cNvPicPr>
          <p:nvPr/>
        </p:nvPicPr>
        <p:blipFill>
          <a:blip r:embed="rId4"/>
          <a:stretch>
            <a:fillRect/>
          </a:stretch>
        </p:blipFill>
        <p:spPr>
          <a:xfrm>
            <a:off x="9686257" y="3268501"/>
            <a:ext cx="1828800" cy="1791854"/>
          </a:xfrm>
          <a:prstGeom prst="rect">
            <a:avLst/>
          </a:prstGeom>
        </p:spPr>
      </p:pic>
      <p:sp>
        <p:nvSpPr>
          <p:cNvPr id="40" name="Rectangle 39"/>
          <p:cNvSpPr/>
          <p:nvPr/>
        </p:nvSpPr>
        <p:spPr>
          <a:xfrm>
            <a:off x="425715" y="5700704"/>
            <a:ext cx="9875037" cy="523220"/>
          </a:xfrm>
          <a:prstGeom prst="rect">
            <a:avLst/>
          </a:prstGeom>
        </p:spPr>
        <p:txBody>
          <a:bodyPr wrap="square">
            <a:spAutoFit/>
          </a:bodyPr>
          <a:lstStyle/>
          <a:p>
            <a:pPr marL="285750" lvl="0" indent="-285750">
              <a:spcBef>
                <a:spcPts val="600"/>
              </a:spcBef>
              <a:buFont typeface="Arial" panose="020B0604020202020204" pitchFamily="34" charset="0"/>
              <a:buChar char="•"/>
            </a:pPr>
            <a:r>
              <a:rPr lang="en-US" sz="1400" dirty="0">
                <a:latin typeface="Arial" panose="020B0604020202020204" pitchFamily="34" charset="0"/>
                <a:cs typeface="Arial" panose="020B0604020202020204" pitchFamily="34" charset="0"/>
              </a:rPr>
              <a:t>As a result of the adjustment of wind and </a:t>
            </a:r>
            <a:r>
              <a:rPr lang="en-US" sz="1400" dirty="0" smtClean="0">
                <a:latin typeface="Arial" panose="020B0604020202020204" pitchFamily="34" charset="0"/>
                <a:cs typeface="Arial" panose="020B0604020202020204" pitchFamily="34" charset="0"/>
              </a:rPr>
              <a:t>temperature toward </a:t>
            </a:r>
            <a:r>
              <a:rPr lang="en-US" sz="1400" dirty="0">
                <a:latin typeface="Arial" panose="020B0604020202020204" pitchFamily="34" charset="0"/>
                <a:cs typeface="Arial" panose="020B0604020202020204" pitchFamily="34" charset="0"/>
              </a:rPr>
              <a:t>the </a:t>
            </a:r>
            <a:r>
              <a:rPr lang="en-US" sz="1400" dirty="0" err="1">
                <a:latin typeface="Arial" panose="020B0604020202020204" pitchFamily="34" charset="0"/>
                <a:cs typeface="Arial" panose="020B0604020202020204" pitchFamily="34" charset="0"/>
              </a:rPr>
              <a:t>sUAS</a:t>
            </a:r>
            <a:r>
              <a:rPr lang="en-US" sz="1400" dirty="0">
                <a:latin typeface="Arial" panose="020B0604020202020204" pitchFamily="34" charset="0"/>
                <a:cs typeface="Arial" panose="020B0604020202020204" pitchFamily="34" charset="0"/>
              </a:rPr>
              <a:t> measurements, other meteorological </a:t>
            </a:r>
            <a:r>
              <a:rPr lang="en-US" sz="1400" dirty="0" smtClean="0">
                <a:latin typeface="Arial" panose="020B0604020202020204" pitchFamily="34" charset="0"/>
                <a:cs typeface="Arial" panose="020B0604020202020204" pitchFamily="34" charset="0"/>
              </a:rPr>
              <a:t>variables such </a:t>
            </a:r>
            <a:r>
              <a:rPr lang="en-US" sz="1400" dirty="0">
                <a:latin typeface="Arial" panose="020B0604020202020204" pitchFamily="34" charset="0"/>
                <a:cs typeface="Arial" panose="020B0604020202020204" pitchFamily="34" charset="0"/>
              </a:rPr>
              <a:t>as vertical velocity, friction velocity, and </a:t>
            </a:r>
            <a:r>
              <a:rPr lang="en-US" sz="1400" dirty="0" smtClean="0">
                <a:latin typeface="Arial" panose="020B0604020202020204" pitchFamily="34" charset="0"/>
                <a:cs typeface="Arial" panose="020B0604020202020204" pitchFamily="34" charset="0"/>
              </a:rPr>
              <a:t>mixing height </a:t>
            </a:r>
            <a:r>
              <a:rPr lang="en-US" sz="1400" dirty="0">
                <a:latin typeface="Arial" panose="020B0604020202020204" pitchFamily="34" charset="0"/>
                <a:cs typeface="Arial" panose="020B0604020202020204" pitchFamily="34" charset="0"/>
              </a:rPr>
              <a:t>are indirectly changed.</a:t>
            </a:r>
          </a:p>
        </p:txBody>
      </p:sp>
      <p:sp>
        <p:nvSpPr>
          <p:cNvPr id="41" name="Rectangle 40"/>
          <p:cNvSpPr/>
          <p:nvPr/>
        </p:nvSpPr>
        <p:spPr>
          <a:xfrm>
            <a:off x="407480" y="125069"/>
            <a:ext cx="8628943" cy="369332"/>
          </a:xfrm>
          <a:prstGeom prst="rect">
            <a:avLst/>
          </a:prstGeom>
        </p:spPr>
        <p:txBody>
          <a:bodyPr wrap="square">
            <a:spAutoFit/>
          </a:bodyPr>
          <a:lstStyle/>
          <a:p>
            <a:r>
              <a:rPr lang="en-US" b="1" kern="0" dirty="0" smtClean="0">
                <a:solidFill>
                  <a:srgbClr val="000000"/>
                </a:solidFill>
                <a:latin typeface="Arial"/>
                <a:cs typeface="Arial"/>
                <a:sym typeface="Arial"/>
              </a:rPr>
              <a:t>Cross section of vertical velocity and horizontal wind barbs</a:t>
            </a:r>
            <a:endParaRPr lang="en-US" b="1" dirty="0">
              <a:solidFill>
                <a:srgbClr val="000000"/>
              </a:solidFill>
              <a:latin typeface="Arial" panose="020B0604020202020204" pitchFamily="34" charset="0"/>
            </a:endParaRPr>
          </a:p>
        </p:txBody>
      </p:sp>
    </p:spTree>
    <p:extLst>
      <p:ext uri="{BB962C8B-B14F-4D97-AF65-F5344CB8AC3E}">
        <p14:creationId xmlns:p14="http://schemas.microsoft.com/office/powerpoint/2010/main" val="33065322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2CA7239-D20E-4AD1-BEEE-C0A4CFEC2BE4}" type="slidenum">
              <a:rPr lang="en-US" smtClean="0"/>
              <a:t>12</a:t>
            </a:fld>
            <a:endParaRPr lang="en-US"/>
          </a:p>
        </p:txBody>
      </p:sp>
      <p:pic>
        <p:nvPicPr>
          <p:cNvPr id="3" name="Picture 2"/>
          <p:cNvPicPr>
            <a:picLocks noChangeAspect="1"/>
          </p:cNvPicPr>
          <p:nvPr/>
        </p:nvPicPr>
        <p:blipFill>
          <a:blip r:embed="rId2"/>
          <a:stretch>
            <a:fillRect/>
          </a:stretch>
        </p:blipFill>
        <p:spPr>
          <a:xfrm>
            <a:off x="530892" y="286871"/>
            <a:ext cx="6087962" cy="6400800"/>
          </a:xfrm>
          <a:prstGeom prst="rect">
            <a:avLst/>
          </a:prstGeom>
        </p:spPr>
      </p:pic>
      <p:sp>
        <p:nvSpPr>
          <p:cNvPr id="4" name="Rectangle 3"/>
          <p:cNvSpPr/>
          <p:nvPr/>
        </p:nvSpPr>
        <p:spPr>
          <a:xfrm>
            <a:off x="6618854" y="286871"/>
            <a:ext cx="4900793" cy="707886"/>
          </a:xfrm>
          <a:prstGeom prst="rect">
            <a:avLst/>
          </a:prstGeom>
        </p:spPr>
        <p:txBody>
          <a:bodyPr wrap="square">
            <a:spAutoFit/>
          </a:bodyPr>
          <a:lstStyle/>
          <a:p>
            <a:r>
              <a:rPr lang="en-US" sz="2000" b="1" kern="0" dirty="0" smtClean="0">
                <a:solidFill>
                  <a:srgbClr val="000000"/>
                </a:solidFill>
                <a:latin typeface="Arial"/>
                <a:cs typeface="Arial"/>
                <a:sym typeface="Arial"/>
              </a:rPr>
              <a:t>Profiles of vertical velocity variance from HYSPLIT</a:t>
            </a:r>
            <a:endParaRPr lang="en-US" sz="2000" b="1" dirty="0">
              <a:solidFill>
                <a:srgbClr val="000000"/>
              </a:solidFill>
              <a:latin typeface="Arial" panose="020B0604020202020204" pitchFamily="34" charset="0"/>
            </a:endParaRPr>
          </a:p>
        </p:txBody>
      </p:sp>
      <p:sp>
        <p:nvSpPr>
          <p:cNvPr id="5" name="Rectangle 4"/>
          <p:cNvSpPr/>
          <p:nvPr/>
        </p:nvSpPr>
        <p:spPr>
          <a:xfrm>
            <a:off x="6618854" y="1308191"/>
            <a:ext cx="4407537" cy="3693319"/>
          </a:xfrm>
          <a:prstGeom prst="rect">
            <a:avLst/>
          </a:prstGeom>
        </p:spPr>
        <p:txBody>
          <a:bodyPr wrap="square">
            <a:spAutoFit/>
          </a:bodyPr>
          <a:lstStyle/>
          <a:p>
            <a:pPr marL="285750" lvl="0" indent="-285750">
              <a:spcBef>
                <a:spcPts val="600"/>
              </a:spcBef>
              <a:buFont typeface="Arial" panose="020B0604020202020204" pitchFamily="34" charset="0"/>
              <a:buChar char="•"/>
            </a:pPr>
            <a:r>
              <a:rPr lang="en-US" sz="1600" dirty="0" smtClean="0">
                <a:latin typeface="Arial" panose="020B0604020202020204" pitchFamily="34" charset="0"/>
                <a:cs typeface="Arial" panose="020B0604020202020204" pitchFamily="34" charset="0"/>
              </a:rPr>
              <a:t>Using </a:t>
            </a:r>
            <a:r>
              <a:rPr lang="en-US" sz="1600" dirty="0">
                <a:latin typeface="Arial" panose="020B0604020202020204" pitchFamily="34" charset="0"/>
                <a:cs typeface="Arial" panose="020B0604020202020204" pitchFamily="34" charset="0"/>
              </a:rPr>
              <a:t>the nudged WRF meteorological data, </a:t>
            </a:r>
            <a:r>
              <a:rPr lang="en-US" sz="1600" dirty="0" smtClean="0">
                <a:latin typeface="Arial" panose="020B0604020202020204" pitchFamily="34" charset="0"/>
                <a:cs typeface="Arial" panose="020B0604020202020204" pitchFamily="34" charset="0"/>
              </a:rPr>
              <a:t>HYSPLIT may </a:t>
            </a:r>
            <a:r>
              <a:rPr lang="en-US" sz="1600" dirty="0">
                <a:latin typeface="Arial" panose="020B0604020202020204" pitchFamily="34" charset="0"/>
                <a:cs typeface="Arial" panose="020B0604020202020204" pitchFamily="34" charset="0"/>
              </a:rPr>
              <a:t>compute different stability and mixing parameters </a:t>
            </a:r>
            <a:r>
              <a:rPr lang="en-US" sz="1600" dirty="0" smtClean="0">
                <a:latin typeface="Arial" panose="020B0604020202020204" pitchFamily="34" charset="0"/>
                <a:cs typeface="Arial" panose="020B0604020202020204" pitchFamily="34" charset="0"/>
              </a:rPr>
              <a:t>than the non-nudged </a:t>
            </a:r>
            <a:r>
              <a:rPr lang="en-US" sz="1600" dirty="0">
                <a:latin typeface="Arial" panose="020B0604020202020204" pitchFamily="34" charset="0"/>
                <a:cs typeface="Arial" panose="020B0604020202020204" pitchFamily="34" charset="0"/>
              </a:rPr>
              <a:t>data. </a:t>
            </a:r>
          </a:p>
          <a:p>
            <a:pPr marL="285750" lvl="0" indent="-285750">
              <a:spcBef>
                <a:spcPts val="600"/>
              </a:spcBef>
              <a:buFont typeface="Arial" panose="020B0604020202020204" pitchFamily="34" charset="0"/>
              <a:buChar char="•"/>
            </a:pPr>
            <a:r>
              <a:rPr lang="en-US" sz="1600" dirty="0" smtClean="0">
                <a:latin typeface="Arial" panose="020B0604020202020204" pitchFamily="34" charset="0"/>
                <a:cs typeface="Arial" panose="020B0604020202020204" pitchFamily="34" charset="0"/>
              </a:rPr>
              <a:t>On Dec 15, nudged WRF had a larger vertical velocity variance and positive vertical velocity, that resulted in mixing particles more efficiently to higher altitudes. </a:t>
            </a:r>
          </a:p>
          <a:p>
            <a:pPr marL="285750" lvl="0" indent="-285750">
              <a:spcBef>
                <a:spcPts val="600"/>
              </a:spcBef>
              <a:buFont typeface="Arial" panose="020B0604020202020204" pitchFamily="34" charset="0"/>
              <a:buChar char="•"/>
            </a:pPr>
            <a:r>
              <a:rPr lang="en-US" sz="1600" dirty="0" smtClean="0">
                <a:latin typeface="Arial" panose="020B0604020202020204" pitchFamily="34" charset="0"/>
                <a:cs typeface="Arial" panose="020B0604020202020204" pitchFamily="34" charset="0"/>
              </a:rPr>
              <a:t>On Dec 16, weak vertical velocity variance near the surface. Nudged WRF had a stronger vertical velocity variance and a slightly stronger downward vertical velocity, that resulted in keeping the plume under 200 m.  </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15708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2CA7239-D20E-4AD1-BEEE-C0A4CFEC2BE4}" type="slidenum">
              <a:rPr lang="en-US" smtClean="0"/>
              <a:t>13</a:t>
            </a:fld>
            <a:endParaRPr lang="en-US"/>
          </a:p>
        </p:txBody>
      </p:sp>
      <p:sp>
        <p:nvSpPr>
          <p:cNvPr id="3" name="Rectangle 2"/>
          <p:cNvSpPr/>
          <p:nvPr/>
        </p:nvSpPr>
        <p:spPr>
          <a:xfrm>
            <a:off x="249043" y="225189"/>
            <a:ext cx="8939977" cy="523220"/>
          </a:xfrm>
          <a:prstGeom prst="rect">
            <a:avLst/>
          </a:prstGeom>
        </p:spPr>
        <p:txBody>
          <a:bodyPr wrap="square">
            <a:spAutoFit/>
          </a:bodyPr>
          <a:lstStyle/>
          <a:p>
            <a:r>
              <a:rPr lang="en-US" sz="2800" b="1" dirty="0" smtClean="0">
                <a:solidFill>
                  <a:srgbClr val="000000"/>
                </a:solidFill>
                <a:latin typeface="Arial" panose="020B0604020202020204" pitchFamily="34" charset="0"/>
              </a:rPr>
              <a:t>Tower measurements at HCHB (Washington DC)</a:t>
            </a:r>
            <a:endParaRPr lang="en-US" sz="2800" b="1" dirty="0"/>
          </a:p>
        </p:txBody>
      </p:sp>
      <p:sp>
        <p:nvSpPr>
          <p:cNvPr id="4" name="Rectangle 3"/>
          <p:cNvSpPr/>
          <p:nvPr/>
        </p:nvSpPr>
        <p:spPr>
          <a:xfrm>
            <a:off x="257676" y="880668"/>
            <a:ext cx="6913057" cy="5232202"/>
          </a:xfrm>
          <a:prstGeom prst="rect">
            <a:avLst/>
          </a:prstGeom>
        </p:spPr>
        <p:txBody>
          <a:bodyPr wrap="square">
            <a:spAutoFit/>
          </a:bodyPr>
          <a:lstStyle/>
          <a:p>
            <a:pPr marL="285750" indent="-285750">
              <a:spcAft>
                <a:spcPts val="1200"/>
              </a:spcAft>
              <a:buFont typeface="Wingdings" panose="05000000000000000000" pitchFamily="2" charset="2"/>
              <a:buChar char="v"/>
            </a:pPr>
            <a:r>
              <a:rPr lang="en-US" dirty="0">
                <a:solidFill>
                  <a:srgbClr val="000000"/>
                </a:solidFill>
                <a:latin typeface="Arial" panose="020B0604020202020204" pitchFamily="34" charset="0"/>
              </a:rPr>
              <a:t>The Herbert C. Hoover Building </a:t>
            </a:r>
            <a:r>
              <a:rPr lang="en-US" dirty="0" smtClean="0">
                <a:solidFill>
                  <a:srgbClr val="000000"/>
                </a:solidFill>
                <a:latin typeface="Arial" panose="020B0604020202020204" pitchFamily="34" charset="0"/>
              </a:rPr>
              <a:t>(HCHB) </a:t>
            </a:r>
            <a:r>
              <a:rPr lang="en-US" dirty="0">
                <a:solidFill>
                  <a:srgbClr val="000000"/>
                </a:solidFill>
                <a:latin typeface="Arial" panose="020B0604020202020204" pitchFamily="34" charset="0"/>
              </a:rPr>
              <a:t>station is located at the central point within the National Capital </a:t>
            </a:r>
            <a:r>
              <a:rPr lang="en-US" dirty="0" smtClean="0">
                <a:solidFill>
                  <a:srgbClr val="000000"/>
                </a:solidFill>
                <a:latin typeface="Arial" panose="020B0604020202020204" pitchFamily="34" charset="0"/>
              </a:rPr>
              <a:t>Region: </a:t>
            </a:r>
            <a:endParaRPr lang="en-US" dirty="0">
              <a:solidFill>
                <a:srgbClr val="000000"/>
              </a:solidFill>
              <a:latin typeface="Arial" panose="020B0604020202020204" pitchFamily="34" charset="0"/>
            </a:endParaRPr>
          </a:p>
          <a:p>
            <a:pPr>
              <a:spcAft>
                <a:spcPts val="1200"/>
              </a:spcAft>
            </a:pPr>
            <a:r>
              <a:rPr lang="en-US" dirty="0" smtClean="0">
                <a:solidFill>
                  <a:srgbClr val="000000"/>
                </a:solidFill>
                <a:latin typeface="Arial" panose="020B0604020202020204" pitchFamily="34" charset="0"/>
              </a:rPr>
              <a:t>	standard </a:t>
            </a:r>
            <a:r>
              <a:rPr lang="en-US" dirty="0">
                <a:solidFill>
                  <a:srgbClr val="000000"/>
                </a:solidFill>
                <a:latin typeface="Arial" panose="020B0604020202020204" pitchFamily="34" charset="0"/>
              </a:rPr>
              <a:t>meteorological data </a:t>
            </a:r>
          </a:p>
          <a:p>
            <a:pPr>
              <a:spcAft>
                <a:spcPts val="1200"/>
              </a:spcAft>
            </a:pPr>
            <a:r>
              <a:rPr lang="en-US" dirty="0" smtClean="0">
                <a:solidFill>
                  <a:srgbClr val="000000"/>
                </a:solidFill>
                <a:latin typeface="Arial" panose="020B0604020202020204" pitchFamily="34" charset="0"/>
              </a:rPr>
              <a:t>	characteristics </a:t>
            </a:r>
            <a:r>
              <a:rPr lang="en-US" dirty="0">
                <a:solidFill>
                  <a:srgbClr val="000000"/>
                </a:solidFill>
                <a:latin typeface="Arial" panose="020B0604020202020204" pitchFamily="34" charset="0"/>
              </a:rPr>
              <a:t>of atmospheric </a:t>
            </a:r>
            <a:r>
              <a:rPr lang="en-US" dirty="0" smtClean="0">
                <a:solidFill>
                  <a:srgbClr val="000000"/>
                </a:solidFill>
                <a:latin typeface="Arial" panose="020B0604020202020204" pitchFamily="34" charset="0"/>
              </a:rPr>
              <a:t>turbulence </a:t>
            </a:r>
          </a:p>
          <a:p>
            <a:pPr marL="285750" indent="-285750">
              <a:spcAft>
                <a:spcPts val="1200"/>
              </a:spcAft>
              <a:buFont typeface="Wingdings" panose="05000000000000000000" pitchFamily="2" charset="2"/>
              <a:buChar char="v"/>
            </a:pPr>
            <a:r>
              <a:rPr lang="en-US" dirty="0">
                <a:solidFill>
                  <a:srgbClr val="000000"/>
                </a:solidFill>
                <a:latin typeface="Arial" panose="020B0604020202020204" pitchFamily="34" charset="0"/>
              </a:rPr>
              <a:t>Two towers – north tower (primary; used in this study)</a:t>
            </a:r>
          </a:p>
          <a:p>
            <a:pPr>
              <a:spcAft>
                <a:spcPts val="1200"/>
              </a:spcAft>
            </a:pPr>
            <a:r>
              <a:rPr lang="en-US" dirty="0">
                <a:solidFill>
                  <a:srgbClr val="000000"/>
                </a:solidFill>
                <a:latin typeface="Arial" panose="020B0604020202020204" pitchFamily="34" charset="0"/>
              </a:rPr>
              <a:t>                           south tower (secondary</a:t>
            </a:r>
            <a:r>
              <a:rPr lang="en-US" dirty="0" smtClean="0">
                <a:solidFill>
                  <a:srgbClr val="000000"/>
                </a:solidFill>
                <a:latin typeface="Arial" panose="020B0604020202020204" pitchFamily="34" charset="0"/>
              </a:rPr>
              <a:t>)</a:t>
            </a:r>
          </a:p>
          <a:p>
            <a:pPr marL="285750" indent="-285750">
              <a:spcAft>
                <a:spcPts val="1200"/>
              </a:spcAft>
              <a:buFont typeface="Wingdings" panose="05000000000000000000" pitchFamily="2" charset="2"/>
              <a:buChar char="v"/>
            </a:pPr>
            <a:r>
              <a:rPr lang="en-US" dirty="0" smtClean="0">
                <a:solidFill>
                  <a:srgbClr val="000000"/>
                </a:solidFill>
                <a:latin typeface="Arial" panose="020B0604020202020204" pitchFamily="34" charset="0"/>
              </a:rPr>
              <a:t>Location: 38.894 latitude and -77.033 longitude</a:t>
            </a:r>
          </a:p>
          <a:p>
            <a:pPr>
              <a:spcAft>
                <a:spcPts val="1200"/>
              </a:spcAft>
            </a:pPr>
            <a:r>
              <a:rPr lang="en-US" dirty="0">
                <a:solidFill>
                  <a:srgbClr val="000000"/>
                </a:solidFill>
                <a:latin typeface="Arial" panose="020B0604020202020204" pitchFamily="34" charset="0"/>
              </a:rPr>
              <a:t>	</a:t>
            </a:r>
            <a:r>
              <a:rPr lang="en-US" dirty="0" smtClean="0">
                <a:solidFill>
                  <a:srgbClr val="000000"/>
                </a:solidFill>
                <a:latin typeface="Arial" panose="020B0604020202020204" pitchFamily="34" charset="0"/>
              </a:rPr>
              <a:t>On the rooftop of the U.S. DOC Herbert C. Hoover Building </a:t>
            </a:r>
          </a:p>
          <a:p>
            <a:pPr>
              <a:spcAft>
                <a:spcPts val="1200"/>
              </a:spcAft>
            </a:pPr>
            <a:r>
              <a:rPr lang="en-US" dirty="0">
                <a:solidFill>
                  <a:srgbClr val="000000"/>
                </a:solidFill>
                <a:latin typeface="Arial" panose="020B0604020202020204" pitchFamily="34" charset="0"/>
              </a:rPr>
              <a:t>	I</a:t>
            </a:r>
            <a:r>
              <a:rPr lang="en-US" dirty="0" smtClean="0">
                <a:solidFill>
                  <a:srgbClr val="000000"/>
                </a:solidFill>
                <a:latin typeface="Arial" panose="020B0604020202020204" pitchFamily="34" charset="0"/>
              </a:rPr>
              <a:t>nstalled in 2003</a:t>
            </a:r>
            <a:endParaRPr lang="en-US" dirty="0">
              <a:solidFill>
                <a:srgbClr val="000000"/>
              </a:solidFill>
              <a:latin typeface="Arial" panose="020B0604020202020204" pitchFamily="34" charset="0"/>
            </a:endParaRPr>
          </a:p>
          <a:p>
            <a:pPr marL="285750" indent="-285750">
              <a:spcAft>
                <a:spcPts val="1200"/>
              </a:spcAft>
              <a:buFont typeface="Wingdings" panose="05000000000000000000" pitchFamily="2" charset="2"/>
              <a:buChar char="v"/>
            </a:pPr>
            <a:r>
              <a:rPr lang="en-US" dirty="0" smtClean="0">
                <a:solidFill>
                  <a:srgbClr val="000000"/>
                </a:solidFill>
                <a:latin typeface="Arial" panose="020B0604020202020204" pitchFamily="34" charset="0"/>
              </a:rPr>
              <a:t>Building height – approximately 25 </a:t>
            </a:r>
            <a:r>
              <a:rPr lang="en-US" dirty="0">
                <a:solidFill>
                  <a:srgbClr val="000000"/>
                </a:solidFill>
                <a:latin typeface="Arial" panose="020B0604020202020204" pitchFamily="34" charset="0"/>
              </a:rPr>
              <a:t>m above </a:t>
            </a:r>
            <a:r>
              <a:rPr lang="en-US" dirty="0" smtClean="0">
                <a:solidFill>
                  <a:srgbClr val="000000"/>
                </a:solidFill>
                <a:latin typeface="Arial" panose="020B0604020202020204" pitchFamily="34" charset="0"/>
              </a:rPr>
              <a:t>ground level</a:t>
            </a:r>
          </a:p>
          <a:p>
            <a:pPr>
              <a:spcAft>
                <a:spcPts val="1200"/>
              </a:spcAft>
            </a:pPr>
            <a:r>
              <a:rPr lang="en-US" dirty="0" smtClean="0">
                <a:solidFill>
                  <a:srgbClr val="000000"/>
                </a:solidFill>
                <a:latin typeface="Arial" panose="020B0604020202020204" pitchFamily="34" charset="0"/>
              </a:rPr>
              <a:t>     Tower height – 10 m</a:t>
            </a:r>
            <a:endParaRPr lang="en-US" dirty="0">
              <a:solidFill>
                <a:srgbClr val="000000"/>
              </a:solidFill>
              <a:latin typeface="Arial" panose="020B0604020202020204" pitchFamily="34" charset="0"/>
            </a:endParaRPr>
          </a:p>
          <a:p>
            <a:pPr marL="285750" indent="-285750">
              <a:spcAft>
                <a:spcPts val="1200"/>
              </a:spcAft>
              <a:buFont typeface="Wingdings" panose="05000000000000000000" pitchFamily="2" charset="2"/>
              <a:buChar char="v"/>
            </a:pPr>
            <a:r>
              <a:rPr lang="en-US" dirty="0" smtClean="0">
                <a:solidFill>
                  <a:srgbClr val="000000"/>
                </a:solidFill>
                <a:latin typeface="Arial" panose="020B0604020202020204" pitchFamily="34" charset="0"/>
              </a:rPr>
              <a:t>The </a:t>
            </a:r>
            <a:r>
              <a:rPr lang="en-US" dirty="0">
                <a:solidFill>
                  <a:srgbClr val="000000"/>
                </a:solidFill>
                <a:latin typeface="Arial" panose="020B0604020202020204" pitchFamily="34" charset="0"/>
              </a:rPr>
              <a:t>meteorological variables were measured at high temporal frequency (10 Hz), then reported as 15 </a:t>
            </a:r>
            <a:r>
              <a:rPr lang="en-US" dirty="0" smtClean="0">
                <a:solidFill>
                  <a:srgbClr val="000000"/>
                </a:solidFill>
                <a:latin typeface="Arial" panose="020B0604020202020204" pitchFamily="34" charset="0"/>
              </a:rPr>
              <a:t>min </a:t>
            </a:r>
            <a:r>
              <a:rPr lang="en-US" dirty="0">
                <a:solidFill>
                  <a:srgbClr val="000000"/>
                </a:solidFill>
                <a:latin typeface="Arial" panose="020B0604020202020204" pitchFamily="34" charset="0"/>
              </a:rPr>
              <a:t>average. </a:t>
            </a:r>
          </a:p>
        </p:txBody>
      </p:sp>
      <p:pic>
        <p:nvPicPr>
          <p:cNvPr id="6" name="Picture 5"/>
          <p:cNvPicPr>
            <a:picLocks noChangeAspect="1"/>
          </p:cNvPicPr>
          <p:nvPr/>
        </p:nvPicPr>
        <p:blipFill>
          <a:blip r:embed="rId2"/>
          <a:stretch>
            <a:fillRect/>
          </a:stretch>
        </p:blipFill>
        <p:spPr>
          <a:xfrm>
            <a:off x="7401469" y="3021106"/>
            <a:ext cx="3265958" cy="3385381"/>
          </a:xfrm>
          <a:prstGeom prst="rect">
            <a:avLst/>
          </a:prstGeom>
        </p:spPr>
      </p:pic>
      <p:sp>
        <p:nvSpPr>
          <p:cNvPr id="7" name="Rectangle 6"/>
          <p:cNvSpPr/>
          <p:nvPr/>
        </p:nvSpPr>
        <p:spPr>
          <a:xfrm>
            <a:off x="7106987" y="6406487"/>
            <a:ext cx="3936177" cy="415498"/>
          </a:xfrm>
          <a:prstGeom prst="rect">
            <a:avLst/>
          </a:prstGeom>
        </p:spPr>
        <p:txBody>
          <a:bodyPr wrap="square">
            <a:spAutoFit/>
          </a:bodyPr>
          <a:lstStyle/>
          <a:p>
            <a:r>
              <a:rPr lang="en-US" sz="1050" i="1" dirty="0" smtClean="0">
                <a:solidFill>
                  <a:srgbClr val="000000"/>
                </a:solidFill>
                <a:latin typeface="Arial" panose="020B0604020202020204" pitchFamily="34" charset="0"/>
              </a:rPr>
              <a:t>A </a:t>
            </a:r>
            <a:r>
              <a:rPr lang="en-US" sz="1050" i="1" dirty="0">
                <a:solidFill>
                  <a:srgbClr val="000000"/>
                </a:solidFill>
                <a:latin typeface="Arial" panose="020B0604020202020204" pitchFamily="34" charset="0"/>
              </a:rPr>
              <a:t>meteorological </a:t>
            </a:r>
            <a:r>
              <a:rPr lang="en-US" sz="1050" i="1" dirty="0" smtClean="0">
                <a:solidFill>
                  <a:srgbClr val="000000"/>
                </a:solidFill>
                <a:latin typeface="Arial" panose="020B0604020202020204" pitchFamily="34" charset="0"/>
              </a:rPr>
              <a:t>tower (north) </a:t>
            </a:r>
            <a:r>
              <a:rPr lang="en-US" sz="1050" i="1" dirty="0">
                <a:solidFill>
                  <a:srgbClr val="000000"/>
                </a:solidFill>
                <a:latin typeface="Arial" panose="020B0604020202020204" pitchFamily="34" charset="0"/>
              </a:rPr>
              <a:t>on the rooftop of the U.S. Department of Commerce Herbert C. Hoover Building (HCHB)</a:t>
            </a:r>
            <a:endParaRPr lang="en-US" sz="1050" i="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8785413" y="219798"/>
            <a:ext cx="2636181" cy="2618746"/>
          </a:xfrm>
          <a:prstGeom prst="rect">
            <a:avLst/>
          </a:prstGeom>
        </p:spPr>
      </p:pic>
    </p:spTree>
    <p:extLst>
      <p:ext uri="{BB962C8B-B14F-4D97-AF65-F5344CB8AC3E}">
        <p14:creationId xmlns:p14="http://schemas.microsoft.com/office/powerpoint/2010/main" val="13801104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a:xfrm>
            <a:off x="11494072" y="6465287"/>
            <a:ext cx="683339" cy="365125"/>
          </a:xfrm>
        </p:spPr>
        <p:txBody>
          <a:bodyPr/>
          <a:lstStyle/>
          <a:p>
            <a:fld id="{12CA7239-D20E-4AD1-BEEE-C0A4CFEC2BE4}" type="slidenum">
              <a:rPr lang="en-US" sz="1400" smtClean="0">
                <a:solidFill>
                  <a:schemeClr val="tx1"/>
                </a:solidFill>
              </a:rPr>
              <a:t>14</a:t>
            </a:fld>
            <a:endParaRPr lang="en-US" sz="1400" dirty="0">
              <a:solidFill>
                <a:schemeClr val="tx1"/>
              </a:solidFill>
            </a:endParaRPr>
          </a:p>
        </p:txBody>
      </p:sp>
      <p:sp>
        <p:nvSpPr>
          <p:cNvPr id="27" name="Rectangle 26"/>
          <p:cNvSpPr/>
          <p:nvPr/>
        </p:nvSpPr>
        <p:spPr>
          <a:xfrm>
            <a:off x="316325" y="85842"/>
            <a:ext cx="7859485" cy="400110"/>
          </a:xfrm>
          <a:prstGeom prst="rect">
            <a:avLst/>
          </a:prstGeom>
        </p:spPr>
        <p:txBody>
          <a:bodyPr wrap="square">
            <a:spAutoFit/>
          </a:bodyPr>
          <a:lstStyle/>
          <a:p>
            <a:r>
              <a:rPr lang="en-US" sz="2000" dirty="0" smtClean="0">
                <a:solidFill>
                  <a:srgbClr val="000000"/>
                </a:solidFill>
                <a:latin typeface="Arial" panose="020B0604020202020204" pitchFamily="34" charset="0"/>
              </a:rPr>
              <a:t>Time series comparison with HCHB tower measurements</a:t>
            </a:r>
            <a:endParaRPr lang="en-US" sz="2000" dirty="0"/>
          </a:p>
        </p:txBody>
      </p:sp>
      <p:pic>
        <p:nvPicPr>
          <p:cNvPr id="6" name="Picture 5"/>
          <p:cNvPicPr>
            <a:picLocks noChangeAspect="1"/>
          </p:cNvPicPr>
          <p:nvPr/>
        </p:nvPicPr>
        <p:blipFill>
          <a:blip r:embed="rId3"/>
          <a:stretch>
            <a:fillRect/>
          </a:stretch>
        </p:blipFill>
        <p:spPr>
          <a:xfrm>
            <a:off x="316325" y="593419"/>
            <a:ext cx="9144000" cy="5322507"/>
          </a:xfrm>
          <a:prstGeom prst="rect">
            <a:avLst/>
          </a:prstGeom>
        </p:spPr>
      </p:pic>
      <p:sp>
        <p:nvSpPr>
          <p:cNvPr id="5" name="Rectangle 4"/>
          <p:cNvSpPr/>
          <p:nvPr/>
        </p:nvSpPr>
        <p:spPr>
          <a:xfrm>
            <a:off x="393963" y="5915926"/>
            <a:ext cx="10716860" cy="738664"/>
          </a:xfrm>
          <a:prstGeom prst="rect">
            <a:avLst/>
          </a:prstGeom>
        </p:spPr>
        <p:txBody>
          <a:bodyPr wrap="square">
            <a:spAutoFit/>
          </a:bodyPr>
          <a:lstStyle/>
          <a:p>
            <a:r>
              <a:rPr lang="en-US" sz="1400" dirty="0">
                <a:latin typeface="Arial" panose="020B0604020202020204" pitchFamily="34" charset="0"/>
                <a:ea typeface="Calibri" panose="020F0502020204030204" pitchFamily="34" charset="0"/>
                <a:cs typeface="Arial" panose="020B0604020202020204" pitchFamily="34" charset="0"/>
              </a:rPr>
              <a:t>The observational nudging successfully adjusted the wind speed and direction toward the HCHB measurements</a:t>
            </a:r>
            <a:r>
              <a:rPr lang="en-US" sz="1400" dirty="0" smtClean="0">
                <a:latin typeface="Arial" panose="020B0604020202020204" pitchFamily="34" charset="0"/>
                <a:ea typeface="Calibri" panose="020F0502020204030204" pitchFamily="34" charset="0"/>
                <a:cs typeface="Arial" panose="020B0604020202020204" pitchFamily="34" charset="0"/>
              </a:rPr>
              <a:t>.</a:t>
            </a:r>
          </a:p>
          <a:p>
            <a:r>
              <a:rPr lang="en-US" sz="1400" dirty="0">
                <a:latin typeface="Arial" panose="020B0604020202020204" pitchFamily="34" charset="0"/>
                <a:ea typeface="Calibri" panose="020F0502020204030204" pitchFamily="34" charset="0"/>
                <a:cs typeface="Arial" panose="020B0604020202020204" pitchFamily="34" charset="0"/>
              </a:rPr>
              <a:t>The nudged WRF data had better agreement with the observations than the non-nudged </a:t>
            </a:r>
            <a:r>
              <a:rPr lang="en-US" sz="1400" dirty="0" smtClean="0">
                <a:latin typeface="Arial" panose="020B0604020202020204" pitchFamily="34" charset="0"/>
                <a:ea typeface="Calibri" panose="020F0502020204030204" pitchFamily="34" charset="0"/>
                <a:cs typeface="Arial" panose="020B0604020202020204" pitchFamily="34" charset="0"/>
              </a:rPr>
              <a:t>WRF on July 7</a:t>
            </a:r>
            <a:r>
              <a:rPr lang="en-US" sz="1400" baseline="30000" dirty="0" smtClean="0">
                <a:latin typeface="Arial" panose="020B0604020202020204" pitchFamily="34" charset="0"/>
                <a:ea typeface="Calibri" panose="020F0502020204030204" pitchFamily="34" charset="0"/>
                <a:cs typeface="Arial" panose="020B0604020202020204" pitchFamily="34" charset="0"/>
              </a:rPr>
              <a:t>th</a:t>
            </a:r>
            <a:r>
              <a:rPr lang="en-US" sz="1400" dirty="0" smtClean="0">
                <a:latin typeface="Arial" panose="020B0604020202020204" pitchFamily="34" charset="0"/>
                <a:ea typeface="Calibri" panose="020F0502020204030204" pitchFamily="34" charset="0"/>
                <a:cs typeface="Arial" panose="020B0604020202020204" pitchFamily="34" charset="0"/>
              </a:rPr>
              <a:t>.</a:t>
            </a:r>
          </a:p>
          <a:p>
            <a:r>
              <a:rPr lang="en-US" sz="1400" dirty="0" smtClean="0">
                <a:latin typeface="Arial" panose="020B0604020202020204" pitchFamily="34" charset="0"/>
                <a:ea typeface="Calibri" panose="020F0502020204030204" pitchFamily="34" charset="0"/>
                <a:cs typeface="Arial" panose="020B0604020202020204" pitchFamily="34" charset="0"/>
              </a:rPr>
              <a:t>Relative accurate wind predictions in the non-nudged run were simulated on July 9</a:t>
            </a:r>
            <a:r>
              <a:rPr lang="en-US" sz="1400" baseline="30000" dirty="0" smtClean="0">
                <a:latin typeface="Arial" panose="020B0604020202020204" pitchFamily="34" charset="0"/>
                <a:ea typeface="Calibri" panose="020F0502020204030204" pitchFamily="34" charset="0"/>
                <a:cs typeface="Arial" panose="020B0604020202020204" pitchFamily="34" charset="0"/>
              </a:rPr>
              <a:t>th</a:t>
            </a:r>
            <a:r>
              <a:rPr lang="en-US" sz="1400" dirty="0" smtClean="0">
                <a:latin typeface="Arial" panose="020B0604020202020204" pitchFamily="34" charset="0"/>
                <a:ea typeface="Calibri" panose="020F0502020204030204" pitchFamily="34" charset="0"/>
                <a:cs typeface="Arial" panose="020B0604020202020204" pitchFamily="34" charset="0"/>
              </a:rPr>
              <a:t>.  </a:t>
            </a:r>
            <a:endParaRPr lang="en-US" sz="1400" dirty="0">
              <a:latin typeface="Arial" panose="020B0604020202020204" pitchFamily="34" charset="0"/>
              <a:cs typeface="Arial" panose="020B0604020202020204" pitchFamily="34" charset="0"/>
            </a:endParaRPr>
          </a:p>
        </p:txBody>
      </p:sp>
      <p:sp>
        <p:nvSpPr>
          <p:cNvPr id="2" name="Oval 1"/>
          <p:cNvSpPr/>
          <p:nvPr/>
        </p:nvSpPr>
        <p:spPr>
          <a:xfrm>
            <a:off x="3976778" y="5520907"/>
            <a:ext cx="258792" cy="25016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6047118" y="5520907"/>
            <a:ext cx="258792" cy="25016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807821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a:xfrm>
            <a:off x="11494072" y="6465287"/>
            <a:ext cx="683339" cy="365125"/>
          </a:xfrm>
        </p:spPr>
        <p:txBody>
          <a:bodyPr/>
          <a:lstStyle/>
          <a:p>
            <a:fld id="{12CA7239-D20E-4AD1-BEEE-C0A4CFEC2BE4}" type="slidenum">
              <a:rPr lang="en-US" sz="1400" smtClean="0">
                <a:solidFill>
                  <a:schemeClr val="tx1"/>
                </a:solidFill>
              </a:rPr>
              <a:t>15</a:t>
            </a:fld>
            <a:endParaRPr lang="en-US" sz="1400" dirty="0">
              <a:solidFill>
                <a:schemeClr val="tx1"/>
              </a:solidFill>
            </a:endParaRPr>
          </a:p>
        </p:txBody>
      </p:sp>
      <p:sp>
        <p:nvSpPr>
          <p:cNvPr id="27" name="Rectangle 26"/>
          <p:cNvSpPr/>
          <p:nvPr/>
        </p:nvSpPr>
        <p:spPr>
          <a:xfrm>
            <a:off x="316325" y="85842"/>
            <a:ext cx="7859485" cy="400110"/>
          </a:xfrm>
          <a:prstGeom prst="rect">
            <a:avLst/>
          </a:prstGeom>
        </p:spPr>
        <p:txBody>
          <a:bodyPr wrap="square">
            <a:spAutoFit/>
          </a:bodyPr>
          <a:lstStyle/>
          <a:p>
            <a:r>
              <a:rPr lang="en-US" sz="2000" dirty="0" smtClean="0">
                <a:solidFill>
                  <a:srgbClr val="000000"/>
                </a:solidFill>
                <a:latin typeface="Arial" panose="020B0604020202020204" pitchFamily="34" charset="0"/>
              </a:rPr>
              <a:t>Time series comparison with HCHB tower measurements</a:t>
            </a:r>
            <a:endParaRPr lang="en-US" sz="2000" dirty="0"/>
          </a:p>
        </p:txBody>
      </p:sp>
      <p:pic>
        <p:nvPicPr>
          <p:cNvPr id="3" name="Picture 2"/>
          <p:cNvPicPr>
            <a:picLocks noChangeAspect="1"/>
          </p:cNvPicPr>
          <p:nvPr/>
        </p:nvPicPr>
        <p:blipFill>
          <a:blip r:embed="rId3"/>
          <a:stretch>
            <a:fillRect/>
          </a:stretch>
        </p:blipFill>
        <p:spPr>
          <a:xfrm>
            <a:off x="316325" y="485952"/>
            <a:ext cx="9144000" cy="5363074"/>
          </a:xfrm>
          <a:prstGeom prst="rect">
            <a:avLst/>
          </a:prstGeom>
        </p:spPr>
      </p:pic>
      <p:sp>
        <p:nvSpPr>
          <p:cNvPr id="5" name="Rectangle 4"/>
          <p:cNvSpPr/>
          <p:nvPr/>
        </p:nvSpPr>
        <p:spPr>
          <a:xfrm>
            <a:off x="385337" y="5823463"/>
            <a:ext cx="9776580" cy="523220"/>
          </a:xfrm>
          <a:prstGeom prst="rect">
            <a:avLst/>
          </a:prstGeom>
        </p:spPr>
        <p:txBody>
          <a:bodyPr wrap="square">
            <a:spAutoFit/>
          </a:bodyPr>
          <a:lstStyle/>
          <a:p>
            <a:r>
              <a:rPr lang="en-US" sz="1400" dirty="0">
                <a:latin typeface="Arial" panose="020B0604020202020204" pitchFamily="34" charset="0"/>
                <a:ea typeface="Calibri" panose="020F0502020204030204" pitchFamily="34" charset="0"/>
                <a:cs typeface="Arial" panose="020B0604020202020204" pitchFamily="34" charset="0"/>
              </a:rPr>
              <a:t>The nighttime temperature cold bias was corrected in the nudged </a:t>
            </a:r>
            <a:r>
              <a:rPr lang="en-US" sz="1400" dirty="0" smtClean="0">
                <a:latin typeface="Arial" panose="020B0604020202020204" pitchFamily="34" charset="0"/>
                <a:ea typeface="Calibri" panose="020F0502020204030204" pitchFamily="34" charset="0"/>
                <a:cs typeface="Arial" panose="020B0604020202020204" pitchFamily="34" charset="0"/>
              </a:rPr>
              <a:t>simulation.</a:t>
            </a:r>
          </a:p>
          <a:p>
            <a:r>
              <a:rPr lang="en-US" sz="1400" dirty="0" smtClean="0">
                <a:latin typeface="Arial" panose="020B0604020202020204" pitchFamily="34" charset="0"/>
                <a:ea typeface="Calibri" panose="020F0502020204030204" pitchFamily="34" charset="0"/>
                <a:cs typeface="Arial" panose="020B0604020202020204" pitchFamily="34" charset="0"/>
              </a:rPr>
              <a:t>Higher </a:t>
            </a:r>
            <a:r>
              <a:rPr lang="en-US" sz="1400" dirty="0">
                <a:latin typeface="Arial" panose="020B0604020202020204" pitchFamily="34" charset="0"/>
                <a:ea typeface="Calibri" panose="020F0502020204030204" pitchFamily="34" charset="0"/>
                <a:cs typeface="Arial" panose="020B0604020202020204" pitchFamily="34" charset="0"/>
              </a:rPr>
              <a:t>PBL </a:t>
            </a:r>
            <a:r>
              <a:rPr lang="en-US" sz="1400" dirty="0" smtClean="0">
                <a:latin typeface="Arial" panose="020B0604020202020204" pitchFamily="34" charset="0"/>
                <a:ea typeface="Calibri" panose="020F0502020204030204" pitchFamily="34" charset="0"/>
                <a:cs typeface="Arial" panose="020B0604020202020204" pitchFamily="34" charset="0"/>
              </a:rPr>
              <a:t>heights were predicted when using the HCHB measurements in the WRF simulation. </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13921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316322" y="584281"/>
            <a:ext cx="7927145" cy="4572000"/>
          </a:xfrm>
          <a:prstGeom prst="rect">
            <a:avLst/>
          </a:prstGeom>
        </p:spPr>
      </p:pic>
      <p:sp>
        <p:nvSpPr>
          <p:cNvPr id="8" name="Slide Number Placeholder 7"/>
          <p:cNvSpPr>
            <a:spLocks noGrp="1"/>
          </p:cNvSpPr>
          <p:nvPr>
            <p:ph type="sldNum" sz="quarter" idx="12"/>
          </p:nvPr>
        </p:nvSpPr>
        <p:spPr>
          <a:xfrm>
            <a:off x="11494072" y="6465287"/>
            <a:ext cx="683339" cy="365125"/>
          </a:xfrm>
        </p:spPr>
        <p:txBody>
          <a:bodyPr/>
          <a:lstStyle/>
          <a:p>
            <a:fld id="{12CA7239-D20E-4AD1-BEEE-C0A4CFEC2BE4}" type="slidenum">
              <a:rPr lang="en-US" sz="1400" smtClean="0">
                <a:solidFill>
                  <a:schemeClr val="tx1"/>
                </a:solidFill>
              </a:rPr>
              <a:t>16</a:t>
            </a:fld>
            <a:endParaRPr lang="en-US" sz="1400" dirty="0">
              <a:solidFill>
                <a:schemeClr val="tx1"/>
              </a:solidFill>
            </a:endParaRPr>
          </a:p>
        </p:txBody>
      </p:sp>
      <p:sp>
        <p:nvSpPr>
          <p:cNvPr id="6" name="Rectangle 5"/>
          <p:cNvSpPr/>
          <p:nvPr/>
        </p:nvSpPr>
        <p:spPr>
          <a:xfrm>
            <a:off x="255940" y="124267"/>
            <a:ext cx="11415600" cy="400110"/>
          </a:xfrm>
          <a:prstGeom prst="rect">
            <a:avLst/>
          </a:prstGeom>
        </p:spPr>
        <p:txBody>
          <a:bodyPr wrap="square">
            <a:spAutoFit/>
          </a:bodyPr>
          <a:lstStyle/>
          <a:p>
            <a:r>
              <a:rPr lang="en-US" sz="2000" dirty="0">
                <a:solidFill>
                  <a:srgbClr val="000000"/>
                </a:solidFill>
                <a:latin typeface="Arial" panose="020B0604020202020204" pitchFamily="34" charset="0"/>
              </a:rPr>
              <a:t>Time series comparison with surface wind measurements at Reagan National </a:t>
            </a:r>
            <a:r>
              <a:rPr lang="en-US" sz="2000" dirty="0" smtClean="0">
                <a:solidFill>
                  <a:srgbClr val="000000"/>
                </a:solidFill>
                <a:latin typeface="Arial" panose="020B0604020202020204" pitchFamily="34" charset="0"/>
              </a:rPr>
              <a:t>Airport (DCA)</a:t>
            </a:r>
            <a:endParaRPr lang="en-US" sz="2000" dirty="0"/>
          </a:p>
        </p:txBody>
      </p:sp>
      <p:sp>
        <p:nvSpPr>
          <p:cNvPr id="5" name="Rectangle 4"/>
          <p:cNvSpPr/>
          <p:nvPr/>
        </p:nvSpPr>
        <p:spPr>
          <a:xfrm>
            <a:off x="8570259" y="2870281"/>
            <a:ext cx="3343835" cy="400110"/>
          </a:xfrm>
          <a:prstGeom prst="rect">
            <a:avLst/>
          </a:prstGeom>
        </p:spPr>
        <p:txBody>
          <a:bodyPr wrap="square">
            <a:spAutoFit/>
          </a:bodyPr>
          <a:lstStyle/>
          <a:p>
            <a:r>
              <a:rPr lang="en-US" sz="1000" i="1" dirty="0" smtClean="0">
                <a:latin typeface="Arial" panose="020B0604020202020204" pitchFamily="34" charset="0"/>
                <a:ea typeface="Calibri" panose="020F0502020204030204" pitchFamily="34" charset="0"/>
                <a:cs typeface="Arial" panose="020B0604020202020204" pitchFamily="34" charset="0"/>
              </a:rPr>
              <a:t>Note: DCA is located about 5.5 km south of the HCHB station </a:t>
            </a:r>
            <a:r>
              <a:rPr lang="en-US" sz="1000" i="1" dirty="0" smtClean="0">
                <a:latin typeface="Arial" panose="020B0604020202020204" pitchFamily="34" charset="0"/>
                <a:cs typeface="Arial" panose="020B0604020202020204" pitchFamily="34" charset="0"/>
              </a:rPr>
              <a:t>and it is not included in the nudging simulation.</a:t>
            </a:r>
            <a:endParaRPr lang="en-US" sz="1000" i="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4"/>
          <a:srcRect l="22043" t="23763" r="23335" b="25993"/>
          <a:stretch/>
        </p:blipFill>
        <p:spPr>
          <a:xfrm>
            <a:off x="8899412" y="563809"/>
            <a:ext cx="2497540" cy="2306472"/>
          </a:xfrm>
          <a:prstGeom prst="rect">
            <a:avLst/>
          </a:prstGeom>
          <a:ln>
            <a:solidFill>
              <a:schemeClr val="tx1"/>
            </a:solidFill>
          </a:ln>
        </p:spPr>
      </p:pic>
      <p:sp>
        <p:nvSpPr>
          <p:cNvPr id="12" name="Oval 11"/>
          <p:cNvSpPr/>
          <p:nvPr/>
        </p:nvSpPr>
        <p:spPr>
          <a:xfrm>
            <a:off x="3456825" y="4803731"/>
            <a:ext cx="258792" cy="25016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75187" y="5134830"/>
            <a:ext cx="7968279" cy="738664"/>
          </a:xfrm>
          <a:prstGeom prst="rect">
            <a:avLst/>
          </a:prstGeom>
        </p:spPr>
        <p:txBody>
          <a:bodyPr wrap="square">
            <a:spAutoFit/>
          </a:bodyPr>
          <a:lstStyle/>
          <a:p>
            <a:r>
              <a:rPr lang="en-US" sz="1400" dirty="0" smtClean="0">
                <a:latin typeface="Arial" panose="020B0604020202020204" pitchFamily="34" charset="0"/>
                <a:ea typeface="Calibri" panose="020F0502020204030204" pitchFamily="34" charset="0"/>
                <a:cs typeface="Arial" panose="020B0604020202020204" pitchFamily="34" charset="0"/>
              </a:rPr>
              <a:t>On July 7</a:t>
            </a:r>
            <a:r>
              <a:rPr lang="en-US" sz="1400" baseline="30000" dirty="0" smtClean="0">
                <a:latin typeface="Arial" panose="020B0604020202020204" pitchFamily="34" charset="0"/>
                <a:ea typeface="Calibri" panose="020F0502020204030204" pitchFamily="34" charset="0"/>
                <a:cs typeface="Arial" panose="020B0604020202020204" pitchFamily="34" charset="0"/>
              </a:rPr>
              <a:t>th</a:t>
            </a:r>
            <a:r>
              <a:rPr lang="en-US" sz="1400" dirty="0" smtClean="0">
                <a:latin typeface="Arial" panose="020B0604020202020204" pitchFamily="34" charset="0"/>
                <a:ea typeface="Calibri" panose="020F0502020204030204" pitchFamily="34" charset="0"/>
                <a:cs typeface="Arial" panose="020B0604020202020204" pitchFamily="34" charset="0"/>
              </a:rPr>
              <a:t>, the surface wind prediction had better agreement with observations at DCA. </a:t>
            </a:r>
          </a:p>
          <a:p>
            <a:endParaRPr lang="en-US" sz="1400" dirty="0">
              <a:latin typeface="Arial" panose="020B0604020202020204" pitchFamily="34" charset="0"/>
              <a:ea typeface="Calibri" panose="020F0502020204030204" pitchFamily="34" charset="0"/>
              <a:cs typeface="Arial" panose="020B0604020202020204" pitchFamily="34" charset="0"/>
            </a:endParaRPr>
          </a:p>
          <a:p>
            <a:r>
              <a:rPr lang="en-US" sz="1400" dirty="0">
                <a:latin typeface="Arial" panose="020B0604020202020204" pitchFamily="34" charset="0"/>
                <a:ea typeface="Calibri" panose="020F0502020204030204" pitchFamily="34" charset="0"/>
                <a:cs typeface="Arial" panose="020B0604020202020204" pitchFamily="34" charset="0"/>
              </a:rPr>
              <a:t>A weaker wind speed was simulated, especially the west of HCHB in the nudged case. </a:t>
            </a:r>
            <a:r>
              <a:rPr lang="en-US" sz="1400" dirty="0" smtClean="0">
                <a:latin typeface="Arial" panose="020B0604020202020204" pitchFamily="34" charset="0"/>
                <a:ea typeface="Calibri" panose="020F0502020204030204" pitchFamily="34" charset="0"/>
                <a:cs typeface="Arial" panose="020B0604020202020204" pitchFamily="34" charset="0"/>
              </a:rPr>
              <a:t>  </a:t>
            </a:r>
          </a:p>
        </p:txBody>
      </p:sp>
      <p:grpSp>
        <p:nvGrpSpPr>
          <p:cNvPr id="4" name="Group 3"/>
          <p:cNvGrpSpPr/>
          <p:nvPr/>
        </p:nvGrpSpPr>
        <p:grpSpPr>
          <a:xfrm>
            <a:off x="8284601" y="3418087"/>
            <a:ext cx="3842621" cy="3412325"/>
            <a:chOff x="8093032" y="3374875"/>
            <a:chExt cx="3842621" cy="3412325"/>
          </a:xfrm>
        </p:grpSpPr>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t="8805"/>
            <a:stretch/>
          </p:blipFill>
          <p:spPr>
            <a:xfrm>
              <a:off x="8093032" y="3374875"/>
              <a:ext cx="3657600" cy="3412325"/>
            </a:xfrm>
            <a:prstGeom prst="rect">
              <a:avLst/>
            </a:prstGeom>
          </p:spPr>
        </p:pic>
        <p:sp>
          <p:nvSpPr>
            <p:cNvPr id="11" name="Rectangle 10"/>
            <p:cNvSpPr/>
            <p:nvPr/>
          </p:nvSpPr>
          <p:spPr>
            <a:xfrm>
              <a:off x="8518984" y="3453109"/>
              <a:ext cx="2917217" cy="923330"/>
            </a:xfrm>
            <a:prstGeom prst="rect">
              <a:avLst/>
            </a:prstGeom>
            <a:solidFill>
              <a:schemeClr val="bg1">
                <a:alpha val="40000"/>
              </a:schemeClr>
            </a:solidFill>
          </p:spPr>
          <p:txBody>
            <a:bodyPr wrap="square">
              <a:spAutoFit/>
            </a:bodyPr>
            <a:lstStyle/>
            <a:p>
              <a:r>
                <a:rPr lang="en-US" dirty="0" smtClean="0">
                  <a:solidFill>
                    <a:srgbClr val="000000"/>
                  </a:solidFill>
                  <a:latin typeface="Arial" panose="020B0604020202020204" pitchFamily="34" charset="0"/>
                </a:rPr>
                <a:t>3</a:t>
              </a:r>
              <a:r>
                <a:rPr lang="en-US" baseline="30000" dirty="0" smtClean="0">
                  <a:solidFill>
                    <a:srgbClr val="000000"/>
                  </a:solidFill>
                  <a:latin typeface="Arial" panose="020B0604020202020204" pitchFamily="34" charset="0"/>
                </a:rPr>
                <a:t>rd</a:t>
              </a:r>
              <a:r>
                <a:rPr lang="en-US" dirty="0" smtClean="0">
                  <a:solidFill>
                    <a:srgbClr val="000000"/>
                  </a:solidFill>
                  <a:latin typeface="Arial" panose="020B0604020202020204" pitchFamily="34" charset="0"/>
                </a:rPr>
                <a:t> model layer</a:t>
              </a:r>
            </a:p>
            <a:p>
              <a:r>
                <a:rPr lang="en-US" dirty="0" smtClean="0">
                  <a:solidFill>
                    <a:srgbClr val="000000"/>
                  </a:solidFill>
                  <a:latin typeface="Arial" panose="020B0604020202020204" pitchFamily="34" charset="0"/>
                </a:rPr>
                <a:t>Difference of wind speed</a:t>
              </a:r>
            </a:p>
            <a:p>
              <a:r>
                <a:rPr lang="en-US" dirty="0" smtClean="0">
                  <a:solidFill>
                    <a:srgbClr val="000000"/>
                  </a:solidFill>
                  <a:latin typeface="Arial" panose="020B0604020202020204" pitchFamily="34" charset="0"/>
                </a:rPr>
                <a:t>(non-nudged – nudged)</a:t>
              </a:r>
              <a:endParaRPr lang="en-US" dirty="0"/>
            </a:p>
          </p:txBody>
        </p:sp>
        <p:pic>
          <p:nvPicPr>
            <p:cNvPr id="15" name="Picture 14"/>
            <p:cNvPicPr>
              <a:picLocks noChangeAspect="1"/>
            </p:cNvPicPr>
            <p:nvPr/>
          </p:nvPicPr>
          <p:blipFill rotWithShape="1">
            <a:blip r:embed="rId5">
              <a:extLst>
                <a:ext uri="{28A0092B-C50C-407E-A947-70E740481C1C}">
                  <a14:useLocalDpi xmlns:a14="http://schemas.microsoft.com/office/drawing/2010/main" val="0"/>
                </a:ext>
              </a:extLst>
            </a:blip>
            <a:srcRect l="92550" t="27900" r="119" b="17529"/>
            <a:stretch/>
          </p:blipFill>
          <p:spPr>
            <a:xfrm>
              <a:off x="11487782" y="3376488"/>
              <a:ext cx="447871" cy="3410712"/>
            </a:xfrm>
            <a:prstGeom prst="rect">
              <a:avLst/>
            </a:prstGeom>
          </p:spPr>
        </p:pic>
        <p:sp>
          <p:nvSpPr>
            <p:cNvPr id="16" name="Rectangle 15"/>
            <p:cNvSpPr/>
            <p:nvPr/>
          </p:nvSpPr>
          <p:spPr>
            <a:xfrm>
              <a:off x="9748897" y="5992553"/>
              <a:ext cx="1425916" cy="646331"/>
            </a:xfrm>
            <a:prstGeom prst="rect">
              <a:avLst/>
            </a:prstGeom>
            <a:solidFill>
              <a:schemeClr val="bg1">
                <a:alpha val="40000"/>
              </a:schemeClr>
            </a:solidFill>
          </p:spPr>
          <p:txBody>
            <a:bodyPr wrap="square">
              <a:spAutoFit/>
            </a:bodyPr>
            <a:lstStyle/>
            <a:p>
              <a:pPr algn="ctr"/>
              <a:r>
                <a:rPr lang="en-US" dirty="0" smtClean="0">
                  <a:solidFill>
                    <a:srgbClr val="000000"/>
                  </a:solidFill>
                  <a:latin typeface="Arial" panose="020B0604020202020204" pitchFamily="34" charset="0"/>
                </a:rPr>
                <a:t>July 7, 2017</a:t>
              </a:r>
            </a:p>
            <a:p>
              <a:pPr algn="ctr"/>
              <a:r>
                <a:rPr lang="en-US" dirty="0" smtClean="0">
                  <a:solidFill>
                    <a:srgbClr val="000000"/>
                  </a:solidFill>
                  <a:latin typeface="Arial" panose="020B0604020202020204" pitchFamily="34" charset="0"/>
                </a:rPr>
                <a:t>06 UTC</a:t>
              </a:r>
              <a:endParaRPr lang="en-US" dirty="0"/>
            </a:p>
          </p:txBody>
        </p:sp>
      </p:grpSp>
    </p:spTree>
    <p:extLst>
      <p:ext uri="{BB962C8B-B14F-4D97-AF65-F5344CB8AC3E}">
        <p14:creationId xmlns:p14="http://schemas.microsoft.com/office/powerpoint/2010/main" val="1452237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642" y="5904760"/>
            <a:ext cx="8572716" cy="461665"/>
          </a:xfrm>
          <a:prstGeom prst="rect">
            <a:avLst/>
          </a:prstGeom>
        </p:spPr>
        <p:txBody>
          <a:bodyPr wrap="square">
            <a:spAutoFit/>
          </a:bodyPr>
          <a:lstStyle/>
          <a:p>
            <a:r>
              <a:rPr lang="en-US" sz="1200" i="1" dirty="0">
                <a:latin typeface="Arial" panose="020B0604020202020204" pitchFamily="34" charset="0"/>
                <a:ea typeface="Calibri" panose="020F0502020204030204" pitchFamily="34" charset="0"/>
                <a:cs typeface="Arial" panose="020B0604020202020204" pitchFamily="34" charset="0"/>
              </a:rPr>
              <a:t>Note: The x-axis </a:t>
            </a:r>
            <a:r>
              <a:rPr lang="en-US" sz="1200" i="1" dirty="0" smtClean="0">
                <a:latin typeface="Arial" panose="020B0604020202020204" pitchFamily="34" charset="0"/>
                <a:ea typeface="Calibri" panose="020F0502020204030204" pitchFamily="34" charset="0"/>
                <a:cs typeface="Arial" panose="020B0604020202020204" pitchFamily="34" charset="0"/>
              </a:rPr>
              <a:t>corresponds to the A-B line shown on the map and </a:t>
            </a:r>
            <a:r>
              <a:rPr lang="en-US" sz="1200" i="1" dirty="0">
                <a:latin typeface="Arial" panose="020B0604020202020204" pitchFamily="34" charset="0"/>
                <a:ea typeface="Calibri" panose="020F0502020204030204" pitchFamily="34" charset="0"/>
                <a:cs typeface="Arial" panose="020B0604020202020204" pitchFamily="34" charset="0"/>
              </a:rPr>
              <a:t>the y-axis </a:t>
            </a:r>
            <a:r>
              <a:rPr lang="en-US" sz="1200" i="1" dirty="0" smtClean="0">
                <a:latin typeface="Arial" panose="020B0604020202020204" pitchFamily="34" charset="0"/>
                <a:ea typeface="Calibri" panose="020F0502020204030204" pitchFamily="34" charset="0"/>
                <a:cs typeface="Arial" panose="020B0604020202020204" pitchFamily="34" charset="0"/>
              </a:rPr>
              <a:t>is WRF layer height in m </a:t>
            </a:r>
            <a:r>
              <a:rPr lang="en-US" sz="1200" i="1" dirty="0">
                <a:latin typeface="Arial" panose="020B0604020202020204" pitchFamily="34" charset="0"/>
                <a:ea typeface="Calibri" panose="020F0502020204030204" pitchFamily="34" charset="0"/>
                <a:cs typeface="Arial" panose="020B0604020202020204" pitchFamily="34" charset="0"/>
              </a:rPr>
              <a:t>AGL.</a:t>
            </a:r>
          </a:p>
          <a:p>
            <a:r>
              <a:rPr lang="en-US" sz="1200" i="1" dirty="0" smtClean="0">
                <a:latin typeface="Arial" panose="020B0604020202020204" pitchFamily="34" charset="0"/>
                <a:ea typeface="Calibri" panose="020F0502020204030204" pitchFamily="34" charset="0"/>
                <a:cs typeface="Arial" panose="020B0604020202020204" pitchFamily="34" charset="0"/>
              </a:rPr>
              <a:t>          </a:t>
            </a:r>
            <a:r>
              <a:rPr lang="en-US" sz="1200" i="1" dirty="0">
                <a:latin typeface="Arial" panose="020B0604020202020204" pitchFamily="34" charset="0"/>
                <a:ea typeface="Calibri" panose="020F0502020204030204" pitchFamily="34" charset="0"/>
                <a:cs typeface="Arial" panose="020B0604020202020204" pitchFamily="34" charset="0"/>
              </a:rPr>
              <a:t>The black dot </a:t>
            </a:r>
            <a:r>
              <a:rPr lang="en-US" sz="1200" i="1" dirty="0" smtClean="0">
                <a:latin typeface="Arial" panose="020B0604020202020204" pitchFamily="34" charset="0"/>
                <a:ea typeface="Calibri" panose="020F0502020204030204" pitchFamily="34" charset="0"/>
                <a:cs typeface="Arial" panose="020B0604020202020204" pitchFamily="34" charset="0"/>
              </a:rPr>
              <a:t>indicates the HCHB location and the </a:t>
            </a:r>
            <a:r>
              <a:rPr lang="en-US" sz="1200" i="1" dirty="0">
                <a:latin typeface="Arial" panose="020B0604020202020204" pitchFamily="34" charset="0"/>
                <a:ea typeface="Calibri" panose="020F0502020204030204" pitchFamily="34" charset="0"/>
                <a:cs typeface="Arial" panose="020B0604020202020204" pitchFamily="34" charset="0"/>
              </a:rPr>
              <a:t>HYSPLIT plume </a:t>
            </a:r>
            <a:r>
              <a:rPr lang="en-US" sz="1200" i="1" dirty="0" smtClean="0">
                <a:latin typeface="Arial" panose="020B0604020202020204" pitchFamily="34" charset="0"/>
                <a:ea typeface="Calibri" panose="020F0502020204030204" pitchFamily="34" charset="0"/>
                <a:cs typeface="Arial" panose="020B0604020202020204" pitchFamily="34" charset="0"/>
              </a:rPr>
              <a:t>release location. </a:t>
            </a:r>
            <a:endParaRPr lang="en-US" sz="1200" i="1" dirty="0">
              <a:latin typeface="Arial" panose="020B0604020202020204" pitchFamily="34" charset="0"/>
              <a:cs typeface="Arial" panose="020B0604020202020204" pitchFamily="34" charset="0"/>
            </a:endParaRPr>
          </a:p>
        </p:txBody>
      </p:sp>
      <p:sp>
        <p:nvSpPr>
          <p:cNvPr id="6" name="Rectangle 5"/>
          <p:cNvSpPr/>
          <p:nvPr/>
        </p:nvSpPr>
        <p:spPr>
          <a:xfrm>
            <a:off x="0" y="78601"/>
            <a:ext cx="7859485" cy="400110"/>
          </a:xfrm>
          <a:prstGeom prst="rect">
            <a:avLst/>
          </a:prstGeom>
        </p:spPr>
        <p:txBody>
          <a:bodyPr wrap="square">
            <a:spAutoFit/>
          </a:bodyPr>
          <a:lstStyle/>
          <a:p>
            <a:r>
              <a:rPr lang="en-US" sz="2000" dirty="0" smtClean="0">
                <a:solidFill>
                  <a:srgbClr val="000000"/>
                </a:solidFill>
                <a:latin typeface="Arial" panose="020B0604020202020204" pitchFamily="34" charset="0"/>
              </a:rPr>
              <a:t>Cross-section of temperature and vertical velocity</a:t>
            </a:r>
            <a:endParaRPr lang="en-US" sz="2000" dirty="0"/>
          </a:p>
        </p:txBody>
      </p:sp>
      <p:pic>
        <p:nvPicPr>
          <p:cNvPr id="5" name="Picture 4"/>
          <p:cNvPicPr>
            <a:picLocks noChangeAspect="1"/>
          </p:cNvPicPr>
          <p:nvPr/>
        </p:nvPicPr>
        <p:blipFill>
          <a:blip r:embed="rId3"/>
          <a:stretch>
            <a:fillRect/>
          </a:stretch>
        </p:blipFill>
        <p:spPr>
          <a:xfrm>
            <a:off x="9139869" y="478711"/>
            <a:ext cx="2907573" cy="2743200"/>
          </a:xfrm>
          <a:prstGeom prst="rect">
            <a:avLst/>
          </a:prstGeom>
        </p:spPr>
      </p:pic>
      <p:pic>
        <p:nvPicPr>
          <p:cNvPr id="19" name="Picture 18"/>
          <p:cNvPicPr>
            <a:picLocks noChangeAspect="1"/>
          </p:cNvPicPr>
          <p:nvPr/>
        </p:nvPicPr>
        <p:blipFill>
          <a:blip r:embed="rId4"/>
          <a:stretch>
            <a:fillRect/>
          </a:stretch>
        </p:blipFill>
        <p:spPr>
          <a:xfrm>
            <a:off x="0" y="539213"/>
            <a:ext cx="9144000" cy="2728504"/>
          </a:xfrm>
          <a:prstGeom prst="rect">
            <a:avLst/>
          </a:prstGeom>
        </p:spPr>
      </p:pic>
      <p:pic>
        <p:nvPicPr>
          <p:cNvPr id="20" name="Picture 19"/>
          <p:cNvPicPr>
            <a:picLocks noChangeAspect="1"/>
          </p:cNvPicPr>
          <p:nvPr/>
        </p:nvPicPr>
        <p:blipFill>
          <a:blip r:embed="rId5"/>
          <a:stretch>
            <a:fillRect/>
          </a:stretch>
        </p:blipFill>
        <p:spPr>
          <a:xfrm>
            <a:off x="0" y="3267717"/>
            <a:ext cx="9144000" cy="2728504"/>
          </a:xfrm>
          <a:prstGeom prst="rect">
            <a:avLst/>
          </a:prstGeom>
        </p:spPr>
      </p:pic>
      <p:sp>
        <p:nvSpPr>
          <p:cNvPr id="7" name="Rectangle 6"/>
          <p:cNvSpPr/>
          <p:nvPr/>
        </p:nvSpPr>
        <p:spPr>
          <a:xfrm>
            <a:off x="9139868" y="3432436"/>
            <a:ext cx="2833595" cy="1600438"/>
          </a:xfrm>
          <a:prstGeom prst="rect">
            <a:avLst/>
          </a:prstGeom>
        </p:spPr>
        <p:txBody>
          <a:bodyPr wrap="square">
            <a:spAutoFit/>
          </a:bodyPr>
          <a:lstStyle/>
          <a:p>
            <a:r>
              <a:rPr lang="en-US" sz="1400" dirty="0" smtClean="0">
                <a:latin typeface="Arial" panose="020B0604020202020204" pitchFamily="34" charset="0"/>
                <a:ea typeface="Calibri" panose="020F0502020204030204" pitchFamily="34" charset="0"/>
                <a:cs typeface="Arial" panose="020B0604020202020204" pitchFamily="34" charset="0"/>
              </a:rPr>
              <a:t>A </a:t>
            </a:r>
            <a:r>
              <a:rPr lang="en-US" sz="1400" dirty="0">
                <a:latin typeface="Arial" panose="020B0604020202020204" pitchFamily="34" charset="0"/>
                <a:ea typeface="Calibri" panose="020F0502020204030204" pitchFamily="34" charset="0"/>
                <a:cs typeface="Arial" panose="020B0604020202020204" pitchFamily="34" charset="0"/>
              </a:rPr>
              <a:t>higher </a:t>
            </a:r>
            <a:r>
              <a:rPr lang="en-US" sz="1400" dirty="0" smtClean="0">
                <a:latin typeface="Arial" panose="020B0604020202020204" pitchFamily="34" charset="0"/>
                <a:ea typeface="Calibri" panose="020F0502020204030204" pitchFamily="34" charset="0"/>
                <a:cs typeface="Arial" panose="020B0604020202020204" pitchFamily="34" charset="0"/>
              </a:rPr>
              <a:t>temperature </a:t>
            </a:r>
            <a:r>
              <a:rPr lang="en-US" sz="1400" dirty="0">
                <a:latin typeface="Arial" panose="020B0604020202020204" pitchFamily="34" charset="0"/>
                <a:ea typeface="Calibri" panose="020F0502020204030204" pitchFamily="34" charset="0"/>
                <a:cs typeface="Arial" panose="020B0604020202020204" pitchFamily="34" charset="0"/>
              </a:rPr>
              <a:t>was simulated near </a:t>
            </a:r>
            <a:r>
              <a:rPr lang="en-US" sz="1400" dirty="0" smtClean="0">
                <a:latin typeface="Arial" panose="020B0604020202020204" pitchFamily="34" charset="0"/>
                <a:ea typeface="Calibri" panose="020F0502020204030204" pitchFamily="34" charset="0"/>
                <a:cs typeface="Arial" panose="020B0604020202020204" pitchFamily="34" charset="0"/>
              </a:rPr>
              <a:t>HCHB and lower part of the PBL. </a:t>
            </a:r>
          </a:p>
          <a:p>
            <a:endParaRPr lang="en-US" sz="1400" dirty="0">
              <a:latin typeface="Arial" panose="020B0604020202020204" pitchFamily="34" charset="0"/>
              <a:ea typeface="Calibri" panose="020F0502020204030204" pitchFamily="34" charset="0"/>
              <a:cs typeface="Arial" panose="020B0604020202020204" pitchFamily="34" charset="0"/>
            </a:endParaRPr>
          </a:p>
          <a:p>
            <a:r>
              <a:rPr lang="en-US" sz="1400" dirty="0" smtClean="0">
                <a:latin typeface="Arial" panose="020B0604020202020204" pitchFamily="34" charset="0"/>
                <a:ea typeface="Calibri" panose="020F0502020204030204" pitchFamily="34" charset="0"/>
                <a:cs typeface="Arial" panose="020B0604020202020204" pitchFamily="34" charset="0"/>
              </a:rPr>
              <a:t>Nudged </a:t>
            </a:r>
            <a:r>
              <a:rPr lang="en-US" sz="1400" dirty="0">
                <a:latin typeface="Arial" panose="020B0604020202020204" pitchFamily="34" charset="0"/>
                <a:ea typeface="Calibri" panose="020F0502020204030204" pitchFamily="34" charset="0"/>
                <a:cs typeface="Arial" panose="020B0604020202020204" pitchFamily="34" charset="0"/>
              </a:rPr>
              <a:t>WRF produced a more </a:t>
            </a:r>
            <a:r>
              <a:rPr lang="en-US" sz="1400" dirty="0" smtClean="0">
                <a:latin typeface="Arial" panose="020B0604020202020204" pitchFamily="34" charset="0"/>
                <a:ea typeface="Calibri" panose="020F0502020204030204" pitchFamily="34" charset="0"/>
                <a:cs typeface="Arial" panose="020B0604020202020204" pitchFamily="34" charset="0"/>
              </a:rPr>
              <a:t>significant upward vertical </a:t>
            </a:r>
            <a:r>
              <a:rPr lang="en-US" sz="1400" dirty="0">
                <a:latin typeface="Arial" panose="020B0604020202020204" pitchFamily="34" charset="0"/>
                <a:ea typeface="Calibri" panose="020F0502020204030204" pitchFamily="34" charset="0"/>
                <a:cs typeface="Arial" panose="020B0604020202020204" pitchFamily="34" charset="0"/>
              </a:rPr>
              <a:t>velocity above </a:t>
            </a:r>
            <a:r>
              <a:rPr lang="en-US" sz="1400" dirty="0" smtClean="0">
                <a:latin typeface="Arial" panose="020B0604020202020204" pitchFamily="34" charset="0"/>
                <a:ea typeface="Calibri" panose="020F0502020204030204" pitchFamily="34" charset="0"/>
                <a:cs typeface="Arial" panose="020B0604020202020204" pitchFamily="34" charset="0"/>
              </a:rPr>
              <a:t>the HCHB station. </a:t>
            </a:r>
          </a:p>
        </p:txBody>
      </p:sp>
    </p:spTree>
    <p:extLst>
      <p:ext uri="{BB962C8B-B14F-4D97-AF65-F5344CB8AC3E}">
        <p14:creationId xmlns:p14="http://schemas.microsoft.com/office/powerpoint/2010/main" val="29921172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7"/>
          <p:cNvSpPr txBox="1">
            <a:spLocks/>
          </p:cNvSpPr>
          <p:nvPr/>
        </p:nvSpPr>
        <p:spPr>
          <a:xfrm>
            <a:off x="11494072" y="6465287"/>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2CA7239-D20E-4AD1-BEEE-C0A4CFEC2BE4}" type="slidenum">
              <a:rPr lang="en-US" sz="1400" smtClean="0">
                <a:solidFill>
                  <a:schemeClr val="tx1"/>
                </a:solidFill>
              </a:rPr>
              <a:pPr/>
              <a:t>18</a:t>
            </a:fld>
            <a:endParaRPr lang="en-US" sz="1400" dirty="0">
              <a:solidFill>
                <a:schemeClr val="tx1"/>
              </a:solidFill>
            </a:endParaRPr>
          </a:p>
        </p:txBody>
      </p:sp>
      <p:sp>
        <p:nvSpPr>
          <p:cNvPr id="18" name="Google Shape;113;p18"/>
          <p:cNvSpPr txBox="1"/>
          <p:nvPr/>
        </p:nvSpPr>
        <p:spPr>
          <a:xfrm>
            <a:off x="127996" y="0"/>
            <a:ext cx="10942745" cy="553957"/>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2000" b="1" kern="0" dirty="0" smtClean="0">
                <a:solidFill>
                  <a:srgbClr val="000000"/>
                </a:solidFill>
                <a:latin typeface="Arial"/>
                <a:cs typeface="Arial"/>
                <a:sym typeface="Arial"/>
              </a:rPr>
              <a:t>Spatial plots of HYSPLIT runs </a:t>
            </a:r>
            <a:r>
              <a:rPr lang="en" sz="2000" b="1" kern="0" dirty="0">
                <a:solidFill>
                  <a:srgbClr val="000000"/>
                </a:solidFill>
                <a:latin typeface="Arial"/>
                <a:cs typeface="Arial"/>
                <a:sym typeface="Arial"/>
              </a:rPr>
              <a:t>of continuous pollutant release </a:t>
            </a:r>
            <a:r>
              <a:rPr lang="en" sz="2000" b="1" kern="0" dirty="0" smtClean="0">
                <a:solidFill>
                  <a:srgbClr val="000000"/>
                </a:solidFill>
                <a:latin typeface="Arial"/>
                <a:cs typeface="Arial"/>
                <a:sym typeface="Arial"/>
              </a:rPr>
              <a:t>2 hours </a:t>
            </a:r>
            <a:r>
              <a:rPr lang="en" sz="2000" b="1" kern="0" dirty="0">
                <a:solidFill>
                  <a:srgbClr val="000000"/>
                </a:solidFill>
                <a:latin typeface="Arial"/>
                <a:cs typeface="Arial"/>
                <a:sym typeface="Arial"/>
              </a:rPr>
              <a:t>after </a:t>
            </a:r>
            <a:r>
              <a:rPr lang="en" sz="2000" b="1" kern="0" dirty="0" smtClean="0">
                <a:solidFill>
                  <a:srgbClr val="000000"/>
                </a:solidFill>
                <a:latin typeface="Arial"/>
                <a:cs typeface="Arial"/>
                <a:sym typeface="Arial"/>
              </a:rPr>
              <a:t>initiation</a:t>
            </a:r>
          </a:p>
        </p:txBody>
      </p:sp>
      <p:sp>
        <p:nvSpPr>
          <p:cNvPr id="19" name="Rectangle 18"/>
          <p:cNvSpPr/>
          <p:nvPr/>
        </p:nvSpPr>
        <p:spPr>
          <a:xfrm>
            <a:off x="8110058" y="3786179"/>
            <a:ext cx="3388747" cy="1969770"/>
          </a:xfrm>
          <a:prstGeom prst="rect">
            <a:avLst/>
          </a:prstGeom>
        </p:spPr>
        <p:txBody>
          <a:bodyPr wrap="square">
            <a:spAutoFit/>
          </a:bodyPr>
          <a:lstStyle/>
          <a:p>
            <a:pPr lvl="0">
              <a:spcAft>
                <a:spcPts val="600"/>
              </a:spcAft>
            </a:pPr>
            <a:r>
              <a:rPr lang="en-US" sz="1400" dirty="0" smtClean="0">
                <a:latin typeface="Arial" panose="020B0604020202020204" pitchFamily="34" charset="0"/>
                <a:cs typeface="Arial" panose="020B0604020202020204" pitchFamily="34" charset="0"/>
              </a:rPr>
              <a:t>Non-nudged plume moved further west and stayed closer to the surface.</a:t>
            </a:r>
          </a:p>
          <a:p>
            <a:pPr lvl="0">
              <a:spcAft>
                <a:spcPts val="600"/>
              </a:spcAft>
            </a:pPr>
            <a:r>
              <a:rPr lang="en-US" sz="1400" dirty="0" smtClean="0">
                <a:latin typeface="Arial" panose="020B0604020202020204" pitchFamily="34" charset="0"/>
                <a:cs typeface="Arial" panose="020B0604020202020204" pitchFamily="34" charset="0"/>
              </a:rPr>
              <a:t>Nudged plume moved much slowly due to a weaker wind speed produced by the HCHB data nudging. </a:t>
            </a:r>
          </a:p>
          <a:p>
            <a:pPr lvl="0">
              <a:spcAft>
                <a:spcPts val="600"/>
              </a:spcAft>
            </a:pPr>
            <a:r>
              <a:rPr lang="en-US" sz="1400" dirty="0" smtClean="0">
                <a:latin typeface="Arial" panose="020B0604020202020204" pitchFamily="34" charset="0"/>
                <a:cs typeface="Arial" panose="020B0604020202020204" pitchFamily="34" charset="0"/>
              </a:rPr>
              <a:t>Particles were mixed to higher altitudes due to stronger vertical velocity simulated in the nudged WRF. </a:t>
            </a:r>
          </a:p>
        </p:txBody>
      </p:sp>
      <p:sp>
        <p:nvSpPr>
          <p:cNvPr id="4" name="Rectangle 3"/>
          <p:cNvSpPr/>
          <p:nvPr/>
        </p:nvSpPr>
        <p:spPr>
          <a:xfrm>
            <a:off x="8110058" y="553957"/>
            <a:ext cx="3673625" cy="2585323"/>
          </a:xfrm>
          <a:prstGeom prst="rect">
            <a:avLst/>
          </a:prstGeom>
        </p:spPr>
        <p:txBody>
          <a:bodyPr wrap="square">
            <a:spAutoFit/>
          </a:bodyPr>
          <a:lstStyle/>
          <a:p>
            <a:r>
              <a:rPr lang="en-US" b="1" i="1" u="sng" dirty="0" smtClean="0">
                <a:latin typeface="Arial" panose="020B0604020202020204" pitchFamily="34" charset="0"/>
                <a:cs typeface="Arial" panose="020B0604020202020204" pitchFamily="34" charset="0"/>
              </a:rPr>
              <a:t>HYSPLIT simulations</a:t>
            </a:r>
          </a:p>
          <a:p>
            <a:r>
              <a:rPr lang="en-US" i="1" dirty="0" smtClean="0">
                <a:latin typeface="Arial" panose="020B0604020202020204" pitchFamily="34" charset="0"/>
                <a:cs typeface="Arial" panose="020B0604020202020204" pitchFamily="34" charset="0"/>
              </a:rPr>
              <a:t>- July 7, 2017</a:t>
            </a:r>
            <a:endParaRPr lang="en-US" i="1" dirty="0">
              <a:latin typeface="Arial" panose="020B0604020202020204" pitchFamily="34" charset="0"/>
              <a:cs typeface="Arial" panose="020B0604020202020204" pitchFamily="34" charset="0"/>
            </a:endParaRPr>
          </a:p>
          <a:p>
            <a:r>
              <a:rPr lang="en-US" i="1" dirty="0" smtClean="0">
                <a:latin typeface="Arial" panose="020B0604020202020204" pitchFamily="34" charset="0"/>
                <a:cs typeface="Arial" panose="020B0604020202020204" pitchFamily="34" charset="0"/>
              </a:rPr>
              <a:t>- Starting at 0400 UTC </a:t>
            </a:r>
          </a:p>
          <a:p>
            <a:r>
              <a:rPr lang="en-US" i="1" dirty="0" smtClean="0">
                <a:latin typeface="Arial" panose="020B0604020202020204" pitchFamily="34" charset="0"/>
                <a:cs typeface="Arial" panose="020B0604020202020204" pitchFamily="34" charset="0"/>
              </a:rPr>
              <a:t>- Unit emission (g/</a:t>
            </a:r>
            <a:r>
              <a:rPr lang="en-US" i="1" dirty="0" err="1" smtClean="0">
                <a:latin typeface="Arial" panose="020B0604020202020204" pitchFamily="34" charset="0"/>
                <a:cs typeface="Arial" panose="020B0604020202020204" pitchFamily="34" charset="0"/>
              </a:rPr>
              <a:t>hr</a:t>
            </a:r>
            <a:r>
              <a:rPr lang="en-US" i="1" dirty="0" smtClean="0">
                <a:latin typeface="Arial" panose="020B0604020202020204" pitchFamily="34" charset="0"/>
                <a:cs typeface="Arial" panose="020B0604020202020204" pitchFamily="34" charset="0"/>
              </a:rPr>
              <a:t>)</a:t>
            </a:r>
          </a:p>
          <a:p>
            <a:r>
              <a:rPr lang="en-US" i="1" dirty="0" smtClean="0">
                <a:latin typeface="Arial" panose="020B0604020202020204" pitchFamily="34" charset="0"/>
                <a:cs typeface="Arial" panose="020B0604020202020204" pitchFamily="34" charset="0"/>
              </a:rPr>
              <a:t>- 3 </a:t>
            </a:r>
            <a:r>
              <a:rPr lang="en-US" i="1" dirty="0" err="1" smtClean="0">
                <a:latin typeface="Arial" panose="020B0604020202020204" pitchFamily="34" charset="0"/>
                <a:cs typeface="Arial" panose="020B0604020202020204" pitchFamily="34" charset="0"/>
              </a:rPr>
              <a:t>hrs</a:t>
            </a:r>
            <a:r>
              <a:rPr lang="en-US" i="1" dirty="0" smtClean="0">
                <a:latin typeface="Arial" panose="020B0604020202020204" pitchFamily="34" charset="0"/>
                <a:cs typeface="Arial" panose="020B0604020202020204" pitchFamily="34" charset="0"/>
              </a:rPr>
              <a:t> continuous release</a:t>
            </a:r>
          </a:p>
          <a:p>
            <a:r>
              <a:rPr lang="en-US" i="1" dirty="0" smtClean="0">
                <a:latin typeface="Arial" panose="020B0604020202020204" pitchFamily="34" charset="0"/>
                <a:cs typeface="Arial" panose="020B0604020202020204" pitchFamily="34" charset="0"/>
              </a:rPr>
              <a:t>- Release height at 10 m</a:t>
            </a:r>
          </a:p>
          <a:p>
            <a:r>
              <a:rPr lang="en-US" i="1" dirty="0" smtClean="0">
                <a:latin typeface="Arial" panose="020B0604020202020204" pitchFamily="34" charset="0"/>
                <a:cs typeface="Arial" panose="020B0604020202020204" pitchFamily="34" charset="0"/>
              </a:rPr>
              <a:t>- </a:t>
            </a:r>
            <a:r>
              <a:rPr lang="en-US" i="1" dirty="0" err="1" smtClean="0">
                <a:latin typeface="Arial" panose="020B0604020202020204" pitchFamily="34" charset="0"/>
                <a:cs typeface="Arial" panose="020B0604020202020204" pitchFamily="34" charset="0"/>
              </a:rPr>
              <a:t>Conc</a:t>
            </a:r>
            <a:r>
              <a:rPr lang="en-US" i="1" dirty="0" smtClean="0">
                <a:latin typeface="Arial" panose="020B0604020202020204" pitchFamily="34" charset="0"/>
                <a:cs typeface="Arial" panose="020B0604020202020204" pitchFamily="34" charset="0"/>
              </a:rPr>
              <a:t> grid 0.01 x 0.01 </a:t>
            </a:r>
            <a:r>
              <a:rPr lang="en-US" i="1" dirty="0" err="1" smtClean="0">
                <a:latin typeface="Arial" panose="020B0604020202020204" pitchFamily="34" charset="0"/>
                <a:cs typeface="Arial" panose="020B0604020202020204" pitchFamily="34" charset="0"/>
              </a:rPr>
              <a:t>deg</a:t>
            </a:r>
            <a:endParaRPr lang="en-US" i="1" dirty="0" smtClean="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a:t>
            </a:r>
            <a:r>
              <a:rPr lang="en-US" i="1" dirty="0" smtClean="0">
                <a:latin typeface="Arial" panose="020B0604020202020204" pitchFamily="34" charset="0"/>
                <a:cs typeface="Arial" panose="020B0604020202020204" pitchFamily="34" charset="0"/>
              </a:rPr>
              <a:t> and 0-100 m height</a:t>
            </a:r>
          </a:p>
          <a:p>
            <a:r>
              <a:rPr lang="en-US" i="1" dirty="0" smtClean="0">
                <a:latin typeface="Arial" panose="020B0604020202020204" pitchFamily="34" charset="0"/>
                <a:cs typeface="Arial" panose="020B0604020202020204" pitchFamily="34" charset="0"/>
              </a:rPr>
              <a:t>- Unit g/m</a:t>
            </a:r>
            <a:r>
              <a:rPr lang="en-US" i="1" baseline="30000" dirty="0" smtClean="0">
                <a:latin typeface="Arial" panose="020B0604020202020204" pitchFamily="34" charset="0"/>
                <a:cs typeface="Arial" panose="020B0604020202020204" pitchFamily="34" charset="0"/>
              </a:rPr>
              <a:t>3</a:t>
            </a:r>
          </a:p>
        </p:txBody>
      </p:sp>
      <p:pic>
        <p:nvPicPr>
          <p:cNvPr id="5" name="Picture 4"/>
          <p:cNvPicPr>
            <a:picLocks noChangeAspect="1"/>
          </p:cNvPicPr>
          <p:nvPr/>
        </p:nvPicPr>
        <p:blipFill>
          <a:blip r:embed="rId3"/>
          <a:stretch>
            <a:fillRect/>
          </a:stretch>
        </p:blipFill>
        <p:spPr>
          <a:xfrm>
            <a:off x="284134" y="547767"/>
            <a:ext cx="7772400" cy="5489923"/>
          </a:xfrm>
          <a:prstGeom prst="rect">
            <a:avLst/>
          </a:prstGeom>
        </p:spPr>
      </p:pic>
      <p:sp>
        <p:nvSpPr>
          <p:cNvPr id="7" name="Rectangle 6"/>
          <p:cNvSpPr/>
          <p:nvPr/>
        </p:nvSpPr>
        <p:spPr>
          <a:xfrm>
            <a:off x="284134" y="6003622"/>
            <a:ext cx="7772400" cy="461665"/>
          </a:xfrm>
          <a:prstGeom prst="rect">
            <a:avLst/>
          </a:prstGeom>
        </p:spPr>
        <p:txBody>
          <a:bodyPr wrap="square">
            <a:spAutoFit/>
          </a:bodyPr>
          <a:lstStyle/>
          <a:p>
            <a:r>
              <a:rPr lang="en-US" sz="1200" i="1" dirty="0">
                <a:latin typeface="Arial" panose="020B0604020202020204" pitchFamily="34" charset="0"/>
                <a:ea typeface="Calibri" panose="020F0502020204030204" pitchFamily="34" charset="0"/>
                <a:cs typeface="Arial" panose="020B0604020202020204" pitchFamily="34" charset="0"/>
              </a:rPr>
              <a:t>Note: Top </a:t>
            </a:r>
            <a:r>
              <a:rPr lang="en-US" sz="1200" i="1" dirty="0" smtClean="0">
                <a:latin typeface="Arial" panose="020B0604020202020204" pitchFamily="34" charset="0"/>
                <a:ea typeface="Calibri" panose="020F0502020204030204" pitchFamily="34" charset="0"/>
                <a:cs typeface="Arial" panose="020B0604020202020204" pitchFamily="34" charset="0"/>
              </a:rPr>
              <a:t>row is </a:t>
            </a:r>
            <a:r>
              <a:rPr lang="en-US" sz="1200" i="1" dirty="0">
                <a:latin typeface="Arial" panose="020B0604020202020204" pitchFamily="34" charset="0"/>
                <a:ea typeface="Calibri" panose="020F0502020204030204" pitchFamily="34" charset="0"/>
                <a:cs typeface="Arial" panose="020B0604020202020204" pitchFamily="34" charset="0"/>
              </a:rPr>
              <a:t>horizontal plots of </a:t>
            </a:r>
            <a:r>
              <a:rPr lang="en-US" sz="1200" i="1" dirty="0" smtClean="0">
                <a:latin typeface="Arial" panose="020B0604020202020204" pitchFamily="34" charset="0"/>
                <a:ea typeface="Calibri" panose="020F0502020204030204" pitchFamily="34" charset="0"/>
                <a:cs typeface="Arial" panose="020B0604020202020204" pitchFamily="34" charset="0"/>
              </a:rPr>
              <a:t>tracer concentration (g m-3) and bottom row is vertical </a:t>
            </a:r>
            <a:r>
              <a:rPr lang="en-US" sz="1200" i="1" dirty="0">
                <a:latin typeface="Arial" panose="020B0604020202020204" pitchFamily="34" charset="0"/>
                <a:ea typeface="Calibri" panose="020F0502020204030204" pitchFamily="34" charset="0"/>
                <a:cs typeface="Arial" panose="020B0604020202020204" pitchFamily="34" charset="0"/>
              </a:rPr>
              <a:t>distribution of particles with </a:t>
            </a:r>
            <a:r>
              <a:rPr lang="en-US" sz="1200" i="1" dirty="0" smtClean="0">
                <a:latin typeface="Arial" panose="020B0604020202020204" pitchFamily="34" charset="0"/>
                <a:ea typeface="Calibri" panose="020F0502020204030204" pitchFamily="34" charset="0"/>
                <a:cs typeface="Arial" panose="020B0604020202020204" pitchFamily="34" charset="0"/>
              </a:rPr>
              <a:t>color-coded </a:t>
            </a:r>
            <a:r>
              <a:rPr lang="en-US" sz="1200" i="1" dirty="0">
                <a:latin typeface="Arial" panose="020B0604020202020204" pitchFamily="34" charset="0"/>
                <a:ea typeface="Calibri" panose="020F0502020204030204" pitchFamily="34" charset="0"/>
                <a:cs typeface="Arial" panose="020B0604020202020204" pitchFamily="34" charset="0"/>
              </a:rPr>
              <a:t>dots for different </a:t>
            </a:r>
            <a:r>
              <a:rPr lang="en-US" sz="1200" i="1" dirty="0" smtClean="0">
                <a:latin typeface="Arial" panose="020B0604020202020204" pitchFamily="34" charset="0"/>
                <a:ea typeface="Calibri" panose="020F0502020204030204" pitchFamily="34" charset="0"/>
                <a:cs typeface="Arial" panose="020B0604020202020204" pitchFamily="34" charset="0"/>
              </a:rPr>
              <a:t>altitudes (m AGL). </a:t>
            </a:r>
            <a:endParaRPr lang="en-US" sz="1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30081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7"/>
          <p:cNvSpPr txBox="1">
            <a:spLocks/>
          </p:cNvSpPr>
          <p:nvPr/>
        </p:nvSpPr>
        <p:spPr>
          <a:xfrm>
            <a:off x="11494072" y="6465287"/>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2CA7239-D20E-4AD1-BEEE-C0A4CFEC2BE4}" type="slidenum">
              <a:rPr lang="en-US" sz="1400" smtClean="0">
                <a:solidFill>
                  <a:schemeClr val="tx1"/>
                </a:solidFill>
              </a:rPr>
              <a:pPr/>
              <a:t>19</a:t>
            </a:fld>
            <a:endParaRPr lang="en-US" sz="1400" dirty="0">
              <a:solidFill>
                <a:schemeClr val="tx1"/>
              </a:solidFill>
            </a:endParaRPr>
          </a:p>
        </p:txBody>
      </p:sp>
      <p:sp>
        <p:nvSpPr>
          <p:cNvPr id="18" name="Google Shape;113;p18"/>
          <p:cNvSpPr txBox="1"/>
          <p:nvPr/>
        </p:nvSpPr>
        <p:spPr>
          <a:xfrm>
            <a:off x="127996" y="0"/>
            <a:ext cx="10942745" cy="553957"/>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2000" b="1" kern="0" dirty="0" smtClean="0">
                <a:solidFill>
                  <a:srgbClr val="000000"/>
                </a:solidFill>
                <a:latin typeface="Arial"/>
                <a:cs typeface="Arial"/>
                <a:sym typeface="Arial"/>
              </a:rPr>
              <a:t>Spatial plots of HYSPLIT runs </a:t>
            </a:r>
            <a:r>
              <a:rPr lang="en" sz="2000" b="1" kern="0" dirty="0">
                <a:solidFill>
                  <a:srgbClr val="000000"/>
                </a:solidFill>
                <a:latin typeface="Arial"/>
                <a:cs typeface="Arial"/>
                <a:sym typeface="Arial"/>
              </a:rPr>
              <a:t>of continuous pollutant release </a:t>
            </a:r>
            <a:r>
              <a:rPr lang="en" sz="2000" b="1" kern="0" dirty="0" smtClean="0">
                <a:solidFill>
                  <a:srgbClr val="000000"/>
                </a:solidFill>
                <a:latin typeface="Arial"/>
                <a:cs typeface="Arial"/>
                <a:sym typeface="Arial"/>
              </a:rPr>
              <a:t>2 hours </a:t>
            </a:r>
            <a:r>
              <a:rPr lang="en" sz="2000" b="1" kern="0" dirty="0">
                <a:solidFill>
                  <a:srgbClr val="000000"/>
                </a:solidFill>
                <a:latin typeface="Arial"/>
                <a:cs typeface="Arial"/>
                <a:sym typeface="Arial"/>
              </a:rPr>
              <a:t>after </a:t>
            </a:r>
            <a:r>
              <a:rPr lang="en" sz="2000" b="1" kern="0" dirty="0" smtClean="0">
                <a:solidFill>
                  <a:srgbClr val="000000"/>
                </a:solidFill>
                <a:latin typeface="Arial"/>
                <a:cs typeface="Arial"/>
                <a:sym typeface="Arial"/>
              </a:rPr>
              <a:t>initiation</a:t>
            </a:r>
          </a:p>
        </p:txBody>
      </p:sp>
      <p:pic>
        <p:nvPicPr>
          <p:cNvPr id="3" name="Picture 2"/>
          <p:cNvPicPr>
            <a:picLocks noChangeAspect="1"/>
          </p:cNvPicPr>
          <p:nvPr/>
        </p:nvPicPr>
        <p:blipFill>
          <a:blip r:embed="rId3"/>
          <a:stretch>
            <a:fillRect/>
          </a:stretch>
        </p:blipFill>
        <p:spPr>
          <a:xfrm>
            <a:off x="284134" y="553957"/>
            <a:ext cx="7772400" cy="5498524"/>
          </a:xfrm>
          <a:prstGeom prst="rect">
            <a:avLst/>
          </a:prstGeom>
        </p:spPr>
      </p:pic>
      <p:sp>
        <p:nvSpPr>
          <p:cNvPr id="8" name="Rectangle 7"/>
          <p:cNvSpPr/>
          <p:nvPr/>
        </p:nvSpPr>
        <p:spPr>
          <a:xfrm>
            <a:off x="284134" y="6003622"/>
            <a:ext cx="7772400" cy="461665"/>
          </a:xfrm>
          <a:prstGeom prst="rect">
            <a:avLst/>
          </a:prstGeom>
        </p:spPr>
        <p:txBody>
          <a:bodyPr wrap="square">
            <a:spAutoFit/>
          </a:bodyPr>
          <a:lstStyle/>
          <a:p>
            <a:r>
              <a:rPr lang="en-US" sz="1200" i="1" dirty="0">
                <a:latin typeface="Arial" panose="020B0604020202020204" pitchFamily="34" charset="0"/>
                <a:ea typeface="Calibri" panose="020F0502020204030204" pitchFamily="34" charset="0"/>
                <a:cs typeface="Arial" panose="020B0604020202020204" pitchFamily="34" charset="0"/>
              </a:rPr>
              <a:t>Note: Top </a:t>
            </a:r>
            <a:r>
              <a:rPr lang="en-US" sz="1200" i="1" dirty="0" smtClean="0">
                <a:latin typeface="Arial" panose="020B0604020202020204" pitchFamily="34" charset="0"/>
                <a:ea typeface="Calibri" panose="020F0502020204030204" pitchFamily="34" charset="0"/>
                <a:cs typeface="Arial" panose="020B0604020202020204" pitchFamily="34" charset="0"/>
              </a:rPr>
              <a:t>row is </a:t>
            </a:r>
            <a:r>
              <a:rPr lang="en-US" sz="1200" i="1" dirty="0">
                <a:latin typeface="Arial" panose="020B0604020202020204" pitchFamily="34" charset="0"/>
                <a:ea typeface="Calibri" panose="020F0502020204030204" pitchFamily="34" charset="0"/>
                <a:cs typeface="Arial" panose="020B0604020202020204" pitchFamily="34" charset="0"/>
              </a:rPr>
              <a:t>horizontal plots of </a:t>
            </a:r>
            <a:r>
              <a:rPr lang="en-US" sz="1200" i="1" dirty="0" smtClean="0">
                <a:latin typeface="Arial" panose="020B0604020202020204" pitchFamily="34" charset="0"/>
                <a:ea typeface="Calibri" panose="020F0502020204030204" pitchFamily="34" charset="0"/>
                <a:cs typeface="Arial" panose="020B0604020202020204" pitchFamily="34" charset="0"/>
              </a:rPr>
              <a:t>tracer concentration (g m-3) and bottom row is vertical </a:t>
            </a:r>
            <a:r>
              <a:rPr lang="en-US" sz="1200" i="1" dirty="0">
                <a:latin typeface="Arial" panose="020B0604020202020204" pitchFamily="34" charset="0"/>
                <a:ea typeface="Calibri" panose="020F0502020204030204" pitchFamily="34" charset="0"/>
                <a:cs typeface="Arial" panose="020B0604020202020204" pitchFamily="34" charset="0"/>
              </a:rPr>
              <a:t>distribution of particles with </a:t>
            </a:r>
            <a:r>
              <a:rPr lang="en-US" sz="1200" i="1" dirty="0" smtClean="0">
                <a:latin typeface="Arial" panose="020B0604020202020204" pitchFamily="34" charset="0"/>
                <a:ea typeface="Calibri" panose="020F0502020204030204" pitchFamily="34" charset="0"/>
                <a:cs typeface="Arial" panose="020B0604020202020204" pitchFamily="34" charset="0"/>
              </a:rPr>
              <a:t>color-coded </a:t>
            </a:r>
            <a:r>
              <a:rPr lang="en-US" sz="1200" i="1" dirty="0">
                <a:latin typeface="Arial" panose="020B0604020202020204" pitchFamily="34" charset="0"/>
                <a:ea typeface="Calibri" panose="020F0502020204030204" pitchFamily="34" charset="0"/>
                <a:cs typeface="Arial" panose="020B0604020202020204" pitchFamily="34" charset="0"/>
              </a:rPr>
              <a:t>dots for different </a:t>
            </a:r>
            <a:r>
              <a:rPr lang="en-US" sz="1200" i="1" dirty="0" smtClean="0">
                <a:latin typeface="Arial" panose="020B0604020202020204" pitchFamily="34" charset="0"/>
                <a:ea typeface="Calibri" panose="020F0502020204030204" pitchFamily="34" charset="0"/>
                <a:cs typeface="Arial" panose="020B0604020202020204" pitchFamily="34" charset="0"/>
              </a:rPr>
              <a:t>altitudes (m AGL). </a:t>
            </a:r>
            <a:endParaRPr lang="en-US" sz="1200" i="1" dirty="0">
              <a:latin typeface="Arial" panose="020B0604020202020204" pitchFamily="34" charset="0"/>
              <a:cs typeface="Arial" panose="020B0604020202020204" pitchFamily="34" charset="0"/>
            </a:endParaRPr>
          </a:p>
        </p:txBody>
      </p:sp>
      <p:sp>
        <p:nvSpPr>
          <p:cNvPr id="10" name="Rectangle 9"/>
          <p:cNvSpPr/>
          <p:nvPr/>
        </p:nvSpPr>
        <p:spPr>
          <a:xfrm>
            <a:off x="8110058" y="3786179"/>
            <a:ext cx="3561482" cy="1323439"/>
          </a:xfrm>
          <a:prstGeom prst="rect">
            <a:avLst/>
          </a:prstGeom>
        </p:spPr>
        <p:txBody>
          <a:bodyPr wrap="square">
            <a:spAutoFit/>
          </a:bodyPr>
          <a:lstStyle/>
          <a:p>
            <a:pPr lvl="0">
              <a:spcAft>
                <a:spcPts val="600"/>
              </a:spcAft>
            </a:pPr>
            <a:r>
              <a:rPr lang="en-US" sz="1400" dirty="0" smtClean="0">
                <a:latin typeface="Arial" panose="020B0604020202020204" pitchFamily="34" charset="0"/>
                <a:cs typeface="Arial" panose="020B0604020202020204" pitchFamily="34" charset="0"/>
              </a:rPr>
              <a:t>Similar plume movement were simulated by non-nudged and nudged WRF. </a:t>
            </a:r>
          </a:p>
          <a:p>
            <a:pPr lvl="0">
              <a:spcAft>
                <a:spcPts val="600"/>
              </a:spcAft>
            </a:pPr>
            <a:r>
              <a:rPr lang="en-US" sz="1400" dirty="0" smtClean="0">
                <a:latin typeface="Arial" panose="020B0604020202020204" pitchFamily="34" charset="0"/>
                <a:cs typeface="Arial" panose="020B0604020202020204" pitchFamily="34" charset="0"/>
              </a:rPr>
              <a:t>Nudged run had a higher concentration and narrower plume due to a weaker wind. </a:t>
            </a:r>
          </a:p>
          <a:p>
            <a:pPr lvl="0">
              <a:spcAft>
                <a:spcPts val="600"/>
              </a:spcAft>
            </a:pPr>
            <a:r>
              <a:rPr lang="en-US" sz="1400" dirty="0" smtClean="0">
                <a:latin typeface="Arial" panose="020B0604020202020204" pitchFamily="34" charset="0"/>
                <a:cs typeface="Arial" panose="020B0604020202020204" pitchFamily="34" charset="0"/>
              </a:rPr>
              <a:t>Most particles stayed below 100 m. </a:t>
            </a:r>
          </a:p>
        </p:txBody>
      </p:sp>
      <p:sp>
        <p:nvSpPr>
          <p:cNvPr id="11" name="Rectangle 10"/>
          <p:cNvSpPr/>
          <p:nvPr/>
        </p:nvSpPr>
        <p:spPr>
          <a:xfrm>
            <a:off x="8110058" y="553957"/>
            <a:ext cx="3673625" cy="2585323"/>
          </a:xfrm>
          <a:prstGeom prst="rect">
            <a:avLst/>
          </a:prstGeom>
        </p:spPr>
        <p:txBody>
          <a:bodyPr wrap="square">
            <a:spAutoFit/>
          </a:bodyPr>
          <a:lstStyle/>
          <a:p>
            <a:r>
              <a:rPr lang="en-US" b="1" i="1" u="sng" dirty="0" smtClean="0">
                <a:latin typeface="Arial" panose="020B0604020202020204" pitchFamily="34" charset="0"/>
                <a:cs typeface="Arial" panose="020B0604020202020204" pitchFamily="34" charset="0"/>
              </a:rPr>
              <a:t>HYSPLIT simulations</a:t>
            </a:r>
          </a:p>
          <a:p>
            <a:r>
              <a:rPr lang="en-US" i="1" dirty="0" smtClean="0">
                <a:latin typeface="Arial" panose="020B0604020202020204" pitchFamily="34" charset="0"/>
                <a:cs typeface="Arial" panose="020B0604020202020204" pitchFamily="34" charset="0"/>
              </a:rPr>
              <a:t>- July </a:t>
            </a:r>
            <a:r>
              <a:rPr lang="en-US" i="1" dirty="0">
                <a:latin typeface="Arial" panose="020B0604020202020204" pitchFamily="34" charset="0"/>
                <a:cs typeface="Arial" panose="020B0604020202020204" pitchFamily="34" charset="0"/>
              </a:rPr>
              <a:t>9</a:t>
            </a:r>
            <a:r>
              <a:rPr lang="en-US" i="1" dirty="0" smtClean="0">
                <a:latin typeface="Arial" panose="020B0604020202020204" pitchFamily="34" charset="0"/>
                <a:cs typeface="Arial" panose="020B0604020202020204" pitchFamily="34" charset="0"/>
              </a:rPr>
              <a:t>, 2017</a:t>
            </a:r>
            <a:endParaRPr lang="en-US" i="1" dirty="0">
              <a:latin typeface="Arial" panose="020B0604020202020204" pitchFamily="34" charset="0"/>
              <a:cs typeface="Arial" panose="020B0604020202020204" pitchFamily="34" charset="0"/>
            </a:endParaRPr>
          </a:p>
          <a:p>
            <a:r>
              <a:rPr lang="en-US" i="1" dirty="0" smtClean="0">
                <a:latin typeface="Arial" panose="020B0604020202020204" pitchFamily="34" charset="0"/>
                <a:cs typeface="Arial" panose="020B0604020202020204" pitchFamily="34" charset="0"/>
              </a:rPr>
              <a:t>- Starting at 0400 UTC </a:t>
            </a:r>
          </a:p>
          <a:p>
            <a:r>
              <a:rPr lang="en-US" i="1" dirty="0" smtClean="0">
                <a:latin typeface="Arial" panose="020B0604020202020204" pitchFamily="34" charset="0"/>
                <a:cs typeface="Arial" panose="020B0604020202020204" pitchFamily="34" charset="0"/>
              </a:rPr>
              <a:t>- Unit emission (g/</a:t>
            </a:r>
            <a:r>
              <a:rPr lang="en-US" i="1" dirty="0" err="1" smtClean="0">
                <a:latin typeface="Arial" panose="020B0604020202020204" pitchFamily="34" charset="0"/>
                <a:cs typeface="Arial" panose="020B0604020202020204" pitchFamily="34" charset="0"/>
              </a:rPr>
              <a:t>hr</a:t>
            </a:r>
            <a:r>
              <a:rPr lang="en-US" i="1" dirty="0" smtClean="0">
                <a:latin typeface="Arial" panose="020B0604020202020204" pitchFamily="34" charset="0"/>
                <a:cs typeface="Arial" panose="020B0604020202020204" pitchFamily="34" charset="0"/>
              </a:rPr>
              <a:t>)</a:t>
            </a:r>
          </a:p>
          <a:p>
            <a:r>
              <a:rPr lang="en-US" i="1" dirty="0" smtClean="0">
                <a:latin typeface="Arial" panose="020B0604020202020204" pitchFamily="34" charset="0"/>
                <a:cs typeface="Arial" panose="020B0604020202020204" pitchFamily="34" charset="0"/>
              </a:rPr>
              <a:t>- 3 </a:t>
            </a:r>
            <a:r>
              <a:rPr lang="en-US" i="1" dirty="0" err="1" smtClean="0">
                <a:latin typeface="Arial" panose="020B0604020202020204" pitchFamily="34" charset="0"/>
                <a:cs typeface="Arial" panose="020B0604020202020204" pitchFamily="34" charset="0"/>
              </a:rPr>
              <a:t>hrs</a:t>
            </a:r>
            <a:r>
              <a:rPr lang="en-US" i="1" dirty="0" smtClean="0">
                <a:latin typeface="Arial" panose="020B0604020202020204" pitchFamily="34" charset="0"/>
                <a:cs typeface="Arial" panose="020B0604020202020204" pitchFamily="34" charset="0"/>
              </a:rPr>
              <a:t> continuous release</a:t>
            </a:r>
          </a:p>
          <a:p>
            <a:r>
              <a:rPr lang="en-US" i="1" dirty="0" smtClean="0">
                <a:latin typeface="Arial" panose="020B0604020202020204" pitchFamily="34" charset="0"/>
                <a:cs typeface="Arial" panose="020B0604020202020204" pitchFamily="34" charset="0"/>
              </a:rPr>
              <a:t>- Release height at 10 m</a:t>
            </a:r>
          </a:p>
          <a:p>
            <a:r>
              <a:rPr lang="en-US" i="1" dirty="0" smtClean="0">
                <a:latin typeface="Arial" panose="020B0604020202020204" pitchFamily="34" charset="0"/>
                <a:cs typeface="Arial" panose="020B0604020202020204" pitchFamily="34" charset="0"/>
              </a:rPr>
              <a:t>- </a:t>
            </a:r>
            <a:r>
              <a:rPr lang="en-US" i="1" dirty="0" err="1" smtClean="0">
                <a:latin typeface="Arial" panose="020B0604020202020204" pitchFamily="34" charset="0"/>
                <a:cs typeface="Arial" panose="020B0604020202020204" pitchFamily="34" charset="0"/>
              </a:rPr>
              <a:t>Conc</a:t>
            </a:r>
            <a:r>
              <a:rPr lang="en-US" i="1" dirty="0" smtClean="0">
                <a:latin typeface="Arial" panose="020B0604020202020204" pitchFamily="34" charset="0"/>
                <a:cs typeface="Arial" panose="020B0604020202020204" pitchFamily="34" charset="0"/>
              </a:rPr>
              <a:t> grid 0.01 x 0.01 </a:t>
            </a:r>
            <a:r>
              <a:rPr lang="en-US" i="1" dirty="0" err="1" smtClean="0">
                <a:latin typeface="Arial" panose="020B0604020202020204" pitchFamily="34" charset="0"/>
                <a:cs typeface="Arial" panose="020B0604020202020204" pitchFamily="34" charset="0"/>
              </a:rPr>
              <a:t>deg</a:t>
            </a:r>
            <a:endParaRPr lang="en-US" i="1" dirty="0" smtClean="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a:t>
            </a:r>
            <a:r>
              <a:rPr lang="en-US" i="1" dirty="0" smtClean="0">
                <a:latin typeface="Arial" panose="020B0604020202020204" pitchFamily="34" charset="0"/>
                <a:cs typeface="Arial" panose="020B0604020202020204" pitchFamily="34" charset="0"/>
              </a:rPr>
              <a:t> and 0-100 m height</a:t>
            </a:r>
          </a:p>
          <a:p>
            <a:r>
              <a:rPr lang="en-US" i="1" dirty="0" smtClean="0">
                <a:latin typeface="Arial" panose="020B0604020202020204" pitchFamily="34" charset="0"/>
                <a:cs typeface="Arial" panose="020B0604020202020204" pitchFamily="34" charset="0"/>
              </a:rPr>
              <a:t>- Unit g/m</a:t>
            </a:r>
            <a:r>
              <a:rPr lang="en-US" i="1" baseline="30000" dirty="0" smtClean="0">
                <a:latin typeface="Arial" panose="020B0604020202020204" pitchFamily="34" charset="0"/>
                <a:cs typeface="Arial" panose="020B0604020202020204" pitchFamily="34" charset="0"/>
              </a:rPr>
              <a:t>3</a:t>
            </a:r>
          </a:p>
        </p:txBody>
      </p:sp>
    </p:spTree>
    <p:extLst>
      <p:ext uri="{BB962C8B-B14F-4D97-AF65-F5344CB8AC3E}">
        <p14:creationId xmlns:p14="http://schemas.microsoft.com/office/powerpoint/2010/main" val="16949358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7"/>
          <p:cNvSpPr txBox="1">
            <a:spLocks/>
          </p:cNvSpPr>
          <p:nvPr/>
        </p:nvSpPr>
        <p:spPr>
          <a:xfrm>
            <a:off x="11494072" y="6465287"/>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2CA7239-D20E-4AD1-BEEE-C0A4CFEC2BE4}" type="slidenum">
              <a:rPr lang="en-US" sz="1400" smtClean="0">
                <a:solidFill>
                  <a:schemeClr val="tx1"/>
                </a:solidFill>
              </a:rPr>
              <a:pPr/>
              <a:t>2</a:t>
            </a:fld>
            <a:endParaRPr lang="en-US" sz="1400" dirty="0">
              <a:solidFill>
                <a:schemeClr val="tx1"/>
              </a:solidFill>
            </a:endParaRPr>
          </a:p>
        </p:txBody>
      </p:sp>
      <p:pic>
        <p:nvPicPr>
          <p:cNvPr id="9" name="Picture 2" descr="HYSPLIT logo. Black letters with the dot on the i as a colored plu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730" y="92856"/>
            <a:ext cx="2156706" cy="107321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19510" y="328032"/>
            <a:ext cx="9018495" cy="646331"/>
          </a:xfrm>
          <a:prstGeom prst="rect">
            <a:avLst/>
          </a:prstGeom>
        </p:spPr>
        <p:txBody>
          <a:bodyPr wrap="square">
            <a:spAutoFit/>
          </a:bodyPr>
          <a:lstStyle/>
          <a:p>
            <a:pPr>
              <a:spcAft>
                <a:spcPts val="1200"/>
              </a:spcAft>
            </a:pPr>
            <a:r>
              <a:rPr lang="en-US" dirty="0" smtClean="0">
                <a:solidFill>
                  <a:srgbClr val="000000"/>
                </a:solidFill>
                <a:latin typeface="Arial" panose="020B0604020202020204" pitchFamily="34" charset="0"/>
              </a:rPr>
              <a:t>Developed </a:t>
            </a:r>
            <a:r>
              <a:rPr lang="en-US" dirty="0">
                <a:solidFill>
                  <a:srgbClr val="000000"/>
                </a:solidFill>
                <a:latin typeface="Arial" panose="020B0604020202020204" pitchFamily="34" charset="0"/>
              </a:rPr>
              <a:t>by </a:t>
            </a:r>
            <a:r>
              <a:rPr lang="en-US" dirty="0" smtClean="0">
                <a:solidFill>
                  <a:srgbClr val="000000"/>
                </a:solidFill>
                <a:latin typeface="Arial" panose="020B0604020202020204" pitchFamily="34" charset="0"/>
              </a:rPr>
              <a:t>NOAA’s Air </a:t>
            </a:r>
            <a:r>
              <a:rPr lang="en-US" dirty="0">
                <a:solidFill>
                  <a:srgbClr val="000000"/>
                </a:solidFill>
                <a:latin typeface="Arial" panose="020B0604020202020204" pitchFamily="34" charset="0"/>
              </a:rPr>
              <a:t>Resources </a:t>
            </a:r>
            <a:r>
              <a:rPr lang="en-US" dirty="0" smtClean="0">
                <a:solidFill>
                  <a:srgbClr val="000000"/>
                </a:solidFill>
                <a:latin typeface="Arial" panose="020B0604020202020204" pitchFamily="34" charset="0"/>
              </a:rPr>
              <a:t>Laboratory (ARL), </a:t>
            </a:r>
            <a:r>
              <a:rPr lang="en-US" dirty="0">
                <a:solidFill>
                  <a:srgbClr val="000000"/>
                </a:solidFill>
                <a:latin typeface="Arial" panose="020B0604020202020204" pitchFamily="34" charset="0"/>
              </a:rPr>
              <a:t>a transport and dispersion model for a variety of atmospheric research and emergency response applications.</a:t>
            </a:r>
          </a:p>
        </p:txBody>
      </p:sp>
      <p:sp>
        <p:nvSpPr>
          <p:cNvPr id="14" name="Content Placeholder 5">
            <a:extLst>
              <a:ext uri="{FF2B5EF4-FFF2-40B4-BE49-F238E27FC236}">
                <a16:creationId xmlns:a16="http://schemas.microsoft.com/office/drawing/2014/main" id="{E105D63C-380B-4F88-A83D-4EBF58A1568B}"/>
              </a:ext>
            </a:extLst>
          </p:cNvPr>
          <p:cNvSpPr txBox="1">
            <a:spLocks/>
          </p:cNvSpPr>
          <p:nvPr/>
        </p:nvSpPr>
        <p:spPr>
          <a:xfrm>
            <a:off x="333730" y="1349113"/>
            <a:ext cx="7802902" cy="4982139"/>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marR="0" lvl="0" indent="-285750" algn="l" defTabSz="914400" rtl="0" eaLnBrk="1" fontAlgn="auto" latinLnBrk="0" hangingPunct="1">
              <a:lnSpc>
                <a:spcPct val="100000"/>
              </a:lnSpc>
              <a:spcBef>
                <a:spcPts val="400"/>
              </a:spcBef>
              <a:spcAft>
                <a:spcPts val="400"/>
              </a:spcAft>
              <a:buClr>
                <a:srgbClr val="000000"/>
              </a:buClr>
              <a:buSzTx/>
              <a:buFont typeface="Wingdings" panose="05000000000000000000" pitchFamily="2" charset="2"/>
              <a:buChar char="Ø"/>
              <a:tabLst/>
              <a:defRPr/>
            </a:pPr>
            <a:r>
              <a:rPr kumimoji="0" lang="en-US" sz="1500" b="1" i="0" u="none" strike="noStrike" kern="0" cap="none" spc="0" normalizeH="0" baseline="0" noProof="0" dirty="0" smtClean="0">
                <a:ln>
                  <a:noFill/>
                </a:ln>
                <a:solidFill>
                  <a:prstClr val="black"/>
                </a:solidFill>
                <a:effectLst/>
                <a:uLnTx/>
                <a:uFillTx/>
                <a:latin typeface="Arial"/>
                <a:cs typeface="Arial"/>
                <a:sym typeface="Arial"/>
              </a:rPr>
              <a:t>Trajectories</a:t>
            </a:r>
            <a:r>
              <a:rPr kumimoji="0" lang="en-US" sz="1500" b="0" i="0" u="none" strike="noStrike" kern="0" cap="none" spc="0" normalizeH="0" baseline="0" noProof="0" dirty="0" smtClean="0">
                <a:ln>
                  <a:noFill/>
                </a:ln>
                <a:solidFill>
                  <a:prstClr val="black"/>
                </a:solidFill>
                <a:effectLst/>
                <a:uLnTx/>
                <a:uFillTx/>
                <a:latin typeface="Arial"/>
                <a:cs typeface="Arial"/>
                <a:sym typeface="Arial"/>
              </a:rPr>
              <a:t> </a:t>
            </a:r>
            <a:r>
              <a:rPr kumimoji="0" lang="en-US" sz="1500" b="0" i="0" u="none" strike="noStrike" kern="0" cap="none" spc="0" normalizeH="0" baseline="0" noProof="0" dirty="0">
                <a:ln>
                  <a:noFill/>
                </a:ln>
                <a:solidFill>
                  <a:prstClr val="black"/>
                </a:solidFill>
                <a:effectLst/>
                <a:uLnTx/>
                <a:uFillTx/>
                <a:latin typeface="Arial"/>
                <a:cs typeface="Arial"/>
                <a:sym typeface="Arial"/>
              </a:rPr>
              <a:t>and </a:t>
            </a:r>
            <a:r>
              <a:rPr kumimoji="0" lang="en-US" sz="1500" b="1" i="0" u="none" strike="noStrike" kern="0" cap="none" spc="0" normalizeH="0" baseline="0" noProof="0" dirty="0">
                <a:ln>
                  <a:noFill/>
                </a:ln>
                <a:solidFill>
                  <a:prstClr val="black"/>
                </a:solidFill>
                <a:effectLst/>
                <a:uLnTx/>
                <a:uFillTx/>
                <a:latin typeface="Arial"/>
                <a:cs typeface="Arial"/>
                <a:sym typeface="Arial"/>
              </a:rPr>
              <a:t>Dispersion</a:t>
            </a:r>
          </a:p>
          <a:p>
            <a:pPr marL="285750" marR="0" lvl="0" indent="-285750" algn="l" defTabSz="914400" rtl="0" eaLnBrk="1" fontAlgn="auto" latinLnBrk="0" hangingPunct="1">
              <a:lnSpc>
                <a:spcPct val="100000"/>
              </a:lnSpc>
              <a:spcBef>
                <a:spcPts val="400"/>
              </a:spcBef>
              <a:spcAft>
                <a:spcPts val="400"/>
              </a:spcAft>
              <a:buClr>
                <a:srgbClr val="000000"/>
              </a:buClr>
              <a:buSzTx/>
              <a:buFont typeface="Wingdings" panose="05000000000000000000" pitchFamily="2" charset="2"/>
              <a:buChar char="Ø"/>
              <a:tabLst/>
              <a:defRPr/>
            </a:pPr>
            <a:r>
              <a:rPr kumimoji="0" lang="en-US" sz="1500" b="1" i="0" u="none" strike="noStrike" kern="0" cap="none" spc="0" normalizeH="0" baseline="0" noProof="0" dirty="0">
                <a:ln>
                  <a:noFill/>
                </a:ln>
                <a:solidFill>
                  <a:prstClr val="black"/>
                </a:solidFill>
                <a:effectLst/>
                <a:uLnTx/>
                <a:uFillTx/>
                <a:latin typeface="Arial"/>
                <a:cs typeface="Arial"/>
                <a:sym typeface="Arial"/>
              </a:rPr>
              <a:t>Forward</a:t>
            </a:r>
            <a:r>
              <a:rPr kumimoji="0" lang="en-US" sz="1500" b="0" i="0" u="none" strike="noStrike" kern="0" cap="none" spc="0" normalizeH="0" baseline="0" noProof="0" dirty="0">
                <a:ln>
                  <a:noFill/>
                </a:ln>
                <a:solidFill>
                  <a:prstClr val="black"/>
                </a:solidFill>
                <a:effectLst/>
                <a:uLnTx/>
                <a:uFillTx/>
                <a:latin typeface="Arial"/>
                <a:cs typeface="Arial"/>
                <a:sym typeface="Arial"/>
              </a:rPr>
              <a:t> and </a:t>
            </a:r>
            <a:r>
              <a:rPr kumimoji="0" lang="en-US" sz="1500" b="1" i="0" u="none" strike="noStrike" kern="0" cap="none" spc="0" normalizeH="0" baseline="0" noProof="0" dirty="0">
                <a:ln>
                  <a:noFill/>
                </a:ln>
                <a:solidFill>
                  <a:prstClr val="black"/>
                </a:solidFill>
                <a:effectLst/>
                <a:uLnTx/>
                <a:uFillTx/>
                <a:latin typeface="Arial"/>
                <a:cs typeface="Arial"/>
                <a:sym typeface="Arial"/>
              </a:rPr>
              <a:t>Backward</a:t>
            </a:r>
          </a:p>
          <a:p>
            <a:pPr marL="285750" marR="0" lvl="0" indent="-285750" algn="l" defTabSz="914400" rtl="0" eaLnBrk="1" fontAlgn="auto" latinLnBrk="0" hangingPunct="1">
              <a:lnSpc>
                <a:spcPct val="100000"/>
              </a:lnSpc>
              <a:spcBef>
                <a:spcPts val="400"/>
              </a:spcBef>
              <a:spcAft>
                <a:spcPts val="400"/>
              </a:spcAft>
              <a:buClr>
                <a:srgbClr val="000000"/>
              </a:buClr>
              <a:buSzTx/>
              <a:buFont typeface="Wingdings" panose="05000000000000000000" pitchFamily="2" charset="2"/>
              <a:buChar char="Ø"/>
              <a:tabLst/>
              <a:defRPr/>
            </a:pPr>
            <a:r>
              <a:rPr kumimoji="0" lang="en-US" sz="1500" b="1" i="0" u="none" strike="noStrike" kern="0" cap="none" spc="0" normalizeH="0" baseline="0" noProof="0" dirty="0">
                <a:ln>
                  <a:noFill/>
                </a:ln>
                <a:solidFill>
                  <a:prstClr val="black"/>
                </a:solidFill>
                <a:effectLst/>
                <a:uLnTx/>
                <a:uFillTx/>
                <a:latin typeface="Arial"/>
                <a:cs typeface="Arial"/>
                <a:sym typeface="Arial"/>
              </a:rPr>
              <a:t>3-D Dispersion (generally &gt; ~1 km)</a:t>
            </a:r>
            <a:r>
              <a:rPr kumimoji="0" lang="en-US" sz="1500" b="0" i="0" u="none" strike="noStrike" kern="0" cap="none" spc="0" normalizeH="0" baseline="0" noProof="0" dirty="0">
                <a:ln>
                  <a:noFill/>
                </a:ln>
                <a:solidFill>
                  <a:prstClr val="black"/>
                </a:solidFill>
                <a:effectLst/>
                <a:uLnTx/>
                <a:uFillTx/>
                <a:latin typeface="Arial"/>
                <a:cs typeface="Arial"/>
                <a:sym typeface="Arial"/>
              </a:rPr>
              <a:t>: </a:t>
            </a:r>
          </a:p>
          <a:p>
            <a:pPr marL="511175" marR="0" lvl="1" indent="-173038"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500" b="0" i="0" u="none" strike="noStrike" kern="0" cap="none" spc="0" normalizeH="0" baseline="0" noProof="0" dirty="0">
                <a:ln>
                  <a:noFill/>
                </a:ln>
                <a:solidFill>
                  <a:prstClr val="black"/>
                </a:solidFill>
                <a:effectLst/>
                <a:uLnTx/>
                <a:uFillTx/>
                <a:latin typeface="Arial"/>
                <a:cs typeface="Arial"/>
                <a:sym typeface="Arial"/>
              </a:rPr>
              <a:t>“Particles” (i.e., computational points)</a:t>
            </a:r>
          </a:p>
          <a:p>
            <a:pPr marL="511175" marR="0" lvl="1" indent="-173038"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500" b="0" i="0" u="none" strike="noStrike" kern="0" cap="none" spc="0" normalizeH="0" baseline="0" noProof="0" dirty="0">
                <a:ln>
                  <a:noFill/>
                </a:ln>
                <a:solidFill>
                  <a:prstClr val="black"/>
                </a:solidFill>
                <a:effectLst/>
                <a:uLnTx/>
                <a:uFillTx/>
                <a:latin typeface="Arial"/>
                <a:cs typeface="Arial"/>
                <a:sym typeface="Arial"/>
              </a:rPr>
              <a:t>Puffs (top-hat or Gaussian)</a:t>
            </a:r>
          </a:p>
          <a:p>
            <a:pPr marL="511175" marR="0" lvl="1" indent="-173038"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500" b="0" i="0" u="none" strike="noStrike" kern="0" cap="none" spc="0" normalizeH="0" baseline="0" noProof="0" dirty="0">
                <a:ln>
                  <a:noFill/>
                </a:ln>
                <a:solidFill>
                  <a:prstClr val="black"/>
                </a:solidFill>
                <a:effectLst/>
                <a:uLnTx/>
                <a:uFillTx/>
                <a:latin typeface="Arial"/>
                <a:cs typeface="Arial"/>
                <a:sym typeface="Arial"/>
              </a:rPr>
              <a:t>Eulerian grid</a:t>
            </a:r>
          </a:p>
          <a:p>
            <a:pPr marL="285750" marR="0" lvl="0" indent="-285750" algn="l" defTabSz="914400" rtl="0" eaLnBrk="1" fontAlgn="auto" latinLnBrk="0" hangingPunct="1">
              <a:lnSpc>
                <a:spcPct val="100000"/>
              </a:lnSpc>
              <a:spcBef>
                <a:spcPts val="400"/>
              </a:spcBef>
              <a:spcAft>
                <a:spcPts val="400"/>
              </a:spcAft>
              <a:buClr>
                <a:srgbClr val="000000"/>
              </a:buClr>
              <a:buSzTx/>
              <a:buFont typeface="Wingdings" panose="05000000000000000000" pitchFamily="2" charset="2"/>
              <a:buChar char="Ø"/>
              <a:tabLst/>
              <a:defRPr/>
            </a:pPr>
            <a:r>
              <a:rPr kumimoji="0" lang="en-US" sz="1500" b="1" i="0" u="none" strike="noStrike" kern="0" cap="none" spc="0" normalizeH="0" baseline="0" noProof="0" dirty="0">
                <a:ln>
                  <a:noFill/>
                </a:ln>
                <a:solidFill>
                  <a:prstClr val="black"/>
                </a:solidFill>
                <a:effectLst/>
                <a:uLnTx/>
                <a:uFillTx/>
                <a:latin typeface="Arial"/>
                <a:cs typeface="Arial"/>
                <a:sym typeface="Arial"/>
              </a:rPr>
              <a:t>Dry </a:t>
            </a:r>
            <a:r>
              <a:rPr kumimoji="0" lang="en-US" sz="1500" b="0" i="0" u="none" strike="noStrike" kern="0" cap="none" spc="0" normalizeH="0" baseline="0" noProof="0" dirty="0">
                <a:ln>
                  <a:noFill/>
                </a:ln>
                <a:solidFill>
                  <a:prstClr val="black"/>
                </a:solidFill>
                <a:effectLst/>
                <a:uLnTx/>
                <a:uFillTx/>
                <a:latin typeface="Arial"/>
                <a:cs typeface="Arial"/>
                <a:sym typeface="Arial"/>
              </a:rPr>
              <a:t>and</a:t>
            </a:r>
            <a:r>
              <a:rPr kumimoji="0" lang="en-US" sz="1500" b="1" i="0" u="none" strike="noStrike" kern="0" cap="none" spc="0" normalizeH="0" baseline="0" noProof="0" dirty="0">
                <a:ln>
                  <a:noFill/>
                </a:ln>
                <a:solidFill>
                  <a:prstClr val="black"/>
                </a:solidFill>
                <a:effectLst/>
                <a:uLnTx/>
                <a:uFillTx/>
                <a:latin typeface="Arial"/>
                <a:cs typeface="Arial"/>
                <a:sym typeface="Arial"/>
              </a:rPr>
              <a:t> Wet deposition</a:t>
            </a:r>
          </a:p>
          <a:p>
            <a:pPr marL="285750" marR="0" lvl="0" indent="-285750" algn="l" defTabSz="914400" rtl="0" eaLnBrk="1" fontAlgn="auto" latinLnBrk="0" hangingPunct="1">
              <a:lnSpc>
                <a:spcPct val="100000"/>
              </a:lnSpc>
              <a:spcBef>
                <a:spcPts val="400"/>
              </a:spcBef>
              <a:spcAft>
                <a:spcPts val="400"/>
              </a:spcAft>
              <a:buClr>
                <a:srgbClr val="000000"/>
              </a:buClr>
              <a:buSzTx/>
              <a:buFont typeface="Wingdings" panose="05000000000000000000" pitchFamily="2" charset="2"/>
              <a:buChar char="Ø"/>
              <a:tabLst/>
              <a:defRPr/>
            </a:pPr>
            <a:r>
              <a:rPr kumimoji="0" lang="en-US" sz="1500" b="1" i="0" u="none" strike="noStrike" kern="0" cap="none" spc="0" normalizeH="0" baseline="0" noProof="0" dirty="0">
                <a:ln>
                  <a:noFill/>
                </a:ln>
                <a:solidFill>
                  <a:prstClr val="black"/>
                </a:solidFill>
                <a:effectLst/>
                <a:uLnTx/>
                <a:uFillTx/>
                <a:latin typeface="Arial"/>
                <a:cs typeface="Arial"/>
                <a:sym typeface="Arial"/>
              </a:rPr>
              <a:t>Chemical </a:t>
            </a:r>
            <a:r>
              <a:rPr kumimoji="0" lang="en-US" sz="1500" b="0" i="0" u="none" strike="noStrike" kern="0" cap="none" spc="0" normalizeH="0" baseline="0" noProof="0" dirty="0">
                <a:ln>
                  <a:noFill/>
                </a:ln>
                <a:solidFill>
                  <a:prstClr val="black"/>
                </a:solidFill>
                <a:effectLst/>
                <a:uLnTx/>
                <a:uFillTx/>
                <a:latin typeface="Arial"/>
                <a:cs typeface="Arial"/>
                <a:sym typeface="Arial"/>
              </a:rPr>
              <a:t>and</a:t>
            </a:r>
            <a:r>
              <a:rPr kumimoji="0" lang="en-US" sz="1500" b="1" i="0" u="none" strike="noStrike" kern="0" cap="none" spc="0" normalizeH="0" baseline="0" noProof="0" dirty="0">
                <a:ln>
                  <a:noFill/>
                </a:ln>
                <a:solidFill>
                  <a:prstClr val="black"/>
                </a:solidFill>
                <a:effectLst/>
                <a:uLnTx/>
                <a:uFillTx/>
                <a:latin typeface="Arial"/>
                <a:cs typeface="Arial"/>
                <a:sym typeface="Arial"/>
              </a:rPr>
              <a:t> Radiological Transformations</a:t>
            </a:r>
          </a:p>
          <a:p>
            <a:pPr marL="285750" marR="0" lvl="0" indent="-285750" algn="l" defTabSz="914400" rtl="0" eaLnBrk="1" fontAlgn="auto" latinLnBrk="0" hangingPunct="1">
              <a:lnSpc>
                <a:spcPct val="100000"/>
              </a:lnSpc>
              <a:spcBef>
                <a:spcPts val="400"/>
              </a:spcBef>
              <a:spcAft>
                <a:spcPts val="400"/>
              </a:spcAft>
              <a:buClr>
                <a:srgbClr val="000000"/>
              </a:buClr>
              <a:buSzTx/>
              <a:buFont typeface="Wingdings" panose="05000000000000000000" pitchFamily="2" charset="2"/>
              <a:buChar char="Ø"/>
              <a:tabLst/>
              <a:defRPr/>
            </a:pPr>
            <a:r>
              <a:rPr kumimoji="0" lang="en-US" sz="1500" b="1" i="0" u="none" strike="noStrike" kern="0" cap="none" spc="0" normalizeH="0" baseline="0" noProof="0" dirty="0">
                <a:ln>
                  <a:noFill/>
                </a:ln>
                <a:solidFill>
                  <a:prstClr val="black"/>
                </a:solidFill>
                <a:effectLst/>
                <a:uLnTx/>
                <a:uFillTx/>
                <a:latin typeface="Arial"/>
                <a:cs typeface="Arial"/>
                <a:sym typeface="Arial"/>
              </a:rPr>
              <a:t>Ways to run HYSPLIT:</a:t>
            </a:r>
          </a:p>
          <a:p>
            <a:pPr marL="511175" marR="0" lvl="1" indent="-173038"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500" b="0" i="0" u="none" strike="noStrike" kern="0" cap="none" spc="0" normalizeH="0" baseline="0" noProof="0" dirty="0">
                <a:ln>
                  <a:noFill/>
                </a:ln>
                <a:solidFill>
                  <a:prstClr val="black"/>
                </a:solidFill>
                <a:effectLst/>
                <a:uLnTx/>
                <a:uFillTx/>
                <a:latin typeface="Arial"/>
                <a:cs typeface="Arial"/>
                <a:sym typeface="Arial"/>
              </a:rPr>
              <a:t>Run online (</a:t>
            </a:r>
            <a:r>
              <a:rPr kumimoji="0" lang="en-US" sz="1500" b="0" i="0" u="none" strike="noStrike" kern="0" cap="none" spc="0" normalizeH="0" baseline="0" noProof="0" dirty="0">
                <a:ln>
                  <a:noFill/>
                </a:ln>
                <a:solidFill>
                  <a:srgbClr val="0070C0"/>
                </a:solidFill>
                <a:effectLst/>
                <a:uLnTx/>
                <a:uFillTx/>
                <a:latin typeface="Arial"/>
                <a:cs typeface="Arial"/>
                <a:sym typeface="Arial"/>
                <a:hlinkClick r:id="rId4">
                  <a:extLst>
                    <a:ext uri="{A12FA001-AC4F-418D-AE19-62706E023703}">
                      <ahyp:hlinkClr xmlns:ahyp="http://schemas.microsoft.com/office/drawing/2018/hyperlinkcolor" xmlns="" val="tx"/>
                    </a:ext>
                  </a:extLst>
                </a:hlinkClick>
              </a:rPr>
              <a:t>READY</a:t>
            </a:r>
            <a:r>
              <a:rPr kumimoji="0" lang="en-US" sz="1500" b="0" i="0" u="none" strike="noStrike" kern="0" cap="none" spc="0" normalizeH="0" baseline="0" noProof="0" dirty="0">
                <a:ln>
                  <a:noFill/>
                </a:ln>
                <a:solidFill>
                  <a:prstClr val="black"/>
                </a:solidFill>
                <a:effectLst/>
                <a:uLnTx/>
                <a:uFillTx/>
                <a:latin typeface="Arial"/>
                <a:cs typeface="Arial"/>
                <a:sym typeface="Arial"/>
              </a:rPr>
              <a:t>)</a:t>
            </a:r>
          </a:p>
          <a:p>
            <a:pPr marL="511175" marR="0" lvl="1" indent="-173038"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500" b="0" i="0" u="none" strike="noStrike" kern="0" cap="none" spc="0" normalizeH="0" baseline="0" noProof="0" dirty="0">
                <a:ln>
                  <a:noFill/>
                </a:ln>
                <a:solidFill>
                  <a:srgbClr val="0070C0"/>
                </a:solidFill>
                <a:effectLst/>
                <a:uLnTx/>
                <a:uFillTx/>
                <a:latin typeface="Arial"/>
                <a:cs typeface="Arial"/>
                <a:sym typeface="Arial"/>
                <a:hlinkClick r:id="rId4">
                  <a:extLst>
                    <a:ext uri="{A12FA001-AC4F-418D-AE19-62706E023703}">
                      <ahyp:hlinkClr xmlns:ahyp="http://schemas.microsoft.com/office/drawing/2018/hyperlinkcolor" xmlns="" val="tx"/>
                    </a:ext>
                  </a:extLst>
                </a:hlinkClick>
              </a:rPr>
              <a:t>Download</a:t>
            </a:r>
            <a:r>
              <a:rPr kumimoji="0" lang="en-US" sz="1500" b="0" i="0" u="none" strike="noStrike" kern="0" cap="none" spc="0" normalizeH="0" baseline="0" noProof="0" dirty="0">
                <a:ln>
                  <a:noFill/>
                </a:ln>
                <a:solidFill>
                  <a:prstClr val="black"/>
                </a:solidFill>
                <a:effectLst/>
                <a:uLnTx/>
                <a:uFillTx/>
                <a:latin typeface="Arial"/>
                <a:cs typeface="Arial"/>
                <a:sym typeface="Arial"/>
              </a:rPr>
              <a:t> – run via Graphical User Interface</a:t>
            </a:r>
          </a:p>
          <a:p>
            <a:pPr marL="511175" marR="0" lvl="1" indent="-173038"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500" b="0" i="0" u="none" strike="noStrike" kern="0" cap="none" spc="0" normalizeH="0" baseline="0" noProof="0" dirty="0">
                <a:ln>
                  <a:noFill/>
                </a:ln>
                <a:solidFill>
                  <a:srgbClr val="0070C0"/>
                </a:solidFill>
                <a:effectLst/>
                <a:uLnTx/>
                <a:uFillTx/>
                <a:latin typeface="Arial"/>
                <a:cs typeface="Arial"/>
                <a:sym typeface="Arial"/>
                <a:hlinkClick r:id="rId4">
                  <a:extLst>
                    <a:ext uri="{A12FA001-AC4F-418D-AE19-62706E023703}">
                      <ahyp:hlinkClr xmlns:ahyp="http://schemas.microsoft.com/office/drawing/2018/hyperlinkcolor" xmlns="" val="tx"/>
                    </a:ext>
                  </a:extLst>
                </a:hlinkClick>
              </a:rPr>
              <a:t>Download</a:t>
            </a:r>
            <a:r>
              <a:rPr kumimoji="0" lang="en-US" sz="1500" b="0" i="0" u="none" strike="noStrike" kern="0" cap="none" spc="0" normalizeH="0" baseline="0" noProof="0" dirty="0">
                <a:ln>
                  <a:noFill/>
                </a:ln>
                <a:solidFill>
                  <a:prstClr val="black"/>
                </a:solidFill>
                <a:effectLst/>
                <a:uLnTx/>
                <a:uFillTx/>
                <a:latin typeface="Arial"/>
                <a:cs typeface="Arial"/>
                <a:sym typeface="Arial"/>
              </a:rPr>
              <a:t> – run via command line and scripts</a:t>
            </a:r>
          </a:p>
          <a:p>
            <a:pPr marL="511175" marR="0" lvl="1" indent="-173038"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500" b="0" i="0" u="none" strike="noStrike" kern="0" cap="none" spc="0" normalizeH="0" baseline="0" noProof="0" dirty="0">
                <a:ln>
                  <a:noFill/>
                </a:ln>
                <a:solidFill>
                  <a:prstClr val="black"/>
                </a:solidFill>
                <a:effectLst/>
                <a:uLnTx/>
                <a:uFillTx/>
                <a:latin typeface="Arial"/>
                <a:cs typeface="Arial"/>
                <a:sym typeface="Arial"/>
              </a:rPr>
              <a:t>Windows, Mac, Linux</a:t>
            </a:r>
          </a:p>
          <a:p>
            <a:pPr marL="285750" marR="0" lvl="0" indent="-285750" algn="l" defTabSz="914400" rtl="0" eaLnBrk="1" fontAlgn="auto" latinLnBrk="0" hangingPunct="1">
              <a:lnSpc>
                <a:spcPct val="100000"/>
              </a:lnSpc>
              <a:spcBef>
                <a:spcPts val="400"/>
              </a:spcBef>
              <a:spcAft>
                <a:spcPts val="400"/>
              </a:spcAft>
              <a:buClr>
                <a:srgbClr val="000000"/>
              </a:buClr>
              <a:buSzTx/>
              <a:buFont typeface="Wingdings" panose="05000000000000000000" pitchFamily="2" charset="2"/>
              <a:buChar char="Ø"/>
              <a:tabLst/>
              <a:defRPr/>
            </a:pPr>
            <a:r>
              <a:rPr kumimoji="0" lang="en-US" sz="1500" b="1" i="0" u="none" strike="noStrike" kern="0" cap="none" spc="0" normalizeH="0" baseline="0" noProof="0" dirty="0">
                <a:ln>
                  <a:noFill/>
                </a:ln>
                <a:solidFill>
                  <a:prstClr val="black"/>
                </a:solidFill>
                <a:effectLst/>
                <a:uLnTx/>
                <a:uFillTx/>
                <a:latin typeface="Arial"/>
                <a:cs typeface="Arial"/>
                <a:sym typeface="Arial"/>
              </a:rPr>
              <a:t>Users:</a:t>
            </a:r>
          </a:p>
          <a:p>
            <a:pPr marL="511175" marR="0" lvl="1" indent="-173038"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500" b="0" i="0" u="none" strike="noStrike" kern="0" cap="none" spc="0" normalizeH="0" baseline="0" noProof="0" dirty="0">
                <a:ln>
                  <a:noFill/>
                </a:ln>
                <a:solidFill>
                  <a:prstClr val="black"/>
                </a:solidFill>
                <a:effectLst/>
                <a:uLnTx/>
                <a:uFillTx/>
                <a:latin typeface="Arial"/>
                <a:cs typeface="Arial"/>
                <a:sym typeface="Arial"/>
              </a:rPr>
              <a:t>Emergency response &amp; science at NOAA</a:t>
            </a:r>
          </a:p>
          <a:p>
            <a:pPr marL="511175" marR="0" lvl="1" indent="-173038"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500" b="0" i="0" u="none" strike="noStrike" kern="0" cap="none" spc="0" normalizeH="0" baseline="0" noProof="0" dirty="0">
                <a:ln>
                  <a:noFill/>
                </a:ln>
                <a:solidFill>
                  <a:prstClr val="black"/>
                </a:solidFill>
                <a:effectLst/>
                <a:uLnTx/>
                <a:uFillTx/>
                <a:latin typeface="Arial"/>
                <a:cs typeface="Arial"/>
                <a:sym typeface="Arial"/>
              </a:rPr>
              <a:t>Emergency response &amp; science at other agencies</a:t>
            </a:r>
          </a:p>
          <a:p>
            <a:pPr marL="511175" marR="0" lvl="1" indent="-173038"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500" b="0" i="0" u="none" strike="noStrike" kern="0" cap="none" spc="0" normalizeH="0" baseline="0" noProof="0" dirty="0">
                <a:ln>
                  <a:noFill/>
                </a:ln>
                <a:solidFill>
                  <a:prstClr val="black"/>
                </a:solidFill>
                <a:effectLst/>
                <a:uLnTx/>
                <a:uFillTx/>
                <a:latin typeface="Arial"/>
                <a:cs typeface="Arial"/>
                <a:sym typeface="Arial"/>
              </a:rPr>
              <a:t>Scientific community: e.g., </a:t>
            </a:r>
            <a:r>
              <a:rPr kumimoji="0" lang="en-US" sz="1500" b="0" i="0" u="none" strike="noStrike" kern="0" cap="none" spc="0" normalizeH="0" baseline="0" noProof="0" dirty="0">
                <a:ln>
                  <a:noFill/>
                </a:ln>
                <a:solidFill>
                  <a:srgbClr val="0070C0"/>
                </a:solidFill>
                <a:effectLst/>
                <a:uLnTx/>
                <a:uFillTx/>
                <a:latin typeface="Arial"/>
                <a:cs typeface="Arial"/>
                <a:sym typeface="Arial"/>
                <a:hlinkClick r:id="rId5">
                  <a:extLst>
                    <a:ext uri="{A12FA001-AC4F-418D-AE19-62706E023703}">
                      <ahyp:hlinkClr xmlns:ahyp="http://schemas.microsoft.com/office/drawing/2018/hyperlinkcolor" xmlns="" val="tx"/>
                    </a:ext>
                  </a:extLst>
                </a:hlinkClick>
              </a:rPr>
              <a:t>Stein et al. 2015</a:t>
            </a:r>
            <a:r>
              <a:rPr kumimoji="0" lang="en-US" sz="1500" b="0" i="0" u="none" strike="noStrike" kern="0" cap="none" spc="0" normalizeH="0" baseline="0" noProof="0" dirty="0">
                <a:ln>
                  <a:noFill/>
                </a:ln>
                <a:solidFill>
                  <a:prstClr val="black"/>
                </a:solidFill>
                <a:effectLst/>
                <a:uLnTx/>
                <a:uFillTx/>
                <a:latin typeface="Arial"/>
                <a:cs typeface="Arial"/>
                <a:sym typeface="Arial"/>
              </a:rPr>
              <a:t> ~ </a:t>
            </a:r>
            <a:r>
              <a:rPr kumimoji="0" lang="en-US" sz="1500" b="0" i="0" u="none" strike="noStrike" kern="0" cap="none" spc="0" normalizeH="0" baseline="0" noProof="0" dirty="0" smtClean="0">
                <a:ln>
                  <a:noFill/>
                </a:ln>
                <a:solidFill>
                  <a:prstClr val="black"/>
                </a:solidFill>
                <a:effectLst/>
                <a:uLnTx/>
                <a:uFillTx/>
                <a:latin typeface="Arial"/>
                <a:cs typeface="Arial"/>
                <a:sym typeface="Arial"/>
              </a:rPr>
              <a:t>4600 </a:t>
            </a:r>
            <a:r>
              <a:rPr kumimoji="0" lang="en-US" sz="1500" b="0" i="0" u="none" strike="noStrike" kern="0" cap="none" spc="0" normalizeH="0" baseline="0" noProof="0" dirty="0">
                <a:ln>
                  <a:noFill/>
                </a:ln>
                <a:solidFill>
                  <a:prstClr val="black"/>
                </a:solidFill>
                <a:effectLst/>
                <a:uLnTx/>
                <a:uFillTx/>
                <a:latin typeface="Arial"/>
                <a:cs typeface="Arial"/>
                <a:sym typeface="Arial"/>
              </a:rPr>
              <a:t>citations as of </a:t>
            </a:r>
            <a:r>
              <a:rPr kumimoji="0" lang="en-US" sz="1500" b="0" i="0" u="none" strike="noStrike" kern="0" cap="none" spc="0" normalizeH="0" baseline="0" noProof="0" dirty="0" smtClean="0">
                <a:ln>
                  <a:noFill/>
                </a:ln>
                <a:solidFill>
                  <a:prstClr val="black"/>
                </a:solidFill>
                <a:effectLst/>
                <a:uLnTx/>
                <a:uFillTx/>
                <a:latin typeface="Arial"/>
                <a:cs typeface="Arial"/>
                <a:sym typeface="Arial"/>
              </a:rPr>
              <a:t>September </a:t>
            </a:r>
            <a:r>
              <a:rPr kumimoji="0" lang="en-US" sz="1500" b="0" i="0" u="none" strike="noStrike" kern="0" cap="none" spc="0" normalizeH="0" baseline="0" noProof="0" dirty="0">
                <a:ln>
                  <a:noFill/>
                </a:ln>
                <a:solidFill>
                  <a:prstClr val="black"/>
                </a:solidFill>
                <a:effectLst/>
                <a:uLnTx/>
                <a:uFillTx/>
                <a:latin typeface="Arial"/>
                <a:cs typeface="Arial"/>
                <a:sym typeface="Arial"/>
              </a:rPr>
              <a:t>2023</a:t>
            </a:r>
            <a:endParaRPr kumimoji="0" lang="en-US" sz="1500" b="0" i="0" u="none" strike="noStrike" kern="0" cap="none" spc="0" normalizeH="0" baseline="0" noProof="0" dirty="0">
              <a:ln>
                <a:noFill/>
              </a:ln>
              <a:solidFill>
                <a:srgbClr val="000000"/>
              </a:solidFill>
              <a:effectLst/>
              <a:uLnTx/>
              <a:uFillTx/>
              <a:latin typeface="Arial"/>
              <a:cs typeface="Arial"/>
              <a:sym typeface="Arial"/>
            </a:endParaRPr>
          </a:p>
        </p:txBody>
      </p:sp>
      <p:pic>
        <p:nvPicPr>
          <p:cNvPr id="5" name="Picture 4"/>
          <p:cNvPicPr>
            <a:picLocks noChangeAspect="1"/>
          </p:cNvPicPr>
          <p:nvPr/>
        </p:nvPicPr>
        <p:blipFill rotWithShape="1">
          <a:blip r:embed="rId6"/>
          <a:srcRect t="12169"/>
          <a:stretch/>
        </p:blipFill>
        <p:spPr>
          <a:xfrm>
            <a:off x="5034403" y="1349113"/>
            <a:ext cx="4132147" cy="3024419"/>
          </a:xfrm>
          <a:prstGeom prst="rect">
            <a:avLst/>
          </a:prstGeom>
        </p:spPr>
      </p:pic>
      <p:sp>
        <p:nvSpPr>
          <p:cNvPr id="6" name="TextBox 5"/>
          <p:cNvSpPr txBox="1"/>
          <p:nvPr/>
        </p:nvSpPr>
        <p:spPr>
          <a:xfrm>
            <a:off x="5096435" y="1452282"/>
            <a:ext cx="3110752" cy="646331"/>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Lagrangian (plume-based) modeling framework</a:t>
            </a:r>
            <a:endParaRPr lang="en-US" dirty="0">
              <a:latin typeface="Arial" panose="020B0604020202020204" pitchFamily="34" charset="0"/>
              <a:cs typeface="Arial" panose="020B0604020202020204" pitchFamily="34" charset="0"/>
            </a:endParaRPr>
          </a:p>
        </p:txBody>
      </p:sp>
      <p:pic>
        <p:nvPicPr>
          <p:cNvPr id="28" name="Picture 2" descr="Laboratory Highlight: ARL-authored paper on the NOAA HYSPLIT modeling  system – December, 2015 – Air Resources Laboratory">
            <a:extLst>
              <a:ext uri="{FF2B5EF4-FFF2-40B4-BE49-F238E27FC236}">
                <a16:creationId xmlns:a16="http://schemas.microsoft.com/office/drawing/2014/main" id="{5B96C4FD-7F97-4CBC-881E-F81F6BB10F0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72884" y="3049337"/>
            <a:ext cx="2485071" cy="3281915"/>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p:cNvSpPr/>
          <p:nvPr/>
        </p:nvSpPr>
        <p:spPr>
          <a:xfrm>
            <a:off x="9235706" y="6331252"/>
            <a:ext cx="1159292" cy="253916"/>
          </a:xfrm>
          <a:prstGeom prst="rect">
            <a:avLst/>
          </a:prstGeom>
        </p:spPr>
        <p:txBody>
          <a:bodyPr wrap="none">
            <a:spAutoFit/>
          </a:bodyPr>
          <a:lstStyle/>
          <a:p>
            <a:r>
              <a:rPr lang="en-US" sz="1050" i="1" dirty="0" smtClean="0">
                <a:solidFill>
                  <a:srgbClr val="272833"/>
                </a:solidFill>
                <a:latin typeface="Arial" panose="020B0604020202020204" pitchFamily="34" charset="0"/>
                <a:cs typeface="Arial" panose="020B0604020202020204" pitchFamily="34" charset="0"/>
              </a:rPr>
              <a:t>Stein et al. 2015</a:t>
            </a:r>
            <a:endParaRPr lang="en-US" sz="105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45119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66714" y="0"/>
            <a:ext cx="9682721" cy="6617196"/>
          </a:xfrm>
          <a:prstGeom prst="rect">
            <a:avLst/>
          </a:prstGeom>
        </p:spPr>
        <p:txBody>
          <a:bodyPr wrap="square">
            <a:spAutoFit/>
          </a:bodyPr>
          <a:lstStyle/>
          <a:p>
            <a:pPr>
              <a:spcAft>
                <a:spcPts val="1200"/>
              </a:spcAft>
            </a:pPr>
            <a:r>
              <a:rPr lang="en-US" sz="2400" b="1" u="sng" dirty="0" smtClean="0">
                <a:solidFill>
                  <a:srgbClr val="000000"/>
                </a:solidFill>
                <a:latin typeface="Arial" panose="020B0604020202020204" pitchFamily="34" charset="0"/>
              </a:rPr>
              <a:t>Summary</a:t>
            </a:r>
          </a:p>
          <a:p>
            <a:pPr marL="285750" indent="-285750">
              <a:spcAft>
                <a:spcPts val="1200"/>
              </a:spcAft>
              <a:buFont typeface="Wingdings" panose="05000000000000000000" pitchFamily="2" charset="2"/>
              <a:buChar char="v"/>
            </a:pPr>
            <a:r>
              <a:rPr lang="en-US" sz="1600" dirty="0" smtClean="0">
                <a:solidFill>
                  <a:srgbClr val="000000"/>
                </a:solidFill>
                <a:latin typeface="Arial" panose="020B0604020202020204" pitchFamily="34" charset="0"/>
              </a:rPr>
              <a:t>Local meteorological observations were </a:t>
            </a:r>
            <a:r>
              <a:rPr lang="en-US" sz="1600" dirty="0">
                <a:solidFill>
                  <a:srgbClr val="000000"/>
                </a:solidFill>
                <a:latin typeface="Arial" panose="020B0604020202020204" pitchFamily="34" charset="0"/>
              </a:rPr>
              <a:t>utilized in the WRF meteorological model through observational nudging to improve temperature and wind </a:t>
            </a:r>
            <a:r>
              <a:rPr lang="en-US" sz="1600" dirty="0" smtClean="0">
                <a:solidFill>
                  <a:srgbClr val="000000"/>
                </a:solidFill>
                <a:latin typeface="Arial" panose="020B0604020202020204" pitchFamily="34" charset="0"/>
              </a:rPr>
              <a:t>predictions.  </a:t>
            </a:r>
          </a:p>
          <a:p>
            <a:pPr marL="285750" indent="-285750">
              <a:spcAft>
                <a:spcPts val="1200"/>
              </a:spcAft>
              <a:buFont typeface="Wingdings" panose="05000000000000000000" pitchFamily="2" charset="2"/>
              <a:buChar char="v"/>
            </a:pPr>
            <a:r>
              <a:rPr lang="en-US" sz="1600" dirty="0">
                <a:solidFill>
                  <a:srgbClr val="000000"/>
                </a:solidFill>
                <a:latin typeface="Arial" panose="020B0604020202020204" pitchFamily="34" charset="0"/>
              </a:rPr>
              <a:t>The observational nudging of </a:t>
            </a:r>
            <a:r>
              <a:rPr lang="en-US" sz="1600" dirty="0" smtClean="0">
                <a:solidFill>
                  <a:srgbClr val="000000"/>
                </a:solidFill>
                <a:latin typeface="Arial" panose="020B0604020202020204" pitchFamily="34" charset="0"/>
              </a:rPr>
              <a:t>observational </a:t>
            </a:r>
            <a:r>
              <a:rPr lang="en-US" sz="1600" dirty="0">
                <a:solidFill>
                  <a:srgbClr val="000000"/>
                </a:solidFill>
                <a:latin typeface="Arial" panose="020B0604020202020204" pitchFamily="34" charset="0"/>
              </a:rPr>
              <a:t>data not </a:t>
            </a:r>
            <a:r>
              <a:rPr lang="en-US" sz="1600" dirty="0" smtClean="0">
                <a:solidFill>
                  <a:srgbClr val="000000"/>
                </a:solidFill>
                <a:latin typeface="Arial" panose="020B0604020202020204" pitchFamily="34" charset="0"/>
              </a:rPr>
              <a:t>only adjusts </a:t>
            </a:r>
            <a:r>
              <a:rPr lang="en-US" sz="1600" dirty="0">
                <a:solidFill>
                  <a:srgbClr val="000000"/>
                </a:solidFill>
                <a:latin typeface="Arial" panose="020B0604020202020204" pitchFamily="34" charset="0"/>
              </a:rPr>
              <a:t>the prediction of state variables, such as mean wind </a:t>
            </a:r>
            <a:r>
              <a:rPr lang="en-US" sz="1600" dirty="0" smtClean="0">
                <a:solidFill>
                  <a:srgbClr val="000000"/>
                </a:solidFill>
                <a:latin typeface="Arial" panose="020B0604020202020204" pitchFamily="34" charset="0"/>
              </a:rPr>
              <a:t>and temperature</a:t>
            </a:r>
            <a:r>
              <a:rPr lang="en-US" sz="1600" dirty="0">
                <a:solidFill>
                  <a:srgbClr val="000000"/>
                </a:solidFill>
                <a:latin typeface="Arial" panose="020B0604020202020204" pitchFamily="34" charset="0"/>
              </a:rPr>
              <a:t>, but also alters the conditions in the lower part </a:t>
            </a:r>
            <a:r>
              <a:rPr lang="en-US" sz="1600" dirty="0" smtClean="0">
                <a:solidFill>
                  <a:srgbClr val="000000"/>
                </a:solidFill>
                <a:latin typeface="Arial" panose="020B0604020202020204" pitchFamily="34" charset="0"/>
              </a:rPr>
              <a:t>of the </a:t>
            </a:r>
            <a:r>
              <a:rPr lang="en-US" sz="1600" dirty="0">
                <a:solidFill>
                  <a:srgbClr val="000000"/>
                </a:solidFill>
                <a:latin typeface="Arial" panose="020B0604020202020204" pitchFamily="34" charset="0"/>
              </a:rPr>
              <a:t>PBL that further impact the simulated mixing used in </a:t>
            </a:r>
            <a:r>
              <a:rPr lang="en-US" sz="1600" dirty="0" smtClean="0">
                <a:solidFill>
                  <a:srgbClr val="000000"/>
                </a:solidFill>
                <a:latin typeface="Arial" panose="020B0604020202020204" pitchFamily="34" charset="0"/>
              </a:rPr>
              <a:t>dispersion simulations</a:t>
            </a:r>
            <a:r>
              <a:rPr lang="en-US" sz="1600" dirty="0">
                <a:solidFill>
                  <a:srgbClr val="000000"/>
                </a:solidFill>
                <a:latin typeface="Arial" panose="020B0604020202020204" pitchFamily="34" charset="0"/>
              </a:rPr>
              <a:t>.</a:t>
            </a:r>
          </a:p>
          <a:p>
            <a:pPr marL="285750" indent="-285750">
              <a:spcAft>
                <a:spcPts val="1200"/>
              </a:spcAft>
              <a:buFont typeface="Wingdings" panose="05000000000000000000" pitchFamily="2" charset="2"/>
              <a:buChar char="v"/>
            </a:pPr>
            <a:r>
              <a:rPr lang="en-US" sz="1600" dirty="0">
                <a:solidFill>
                  <a:srgbClr val="000000"/>
                </a:solidFill>
                <a:latin typeface="Arial" panose="020B0604020202020204" pitchFamily="34" charset="0"/>
              </a:rPr>
              <a:t>Using a single </a:t>
            </a:r>
            <a:r>
              <a:rPr lang="en-US" sz="1600" dirty="0" err="1">
                <a:solidFill>
                  <a:srgbClr val="000000"/>
                </a:solidFill>
                <a:latin typeface="Arial" panose="020B0604020202020204" pitchFamily="34" charset="0"/>
              </a:rPr>
              <a:t>sUAS</a:t>
            </a:r>
            <a:r>
              <a:rPr lang="en-US" sz="1600" dirty="0">
                <a:solidFill>
                  <a:srgbClr val="000000"/>
                </a:solidFill>
                <a:latin typeface="Arial" panose="020B0604020202020204" pitchFamily="34" charset="0"/>
              </a:rPr>
              <a:t> profile only provides a small area of </a:t>
            </a:r>
            <a:r>
              <a:rPr lang="en-US" sz="1600" dirty="0" smtClean="0">
                <a:solidFill>
                  <a:srgbClr val="000000"/>
                </a:solidFill>
                <a:latin typeface="Arial" panose="020B0604020202020204" pitchFamily="34" charset="0"/>
              </a:rPr>
              <a:t>data </a:t>
            </a:r>
            <a:r>
              <a:rPr lang="en-US" sz="1600" dirty="0">
                <a:solidFill>
                  <a:srgbClr val="000000"/>
                </a:solidFill>
                <a:latin typeface="Arial" panose="020B0604020202020204" pitchFamily="34" charset="0"/>
              </a:rPr>
              <a:t>for running HYSPLIT simulation. </a:t>
            </a:r>
            <a:endParaRPr lang="en-US" sz="1600" dirty="0" smtClean="0">
              <a:solidFill>
                <a:srgbClr val="000000"/>
              </a:solidFill>
              <a:latin typeface="Arial" panose="020B0604020202020204" pitchFamily="34" charset="0"/>
            </a:endParaRPr>
          </a:p>
          <a:p>
            <a:pPr marL="287338">
              <a:spcAft>
                <a:spcPts val="1200"/>
              </a:spcAft>
            </a:pPr>
            <a:r>
              <a:rPr lang="en-US" sz="1600" dirty="0" smtClean="0">
                <a:solidFill>
                  <a:srgbClr val="000000"/>
                </a:solidFill>
                <a:latin typeface="Arial" panose="020B0604020202020204" pitchFamily="34" charset="0"/>
              </a:rPr>
              <a:t>Using </a:t>
            </a:r>
            <a:r>
              <a:rPr lang="en-US" sz="1600" dirty="0">
                <a:solidFill>
                  <a:srgbClr val="000000"/>
                </a:solidFill>
                <a:latin typeface="Arial" panose="020B0604020202020204" pitchFamily="34" charset="0"/>
              </a:rPr>
              <a:t>converted </a:t>
            </a:r>
            <a:r>
              <a:rPr lang="en-US" sz="1600" dirty="0" err="1">
                <a:solidFill>
                  <a:srgbClr val="000000"/>
                </a:solidFill>
                <a:latin typeface="Arial" panose="020B0604020202020204" pitchFamily="34" charset="0"/>
              </a:rPr>
              <a:t>sUAS</a:t>
            </a:r>
            <a:r>
              <a:rPr lang="en-US" sz="1600" dirty="0">
                <a:solidFill>
                  <a:srgbClr val="000000"/>
                </a:solidFill>
                <a:latin typeface="Arial" panose="020B0604020202020204" pitchFamily="34" charset="0"/>
              </a:rPr>
              <a:t> data with an NWP product may produce artificially </a:t>
            </a:r>
            <a:r>
              <a:rPr lang="en-US" sz="1600" dirty="0" smtClean="0">
                <a:solidFill>
                  <a:srgbClr val="000000"/>
                </a:solidFill>
                <a:latin typeface="Arial" panose="020B0604020202020204" pitchFamily="34" charset="0"/>
              </a:rPr>
              <a:t>high or </a:t>
            </a:r>
            <a:r>
              <a:rPr lang="en-US" sz="1600" dirty="0">
                <a:solidFill>
                  <a:srgbClr val="000000"/>
                </a:solidFill>
                <a:latin typeface="Arial" panose="020B0604020202020204" pitchFamily="34" charset="0"/>
              </a:rPr>
              <a:t>low </a:t>
            </a:r>
            <a:r>
              <a:rPr lang="en-US" sz="1600" dirty="0" smtClean="0">
                <a:solidFill>
                  <a:srgbClr val="000000"/>
                </a:solidFill>
                <a:latin typeface="Arial" panose="020B0604020202020204" pitchFamily="34" charset="0"/>
              </a:rPr>
              <a:t>concentrations near the data domain boundary due to inconsistencies of winds in two datasets. </a:t>
            </a:r>
            <a:endParaRPr lang="en-US" sz="1600" dirty="0">
              <a:solidFill>
                <a:srgbClr val="000000"/>
              </a:solidFill>
              <a:latin typeface="Arial" panose="020B0604020202020204" pitchFamily="34" charset="0"/>
            </a:endParaRPr>
          </a:p>
          <a:p>
            <a:pPr marL="287338">
              <a:spcAft>
                <a:spcPts val="1200"/>
              </a:spcAft>
            </a:pPr>
            <a:r>
              <a:rPr lang="en-US" sz="1600" dirty="0" smtClean="0">
                <a:solidFill>
                  <a:srgbClr val="000000"/>
                </a:solidFill>
                <a:latin typeface="Arial" panose="020B0604020202020204" pitchFamily="34" charset="0"/>
              </a:rPr>
              <a:t>Incorporating </a:t>
            </a:r>
            <a:r>
              <a:rPr lang="en-US" sz="1600" dirty="0" err="1">
                <a:solidFill>
                  <a:srgbClr val="000000"/>
                </a:solidFill>
                <a:latin typeface="Arial" panose="020B0604020202020204" pitchFamily="34" charset="0"/>
              </a:rPr>
              <a:t>sUAS</a:t>
            </a:r>
            <a:r>
              <a:rPr lang="en-US" sz="1600" dirty="0">
                <a:solidFill>
                  <a:srgbClr val="000000"/>
                </a:solidFill>
                <a:latin typeface="Arial" panose="020B0604020202020204" pitchFamily="34" charset="0"/>
              </a:rPr>
              <a:t> </a:t>
            </a:r>
            <a:r>
              <a:rPr lang="en-US" sz="1600" dirty="0" smtClean="0">
                <a:solidFill>
                  <a:srgbClr val="000000"/>
                </a:solidFill>
                <a:latin typeface="Arial" panose="020B0604020202020204" pitchFamily="34" charset="0"/>
              </a:rPr>
              <a:t>profiles </a:t>
            </a:r>
            <a:r>
              <a:rPr lang="en-US" sz="1600" dirty="0">
                <a:solidFill>
                  <a:srgbClr val="000000"/>
                </a:solidFill>
                <a:latin typeface="Arial" panose="020B0604020202020204" pitchFamily="34" charset="0"/>
              </a:rPr>
              <a:t>into WRF simulations </a:t>
            </a:r>
            <a:r>
              <a:rPr lang="en-US" sz="1600" dirty="0" smtClean="0">
                <a:solidFill>
                  <a:srgbClr val="000000"/>
                </a:solidFill>
                <a:latin typeface="Arial" panose="020B0604020202020204" pitchFamily="34" charset="0"/>
              </a:rPr>
              <a:t>improves </a:t>
            </a:r>
            <a:r>
              <a:rPr lang="en-US" sz="1600" dirty="0">
                <a:solidFill>
                  <a:srgbClr val="000000"/>
                </a:solidFill>
                <a:latin typeface="Arial" panose="020B0604020202020204" pitchFamily="34" charset="0"/>
              </a:rPr>
              <a:t>wind </a:t>
            </a:r>
            <a:r>
              <a:rPr lang="en-US" sz="1600" dirty="0" smtClean="0">
                <a:solidFill>
                  <a:srgbClr val="000000"/>
                </a:solidFill>
                <a:latin typeface="Arial" panose="020B0604020202020204" pitchFamily="34" charset="0"/>
              </a:rPr>
              <a:t>prediction. The use of nudged WRF data has positive impacts on HYSPLIT modeling. </a:t>
            </a:r>
          </a:p>
          <a:p>
            <a:pPr marL="285750" indent="-285750">
              <a:spcAft>
                <a:spcPts val="1200"/>
              </a:spcAft>
              <a:buFont typeface="Wingdings" panose="05000000000000000000" pitchFamily="2" charset="2"/>
              <a:buChar char="v"/>
            </a:pPr>
            <a:r>
              <a:rPr lang="en-US" sz="1600" dirty="0" smtClean="0">
                <a:solidFill>
                  <a:srgbClr val="000000"/>
                </a:solidFill>
                <a:latin typeface="Arial" panose="020B0604020202020204" pitchFamily="34" charset="0"/>
              </a:rPr>
              <a:t>To </a:t>
            </a:r>
            <a:r>
              <a:rPr lang="en-US" sz="1600" dirty="0">
                <a:solidFill>
                  <a:srgbClr val="000000"/>
                </a:solidFill>
                <a:latin typeface="Arial" panose="020B0604020202020204" pitchFamily="34" charset="0"/>
              </a:rPr>
              <a:t>enhance the HYSPLIT simulations on READY, </a:t>
            </a:r>
            <a:r>
              <a:rPr lang="en-US" sz="1600" dirty="0" smtClean="0">
                <a:solidFill>
                  <a:srgbClr val="000000"/>
                </a:solidFill>
                <a:latin typeface="Arial" panose="020B0604020202020204" pitchFamily="34" charset="0"/>
              </a:rPr>
              <a:t>we added </a:t>
            </a:r>
            <a:r>
              <a:rPr lang="en-US" sz="1600" dirty="0">
                <a:solidFill>
                  <a:srgbClr val="000000"/>
                </a:solidFill>
                <a:latin typeface="Arial" panose="020B0604020202020204" pitchFamily="34" charset="0"/>
              </a:rPr>
              <a:t>an automated </a:t>
            </a:r>
            <a:r>
              <a:rPr lang="en-US" sz="1600" dirty="0" err="1">
                <a:solidFill>
                  <a:srgbClr val="000000"/>
                </a:solidFill>
                <a:latin typeface="Arial" panose="020B0604020202020204" pitchFamily="34" charset="0"/>
              </a:rPr>
              <a:t>sUAS</a:t>
            </a:r>
            <a:r>
              <a:rPr lang="en-US" sz="1600" dirty="0">
                <a:solidFill>
                  <a:srgbClr val="000000"/>
                </a:solidFill>
                <a:latin typeface="Arial" panose="020B0604020202020204" pitchFamily="34" charset="0"/>
              </a:rPr>
              <a:t> data ingestion to the system so </a:t>
            </a:r>
            <a:r>
              <a:rPr lang="en-US" sz="1600" dirty="0" smtClean="0">
                <a:solidFill>
                  <a:srgbClr val="000000"/>
                </a:solidFill>
                <a:latin typeface="Arial" panose="020B0604020202020204" pitchFamily="34" charset="0"/>
              </a:rPr>
              <a:t>that dispersion </a:t>
            </a:r>
            <a:r>
              <a:rPr lang="en-US" sz="1600" dirty="0">
                <a:solidFill>
                  <a:srgbClr val="000000"/>
                </a:solidFill>
                <a:latin typeface="Arial" panose="020B0604020202020204" pitchFamily="34" charset="0"/>
              </a:rPr>
              <a:t>simulations can be driven by the meteorological </a:t>
            </a:r>
            <a:r>
              <a:rPr lang="en-US" sz="1600" dirty="0" smtClean="0">
                <a:solidFill>
                  <a:srgbClr val="000000"/>
                </a:solidFill>
                <a:latin typeface="Arial" panose="020B0604020202020204" pitchFamily="34" charset="0"/>
              </a:rPr>
              <a:t>data converted </a:t>
            </a:r>
            <a:r>
              <a:rPr lang="en-US" sz="1600" dirty="0">
                <a:solidFill>
                  <a:srgbClr val="000000"/>
                </a:solidFill>
                <a:latin typeface="Arial" panose="020B0604020202020204" pitchFamily="34" charset="0"/>
              </a:rPr>
              <a:t>directly from the observations or the nudged </a:t>
            </a:r>
            <a:r>
              <a:rPr lang="en-US" sz="1600" dirty="0" smtClean="0">
                <a:solidFill>
                  <a:srgbClr val="000000"/>
                </a:solidFill>
                <a:latin typeface="Arial" panose="020B0604020202020204" pitchFamily="34" charset="0"/>
              </a:rPr>
              <a:t>files with </a:t>
            </a:r>
            <a:r>
              <a:rPr lang="en-US" sz="1600" dirty="0" err="1" smtClean="0">
                <a:solidFill>
                  <a:srgbClr val="000000"/>
                </a:solidFill>
                <a:latin typeface="Arial" panose="020B0604020202020204" pitchFamily="34" charset="0"/>
              </a:rPr>
              <a:t>sUAS</a:t>
            </a:r>
            <a:r>
              <a:rPr lang="en-US" sz="1600" dirty="0" smtClean="0">
                <a:solidFill>
                  <a:srgbClr val="000000"/>
                </a:solidFill>
                <a:latin typeface="Arial" panose="020B0604020202020204" pitchFamily="34" charset="0"/>
              </a:rPr>
              <a:t> data.  </a:t>
            </a:r>
          </a:p>
          <a:p>
            <a:pPr marL="285750" indent="-285750">
              <a:spcAft>
                <a:spcPts val="1200"/>
              </a:spcAft>
              <a:buFont typeface="Wingdings" panose="05000000000000000000" pitchFamily="2" charset="2"/>
              <a:buChar char="v"/>
            </a:pPr>
            <a:r>
              <a:rPr lang="en-US" sz="1600" dirty="0" smtClean="0">
                <a:solidFill>
                  <a:srgbClr val="000000"/>
                </a:solidFill>
                <a:latin typeface="Arial" panose="020B0604020202020204" pitchFamily="34" charset="0"/>
              </a:rPr>
              <a:t>Observational nudging successfully adjusted the wind speed and direction toward the tower measurements at the HCHB site, especially during nighttime and in the early morning hours. The </a:t>
            </a:r>
            <a:r>
              <a:rPr lang="en-US" sz="1600" dirty="0">
                <a:solidFill>
                  <a:srgbClr val="000000"/>
                </a:solidFill>
                <a:latin typeface="Arial" panose="020B0604020202020204" pitchFamily="34" charset="0"/>
              </a:rPr>
              <a:t>nighttime temperature cold bias was corrected in the nudged simulation, which resulted in higher PBL height at night. </a:t>
            </a:r>
            <a:endParaRPr lang="en-US" sz="1600" dirty="0" smtClean="0">
              <a:solidFill>
                <a:srgbClr val="000000"/>
              </a:solidFill>
              <a:latin typeface="Arial" panose="020B0604020202020204" pitchFamily="34" charset="0"/>
            </a:endParaRPr>
          </a:p>
          <a:p>
            <a:pPr marL="285750" indent="-285750">
              <a:spcAft>
                <a:spcPts val="1200"/>
              </a:spcAft>
              <a:buFont typeface="Wingdings" panose="05000000000000000000" pitchFamily="2" charset="2"/>
              <a:buChar char="v"/>
            </a:pPr>
            <a:r>
              <a:rPr lang="en-US" sz="1600" dirty="0" smtClean="0">
                <a:solidFill>
                  <a:srgbClr val="000000"/>
                </a:solidFill>
                <a:latin typeface="Arial" panose="020B0604020202020204" pitchFamily="34" charset="0"/>
              </a:rPr>
              <a:t>The </a:t>
            </a:r>
            <a:r>
              <a:rPr lang="en-US" sz="1600" dirty="0">
                <a:solidFill>
                  <a:srgbClr val="000000"/>
                </a:solidFill>
                <a:latin typeface="Arial" panose="020B0604020202020204" pitchFamily="34" charset="0"/>
              </a:rPr>
              <a:t>non-nudged and nudged meteorological inputs produced significantly different dispersion </a:t>
            </a:r>
            <a:r>
              <a:rPr lang="en-US" sz="1600" dirty="0" smtClean="0">
                <a:solidFill>
                  <a:srgbClr val="000000"/>
                </a:solidFill>
                <a:latin typeface="Arial" panose="020B0604020202020204" pitchFamily="34" charset="0"/>
              </a:rPr>
              <a:t>results. In </a:t>
            </a:r>
            <a:r>
              <a:rPr lang="en-US" sz="1600" dirty="0">
                <a:solidFill>
                  <a:srgbClr val="000000"/>
                </a:solidFill>
                <a:latin typeface="Arial" panose="020B0604020202020204" pitchFamily="34" charset="0"/>
              </a:rPr>
              <a:t>addition to different patterns of plume movement, simulated particles in the run using nudged WRF are mixed to a higher altitude, while the non-nudged metrological fields kept particles near the surface. </a:t>
            </a:r>
          </a:p>
        </p:txBody>
      </p:sp>
      <p:sp>
        <p:nvSpPr>
          <p:cNvPr id="17" name="Slide Number Placeholder 7"/>
          <p:cNvSpPr txBox="1">
            <a:spLocks/>
          </p:cNvSpPr>
          <p:nvPr/>
        </p:nvSpPr>
        <p:spPr>
          <a:xfrm>
            <a:off x="11494072" y="6465287"/>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2CA7239-D20E-4AD1-BEEE-C0A4CFEC2BE4}" type="slidenum">
              <a:rPr lang="en-US" sz="1400" smtClean="0">
                <a:solidFill>
                  <a:schemeClr val="tx1"/>
                </a:solidFill>
              </a:rPr>
              <a:pPr/>
              <a:t>20</a:t>
            </a:fld>
            <a:endParaRPr lang="en-US" sz="1400" dirty="0">
              <a:solidFill>
                <a:schemeClr val="tx1"/>
              </a:solidFill>
            </a:endParaRPr>
          </a:p>
        </p:txBody>
      </p:sp>
    </p:spTree>
    <p:extLst>
      <p:ext uri="{BB962C8B-B14F-4D97-AF65-F5344CB8AC3E}">
        <p14:creationId xmlns:p14="http://schemas.microsoft.com/office/powerpoint/2010/main" val="27489232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2"/>
          <p:cNvSpPr txBox="1">
            <a:spLocks noGrp="1"/>
          </p:cNvSpPr>
          <p:nvPr>
            <p:ph type="title"/>
          </p:nvPr>
        </p:nvSpPr>
        <p:spPr>
          <a:xfrm>
            <a:off x="219636" y="114112"/>
            <a:ext cx="10515600" cy="82600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74C81"/>
              </a:buClr>
              <a:buSzPts val="3200"/>
              <a:buFont typeface="Arial"/>
              <a:buNone/>
            </a:pPr>
            <a:r>
              <a:rPr lang="en-US" sz="3200" b="1" dirty="0" smtClean="0">
                <a:solidFill>
                  <a:schemeClr val="tx1"/>
                </a:solidFill>
                <a:latin typeface="Arial" panose="020B0604020202020204" pitchFamily="34" charset="0"/>
                <a:cs typeface="Arial" panose="020B0604020202020204" pitchFamily="34" charset="0"/>
              </a:rPr>
              <a:t>HYSPLIT Recent </a:t>
            </a:r>
            <a:r>
              <a:rPr lang="en-US" sz="3200" b="1" dirty="0">
                <a:solidFill>
                  <a:schemeClr val="tx1"/>
                </a:solidFill>
                <a:latin typeface="Arial" panose="020B0604020202020204" pitchFamily="34" charset="0"/>
                <a:cs typeface="Arial" panose="020B0604020202020204" pitchFamily="34" charset="0"/>
              </a:rPr>
              <a:t>Updates (selected examples)</a:t>
            </a:r>
            <a:endParaRPr sz="3200" b="1" dirty="0">
              <a:solidFill>
                <a:schemeClr val="tx1"/>
              </a:solidFill>
              <a:latin typeface="Arial" panose="020B0604020202020204" pitchFamily="34" charset="0"/>
              <a:cs typeface="Arial" panose="020B0604020202020204" pitchFamily="34" charset="0"/>
            </a:endParaRPr>
          </a:p>
        </p:txBody>
      </p:sp>
      <p:sp>
        <p:nvSpPr>
          <p:cNvPr id="82" name="Content Placeholder 5">
            <a:extLst>
              <a:ext uri="{FF2B5EF4-FFF2-40B4-BE49-F238E27FC236}">
                <a16:creationId xmlns:a16="http://schemas.microsoft.com/office/drawing/2014/main" id="{AF43A502-BE4D-4251-9A81-1421713E0168}"/>
              </a:ext>
            </a:extLst>
          </p:cNvPr>
          <p:cNvSpPr txBox="1">
            <a:spLocks/>
          </p:cNvSpPr>
          <p:nvPr/>
        </p:nvSpPr>
        <p:spPr>
          <a:xfrm>
            <a:off x="219636" y="1251483"/>
            <a:ext cx="5357078" cy="520414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marR="0" lvl="0" indent="-285750" algn="l" defTabSz="914400" rtl="0" eaLnBrk="1" fontAlgn="auto" latinLnBrk="0" hangingPunct="1">
              <a:lnSpc>
                <a:spcPct val="100000"/>
              </a:lnSpc>
              <a:spcBef>
                <a:spcPts val="100"/>
              </a:spcBef>
              <a:spcAft>
                <a:spcPts val="100"/>
              </a:spcAft>
              <a:buClr>
                <a:srgbClr val="000000"/>
              </a:buClr>
              <a:buSzTx/>
              <a:buFont typeface="Wingdings" panose="05000000000000000000" pitchFamily="2" charset="2"/>
              <a:buChar char="Ø"/>
              <a:tabLst/>
              <a:defRPr/>
            </a:pPr>
            <a:r>
              <a:rPr kumimoji="0" lang="en-US" sz="1200" b="1" i="0" u="none" strike="noStrike" kern="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rPr>
              <a:t>STILT dispersion schemes</a:t>
            </a:r>
          </a:p>
          <a:p>
            <a:pPr marL="742950" lvl="1" indent="-285750" defTabSz="914400">
              <a:spcBef>
                <a:spcPts val="100"/>
              </a:spcBef>
              <a:spcAft>
                <a:spcPts val="100"/>
              </a:spcAft>
              <a:buFont typeface="Wingdings" panose="05000000000000000000" pitchFamily="2" charset="2"/>
              <a:buChar char="§"/>
              <a:defRPr/>
            </a:pPr>
            <a:r>
              <a:rPr kumimoji="0" lang="en-US" sz="1200" b="0" i="0" u="none" strike="noStrike" kern="1200" cap="none" spc="0" normalizeH="0" baseline="0" noProof="0" dirty="0">
                <a:ln>
                  <a:noFill/>
                </a:ln>
                <a:solidFill>
                  <a:srgbClr val="464646"/>
                </a:solidFill>
                <a:effectLst/>
                <a:uLnTx/>
                <a:uFillTx/>
                <a:latin typeface="Arial" panose="020B0604020202020204" pitchFamily="34" charset="0"/>
                <a:cs typeface="Arial" panose="020B0604020202020204" pitchFamily="34" charset="0"/>
                <a:sym typeface="Arial"/>
              </a:rPr>
              <a:t>(2020) –numerous additional physics options from the HYSPLIT-based </a:t>
            </a:r>
            <a:r>
              <a:rPr kumimoji="0" lang="en-US" sz="1200" b="0" i="1" u="sng" strike="noStrike" kern="1200" cap="none" spc="0" normalizeH="0" baseline="0" noProof="0" dirty="0">
                <a:ln>
                  <a:noFill/>
                </a:ln>
                <a:solidFill>
                  <a:srgbClr val="464646"/>
                </a:solidFill>
                <a:effectLst/>
                <a:uLnTx/>
                <a:uFillTx/>
                <a:latin typeface="Arial" panose="020B0604020202020204" pitchFamily="34" charset="0"/>
                <a:cs typeface="Arial" panose="020B0604020202020204" pitchFamily="34" charset="0"/>
                <a:sym typeface="Arial"/>
              </a:rPr>
              <a:t>S</a:t>
            </a:r>
            <a:r>
              <a:rPr kumimoji="0" lang="en-US" sz="1200" b="0" i="1" u="none" strike="noStrike" kern="1200" cap="none" spc="0" normalizeH="0" baseline="0" noProof="0" dirty="0">
                <a:ln>
                  <a:noFill/>
                </a:ln>
                <a:solidFill>
                  <a:srgbClr val="464646"/>
                </a:solidFill>
                <a:effectLst/>
                <a:uLnTx/>
                <a:uFillTx/>
                <a:latin typeface="Arial" panose="020B0604020202020204" pitchFamily="34" charset="0"/>
                <a:cs typeface="Arial" panose="020B0604020202020204" pitchFamily="34" charset="0"/>
                <a:sym typeface="Arial"/>
              </a:rPr>
              <a:t>tochastic </a:t>
            </a:r>
            <a:r>
              <a:rPr kumimoji="0" lang="en-US" sz="1200" b="0" i="1" u="sng" strike="noStrike" kern="1200" cap="none" spc="0" normalizeH="0" baseline="0" noProof="0" dirty="0">
                <a:ln>
                  <a:noFill/>
                </a:ln>
                <a:solidFill>
                  <a:srgbClr val="464646"/>
                </a:solidFill>
                <a:effectLst/>
                <a:uLnTx/>
                <a:uFillTx/>
                <a:latin typeface="Arial" panose="020B0604020202020204" pitchFamily="34" charset="0"/>
                <a:cs typeface="Arial" panose="020B0604020202020204" pitchFamily="34" charset="0"/>
                <a:sym typeface="Arial"/>
              </a:rPr>
              <a:t>T</a:t>
            </a:r>
            <a:r>
              <a:rPr kumimoji="0" lang="en-US" sz="1200" b="0" i="1" u="none" strike="noStrike" kern="1200" cap="none" spc="0" normalizeH="0" baseline="0" noProof="0" dirty="0">
                <a:ln>
                  <a:noFill/>
                </a:ln>
                <a:solidFill>
                  <a:srgbClr val="464646"/>
                </a:solidFill>
                <a:effectLst/>
                <a:uLnTx/>
                <a:uFillTx/>
                <a:latin typeface="Arial" panose="020B0604020202020204" pitchFamily="34" charset="0"/>
                <a:cs typeface="Arial" panose="020B0604020202020204" pitchFamily="34" charset="0"/>
                <a:sym typeface="Arial"/>
              </a:rPr>
              <a:t>ime-</a:t>
            </a:r>
            <a:r>
              <a:rPr kumimoji="0" lang="en-US" sz="1200" b="0" i="1" u="sng" strike="noStrike" kern="1200" cap="none" spc="0" normalizeH="0" baseline="0" noProof="0" dirty="0">
                <a:ln>
                  <a:noFill/>
                </a:ln>
                <a:solidFill>
                  <a:srgbClr val="464646"/>
                </a:solidFill>
                <a:effectLst/>
                <a:uLnTx/>
                <a:uFillTx/>
                <a:latin typeface="Arial" panose="020B0604020202020204" pitchFamily="34" charset="0"/>
                <a:cs typeface="Arial" panose="020B0604020202020204" pitchFamily="34" charset="0"/>
                <a:sym typeface="Arial"/>
              </a:rPr>
              <a:t>I</a:t>
            </a:r>
            <a:r>
              <a:rPr kumimoji="0" lang="en-US" sz="1200" b="0" i="1" u="none" strike="noStrike" kern="1200" cap="none" spc="0" normalizeH="0" baseline="0" noProof="0" dirty="0">
                <a:ln>
                  <a:noFill/>
                </a:ln>
                <a:solidFill>
                  <a:srgbClr val="464646"/>
                </a:solidFill>
                <a:effectLst/>
                <a:uLnTx/>
                <a:uFillTx/>
                <a:latin typeface="Arial" panose="020B0604020202020204" pitchFamily="34" charset="0"/>
                <a:cs typeface="Arial" panose="020B0604020202020204" pitchFamily="34" charset="0"/>
                <a:sym typeface="Arial"/>
              </a:rPr>
              <a:t>nverted </a:t>
            </a:r>
            <a:r>
              <a:rPr kumimoji="0" lang="en-US" sz="1200" b="0" i="1" u="sng" strike="noStrike" kern="1200" cap="none" spc="0" normalizeH="0" baseline="0" noProof="0" dirty="0">
                <a:ln>
                  <a:noFill/>
                </a:ln>
                <a:solidFill>
                  <a:srgbClr val="464646"/>
                </a:solidFill>
                <a:effectLst/>
                <a:uLnTx/>
                <a:uFillTx/>
                <a:latin typeface="Arial" panose="020B0604020202020204" pitchFamily="34" charset="0"/>
                <a:cs typeface="Arial" panose="020B0604020202020204" pitchFamily="34" charset="0"/>
                <a:sym typeface="Arial"/>
              </a:rPr>
              <a:t>L</a:t>
            </a:r>
            <a:r>
              <a:rPr kumimoji="0" lang="en-US" sz="1200" b="0" i="1" u="none" strike="noStrike" kern="1200" cap="none" spc="0" normalizeH="0" baseline="0" noProof="0" dirty="0">
                <a:ln>
                  <a:noFill/>
                </a:ln>
                <a:solidFill>
                  <a:srgbClr val="464646"/>
                </a:solidFill>
                <a:effectLst/>
                <a:uLnTx/>
                <a:uFillTx/>
                <a:latin typeface="Arial" panose="020B0604020202020204" pitchFamily="34" charset="0"/>
                <a:cs typeface="Arial" panose="020B0604020202020204" pitchFamily="34" charset="0"/>
                <a:sym typeface="Arial"/>
              </a:rPr>
              <a:t>agrangian </a:t>
            </a:r>
            <a:r>
              <a:rPr kumimoji="0" lang="en-US" sz="1200" b="0" i="1" u="sng" strike="noStrike" kern="1200" cap="none" spc="0" normalizeH="0" baseline="0" noProof="0" dirty="0">
                <a:ln>
                  <a:noFill/>
                </a:ln>
                <a:solidFill>
                  <a:srgbClr val="464646"/>
                </a:solidFill>
                <a:effectLst/>
                <a:uLnTx/>
                <a:uFillTx/>
                <a:latin typeface="Arial" panose="020B0604020202020204" pitchFamily="34" charset="0"/>
                <a:cs typeface="Arial" panose="020B0604020202020204" pitchFamily="34" charset="0"/>
                <a:sym typeface="Arial"/>
              </a:rPr>
              <a:t>T</a:t>
            </a:r>
            <a:r>
              <a:rPr kumimoji="0" lang="en-US" sz="1200" b="0" i="1" u="none" strike="noStrike" kern="1200" cap="none" spc="0" normalizeH="0" baseline="0" noProof="0" dirty="0">
                <a:ln>
                  <a:noFill/>
                </a:ln>
                <a:solidFill>
                  <a:srgbClr val="464646"/>
                </a:solidFill>
                <a:effectLst/>
                <a:uLnTx/>
                <a:uFillTx/>
                <a:latin typeface="Arial" panose="020B0604020202020204" pitchFamily="34" charset="0"/>
                <a:cs typeface="Arial" panose="020B0604020202020204" pitchFamily="34" charset="0"/>
                <a:sym typeface="Arial"/>
              </a:rPr>
              <a:t>ransport Model </a:t>
            </a:r>
            <a:r>
              <a:rPr kumimoji="0" lang="en-US" sz="1200" b="0" i="0" u="none" strike="noStrike" kern="1200" cap="none" spc="0" normalizeH="0" baseline="0" noProof="0" dirty="0">
                <a:ln>
                  <a:noFill/>
                </a:ln>
                <a:solidFill>
                  <a:srgbClr val="464646"/>
                </a:solidFill>
                <a:effectLst/>
                <a:uLnTx/>
                <a:uFillTx/>
                <a:latin typeface="Arial" panose="020B0604020202020204" pitchFamily="34" charset="0"/>
                <a:cs typeface="Arial" panose="020B0604020202020204" pitchFamily="34" charset="0"/>
                <a:sym typeface="Arial"/>
              </a:rPr>
              <a:t>were incorporated, involving vertical interpolation and Lagrangian time scale, mixed-layer convection and turbulence, and other dispersion </a:t>
            </a:r>
            <a:r>
              <a:rPr kumimoji="0" lang="en-US" sz="1200" b="0" i="0" u="none" strike="noStrike" kern="1200" cap="none" spc="0" normalizeH="0" baseline="0" noProof="0" dirty="0" smtClean="0">
                <a:ln>
                  <a:noFill/>
                </a:ln>
                <a:solidFill>
                  <a:srgbClr val="464646"/>
                </a:solidFill>
                <a:effectLst/>
                <a:uLnTx/>
                <a:uFillTx/>
                <a:latin typeface="Arial" panose="020B0604020202020204" pitchFamily="34" charset="0"/>
                <a:cs typeface="Arial" panose="020B0604020202020204" pitchFamily="34" charset="0"/>
                <a:sym typeface="Arial"/>
              </a:rPr>
              <a:t>algorithms </a:t>
            </a:r>
          </a:p>
          <a:p>
            <a:pPr lvl="1" defTabSz="914400">
              <a:spcBef>
                <a:spcPts val="100"/>
              </a:spcBef>
              <a:spcAft>
                <a:spcPts val="100"/>
              </a:spcAft>
              <a:defRPr/>
            </a:pPr>
            <a:r>
              <a:rPr lang="en-US" sz="1200" dirty="0">
                <a:solidFill>
                  <a:srgbClr val="464646"/>
                </a:solidFill>
                <a:latin typeface="Arial" panose="020B0604020202020204" pitchFamily="34" charset="0"/>
                <a:cs typeface="Arial" panose="020B0604020202020204" pitchFamily="34" charset="0"/>
              </a:rPr>
              <a:t> </a:t>
            </a:r>
            <a:r>
              <a:rPr lang="en-US" sz="1200" dirty="0" smtClean="0">
                <a:solidFill>
                  <a:srgbClr val="464646"/>
                </a:solidFill>
                <a:latin typeface="Arial" panose="020B0604020202020204" pitchFamily="34" charset="0"/>
                <a:cs typeface="Arial" panose="020B0604020202020204" pitchFamily="34" charset="0"/>
              </a:rPr>
              <a:t>      </a:t>
            </a:r>
            <a:r>
              <a:rPr kumimoji="0" lang="en-US" sz="1100" b="0" i="0" u="none" strike="noStrike" kern="1200" cap="none" spc="0" normalizeH="0" baseline="0" noProof="0" dirty="0" smtClean="0">
                <a:ln>
                  <a:noFill/>
                </a:ln>
                <a:solidFill>
                  <a:srgbClr val="464646"/>
                </a:solidFill>
                <a:effectLst/>
                <a:uLnTx/>
                <a:uFillTx/>
                <a:latin typeface="Arial" panose="020B0604020202020204" pitchFamily="34" charset="0"/>
                <a:cs typeface="Arial" panose="020B0604020202020204" pitchFamily="34" charset="0"/>
                <a:sym typeface="Arial"/>
              </a:rPr>
              <a:t>(</a:t>
            </a:r>
            <a:r>
              <a:rPr kumimoji="0" lang="en-US" sz="1100" b="0" i="0" u="none" strike="noStrike" kern="1200" cap="none" spc="0" normalizeH="0" baseline="0" noProof="0" dirty="0" err="1" smtClean="0">
                <a:ln>
                  <a:noFill/>
                </a:ln>
                <a:solidFill>
                  <a:srgbClr val="464646"/>
                </a:solidFill>
                <a:effectLst/>
                <a:uLnTx/>
                <a:uFillTx/>
                <a:latin typeface="Arial" panose="020B0604020202020204" pitchFamily="34" charset="0"/>
                <a:cs typeface="Arial" panose="020B0604020202020204" pitchFamily="34" charset="0"/>
                <a:sym typeface="Arial"/>
              </a:rPr>
              <a:t>Loughner</a:t>
            </a:r>
            <a:r>
              <a:rPr kumimoji="0" lang="en-US" sz="1100" b="0" i="0" u="none" strike="noStrike" kern="1200" cap="none" spc="0" normalizeH="0" baseline="0" noProof="0" dirty="0" smtClean="0">
                <a:ln>
                  <a:noFill/>
                </a:ln>
                <a:solidFill>
                  <a:srgbClr val="464646"/>
                </a:solidFill>
                <a:effectLst/>
                <a:uLnTx/>
                <a:uFillTx/>
                <a:latin typeface="Arial" panose="020B0604020202020204" pitchFamily="34" charset="0"/>
                <a:cs typeface="Arial" panose="020B0604020202020204" pitchFamily="34" charset="0"/>
                <a:sym typeface="Arial"/>
              </a:rPr>
              <a:t> et al. </a:t>
            </a:r>
            <a:r>
              <a:rPr lang="en-US" sz="1100" dirty="0">
                <a:solidFill>
                  <a:srgbClr val="464646"/>
                </a:solidFill>
                <a:latin typeface="Arial" panose="020B0604020202020204" pitchFamily="34" charset="0"/>
                <a:cs typeface="Arial" panose="020B0604020202020204" pitchFamily="34" charset="0"/>
              </a:rPr>
              <a:t>2021; </a:t>
            </a:r>
            <a:r>
              <a:rPr lang="en-US" sz="1100" dirty="0" smtClean="0">
                <a:solidFill>
                  <a:srgbClr val="464646"/>
                </a:solidFill>
                <a:latin typeface="Arial" panose="020B0604020202020204" pitchFamily="34" charset="0"/>
                <a:cs typeface="Arial" panose="020B0604020202020204" pitchFamily="34" charset="0"/>
              </a:rPr>
              <a:t>doi.org/10.1175/JAMC-D-20-0158.1)</a:t>
            </a:r>
            <a:r>
              <a:rPr lang="en-US" sz="1200" dirty="0" smtClean="0">
                <a:solidFill>
                  <a:srgbClr val="464646"/>
                </a:solidFill>
                <a:latin typeface="Arial" panose="020B0604020202020204" pitchFamily="34" charset="0"/>
                <a:cs typeface="Arial" panose="020B0604020202020204" pitchFamily="34" charset="0"/>
              </a:rPr>
              <a:t> </a:t>
            </a:r>
            <a:endParaRPr kumimoji="0" lang="en-US" sz="1200" b="1" i="0" u="none" strike="noStrike" kern="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endParaRPr>
          </a:p>
          <a:p>
            <a:pPr marL="285750" marR="0" lvl="0" indent="-285750" algn="l" defTabSz="914400" rtl="0" eaLnBrk="1" fontAlgn="auto" latinLnBrk="0" hangingPunct="1">
              <a:lnSpc>
                <a:spcPct val="100000"/>
              </a:lnSpc>
              <a:spcBef>
                <a:spcPts val="100"/>
              </a:spcBef>
              <a:spcAft>
                <a:spcPts val="100"/>
              </a:spcAft>
              <a:buClr>
                <a:srgbClr val="000000"/>
              </a:buClr>
              <a:buSzTx/>
              <a:buFont typeface="Wingdings" panose="05000000000000000000" pitchFamily="2" charset="2"/>
              <a:buChar char="Ø"/>
              <a:tabLst/>
              <a:defRPr/>
            </a:pPr>
            <a:r>
              <a:rPr kumimoji="0" lang="en-US" sz="1200" b="1" i="0" u="none" strike="noStrike" kern="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rPr>
              <a:t>Random numbers – turbulence treatments</a:t>
            </a:r>
          </a:p>
          <a:p>
            <a:pPr marL="742950" marR="0" lvl="1" indent="-285750" algn="l" defTabSz="914400" rtl="0" eaLnBrk="1" fontAlgn="auto" latinLnBrk="0" hangingPunct="1">
              <a:lnSpc>
                <a:spcPct val="100000"/>
              </a:lnSpc>
              <a:spcBef>
                <a:spcPts val="100"/>
              </a:spcBef>
              <a:spcAft>
                <a:spcPts val="100"/>
              </a:spcAft>
              <a:buClr>
                <a:srgbClr val="000000"/>
              </a:buClr>
              <a:buSzTx/>
              <a:buFont typeface="Wingdings" panose="05000000000000000000" pitchFamily="2" charset="2"/>
              <a:buChar char="§"/>
              <a:tabLst/>
              <a:defRPr/>
            </a:pPr>
            <a:r>
              <a:rPr kumimoji="0" lang="en-US" sz="1200" b="0" i="0" u="none" strike="noStrike" kern="1200" cap="none" spc="0" normalizeH="0" baseline="0" noProof="0" dirty="0">
                <a:ln>
                  <a:noFill/>
                </a:ln>
                <a:solidFill>
                  <a:srgbClr val="464646"/>
                </a:solidFill>
                <a:effectLst/>
                <a:uLnTx/>
                <a:uFillTx/>
                <a:latin typeface="Arial" panose="020B0604020202020204" pitchFamily="34" charset="0"/>
                <a:cs typeface="Arial" panose="020B0604020202020204" pitchFamily="34" charset="0"/>
                <a:sym typeface="Arial"/>
              </a:rPr>
              <a:t>(2019) – Options in turbulent velocity initialization (VINIT)</a:t>
            </a:r>
          </a:p>
          <a:p>
            <a:pPr marL="742950" marR="0" lvl="1" indent="-285750" algn="l" defTabSz="914400" rtl="0" eaLnBrk="1" fontAlgn="auto" latinLnBrk="0" hangingPunct="1">
              <a:lnSpc>
                <a:spcPct val="100000"/>
              </a:lnSpc>
              <a:spcBef>
                <a:spcPts val="100"/>
              </a:spcBef>
              <a:spcAft>
                <a:spcPts val="100"/>
              </a:spcAft>
              <a:buClr>
                <a:srgbClr val="000000"/>
              </a:buClr>
              <a:buSzTx/>
              <a:buFont typeface="Wingdings" panose="05000000000000000000" pitchFamily="2" charset="2"/>
              <a:buChar char="§"/>
              <a:tabLst/>
              <a:defRPr/>
            </a:pPr>
            <a:r>
              <a:rPr kumimoji="0" lang="en-US" sz="1200" b="0" i="0" u="none" strike="noStrike" kern="1200" cap="none" spc="0" normalizeH="0" baseline="0" noProof="0" dirty="0">
                <a:ln>
                  <a:noFill/>
                </a:ln>
                <a:solidFill>
                  <a:srgbClr val="464646"/>
                </a:solidFill>
                <a:effectLst/>
                <a:uLnTx/>
                <a:uFillTx/>
                <a:latin typeface="Arial" panose="020B0604020202020204" pitchFamily="34" charset="0"/>
                <a:cs typeface="Arial" panose="020B0604020202020204" pitchFamily="34" charset="0"/>
                <a:sym typeface="Arial"/>
              </a:rPr>
              <a:t>(2020) – Options for random number generation (KRAND) </a:t>
            </a:r>
          </a:p>
          <a:p>
            <a:pPr marL="285750" marR="0" lvl="0" indent="-285750" algn="l" defTabSz="914400" rtl="0" eaLnBrk="1" fontAlgn="auto" latinLnBrk="0" hangingPunct="1">
              <a:lnSpc>
                <a:spcPct val="100000"/>
              </a:lnSpc>
              <a:spcBef>
                <a:spcPts val="100"/>
              </a:spcBef>
              <a:spcAft>
                <a:spcPts val="100"/>
              </a:spcAft>
              <a:buClr>
                <a:srgbClr val="000000"/>
              </a:buClr>
              <a:buSzTx/>
              <a:buFont typeface="Wingdings" panose="05000000000000000000" pitchFamily="2" charset="2"/>
              <a:buChar char="Ø"/>
              <a:tabLst/>
              <a:defRPr/>
            </a:pPr>
            <a:r>
              <a:rPr kumimoji="0" lang="en-US" sz="1200" b="1" i="0" u="none" strike="noStrike" kern="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rPr>
              <a:t>Buoyancy-driven plume-rise algorithms</a:t>
            </a:r>
          </a:p>
          <a:p>
            <a:pPr marL="742950" marR="0" lvl="1" indent="-285750" algn="l" defTabSz="914400" rtl="0" eaLnBrk="1" fontAlgn="auto" latinLnBrk="0" hangingPunct="1">
              <a:lnSpc>
                <a:spcPct val="100000"/>
              </a:lnSpc>
              <a:spcBef>
                <a:spcPts val="100"/>
              </a:spcBef>
              <a:spcAft>
                <a:spcPts val="100"/>
              </a:spcAft>
              <a:buClr>
                <a:srgbClr val="000000"/>
              </a:buClr>
              <a:buSzTx/>
              <a:buFont typeface="Wingdings" panose="05000000000000000000" pitchFamily="2" charset="2"/>
              <a:buChar char="§"/>
              <a:tabLst/>
              <a:defRPr/>
            </a:pP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Existing: Briggs (based on point source observations)</a:t>
            </a:r>
          </a:p>
          <a:p>
            <a:pPr marL="742950" marR="0" lvl="1" indent="-285750" algn="l" defTabSz="914400" rtl="0" eaLnBrk="1" fontAlgn="auto" latinLnBrk="0" hangingPunct="1">
              <a:lnSpc>
                <a:spcPct val="100000"/>
              </a:lnSpc>
              <a:spcBef>
                <a:spcPts val="100"/>
              </a:spcBef>
              <a:spcAft>
                <a:spcPts val="100"/>
              </a:spcAft>
              <a:buClr>
                <a:srgbClr val="000000"/>
              </a:buClr>
              <a:buSzTx/>
              <a:buFont typeface="Wingdings" panose="05000000000000000000" pitchFamily="2" charset="2"/>
              <a:buChar char="§"/>
              <a:tabLst/>
              <a:defRPr/>
            </a:pP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(2020) </a:t>
            </a:r>
            <a:r>
              <a:rPr kumimoji="0" lang="en-US" sz="12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sym typeface="Arial"/>
              </a:rPr>
              <a:t>–</a:t>
            </a:r>
            <a:r>
              <a:rPr kumimoji="0" lang="en-US" sz="1200" b="0" i="0" u="none" strike="noStrike" kern="0" cap="none" spc="0" normalizeH="0" noProof="0" dirty="0" smtClean="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12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sym typeface="Arial"/>
              </a:rPr>
              <a:t>New </a:t>
            </a: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for wildfires: </a:t>
            </a:r>
            <a:r>
              <a:rPr kumimoji="0" lang="en-US" sz="1200" b="0" i="0" u="none" strike="noStrike" kern="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sym typeface="Arial"/>
              </a:rPr>
              <a:t>Sofiev</a:t>
            </a: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12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sym typeface="Arial"/>
              </a:rPr>
              <a:t>scheme</a:t>
            </a:r>
            <a:endPar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a:p>
            <a:pPr marL="742950" marR="0" lvl="1" indent="-285750" algn="l" defTabSz="914400" rtl="0" eaLnBrk="1" fontAlgn="auto" latinLnBrk="0" hangingPunct="1">
              <a:lnSpc>
                <a:spcPct val="100000"/>
              </a:lnSpc>
              <a:spcBef>
                <a:spcPts val="100"/>
              </a:spcBef>
              <a:spcAft>
                <a:spcPts val="100"/>
              </a:spcAft>
              <a:buClr>
                <a:srgbClr val="000000"/>
              </a:buClr>
              <a:buSzTx/>
              <a:buFont typeface="Wingdings" panose="05000000000000000000" pitchFamily="2" charset="2"/>
              <a:buChar char="§"/>
              <a:tabLst/>
              <a:defRPr/>
            </a:pPr>
            <a:r>
              <a:rPr kumimoji="0" lang="en-US" sz="1200" b="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Arial"/>
              </a:rPr>
              <a:t>(</a:t>
            </a:r>
            <a:r>
              <a:rPr kumimoji="0" lang="en-US" sz="1200" b="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sym typeface="Arial"/>
              </a:rPr>
              <a:t>2023) </a:t>
            </a:r>
            <a:r>
              <a:rPr kumimoji="0" lang="en-US" sz="1200" b="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Arial"/>
              </a:rPr>
              <a:t>– </a:t>
            </a:r>
            <a:r>
              <a:rPr kumimoji="0" lang="en-US" sz="1200" b="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sym typeface="Arial"/>
              </a:rPr>
              <a:t>New for wildfires</a:t>
            </a:r>
            <a:r>
              <a:rPr kumimoji="0" lang="en-US" sz="1200" b="0" i="1"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sym typeface="Arial"/>
              </a:rPr>
              <a:t>:</a:t>
            </a:r>
            <a:r>
              <a:rPr kumimoji="0" lang="en-US" sz="1200" b="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sym typeface="Arial"/>
              </a:rPr>
              <a:t> </a:t>
            </a:r>
            <a:r>
              <a:rPr kumimoji="0" lang="en-US" sz="1200" b="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Arial"/>
              </a:rPr>
              <a:t>Freitas scheme</a:t>
            </a:r>
          </a:p>
          <a:p>
            <a:pPr marL="285750" marR="0" lvl="0" indent="-285750" algn="l" defTabSz="914400" rtl="0" eaLnBrk="1" fontAlgn="auto" latinLnBrk="0" hangingPunct="1">
              <a:lnSpc>
                <a:spcPct val="100000"/>
              </a:lnSpc>
              <a:spcBef>
                <a:spcPts val="100"/>
              </a:spcBef>
              <a:spcAft>
                <a:spcPts val="100"/>
              </a:spcAft>
              <a:buClr>
                <a:srgbClr val="000000"/>
              </a:buClr>
              <a:buSzTx/>
              <a:buFont typeface="Wingdings" panose="05000000000000000000" pitchFamily="2" charset="2"/>
              <a:buChar char="Ø"/>
              <a:tabLst/>
              <a:defRPr/>
            </a:pPr>
            <a:r>
              <a:rPr kumimoji="0" lang="en-US" sz="1200" b="1" i="0" u="none" strike="noStrike" kern="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rPr>
              <a:t>Dust emissions </a:t>
            </a:r>
          </a:p>
          <a:p>
            <a:pPr marL="742950" marR="0" lvl="1" indent="-285750" algn="l" defTabSz="914400" rtl="0" eaLnBrk="1" fontAlgn="auto" latinLnBrk="0" hangingPunct="1">
              <a:lnSpc>
                <a:spcPct val="100000"/>
              </a:lnSpc>
              <a:spcBef>
                <a:spcPts val="100"/>
              </a:spcBef>
              <a:spcAft>
                <a:spcPts val="100"/>
              </a:spcAft>
              <a:buClr>
                <a:srgbClr val="000000"/>
              </a:buClr>
              <a:buSzTx/>
              <a:buFont typeface="Wingdings" panose="05000000000000000000" pitchFamily="2" charset="2"/>
              <a:buChar char="§"/>
              <a:tabLst/>
              <a:defRPr/>
            </a:pPr>
            <a:r>
              <a:rPr kumimoji="0" lang="en-US" sz="1200" b="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Arial"/>
              </a:rPr>
              <a:t>(</a:t>
            </a:r>
            <a:r>
              <a:rPr kumimoji="0" lang="en-US" sz="1200" b="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sym typeface="Arial"/>
              </a:rPr>
              <a:t>2023) </a:t>
            </a:r>
            <a:r>
              <a:rPr kumimoji="0" lang="en-US" sz="1200" b="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Arial"/>
              </a:rPr>
              <a:t>– </a:t>
            </a:r>
            <a:r>
              <a:rPr kumimoji="0" lang="en-US" sz="1200" b="0" i="1"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Arial"/>
              </a:rPr>
              <a:t>Upcoming:</a:t>
            </a:r>
            <a:r>
              <a:rPr kumimoji="0" lang="en-US" sz="1200" b="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Arial"/>
              </a:rPr>
              <a:t> FENGSHA algorithm</a:t>
            </a:r>
          </a:p>
          <a:p>
            <a:pPr marL="285750" marR="0" lvl="0" indent="-285750" algn="l" defTabSz="914400" rtl="0" eaLnBrk="1" fontAlgn="auto" latinLnBrk="0" hangingPunct="1">
              <a:lnSpc>
                <a:spcPct val="100000"/>
              </a:lnSpc>
              <a:spcBef>
                <a:spcPts val="100"/>
              </a:spcBef>
              <a:spcAft>
                <a:spcPts val="100"/>
              </a:spcAft>
              <a:buClr>
                <a:srgbClr val="000000"/>
              </a:buClr>
              <a:buSzTx/>
              <a:buFont typeface="Wingdings" panose="05000000000000000000" pitchFamily="2" charset="2"/>
              <a:buChar char="Ø"/>
              <a:tabLst/>
              <a:defRPr/>
            </a:pPr>
            <a:r>
              <a:rPr kumimoji="0" lang="en-US" sz="1200" b="1" i="0" u="none" strike="noStrike" kern="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rPr>
              <a:t>Nuclear simulations </a:t>
            </a:r>
          </a:p>
          <a:p>
            <a:pPr marL="742950" marR="0" lvl="1" indent="-285750" algn="l" defTabSz="914400" rtl="0" eaLnBrk="1" fontAlgn="auto" latinLnBrk="0" hangingPunct="1">
              <a:lnSpc>
                <a:spcPct val="100000"/>
              </a:lnSpc>
              <a:spcBef>
                <a:spcPts val="100"/>
              </a:spcBef>
              <a:spcAft>
                <a:spcPts val="100"/>
              </a:spcAft>
              <a:buClr>
                <a:srgbClr val="000000"/>
              </a:buClr>
              <a:buSzTx/>
              <a:buFont typeface="Wingdings" panose="05000000000000000000" pitchFamily="2" charset="2"/>
              <a:buChar char="§"/>
              <a:tabLst/>
              <a:defRPr/>
            </a:pP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(2016-17) </a:t>
            </a:r>
            <a:r>
              <a:rPr lang="en-US" sz="1200" kern="0" dirty="0" smtClean="0">
                <a:solidFill>
                  <a:prstClr val="black"/>
                </a:solidFill>
                <a:latin typeface="Arial" panose="020B0604020202020204" pitchFamily="34" charset="0"/>
                <a:cs typeface="Arial" panose="020B0604020202020204" pitchFamily="34" charset="0"/>
              </a:rPr>
              <a:t>–</a:t>
            </a:r>
            <a:r>
              <a:rPr kumimoji="0" lang="en-US" sz="12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simulate radionuclide daughter products</a:t>
            </a:r>
          </a:p>
          <a:p>
            <a:pPr marL="285750" marR="0" lvl="0" indent="-285750" algn="l" defTabSz="914400" rtl="0" eaLnBrk="1" fontAlgn="auto" latinLnBrk="0" hangingPunct="1">
              <a:lnSpc>
                <a:spcPct val="100000"/>
              </a:lnSpc>
              <a:spcBef>
                <a:spcPts val="100"/>
              </a:spcBef>
              <a:spcAft>
                <a:spcPts val="100"/>
              </a:spcAft>
              <a:buClr>
                <a:srgbClr val="000000"/>
              </a:buClr>
              <a:buSzTx/>
              <a:buFont typeface="Wingdings" panose="05000000000000000000" pitchFamily="2" charset="2"/>
              <a:buChar char="Ø"/>
              <a:tabLst/>
              <a:defRPr/>
            </a:pPr>
            <a:r>
              <a:rPr kumimoji="0" lang="en-US" sz="1200" b="1" i="0" u="none" strike="noStrike" kern="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rPr>
              <a:t>Deposition</a:t>
            </a:r>
          </a:p>
          <a:p>
            <a:pPr marL="742950" marR="0" lvl="1" indent="-285750" algn="l" defTabSz="914400" rtl="0" eaLnBrk="1" fontAlgn="auto" latinLnBrk="0" hangingPunct="1">
              <a:lnSpc>
                <a:spcPct val="100000"/>
              </a:lnSpc>
              <a:spcBef>
                <a:spcPts val="100"/>
              </a:spcBef>
              <a:spcAft>
                <a:spcPts val="100"/>
              </a:spcAft>
              <a:buClr>
                <a:srgbClr val="000000"/>
              </a:buClr>
              <a:buSzTx/>
              <a:buFont typeface="Wingdings" panose="05000000000000000000" pitchFamily="2" charset="2"/>
              <a:buChar char="§"/>
              <a:tabLst/>
              <a:defRPr/>
            </a:pP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(2017) – time interpolation for deposition </a:t>
            </a:r>
          </a:p>
          <a:p>
            <a:pPr marL="285750" marR="0" lvl="0" indent="-285750" algn="l" defTabSz="914400" rtl="0" eaLnBrk="1" fontAlgn="auto" latinLnBrk="0" hangingPunct="1">
              <a:lnSpc>
                <a:spcPct val="100000"/>
              </a:lnSpc>
              <a:spcBef>
                <a:spcPts val="100"/>
              </a:spcBef>
              <a:spcAft>
                <a:spcPts val="100"/>
              </a:spcAft>
              <a:buClr>
                <a:srgbClr val="000000"/>
              </a:buClr>
              <a:buSzTx/>
              <a:buFont typeface="Wingdings" panose="05000000000000000000" pitchFamily="2" charset="2"/>
              <a:buChar char="Ø"/>
              <a:tabLst/>
              <a:defRPr/>
            </a:pPr>
            <a:r>
              <a:rPr kumimoji="0" lang="en-US" sz="1200" b="1" i="0" u="none" strike="noStrike" kern="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rPr>
              <a:t>Weather balloons trajectory functionality</a:t>
            </a:r>
          </a:p>
          <a:p>
            <a:pPr marL="742950" marR="0" lvl="1" indent="-285750" algn="l" defTabSz="914400" rtl="0" eaLnBrk="1" fontAlgn="auto" latinLnBrk="0" hangingPunct="1">
              <a:lnSpc>
                <a:spcPct val="100000"/>
              </a:lnSpc>
              <a:spcBef>
                <a:spcPts val="100"/>
              </a:spcBef>
              <a:spcAft>
                <a:spcPts val="100"/>
              </a:spcAft>
              <a:buClr>
                <a:srgbClr val="000000"/>
              </a:buClr>
              <a:buSzTx/>
              <a:buFont typeface="Wingdings" panose="05000000000000000000" pitchFamily="2" charset="2"/>
              <a:buChar char="§"/>
              <a:tabLst/>
              <a:defRPr/>
            </a:pP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(2018) – to forecast weather balloon landing </a:t>
            </a:r>
            <a:r>
              <a:rPr kumimoji="0" lang="en-US" sz="1200" b="0" i="0" u="none" strike="noStrike" kern="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sym typeface="Arial"/>
              </a:rPr>
              <a:t>locations</a:t>
            </a:r>
            <a:endParaRPr lang="en-US" sz="1200" kern="0" dirty="0">
              <a:solidFill>
                <a:prstClr val="black"/>
              </a:solidFill>
              <a:latin typeface="Arial" panose="020B0604020202020204" pitchFamily="34" charset="0"/>
              <a:cs typeface="Arial" panose="020B0604020202020204" pitchFamily="34" charset="0"/>
            </a:endParaRPr>
          </a:p>
          <a:p>
            <a:pPr marL="285750" lvl="0" indent="-285750" defTabSz="914400">
              <a:spcBef>
                <a:spcPts val="100"/>
              </a:spcBef>
              <a:spcAft>
                <a:spcPts val="100"/>
              </a:spcAft>
              <a:buFont typeface="Wingdings" panose="05000000000000000000" pitchFamily="2" charset="2"/>
              <a:buChar char="Ø"/>
              <a:defRPr/>
            </a:pPr>
            <a:r>
              <a:rPr lang="en-US" sz="1200" b="1" kern="0" dirty="0" smtClean="0">
                <a:solidFill>
                  <a:prstClr val="black"/>
                </a:solidFill>
                <a:highlight>
                  <a:srgbClr val="FFFF00"/>
                </a:highlight>
                <a:latin typeface="Arial" panose="020B0604020202020204" pitchFamily="34" charset="0"/>
                <a:cs typeface="Arial" panose="020B0604020202020204" pitchFamily="34" charset="0"/>
              </a:rPr>
              <a:t>Advection</a:t>
            </a:r>
            <a:endParaRPr lang="en-US" sz="1200" b="1" kern="0" dirty="0">
              <a:solidFill>
                <a:prstClr val="black"/>
              </a:solidFill>
              <a:highlight>
                <a:srgbClr val="FFFF00"/>
              </a:highlight>
              <a:latin typeface="Arial" panose="020B0604020202020204" pitchFamily="34" charset="0"/>
              <a:cs typeface="Arial" panose="020B0604020202020204" pitchFamily="34" charset="0"/>
            </a:endParaRPr>
          </a:p>
          <a:p>
            <a:pPr marL="742950" lvl="1" indent="-285750" defTabSz="914400">
              <a:spcBef>
                <a:spcPts val="100"/>
              </a:spcBef>
              <a:spcAft>
                <a:spcPts val="100"/>
              </a:spcAft>
              <a:buFont typeface="Wingdings" panose="05000000000000000000" pitchFamily="2" charset="2"/>
              <a:buChar char="§"/>
              <a:defRPr/>
            </a:pPr>
            <a:r>
              <a:rPr lang="en-US" sz="1200" kern="0" dirty="0" smtClean="0">
                <a:solidFill>
                  <a:prstClr val="black"/>
                </a:solidFill>
                <a:latin typeface="Arial" panose="020B0604020202020204" pitchFamily="34" charset="0"/>
                <a:cs typeface="Arial" panose="020B0604020202020204" pitchFamily="34" charset="0"/>
              </a:rPr>
              <a:t>(2023) </a:t>
            </a:r>
            <a:r>
              <a:rPr lang="en-US" sz="1200" kern="0" dirty="0">
                <a:solidFill>
                  <a:prstClr val="black"/>
                </a:solidFill>
                <a:latin typeface="Arial" panose="020B0604020202020204" pitchFamily="34" charset="0"/>
                <a:cs typeface="Arial" panose="020B0604020202020204" pitchFamily="34" charset="0"/>
              </a:rPr>
              <a:t>– </a:t>
            </a:r>
            <a:r>
              <a:rPr lang="en-US" sz="1200" kern="0" dirty="0" smtClean="0">
                <a:solidFill>
                  <a:prstClr val="black"/>
                </a:solidFill>
                <a:latin typeface="Arial" panose="020B0604020202020204" pitchFamily="34" charset="0"/>
                <a:cs typeface="Arial" panose="020B0604020202020204" pitchFamily="34" charset="0"/>
              </a:rPr>
              <a:t>improved interpolation of trajectories near the poles</a:t>
            </a:r>
          </a:p>
          <a:p>
            <a:pPr marL="742950" lvl="1" indent="-285750" defTabSz="914400">
              <a:spcBef>
                <a:spcPts val="100"/>
              </a:spcBef>
              <a:spcAft>
                <a:spcPts val="100"/>
              </a:spcAft>
              <a:buFont typeface="Wingdings" panose="05000000000000000000" pitchFamily="2" charset="2"/>
              <a:buChar char="§"/>
              <a:defRPr/>
            </a:pPr>
            <a:r>
              <a:rPr lang="en-US" sz="1200" kern="0" dirty="0" smtClean="0">
                <a:solidFill>
                  <a:prstClr val="black"/>
                </a:solidFill>
                <a:latin typeface="Arial" panose="020B0604020202020204" pitchFamily="34" charset="0"/>
                <a:cs typeface="Arial" panose="020B0604020202020204" pitchFamily="34" charset="0"/>
              </a:rPr>
              <a:t>(2023) – improved divergence calculation</a:t>
            </a:r>
            <a:endParaRPr lang="en-US" sz="1200" kern="0" dirty="0">
              <a:solidFill>
                <a:prstClr val="black"/>
              </a:solidFill>
              <a:latin typeface="Arial" panose="020B0604020202020204" pitchFamily="34" charset="0"/>
              <a:cs typeface="Arial" panose="020B0604020202020204" pitchFamily="34" charset="0"/>
            </a:endParaRPr>
          </a:p>
          <a:p>
            <a:pPr marR="0" lvl="1" algn="l" defTabSz="914400" rtl="0" eaLnBrk="1" fontAlgn="auto" latinLnBrk="0" hangingPunct="1">
              <a:lnSpc>
                <a:spcPct val="100000"/>
              </a:lnSpc>
              <a:spcBef>
                <a:spcPts val="100"/>
              </a:spcBef>
              <a:spcAft>
                <a:spcPts val="100"/>
              </a:spcAft>
              <a:buClr>
                <a:srgbClr val="000000"/>
              </a:buClr>
              <a:buSzTx/>
              <a:tabLst/>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p:txBody>
      </p:sp>
      <p:sp>
        <p:nvSpPr>
          <p:cNvPr id="83" name="Google Shape;106;p13">
            <a:extLst>
              <a:ext uri="{FF2B5EF4-FFF2-40B4-BE49-F238E27FC236}">
                <a16:creationId xmlns:a16="http://schemas.microsoft.com/office/drawing/2014/main" id="{F581FC8D-A043-4E9E-BA43-2EE9E888158C}"/>
              </a:ext>
            </a:extLst>
          </p:cNvPr>
          <p:cNvSpPr txBox="1"/>
          <p:nvPr/>
        </p:nvSpPr>
        <p:spPr>
          <a:xfrm>
            <a:off x="219636" y="873780"/>
            <a:ext cx="4592064" cy="417640"/>
          </a:xfrm>
          <a:prstGeom prst="rect">
            <a:avLst/>
          </a:prstGeom>
          <a:noFill/>
          <a:ln w="28575">
            <a:noFill/>
            <a:extLst>
              <a:ext uri="{C807C97D-BFC1-408E-A445-0C87EB9F89A2}">
                <ask:lineSketchStyleProps xmlns:ask="http://schemas.microsoft.com/office/drawing/2018/sketchyshapes" xmlns="" sd="568553409">
                  <a:custGeom>
                    <a:avLst/>
                    <a:gdLst>
                      <a:gd name="connsiteX0" fmla="*/ 0 w 5357077"/>
                      <a:gd name="connsiteY0" fmla="*/ 0 h 486561"/>
                      <a:gd name="connsiteX1" fmla="*/ 616064 w 5357077"/>
                      <a:gd name="connsiteY1" fmla="*/ 0 h 486561"/>
                      <a:gd name="connsiteX2" fmla="*/ 1392840 w 5357077"/>
                      <a:gd name="connsiteY2" fmla="*/ 0 h 486561"/>
                      <a:gd name="connsiteX3" fmla="*/ 2116045 w 5357077"/>
                      <a:gd name="connsiteY3" fmla="*/ 0 h 486561"/>
                      <a:gd name="connsiteX4" fmla="*/ 2892822 w 5357077"/>
                      <a:gd name="connsiteY4" fmla="*/ 0 h 486561"/>
                      <a:gd name="connsiteX5" fmla="*/ 3508885 w 5357077"/>
                      <a:gd name="connsiteY5" fmla="*/ 0 h 486561"/>
                      <a:gd name="connsiteX6" fmla="*/ 4232091 w 5357077"/>
                      <a:gd name="connsiteY6" fmla="*/ 0 h 486561"/>
                      <a:gd name="connsiteX7" fmla="*/ 4741013 w 5357077"/>
                      <a:gd name="connsiteY7" fmla="*/ 0 h 486561"/>
                      <a:gd name="connsiteX8" fmla="*/ 5357077 w 5357077"/>
                      <a:gd name="connsiteY8" fmla="*/ 0 h 486561"/>
                      <a:gd name="connsiteX9" fmla="*/ 5357077 w 5357077"/>
                      <a:gd name="connsiteY9" fmla="*/ 486561 h 486561"/>
                      <a:gd name="connsiteX10" fmla="*/ 4848155 w 5357077"/>
                      <a:gd name="connsiteY10" fmla="*/ 486561 h 486561"/>
                      <a:gd name="connsiteX11" fmla="*/ 4071379 w 5357077"/>
                      <a:gd name="connsiteY11" fmla="*/ 486561 h 486561"/>
                      <a:gd name="connsiteX12" fmla="*/ 3562456 w 5357077"/>
                      <a:gd name="connsiteY12" fmla="*/ 486561 h 486561"/>
                      <a:gd name="connsiteX13" fmla="*/ 2785680 w 5357077"/>
                      <a:gd name="connsiteY13" fmla="*/ 486561 h 486561"/>
                      <a:gd name="connsiteX14" fmla="*/ 2008904 w 5357077"/>
                      <a:gd name="connsiteY14" fmla="*/ 486561 h 486561"/>
                      <a:gd name="connsiteX15" fmla="*/ 1392840 w 5357077"/>
                      <a:gd name="connsiteY15" fmla="*/ 486561 h 486561"/>
                      <a:gd name="connsiteX16" fmla="*/ 883918 w 5357077"/>
                      <a:gd name="connsiteY16" fmla="*/ 486561 h 486561"/>
                      <a:gd name="connsiteX17" fmla="*/ 0 w 5357077"/>
                      <a:gd name="connsiteY17" fmla="*/ 486561 h 486561"/>
                      <a:gd name="connsiteX18" fmla="*/ 0 w 5357077"/>
                      <a:gd name="connsiteY18" fmla="*/ 0 h 48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357077" h="486561" fill="none" extrusionOk="0">
                        <a:moveTo>
                          <a:pt x="0" y="0"/>
                        </a:moveTo>
                        <a:cubicBezTo>
                          <a:pt x="225494" y="21499"/>
                          <a:pt x="394911" y="-23023"/>
                          <a:pt x="616064" y="0"/>
                        </a:cubicBezTo>
                        <a:cubicBezTo>
                          <a:pt x="837217" y="23023"/>
                          <a:pt x="1085579" y="6641"/>
                          <a:pt x="1392840" y="0"/>
                        </a:cubicBezTo>
                        <a:cubicBezTo>
                          <a:pt x="1700101" y="-6641"/>
                          <a:pt x="1905269" y="9980"/>
                          <a:pt x="2116045" y="0"/>
                        </a:cubicBezTo>
                        <a:cubicBezTo>
                          <a:pt x="2326821" y="-9980"/>
                          <a:pt x="2628659" y="-13447"/>
                          <a:pt x="2892822" y="0"/>
                        </a:cubicBezTo>
                        <a:cubicBezTo>
                          <a:pt x="3156985" y="13447"/>
                          <a:pt x="3372685" y="4293"/>
                          <a:pt x="3508885" y="0"/>
                        </a:cubicBezTo>
                        <a:cubicBezTo>
                          <a:pt x="3645085" y="-4293"/>
                          <a:pt x="3939959" y="-35308"/>
                          <a:pt x="4232091" y="0"/>
                        </a:cubicBezTo>
                        <a:cubicBezTo>
                          <a:pt x="4524223" y="35308"/>
                          <a:pt x="4627991" y="7142"/>
                          <a:pt x="4741013" y="0"/>
                        </a:cubicBezTo>
                        <a:cubicBezTo>
                          <a:pt x="4854035" y="-7142"/>
                          <a:pt x="5184255" y="-1515"/>
                          <a:pt x="5357077" y="0"/>
                        </a:cubicBezTo>
                        <a:cubicBezTo>
                          <a:pt x="5375656" y="116229"/>
                          <a:pt x="5363405" y="281137"/>
                          <a:pt x="5357077" y="486561"/>
                        </a:cubicBezTo>
                        <a:cubicBezTo>
                          <a:pt x="5172844" y="474807"/>
                          <a:pt x="4973844" y="500471"/>
                          <a:pt x="4848155" y="486561"/>
                        </a:cubicBezTo>
                        <a:cubicBezTo>
                          <a:pt x="4722466" y="472651"/>
                          <a:pt x="4304900" y="475177"/>
                          <a:pt x="4071379" y="486561"/>
                        </a:cubicBezTo>
                        <a:cubicBezTo>
                          <a:pt x="3837858" y="497945"/>
                          <a:pt x="3726093" y="467449"/>
                          <a:pt x="3562456" y="486561"/>
                        </a:cubicBezTo>
                        <a:cubicBezTo>
                          <a:pt x="3398819" y="505673"/>
                          <a:pt x="3098946" y="490856"/>
                          <a:pt x="2785680" y="486561"/>
                        </a:cubicBezTo>
                        <a:cubicBezTo>
                          <a:pt x="2472414" y="482266"/>
                          <a:pt x="2178783" y="473273"/>
                          <a:pt x="2008904" y="486561"/>
                        </a:cubicBezTo>
                        <a:cubicBezTo>
                          <a:pt x="1839025" y="499849"/>
                          <a:pt x="1589463" y="515663"/>
                          <a:pt x="1392840" y="486561"/>
                        </a:cubicBezTo>
                        <a:cubicBezTo>
                          <a:pt x="1196217" y="457459"/>
                          <a:pt x="1104909" y="475836"/>
                          <a:pt x="883918" y="486561"/>
                        </a:cubicBezTo>
                        <a:cubicBezTo>
                          <a:pt x="662927" y="497286"/>
                          <a:pt x="258592" y="497196"/>
                          <a:pt x="0" y="486561"/>
                        </a:cubicBezTo>
                        <a:cubicBezTo>
                          <a:pt x="17177" y="351267"/>
                          <a:pt x="2013" y="139597"/>
                          <a:pt x="0" y="0"/>
                        </a:cubicBezTo>
                        <a:close/>
                      </a:path>
                      <a:path w="5357077" h="486561" stroke="0" extrusionOk="0">
                        <a:moveTo>
                          <a:pt x="0" y="0"/>
                        </a:moveTo>
                        <a:cubicBezTo>
                          <a:pt x="244128" y="11871"/>
                          <a:pt x="438231" y="-8335"/>
                          <a:pt x="562493" y="0"/>
                        </a:cubicBezTo>
                        <a:cubicBezTo>
                          <a:pt x="686755" y="8335"/>
                          <a:pt x="937704" y="1301"/>
                          <a:pt x="1178557" y="0"/>
                        </a:cubicBezTo>
                        <a:cubicBezTo>
                          <a:pt x="1419410" y="-1301"/>
                          <a:pt x="1557341" y="-10170"/>
                          <a:pt x="1848192" y="0"/>
                        </a:cubicBezTo>
                        <a:cubicBezTo>
                          <a:pt x="2139044" y="10170"/>
                          <a:pt x="2265472" y="26756"/>
                          <a:pt x="2624968" y="0"/>
                        </a:cubicBezTo>
                        <a:cubicBezTo>
                          <a:pt x="2984464" y="-26756"/>
                          <a:pt x="3008148" y="-22838"/>
                          <a:pt x="3294602" y="0"/>
                        </a:cubicBezTo>
                        <a:cubicBezTo>
                          <a:pt x="3581056" y="22838"/>
                          <a:pt x="3686414" y="16931"/>
                          <a:pt x="3910666" y="0"/>
                        </a:cubicBezTo>
                        <a:cubicBezTo>
                          <a:pt x="4134918" y="-16931"/>
                          <a:pt x="4278836" y="10037"/>
                          <a:pt x="4580301" y="0"/>
                        </a:cubicBezTo>
                        <a:cubicBezTo>
                          <a:pt x="4881766" y="-10037"/>
                          <a:pt x="5125772" y="31458"/>
                          <a:pt x="5357077" y="0"/>
                        </a:cubicBezTo>
                        <a:cubicBezTo>
                          <a:pt x="5362276" y="202651"/>
                          <a:pt x="5353760" y="376567"/>
                          <a:pt x="5357077" y="486561"/>
                        </a:cubicBezTo>
                        <a:cubicBezTo>
                          <a:pt x="5077808" y="463393"/>
                          <a:pt x="4942051" y="479115"/>
                          <a:pt x="4794584" y="486561"/>
                        </a:cubicBezTo>
                        <a:cubicBezTo>
                          <a:pt x="4647117" y="494007"/>
                          <a:pt x="4419340" y="498233"/>
                          <a:pt x="4071379" y="486561"/>
                        </a:cubicBezTo>
                        <a:cubicBezTo>
                          <a:pt x="3723419" y="474889"/>
                          <a:pt x="3643073" y="470623"/>
                          <a:pt x="3508885" y="486561"/>
                        </a:cubicBezTo>
                        <a:cubicBezTo>
                          <a:pt x="3374697" y="502499"/>
                          <a:pt x="3099247" y="468145"/>
                          <a:pt x="2732109" y="486561"/>
                        </a:cubicBezTo>
                        <a:cubicBezTo>
                          <a:pt x="2364971" y="504977"/>
                          <a:pt x="2437494" y="474872"/>
                          <a:pt x="2169616" y="486561"/>
                        </a:cubicBezTo>
                        <a:cubicBezTo>
                          <a:pt x="1901738" y="498250"/>
                          <a:pt x="1661669" y="473162"/>
                          <a:pt x="1446411" y="486561"/>
                        </a:cubicBezTo>
                        <a:cubicBezTo>
                          <a:pt x="1231153" y="499960"/>
                          <a:pt x="1109176" y="512485"/>
                          <a:pt x="776776" y="486561"/>
                        </a:cubicBezTo>
                        <a:cubicBezTo>
                          <a:pt x="444377" y="460637"/>
                          <a:pt x="376805" y="483379"/>
                          <a:pt x="0" y="486561"/>
                        </a:cubicBezTo>
                        <a:cubicBezTo>
                          <a:pt x="-16054" y="328610"/>
                          <a:pt x="10227" y="218681"/>
                          <a:pt x="0" y="0"/>
                        </a:cubicBezTo>
                        <a:close/>
                      </a:path>
                    </a:pathLst>
                  </a:custGeom>
                  <ask:type>
                    <ask:lineSketchNone/>
                  </ask:type>
                </ask:lineSketchStyleProps>
              </a:ext>
            </a:extLst>
          </a:ln>
        </p:spPr>
        <p:txBody>
          <a:bodyPr spcFirstLastPara="1" wrap="square" lIns="91425" tIns="45700" rIns="91425" bIns="45700" anchor="b" anchorCtr="0">
            <a:noAutofit/>
          </a:bodyPr>
          <a:lstStyle/>
          <a:p>
            <a:pPr marL="0" marR="0" lvl="0" indent="0" defTabSz="914400" rtl="0" eaLnBrk="1" fontAlgn="auto" latinLnBrk="0" hangingPunct="1">
              <a:lnSpc>
                <a:spcPct val="90000"/>
              </a:lnSpc>
              <a:spcBef>
                <a:spcPts val="0"/>
              </a:spcBef>
              <a:spcAft>
                <a:spcPts val="0"/>
              </a:spcAft>
              <a:buClrTx/>
              <a:buSzTx/>
              <a:buFontTx/>
              <a:buNone/>
              <a:tabLst/>
              <a:defRPr/>
            </a:pPr>
            <a:r>
              <a:rPr kumimoji="0" lang="en-US" b="1" i="0" u="none" strike="noStrike" kern="1200" cap="none" spc="0" normalizeH="0" baseline="0" noProof="0" dirty="0">
                <a:ln>
                  <a:noFill/>
                </a:ln>
                <a:effectLst/>
                <a:uLnTx/>
                <a:uFillTx/>
                <a:latin typeface="Arial" panose="020B0604020202020204" pitchFamily="34" charset="0"/>
                <a:cs typeface="Arial" panose="020B0604020202020204" pitchFamily="34" charset="0"/>
              </a:rPr>
              <a:t>New </a:t>
            </a:r>
            <a:r>
              <a:rPr lang="en-US" b="1" kern="1200" dirty="0">
                <a:latin typeface="Arial" panose="020B0604020202020204" pitchFamily="34" charset="0"/>
                <a:cs typeface="Arial" panose="020B0604020202020204" pitchFamily="34" charset="0"/>
              </a:rPr>
              <a:t>HYSPLIT</a:t>
            </a:r>
            <a:r>
              <a:rPr kumimoji="0" lang="en-US" b="1" i="0" u="none" strike="noStrike" kern="1200" cap="none" spc="0" normalizeH="0" baseline="0" noProof="0" dirty="0">
                <a:ln>
                  <a:noFill/>
                </a:ln>
                <a:effectLst/>
                <a:uLnTx/>
                <a:uFillTx/>
                <a:latin typeface="Arial" panose="020B0604020202020204" pitchFamily="34" charset="0"/>
                <a:cs typeface="Arial" panose="020B0604020202020204" pitchFamily="34" charset="0"/>
              </a:rPr>
              <a:t> physics</a:t>
            </a:r>
            <a:endParaRPr kumimoji="0" b="1"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84" name="Content Placeholder 5">
            <a:extLst>
              <a:ext uri="{FF2B5EF4-FFF2-40B4-BE49-F238E27FC236}">
                <a16:creationId xmlns:a16="http://schemas.microsoft.com/office/drawing/2014/main" id="{E5B8EA6E-B4D6-4D87-AB78-D0107E7B04A5}"/>
              </a:ext>
            </a:extLst>
          </p:cNvPr>
          <p:cNvSpPr txBox="1">
            <a:spLocks/>
          </p:cNvSpPr>
          <p:nvPr/>
        </p:nvSpPr>
        <p:spPr>
          <a:xfrm>
            <a:off x="5734634" y="1251483"/>
            <a:ext cx="5838802" cy="4710571"/>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marR="0" lvl="0"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Ø"/>
              <a:tabLst/>
              <a:defRPr/>
            </a:pPr>
            <a:r>
              <a:rPr lang="en-US" sz="1200" b="1" kern="0" noProof="0" dirty="0">
                <a:solidFill>
                  <a:prstClr val="black"/>
                </a:solidFill>
                <a:highlight>
                  <a:srgbClr val="FFFF00"/>
                </a:highlight>
                <a:latin typeface="Arial" panose="020B0604020202020204" pitchFamily="34" charset="0"/>
                <a:cs typeface="Arial" panose="020B0604020202020204" pitchFamily="34" charset="0"/>
              </a:rPr>
              <a:t>M</a:t>
            </a:r>
            <a:r>
              <a:rPr kumimoji="0" lang="en-US" sz="1200" b="1" i="0" u="none" strike="noStrike" kern="0" cap="none" spc="0" normalizeH="0" baseline="0" noProof="0" dirty="0" smtClean="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rPr>
              <a:t>ore </a:t>
            </a:r>
            <a:r>
              <a:rPr kumimoji="0" lang="en-US" sz="1200" b="1" i="0" u="none" strike="noStrike" kern="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rPr>
              <a:t>functionality for polar concentration grids</a:t>
            </a:r>
          </a:p>
          <a:p>
            <a:pPr marL="742950" marR="0" lvl="1"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(2018) - Now works with puffs as well as particles</a:t>
            </a:r>
          </a:p>
          <a:p>
            <a:pPr marL="285750" marR="0" lvl="0"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Ø"/>
              <a:tabLst/>
              <a:defRPr/>
            </a:pPr>
            <a:r>
              <a:rPr kumimoji="0" lang="en-US" sz="1200" b="1" i="0" u="none" strike="noStrike" kern="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rPr>
              <a:t>HYSPTEST program</a:t>
            </a:r>
          </a:p>
          <a:p>
            <a:pPr marL="742950" marR="0" lvl="1"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(2019) - Tests inputs and configs to diagnose common errors</a:t>
            </a:r>
          </a:p>
          <a:p>
            <a:pPr marL="285750" marR="0" lvl="0"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Ø"/>
              <a:tabLst/>
              <a:defRPr/>
            </a:pPr>
            <a:r>
              <a:rPr kumimoji="0" lang="en-US" sz="1200" b="1" i="0" u="none" strike="noStrike" kern="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rPr>
              <a:t>Center-of-Mass Trajectory option</a:t>
            </a:r>
          </a:p>
          <a:p>
            <a:pPr marL="742950" marR="0" lvl="1"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(2020) - Center-of-Mass trajectories (CMTFN)</a:t>
            </a:r>
          </a:p>
          <a:p>
            <a:pPr marL="285750" marR="0" lvl="0"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Ø"/>
              <a:tabLst/>
              <a:defRPr/>
            </a:pPr>
            <a:r>
              <a:rPr kumimoji="0" lang="en-US" sz="1200" b="1" i="0" u="none" strike="noStrike" kern="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rPr>
              <a:t>Python post-processing graphics programs </a:t>
            </a:r>
          </a:p>
          <a:p>
            <a:pPr marL="742950" marR="0" lvl="1"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(2020) – including new map backgrounds, zooming features</a:t>
            </a:r>
          </a:p>
          <a:p>
            <a:pPr marL="285750" marR="0" lvl="0"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Ø"/>
              <a:tabLst/>
              <a:defRPr/>
            </a:pPr>
            <a:r>
              <a:rPr kumimoji="0" lang="en-US" sz="1200" b="1" i="0" u="none" strike="noStrike" kern="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rPr>
              <a:t>SVG graphics outputs – as an alternative to postscript</a:t>
            </a:r>
          </a:p>
          <a:p>
            <a:pPr marL="742950" marR="0" lvl="1"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(2021) – avoids </a:t>
            </a:r>
            <a:r>
              <a:rPr kumimoji="0" lang="en-US" sz="1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Arial"/>
              </a:rPr>
              <a:t>Ghostscript</a:t>
            </a:r>
            <a:r>
              <a:rPr kumimoji="0" lang="en-US" sz="1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 </a:t>
            </a:r>
            <a:r>
              <a:rPr kumimoji="0" lang="en-US" sz="12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Arial"/>
              </a:rPr>
              <a:t>Ghostview</a:t>
            </a:r>
            <a:r>
              <a:rPr kumimoji="0" lang="en-US" sz="1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compatibility issues</a:t>
            </a:r>
          </a:p>
          <a:p>
            <a:pPr marL="285750" marR="0" lvl="0"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Ø"/>
              <a:tabLst/>
              <a:defRPr/>
            </a:pPr>
            <a:r>
              <a:rPr kumimoji="0" lang="en-US" sz="1200" b="1" i="0" u="none" strike="noStrike" kern="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rPr>
              <a:t>Density estimation via Gaussian Mixture Models</a:t>
            </a:r>
          </a:p>
          <a:p>
            <a:pPr marL="742950" marR="0" lvl="1" indent="-285750" algn="l" defTabSz="914400" rtl="0" eaLnBrk="1" fontAlgn="auto" latinLnBrk="0" hangingPunct="1">
              <a:lnSpc>
                <a:spcPts val="1400"/>
              </a:lnSpc>
              <a:spcBef>
                <a:spcPts val="200"/>
              </a:spcBef>
              <a:spcAft>
                <a:spcPts val="200"/>
              </a:spcAft>
              <a:buClr>
                <a:srgbClr val="000000"/>
              </a:buClr>
              <a:buSzTx/>
              <a:buFont typeface="Wingdings" panose="05000000000000000000" pitchFamily="2" charset="2"/>
              <a:buChar char="§"/>
              <a:tabLst/>
              <a:defRPr/>
            </a:pP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(2020) </a:t>
            </a:r>
            <a:r>
              <a:rPr kumimoji="0" lang="en-US" sz="9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Crawford, A:  The Use of Gaussian Mixture Models with Atmospheric Lagrangian Particle Dispersion Models for Density Estimation and Feature Identification. </a:t>
            </a:r>
            <a:r>
              <a:rPr kumimoji="0" lang="en-US" sz="900" b="0" i="1"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Atmosphere</a:t>
            </a:r>
            <a:r>
              <a:rPr kumimoji="0" lang="en-US" sz="9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t>
            </a:r>
            <a:r>
              <a:rPr kumimoji="0" lang="en-US" sz="9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11</a:t>
            </a:r>
            <a:r>
              <a:rPr kumimoji="0" lang="en-US" sz="9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:1369. doi:10.3390/atmos11121369</a:t>
            </a:r>
          </a:p>
          <a:p>
            <a:pPr marL="285750" marR="0" lvl="0"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Ø"/>
              <a:tabLst/>
              <a:defRPr/>
            </a:pPr>
            <a:r>
              <a:rPr kumimoji="0" lang="en-US" sz="1200" b="1" i="0" u="none" strike="noStrike" kern="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rPr>
              <a:t>Additional meteorological data conversion programs</a:t>
            </a:r>
          </a:p>
          <a:p>
            <a:pPr marL="742950" marR="0" lvl="1"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(2017-21) – e.g., ECMWF, ERA5, MERRA, CESM, AER </a:t>
            </a:r>
          </a:p>
          <a:p>
            <a:pPr marL="285750" marR="0" lvl="0"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Ø"/>
              <a:tabLst/>
              <a:defRPr/>
            </a:pPr>
            <a:r>
              <a:rPr kumimoji="0" lang="en-US" sz="1200" b="1" i="0" u="none" strike="noStrike" kern="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sym typeface="Arial"/>
              </a:rPr>
              <a:t>Higher resolution land cover, roughness length, and terrain datasets</a:t>
            </a:r>
          </a:p>
          <a:p>
            <a:pPr marL="742950" marR="0" lvl="1"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(2020) – 0.1</a:t>
            </a:r>
            <a:r>
              <a:rPr kumimoji="0" lang="en-US" sz="1200" b="0" i="0" u="none" strike="noStrike" kern="0" cap="none" spc="0" normalizeH="0" baseline="30000" noProof="0" dirty="0">
                <a:ln>
                  <a:noFill/>
                </a:ln>
                <a:solidFill>
                  <a:prstClr val="black"/>
                </a:solidFill>
                <a:effectLst/>
                <a:uLnTx/>
                <a:uFillTx/>
                <a:latin typeface="Arial" panose="020B0604020202020204" pitchFamily="34" charset="0"/>
                <a:cs typeface="Arial" panose="020B0604020202020204" pitchFamily="34" charset="0"/>
                <a:sym typeface="Arial"/>
              </a:rPr>
              <a:t>o</a:t>
            </a: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and 0.5</a:t>
            </a:r>
            <a:r>
              <a:rPr kumimoji="0" lang="en-US" sz="1200" b="0" i="0" u="none" strike="noStrike" kern="0" cap="none" spc="0" normalizeH="0" baseline="30000" noProof="0" dirty="0">
                <a:ln>
                  <a:noFill/>
                </a:ln>
                <a:solidFill>
                  <a:prstClr val="black"/>
                </a:solidFill>
                <a:effectLst/>
                <a:uLnTx/>
                <a:uFillTx/>
                <a:latin typeface="Arial" panose="020B0604020202020204" pitchFamily="34" charset="0"/>
                <a:cs typeface="Arial" panose="020B0604020202020204" pitchFamily="34" charset="0"/>
                <a:sym typeface="Arial"/>
              </a:rPr>
              <a:t>o</a:t>
            </a: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datasets added to supplement 1</a:t>
            </a:r>
            <a:r>
              <a:rPr kumimoji="0" lang="en-US" sz="1200" b="0" i="0" u="none" strike="noStrike" kern="0" cap="none" spc="0" normalizeH="0" baseline="30000" noProof="0" dirty="0">
                <a:ln>
                  <a:noFill/>
                </a:ln>
                <a:solidFill>
                  <a:prstClr val="black"/>
                </a:solidFill>
                <a:effectLst/>
                <a:uLnTx/>
                <a:uFillTx/>
                <a:latin typeface="Arial" panose="020B0604020202020204" pitchFamily="34" charset="0"/>
                <a:cs typeface="Arial" panose="020B0604020202020204" pitchFamily="34" charset="0"/>
                <a:sym typeface="Arial"/>
              </a:rPr>
              <a:t>o</a:t>
            </a:r>
            <a:r>
              <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rPr>
              <a:t> dataset</a:t>
            </a:r>
          </a:p>
          <a:p>
            <a:pPr marL="285750" lvl="0" indent="-285750" defTabSz="914400">
              <a:spcBef>
                <a:spcPts val="100"/>
              </a:spcBef>
              <a:spcAft>
                <a:spcPts val="100"/>
              </a:spcAft>
              <a:buFont typeface="Wingdings" panose="05000000000000000000" pitchFamily="2" charset="2"/>
              <a:buChar char="Ø"/>
              <a:defRPr/>
            </a:pPr>
            <a:r>
              <a:rPr lang="en-US" sz="1200" b="1" kern="0" dirty="0" smtClean="0">
                <a:solidFill>
                  <a:prstClr val="black"/>
                </a:solidFill>
                <a:highlight>
                  <a:srgbClr val="FFFF00"/>
                </a:highlight>
                <a:latin typeface="Arial" panose="020B0604020202020204" pitchFamily="34" charset="0"/>
                <a:cs typeface="Arial" panose="020B0604020202020204" pitchFamily="34" charset="0"/>
              </a:rPr>
              <a:t>Diagnostics</a:t>
            </a:r>
            <a:endParaRPr lang="en-US" sz="1200" b="1" kern="0" dirty="0">
              <a:solidFill>
                <a:prstClr val="black"/>
              </a:solidFill>
              <a:highlight>
                <a:srgbClr val="FFFF00"/>
              </a:highlight>
              <a:latin typeface="Arial" panose="020B0604020202020204" pitchFamily="34" charset="0"/>
              <a:cs typeface="Arial" panose="020B0604020202020204" pitchFamily="34" charset="0"/>
            </a:endParaRPr>
          </a:p>
          <a:p>
            <a:pPr marL="742950" lvl="1" indent="-285750" defTabSz="914400">
              <a:spcBef>
                <a:spcPts val="100"/>
              </a:spcBef>
              <a:spcAft>
                <a:spcPts val="100"/>
              </a:spcAft>
              <a:buFont typeface="Wingdings" panose="05000000000000000000" pitchFamily="2" charset="2"/>
              <a:buChar char="§"/>
              <a:defRPr/>
            </a:pPr>
            <a:r>
              <a:rPr lang="en-US" sz="1200" kern="0" dirty="0" smtClean="0">
                <a:solidFill>
                  <a:prstClr val="black"/>
                </a:solidFill>
                <a:latin typeface="Arial" panose="020B0604020202020204" pitchFamily="34" charset="0"/>
                <a:cs typeface="Arial" panose="020B0604020202020204" pitchFamily="34" charset="0"/>
              </a:rPr>
              <a:t>(2022-2023) </a:t>
            </a:r>
            <a:r>
              <a:rPr lang="en-US" sz="1200" kern="0" dirty="0">
                <a:solidFill>
                  <a:prstClr val="black"/>
                </a:solidFill>
                <a:latin typeface="Arial" panose="020B0604020202020204" pitchFamily="34" charset="0"/>
                <a:cs typeface="Arial" panose="020B0604020202020204" pitchFamily="34" charset="0"/>
              </a:rPr>
              <a:t>– </a:t>
            </a:r>
            <a:r>
              <a:rPr lang="en-US" sz="1200" kern="0" dirty="0" smtClean="0">
                <a:solidFill>
                  <a:prstClr val="black"/>
                </a:solidFill>
                <a:latin typeface="Arial" panose="020B0604020202020204" pitchFamily="34" charset="0"/>
                <a:cs typeface="Arial" panose="020B0604020202020204" pitchFamily="34" charset="0"/>
              </a:rPr>
              <a:t>unit-tests added for improved diagnostics</a:t>
            </a:r>
            <a:endPar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a:p>
            <a:pPr marL="742950" marR="0" lvl="1"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a:p>
            <a:pPr marL="742950" marR="0" lvl="1"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a:p>
            <a:pPr marL="742950" marR="0" lvl="1"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a:p>
            <a:pPr marL="285750" marR="0" lvl="0" indent="-285750" algn="l" defTabSz="914400" rtl="0" eaLnBrk="1" fontAlgn="auto" latinLnBrk="0" hangingPunct="1">
              <a:lnSpc>
                <a:spcPct val="100000"/>
              </a:lnSpc>
              <a:spcBef>
                <a:spcPts val="200"/>
              </a:spcBef>
              <a:spcAft>
                <a:spcPts val="200"/>
              </a:spcAft>
              <a:buClr>
                <a:srgbClr val="000000"/>
              </a:buClr>
              <a:buSzTx/>
              <a:buFont typeface="Wingdings" panose="05000000000000000000" pitchFamily="2" charset="2"/>
              <a:buChar char="§"/>
              <a:tabLst/>
              <a:defRPr/>
            </a:pPr>
            <a:endParaRPr kumimoji="0" lang="en-US" sz="1200" b="0" i="0" u="none" strike="noStrike" kern="0" cap="none" spc="0" normalizeH="0" baseline="0" noProof="0" dirty="0">
              <a:ln>
                <a:noFill/>
              </a:ln>
              <a:solidFill>
                <a:srgbClr val="0070C0"/>
              </a:solidFill>
              <a:effectLst/>
              <a:uLnTx/>
              <a:uFillTx/>
              <a:latin typeface="Arial" panose="020B0604020202020204" pitchFamily="34" charset="0"/>
              <a:cs typeface="Arial" panose="020B0604020202020204" pitchFamily="34" charset="0"/>
              <a:sym typeface="Arial"/>
            </a:endParaRPr>
          </a:p>
        </p:txBody>
      </p:sp>
      <p:sp>
        <p:nvSpPr>
          <p:cNvPr id="85" name="Google Shape;106;p13">
            <a:extLst>
              <a:ext uri="{FF2B5EF4-FFF2-40B4-BE49-F238E27FC236}">
                <a16:creationId xmlns:a16="http://schemas.microsoft.com/office/drawing/2014/main" id="{13172339-ED27-48E9-A74B-BF9EA37EE55B}"/>
              </a:ext>
            </a:extLst>
          </p:cNvPr>
          <p:cNvSpPr txBox="1"/>
          <p:nvPr/>
        </p:nvSpPr>
        <p:spPr>
          <a:xfrm>
            <a:off x="5734634" y="873780"/>
            <a:ext cx="4696091" cy="417640"/>
          </a:xfrm>
          <a:prstGeom prst="rect">
            <a:avLst/>
          </a:prstGeom>
          <a:noFill/>
          <a:ln w="28575">
            <a:noFill/>
            <a:extLst>
              <a:ext uri="{C807C97D-BFC1-408E-A445-0C87EB9F89A2}">
                <ask:lineSketchStyleProps xmlns:ask="http://schemas.microsoft.com/office/drawing/2018/sketchyshapes" xmlns="" sd="568553409">
                  <a:custGeom>
                    <a:avLst/>
                    <a:gdLst>
                      <a:gd name="connsiteX0" fmla="*/ 0 w 5464109"/>
                      <a:gd name="connsiteY0" fmla="*/ 0 h 486561"/>
                      <a:gd name="connsiteX1" fmla="*/ 628373 w 5464109"/>
                      <a:gd name="connsiteY1" fmla="*/ 0 h 486561"/>
                      <a:gd name="connsiteX2" fmla="*/ 1420668 w 5464109"/>
                      <a:gd name="connsiteY2" fmla="*/ 0 h 486561"/>
                      <a:gd name="connsiteX3" fmla="*/ 2158323 w 5464109"/>
                      <a:gd name="connsiteY3" fmla="*/ 0 h 486561"/>
                      <a:gd name="connsiteX4" fmla="*/ 2950619 w 5464109"/>
                      <a:gd name="connsiteY4" fmla="*/ 0 h 486561"/>
                      <a:gd name="connsiteX5" fmla="*/ 3578991 w 5464109"/>
                      <a:gd name="connsiteY5" fmla="*/ 0 h 486561"/>
                      <a:gd name="connsiteX6" fmla="*/ 4316646 w 5464109"/>
                      <a:gd name="connsiteY6" fmla="*/ 0 h 486561"/>
                      <a:gd name="connsiteX7" fmla="*/ 4835736 w 5464109"/>
                      <a:gd name="connsiteY7" fmla="*/ 0 h 486561"/>
                      <a:gd name="connsiteX8" fmla="*/ 5464109 w 5464109"/>
                      <a:gd name="connsiteY8" fmla="*/ 0 h 486561"/>
                      <a:gd name="connsiteX9" fmla="*/ 5464109 w 5464109"/>
                      <a:gd name="connsiteY9" fmla="*/ 486561 h 486561"/>
                      <a:gd name="connsiteX10" fmla="*/ 4945019 w 5464109"/>
                      <a:gd name="connsiteY10" fmla="*/ 486561 h 486561"/>
                      <a:gd name="connsiteX11" fmla="*/ 4152723 w 5464109"/>
                      <a:gd name="connsiteY11" fmla="*/ 486561 h 486561"/>
                      <a:gd name="connsiteX12" fmla="*/ 3633632 w 5464109"/>
                      <a:gd name="connsiteY12" fmla="*/ 486561 h 486561"/>
                      <a:gd name="connsiteX13" fmla="*/ 2841337 w 5464109"/>
                      <a:gd name="connsiteY13" fmla="*/ 486561 h 486561"/>
                      <a:gd name="connsiteX14" fmla="*/ 2049041 w 5464109"/>
                      <a:gd name="connsiteY14" fmla="*/ 486561 h 486561"/>
                      <a:gd name="connsiteX15" fmla="*/ 1420668 w 5464109"/>
                      <a:gd name="connsiteY15" fmla="*/ 486561 h 486561"/>
                      <a:gd name="connsiteX16" fmla="*/ 901578 w 5464109"/>
                      <a:gd name="connsiteY16" fmla="*/ 486561 h 486561"/>
                      <a:gd name="connsiteX17" fmla="*/ 0 w 5464109"/>
                      <a:gd name="connsiteY17" fmla="*/ 486561 h 486561"/>
                      <a:gd name="connsiteX18" fmla="*/ 0 w 5464109"/>
                      <a:gd name="connsiteY18" fmla="*/ 0 h 48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64109" h="486561" fill="none" extrusionOk="0">
                        <a:moveTo>
                          <a:pt x="0" y="0"/>
                        </a:moveTo>
                        <a:cubicBezTo>
                          <a:pt x="184418" y="29379"/>
                          <a:pt x="457816" y="20854"/>
                          <a:pt x="628373" y="0"/>
                        </a:cubicBezTo>
                        <a:cubicBezTo>
                          <a:pt x="798930" y="-20854"/>
                          <a:pt x="1188066" y="-20448"/>
                          <a:pt x="1420668" y="0"/>
                        </a:cubicBezTo>
                        <a:cubicBezTo>
                          <a:pt x="1653270" y="20448"/>
                          <a:pt x="1849415" y="22273"/>
                          <a:pt x="2158323" y="0"/>
                        </a:cubicBezTo>
                        <a:cubicBezTo>
                          <a:pt x="2467232" y="-22273"/>
                          <a:pt x="2781027" y="-24348"/>
                          <a:pt x="2950619" y="0"/>
                        </a:cubicBezTo>
                        <a:cubicBezTo>
                          <a:pt x="3120211" y="24348"/>
                          <a:pt x="3276952" y="6699"/>
                          <a:pt x="3578991" y="0"/>
                        </a:cubicBezTo>
                        <a:cubicBezTo>
                          <a:pt x="3881030" y="-6699"/>
                          <a:pt x="3956930" y="-17248"/>
                          <a:pt x="4316646" y="0"/>
                        </a:cubicBezTo>
                        <a:cubicBezTo>
                          <a:pt x="4676363" y="17248"/>
                          <a:pt x="4642278" y="-13907"/>
                          <a:pt x="4835736" y="0"/>
                        </a:cubicBezTo>
                        <a:cubicBezTo>
                          <a:pt x="5029194" y="13907"/>
                          <a:pt x="5333728" y="7738"/>
                          <a:pt x="5464109" y="0"/>
                        </a:cubicBezTo>
                        <a:cubicBezTo>
                          <a:pt x="5482688" y="116229"/>
                          <a:pt x="5470437" y="281137"/>
                          <a:pt x="5464109" y="486561"/>
                        </a:cubicBezTo>
                        <a:cubicBezTo>
                          <a:pt x="5286125" y="505494"/>
                          <a:pt x="5049778" y="494852"/>
                          <a:pt x="4945019" y="486561"/>
                        </a:cubicBezTo>
                        <a:cubicBezTo>
                          <a:pt x="4840260" y="478271"/>
                          <a:pt x="4381860" y="509864"/>
                          <a:pt x="4152723" y="486561"/>
                        </a:cubicBezTo>
                        <a:cubicBezTo>
                          <a:pt x="3923586" y="463258"/>
                          <a:pt x="3800919" y="484431"/>
                          <a:pt x="3633632" y="486561"/>
                        </a:cubicBezTo>
                        <a:cubicBezTo>
                          <a:pt x="3466345" y="488691"/>
                          <a:pt x="3036370" y="493538"/>
                          <a:pt x="2841337" y="486561"/>
                        </a:cubicBezTo>
                        <a:cubicBezTo>
                          <a:pt x="2646305" y="479584"/>
                          <a:pt x="2411645" y="477463"/>
                          <a:pt x="2049041" y="486561"/>
                        </a:cubicBezTo>
                        <a:cubicBezTo>
                          <a:pt x="1686437" y="495659"/>
                          <a:pt x="1686574" y="475191"/>
                          <a:pt x="1420668" y="486561"/>
                        </a:cubicBezTo>
                        <a:cubicBezTo>
                          <a:pt x="1154762" y="497931"/>
                          <a:pt x="1148589" y="489165"/>
                          <a:pt x="901578" y="486561"/>
                        </a:cubicBezTo>
                        <a:cubicBezTo>
                          <a:pt x="654567" y="483958"/>
                          <a:pt x="208500" y="494040"/>
                          <a:pt x="0" y="486561"/>
                        </a:cubicBezTo>
                        <a:cubicBezTo>
                          <a:pt x="17177" y="351267"/>
                          <a:pt x="2013" y="139597"/>
                          <a:pt x="0" y="0"/>
                        </a:cubicBezTo>
                        <a:close/>
                      </a:path>
                      <a:path w="5464109" h="486561" stroke="0" extrusionOk="0">
                        <a:moveTo>
                          <a:pt x="0" y="0"/>
                        </a:moveTo>
                        <a:cubicBezTo>
                          <a:pt x="163731" y="16033"/>
                          <a:pt x="425455" y="-988"/>
                          <a:pt x="573731" y="0"/>
                        </a:cubicBezTo>
                        <a:cubicBezTo>
                          <a:pt x="722007" y="988"/>
                          <a:pt x="1060204" y="-15503"/>
                          <a:pt x="1202104" y="0"/>
                        </a:cubicBezTo>
                        <a:cubicBezTo>
                          <a:pt x="1344004" y="15503"/>
                          <a:pt x="1650467" y="13579"/>
                          <a:pt x="1885118" y="0"/>
                        </a:cubicBezTo>
                        <a:cubicBezTo>
                          <a:pt x="2119769" y="-13579"/>
                          <a:pt x="2439170" y="-15021"/>
                          <a:pt x="2677413" y="0"/>
                        </a:cubicBezTo>
                        <a:cubicBezTo>
                          <a:pt x="2915656" y="15021"/>
                          <a:pt x="3083344" y="-26467"/>
                          <a:pt x="3360427" y="0"/>
                        </a:cubicBezTo>
                        <a:cubicBezTo>
                          <a:pt x="3637510" y="26467"/>
                          <a:pt x="3731581" y="25585"/>
                          <a:pt x="3988800" y="0"/>
                        </a:cubicBezTo>
                        <a:cubicBezTo>
                          <a:pt x="4246019" y="-25585"/>
                          <a:pt x="4368010" y="-4837"/>
                          <a:pt x="4671813" y="0"/>
                        </a:cubicBezTo>
                        <a:cubicBezTo>
                          <a:pt x="4975616" y="4837"/>
                          <a:pt x="5277609" y="-25190"/>
                          <a:pt x="5464109" y="0"/>
                        </a:cubicBezTo>
                        <a:cubicBezTo>
                          <a:pt x="5469308" y="202651"/>
                          <a:pt x="5460792" y="376567"/>
                          <a:pt x="5464109" y="486561"/>
                        </a:cubicBezTo>
                        <a:cubicBezTo>
                          <a:pt x="5262718" y="506957"/>
                          <a:pt x="5133306" y="484941"/>
                          <a:pt x="4890378" y="486561"/>
                        </a:cubicBezTo>
                        <a:cubicBezTo>
                          <a:pt x="4647450" y="488181"/>
                          <a:pt x="4440419" y="481507"/>
                          <a:pt x="4152723" y="486561"/>
                        </a:cubicBezTo>
                        <a:cubicBezTo>
                          <a:pt x="3865028" y="491615"/>
                          <a:pt x="3708050" y="514727"/>
                          <a:pt x="3578991" y="486561"/>
                        </a:cubicBezTo>
                        <a:cubicBezTo>
                          <a:pt x="3449932" y="458395"/>
                          <a:pt x="2978031" y="473214"/>
                          <a:pt x="2786696" y="486561"/>
                        </a:cubicBezTo>
                        <a:cubicBezTo>
                          <a:pt x="2595361" y="499908"/>
                          <a:pt x="2333705" y="499000"/>
                          <a:pt x="2212964" y="486561"/>
                        </a:cubicBezTo>
                        <a:cubicBezTo>
                          <a:pt x="2092223" y="474122"/>
                          <a:pt x="1814242" y="455128"/>
                          <a:pt x="1475309" y="486561"/>
                        </a:cubicBezTo>
                        <a:cubicBezTo>
                          <a:pt x="1136376" y="517994"/>
                          <a:pt x="985093" y="458232"/>
                          <a:pt x="792296" y="486561"/>
                        </a:cubicBezTo>
                        <a:cubicBezTo>
                          <a:pt x="599499" y="514890"/>
                          <a:pt x="354986" y="506659"/>
                          <a:pt x="0" y="486561"/>
                        </a:cubicBezTo>
                        <a:cubicBezTo>
                          <a:pt x="-16054" y="328610"/>
                          <a:pt x="10227" y="218681"/>
                          <a:pt x="0" y="0"/>
                        </a:cubicBezTo>
                        <a:close/>
                      </a:path>
                    </a:pathLst>
                  </a:custGeom>
                  <ask:type>
                    <ask:lineSketchNone/>
                  </ask:type>
                </ask:lineSketchStyleProps>
              </a:ext>
            </a:extLst>
          </a:ln>
        </p:spPr>
        <p:txBody>
          <a:bodyPr spcFirstLastPara="1" wrap="square" lIns="91425" tIns="45700" rIns="91425" bIns="45700" anchor="b" anchorCtr="0">
            <a:noAutofit/>
          </a:bodyPr>
          <a:lstStyle/>
          <a:p>
            <a:pPr marL="0" marR="0" lvl="0" indent="0" defTabSz="914400" rtl="0" eaLnBrk="1" fontAlgn="auto" latinLnBrk="0" hangingPunct="1">
              <a:lnSpc>
                <a:spcPct val="90000"/>
              </a:lnSpc>
              <a:spcBef>
                <a:spcPts val="0"/>
              </a:spcBef>
              <a:spcAft>
                <a:spcPts val="0"/>
              </a:spcAft>
              <a:buClrTx/>
              <a:buSzTx/>
              <a:buFontTx/>
              <a:buNone/>
              <a:tabLst/>
              <a:defRPr/>
            </a:pPr>
            <a:r>
              <a:rPr kumimoji="0" lang="en-US" b="1" i="0" u="none" strike="noStrike" kern="1200" cap="none" spc="0" normalizeH="0" baseline="0" noProof="0" dirty="0">
                <a:ln>
                  <a:noFill/>
                </a:ln>
                <a:effectLst/>
                <a:uLnTx/>
                <a:uFillTx/>
                <a:latin typeface="Arial" panose="020B0604020202020204" pitchFamily="34" charset="0"/>
                <a:cs typeface="Arial" panose="020B0604020202020204" pitchFamily="34" charset="0"/>
              </a:rPr>
              <a:t>New HYSPLIT features</a:t>
            </a:r>
            <a:endParaRPr kumimoji="0" b="1"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746601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2"/>
          <p:cNvSpPr txBox="1">
            <a:spLocks noGrp="1"/>
          </p:cNvSpPr>
          <p:nvPr>
            <p:ph type="title"/>
          </p:nvPr>
        </p:nvSpPr>
        <p:spPr>
          <a:xfrm>
            <a:off x="246695" y="-57258"/>
            <a:ext cx="11479305" cy="82600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74C81"/>
              </a:buClr>
              <a:buSzPts val="3200"/>
              <a:buFont typeface="Arial"/>
              <a:buNone/>
            </a:pPr>
            <a:r>
              <a:rPr lang="en-US" sz="2600" b="1" dirty="0" smtClean="0">
                <a:solidFill>
                  <a:schemeClr val="tx1"/>
                </a:solidFill>
                <a:latin typeface="Arial" panose="020B0604020202020204" pitchFamily="34" charset="0"/>
                <a:cs typeface="Arial" panose="020B0604020202020204" pitchFamily="34" charset="0"/>
              </a:rPr>
              <a:t>HYSPLIT-based Emissions Inverse Modeling System (HEIMS)</a:t>
            </a:r>
            <a:endParaRPr sz="2600" b="1" dirty="0">
              <a:solidFill>
                <a:schemeClr val="tx1"/>
              </a:solidFill>
              <a:latin typeface="Arial" panose="020B0604020202020204" pitchFamily="34" charset="0"/>
              <a:cs typeface="Arial" panose="020B0604020202020204" pitchFamily="34" charset="0"/>
            </a:endParaRPr>
          </a:p>
        </p:txBody>
      </p:sp>
      <p:pic>
        <p:nvPicPr>
          <p:cNvPr id="7" name="그림 1">
            <a:extLst>
              <a:ext uri="{FF2B5EF4-FFF2-40B4-BE49-F238E27FC236}">
                <a16:creationId xmlns:a16="http://schemas.microsoft.com/office/drawing/2014/main" id="{4B9A1354-4BBB-4BC0-8221-2057505B5928}"/>
              </a:ext>
            </a:extLst>
          </p:cNvPr>
          <p:cNvPicPr>
            <a:picLocks noChangeAspect="1"/>
          </p:cNvPicPr>
          <p:nvPr/>
        </p:nvPicPr>
        <p:blipFill rotWithShape="1">
          <a:blip r:embed="rId3"/>
          <a:srcRect l="1980"/>
          <a:stretch/>
        </p:blipFill>
        <p:spPr>
          <a:xfrm>
            <a:off x="20961" y="664733"/>
            <a:ext cx="6274006" cy="2294277"/>
          </a:xfrm>
          <a:prstGeom prst="rect">
            <a:avLst/>
          </a:prstGeom>
        </p:spPr>
      </p:pic>
      <p:grpSp>
        <p:nvGrpSpPr>
          <p:cNvPr id="8" name="Group 7"/>
          <p:cNvGrpSpPr>
            <a:grpSpLocks noChangeAspect="1"/>
          </p:cNvGrpSpPr>
          <p:nvPr/>
        </p:nvGrpSpPr>
        <p:grpSpPr>
          <a:xfrm>
            <a:off x="88361" y="3435834"/>
            <a:ext cx="6400800" cy="2527586"/>
            <a:chOff x="0" y="-1"/>
            <a:chExt cx="12192002" cy="4204484"/>
          </a:xfrm>
        </p:grpSpPr>
        <p:pic>
          <p:nvPicPr>
            <p:cNvPr id="9" name="그림 3" descr="지도이(가) 표시된 사진&#10;&#10;자동 생성된 설명">
              <a:extLst>
                <a:ext uri="{FF2B5EF4-FFF2-40B4-BE49-F238E27FC236}">
                  <a16:creationId xmlns:a16="http://schemas.microsoft.com/office/drawing/2014/main" id="{904306D4-E21A-4FD5-8E9B-6EB16BF137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8601" y="-1"/>
              <a:ext cx="4114800" cy="4204484"/>
            </a:xfrm>
            <a:prstGeom prst="rect">
              <a:avLst/>
            </a:prstGeom>
          </p:spPr>
        </p:pic>
        <p:pic>
          <p:nvPicPr>
            <p:cNvPr id="10" name="그림 4" descr="지도이(가) 표시된 사진&#10;&#10;자동 생성된 설명">
              <a:extLst>
                <a:ext uri="{FF2B5EF4-FFF2-40B4-BE49-F238E27FC236}">
                  <a16:creationId xmlns:a16="http://schemas.microsoft.com/office/drawing/2014/main" id="{AEF029A4-507A-49F3-9A98-62CDA8351E8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4114800" cy="4204484"/>
            </a:xfrm>
            <a:prstGeom prst="rect">
              <a:avLst/>
            </a:prstGeom>
          </p:spPr>
        </p:pic>
        <p:pic>
          <p:nvPicPr>
            <p:cNvPr id="11" name="그림 5">
              <a:extLst>
                <a:ext uri="{FF2B5EF4-FFF2-40B4-BE49-F238E27FC236}">
                  <a16:creationId xmlns:a16="http://schemas.microsoft.com/office/drawing/2014/main" id="{7D25DF35-6725-453B-8F10-1FD613B7940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77202" y="-1"/>
              <a:ext cx="4114800" cy="4151260"/>
            </a:xfrm>
            <a:prstGeom prst="rect">
              <a:avLst/>
            </a:prstGeom>
          </p:spPr>
        </p:pic>
      </p:grpSp>
      <p:sp>
        <p:nvSpPr>
          <p:cNvPr id="3" name="Rectangle 2"/>
          <p:cNvSpPr/>
          <p:nvPr/>
        </p:nvSpPr>
        <p:spPr>
          <a:xfrm>
            <a:off x="246695" y="2895355"/>
            <a:ext cx="6084129" cy="646331"/>
          </a:xfrm>
          <a:prstGeom prst="rect">
            <a:avLst/>
          </a:prstGeom>
        </p:spPr>
        <p:txBody>
          <a:bodyPr wrap="square">
            <a:spAutoFit/>
          </a:bodyPr>
          <a:lstStyle/>
          <a:p>
            <a:r>
              <a:rPr lang="en-US" sz="1200" b="1" u="sng" dirty="0" smtClean="0">
                <a:latin typeface="Arial" panose="020B0604020202020204" pitchFamily="34" charset="0"/>
                <a:cs typeface="Arial" panose="020B0604020202020204" pitchFamily="34" charset="0"/>
              </a:rPr>
              <a:t>Fire emissions (HEIMS-f)</a:t>
            </a:r>
            <a:r>
              <a:rPr lang="en-US" sz="1200" dirty="0" smtClean="0">
                <a:latin typeface="Arial" panose="020B0604020202020204" pitchFamily="34" charset="0"/>
                <a:cs typeface="Arial" panose="020B0604020202020204" pitchFamily="34" charset="0"/>
              </a:rPr>
              <a:t> is designed to assimilate wildfire emissions based on the GOES Aerosol/Smoke Product (GASP) and HYSPLIT dispersion simulations. </a:t>
            </a:r>
          </a:p>
          <a:p>
            <a:r>
              <a:rPr lang="en-US" sz="1200" dirty="0" smtClean="0">
                <a:latin typeface="Arial" panose="020B0604020202020204" pitchFamily="34" charset="0"/>
                <a:cs typeface="Arial" panose="020B0604020202020204" pitchFamily="34" charset="0"/>
              </a:rPr>
              <a:t>(Kim et al. </a:t>
            </a:r>
            <a:r>
              <a:rPr lang="en-US" sz="1200" dirty="0">
                <a:latin typeface="Arial" panose="020B0604020202020204" pitchFamily="34" charset="0"/>
                <a:cs typeface="Arial" panose="020B0604020202020204" pitchFamily="34" charset="0"/>
              </a:rPr>
              <a:t>2020; </a:t>
            </a:r>
            <a:r>
              <a:rPr lang="en-US" sz="1200" dirty="0" smtClean="0">
                <a:latin typeface="Arial" panose="020B0604020202020204" pitchFamily="34" charset="0"/>
                <a:cs typeface="Arial" panose="020B0604020202020204" pitchFamily="34" charset="0"/>
              </a:rPr>
              <a:t>doi.org/10.5194/acp-20-10259-2020)</a:t>
            </a:r>
            <a:endParaRPr lang="en-US" sz="1200" dirty="0">
              <a:latin typeface="Arial" panose="020B0604020202020204" pitchFamily="34" charset="0"/>
              <a:cs typeface="Arial" panose="020B0604020202020204" pitchFamily="34" charset="0"/>
            </a:endParaRPr>
          </a:p>
        </p:txBody>
      </p:sp>
      <p:sp>
        <p:nvSpPr>
          <p:cNvPr id="5" name="Rectangle 4"/>
          <p:cNvSpPr/>
          <p:nvPr/>
        </p:nvSpPr>
        <p:spPr>
          <a:xfrm>
            <a:off x="16642" y="5920588"/>
            <a:ext cx="6621902" cy="646331"/>
          </a:xfrm>
          <a:prstGeom prst="rect">
            <a:avLst/>
          </a:prstGeom>
        </p:spPr>
        <p:txBody>
          <a:bodyPr wrap="square">
            <a:spAutoFit/>
          </a:bodyPr>
          <a:lstStyle/>
          <a:p>
            <a:r>
              <a:rPr lang="en-US" sz="1200" b="1" u="sng" dirty="0">
                <a:latin typeface="Arial" panose="020B0604020202020204" pitchFamily="34" charset="0"/>
                <a:cs typeface="Arial" panose="020B0604020202020204" pitchFamily="34" charset="0"/>
              </a:rPr>
              <a:t>Volcanic emissions (HEIMS-v)</a:t>
            </a:r>
            <a:r>
              <a:rPr lang="en-US" sz="1200" dirty="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is developed </a:t>
            </a:r>
            <a:r>
              <a:rPr lang="en-US" sz="1200" dirty="0">
                <a:latin typeface="Arial" panose="020B0604020202020204" pitchFamily="34" charset="0"/>
                <a:cs typeface="Arial" panose="020B0604020202020204" pitchFamily="34" charset="0"/>
              </a:rPr>
              <a:t>to estimate volcanic emissions based on aerosol (e.g. MODIS AODs) and/or gaseous properties (e.g. TROPOMI SO2). A case study has been conducted using the </a:t>
            </a:r>
            <a:r>
              <a:rPr lang="en-US" sz="1200" dirty="0" err="1">
                <a:latin typeface="Arial" panose="020B0604020202020204" pitchFamily="34" charset="0"/>
                <a:cs typeface="Arial" panose="020B0604020202020204" pitchFamily="34" charset="0"/>
              </a:rPr>
              <a:t>Nishinoshima</a:t>
            </a:r>
            <a:r>
              <a:rPr lang="en-US" sz="1200" dirty="0">
                <a:latin typeface="Arial" panose="020B0604020202020204" pitchFamily="34" charset="0"/>
                <a:cs typeface="Arial" panose="020B0604020202020204" pitchFamily="34" charset="0"/>
              </a:rPr>
              <a:t> (Japan) volcano eruptions that happened in August </a:t>
            </a:r>
            <a:r>
              <a:rPr lang="en-US" sz="1200" dirty="0" smtClean="0">
                <a:latin typeface="Arial" panose="020B0604020202020204" pitchFamily="34" charset="0"/>
                <a:cs typeface="Arial" panose="020B0604020202020204" pitchFamily="34" charset="0"/>
              </a:rPr>
              <a:t>2020.</a:t>
            </a:r>
            <a:endParaRPr lang="en-US" sz="120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7"/>
          <a:srcRect b="3937"/>
          <a:stretch/>
        </p:blipFill>
        <p:spPr>
          <a:xfrm>
            <a:off x="6710263" y="3848179"/>
            <a:ext cx="4572000" cy="2196005"/>
          </a:xfrm>
          <a:prstGeom prst="rect">
            <a:avLst/>
          </a:prstGeom>
        </p:spPr>
      </p:pic>
      <p:sp>
        <p:nvSpPr>
          <p:cNvPr id="18" name="Rectangle 17"/>
          <p:cNvSpPr/>
          <p:nvPr/>
        </p:nvSpPr>
        <p:spPr>
          <a:xfrm>
            <a:off x="6520701" y="630251"/>
            <a:ext cx="5431033" cy="276999"/>
          </a:xfrm>
          <a:prstGeom prst="rect">
            <a:avLst/>
          </a:prstGeom>
        </p:spPr>
        <p:txBody>
          <a:bodyPr wrap="square">
            <a:spAutoFit/>
          </a:bodyPr>
          <a:lstStyle/>
          <a:p>
            <a:r>
              <a:rPr lang="en-US" sz="1200" b="1" u="sng" dirty="0" smtClean="0">
                <a:latin typeface="Arial" panose="020B0604020202020204" pitchFamily="34" charset="0"/>
                <a:cs typeface="Arial" panose="020B0604020202020204" pitchFamily="34" charset="0"/>
              </a:rPr>
              <a:t>Nuclear Power Plant (NPP) emissions (HEIMS-n) </a:t>
            </a:r>
          </a:p>
        </p:txBody>
      </p:sp>
      <p:pic>
        <p:nvPicPr>
          <p:cNvPr id="19" name="그림 44"/>
          <p:cNvPicPr>
            <a:picLocks noChangeAspect="1"/>
          </p:cNvPicPr>
          <p:nvPr/>
        </p:nvPicPr>
        <p:blipFill rotWithShape="1">
          <a:blip r:embed="rId8"/>
          <a:srcRect r="5552" b="6291"/>
          <a:stretch/>
        </p:blipFill>
        <p:spPr>
          <a:xfrm>
            <a:off x="6556558" y="943826"/>
            <a:ext cx="3443089" cy="2743200"/>
          </a:xfrm>
          <a:prstGeom prst="rect">
            <a:avLst/>
          </a:prstGeom>
        </p:spPr>
      </p:pic>
      <p:sp>
        <p:nvSpPr>
          <p:cNvPr id="20" name="TextBox 19"/>
          <p:cNvSpPr txBox="1"/>
          <p:nvPr/>
        </p:nvSpPr>
        <p:spPr>
          <a:xfrm>
            <a:off x="9999647" y="943826"/>
            <a:ext cx="2226331" cy="1938992"/>
          </a:xfrm>
          <a:prstGeom prst="rect">
            <a:avLst/>
          </a:prstGeom>
          <a:noFill/>
        </p:spPr>
        <p:txBody>
          <a:bodyPr wrap="square" rtlCol="0">
            <a:spAutoFit/>
          </a:bodyPr>
          <a:lstStyle/>
          <a:p>
            <a:pPr marL="115888" indent="-115888">
              <a:buFont typeface="Arial" panose="020B0604020202020204" pitchFamily="34" charset="0"/>
              <a:buChar char="•"/>
            </a:pPr>
            <a:r>
              <a:rPr lang="en-US" sz="1200" b="1" dirty="0" smtClean="0">
                <a:latin typeface="Arial" panose="020B0604020202020204" pitchFamily="34" charset="0"/>
                <a:cs typeface="Arial" panose="020B0604020202020204" pitchFamily="34" charset="0"/>
              </a:rPr>
              <a:t>Fukushima </a:t>
            </a:r>
            <a:r>
              <a:rPr lang="en-US" sz="1200" b="1" dirty="0">
                <a:latin typeface="Arial" panose="020B0604020202020204" pitchFamily="34" charset="0"/>
                <a:cs typeface="Arial" panose="020B0604020202020204" pitchFamily="34" charset="0"/>
              </a:rPr>
              <a:t>NPP incident</a:t>
            </a:r>
            <a:endParaRPr lang="en-US" sz="1200" b="1" dirty="0" smtClean="0">
              <a:latin typeface="Arial" panose="020B0604020202020204" pitchFamily="34" charset="0"/>
              <a:cs typeface="Arial" panose="020B0604020202020204" pitchFamily="34" charset="0"/>
            </a:endParaRPr>
          </a:p>
          <a:p>
            <a:r>
              <a:rPr lang="en-US" sz="1200" dirty="0" smtClean="0">
                <a:latin typeface="Arial" panose="020B0604020202020204" pitchFamily="34" charset="0"/>
                <a:cs typeface="Arial" panose="020B0604020202020204" pitchFamily="34" charset="0"/>
              </a:rPr>
              <a:t>Comparison </a:t>
            </a:r>
            <a:r>
              <a:rPr lang="en-US" sz="1200" dirty="0">
                <a:latin typeface="Arial" panose="020B0604020202020204" pitchFamily="34" charset="0"/>
                <a:cs typeface="Arial" panose="020B0604020202020204" pitchFamily="34" charset="0"/>
              </a:rPr>
              <a:t>between the observed Cs-137 concentrations from SPM </a:t>
            </a:r>
            <a:r>
              <a:rPr lang="en-US" sz="1200" dirty="0" smtClean="0">
                <a:latin typeface="Arial" panose="020B0604020202020204" pitchFamily="34" charset="0"/>
                <a:cs typeface="Arial" panose="020B0604020202020204" pitchFamily="34" charset="0"/>
              </a:rPr>
              <a:t>(Suspended Particulate Matter) monitors </a:t>
            </a:r>
            <a:r>
              <a:rPr lang="en-US" sz="1200" dirty="0">
                <a:latin typeface="Arial" panose="020B0604020202020204" pitchFamily="34" charset="0"/>
                <a:cs typeface="Arial" panose="020B0604020202020204" pitchFamily="34" charset="0"/>
              </a:rPr>
              <a:t>during </a:t>
            </a:r>
            <a:r>
              <a:rPr lang="en-US" sz="1200" dirty="0" smtClean="0">
                <a:latin typeface="Arial" panose="020B0604020202020204" pitchFamily="34" charset="0"/>
                <a:cs typeface="Arial" panose="020B0604020202020204" pitchFamily="34" charset="0"/>
              </a:rPr>
              <a:t>the incident </a:t>
            </a:r>
            <a:r>
              <a:rPr lang="en-US" sz="1200" dirty="0">
                <a:latin typeface="Arial" panose="020B0604020202020204" pitchFamily="34" charset="0"/>
                <a:cs typeface="Arial" panose="020B0604020202020204" pitchFamily="34" charset="0"/>
              </a:rPr>
              <a:t>and the reconstruction of Cs-137 concentrations from HIEMS-n system.</a:t>
            </a:r>
          </a:p>
        </p:txBody>
      </p:sp>
      <p:pic>
        <p:nvPicPr>
          <p:cNvPr id="22" name="그림 17">
            <a:extLst>
              <a:ext uri="{FF2B5EF4-FFF2-40B4-BE49-F238E27FC236}">
                <a16:creationId xmlns:a16="http://schemas.microsoft.com/office/drawing/2014/main" id="{97088170-19D8-41FD-986F-191DB1D7AAE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9348" r="52668" b="6980"/>
          <a:stretch/>
        </p:blipFill>
        <p:spPr bwMode="auto">
          <a:xfrm>
            <a:off x="10341199" y="3175112"/>
            <a:ext cx="1827822" cy="1952055"/>
          </a:xfrm>
          <a:prstGeom prst="rect">
            <a:avLst/>
          </a:prstGeom>
          <a:noFill/>
          <a:ln>
            <a:noFill/>
          </a:ln>
          <a:extLst>
            <a:ext uri="{53640926-AAD7-44D8-BBD7-CCE9431645EC}">
              <a14:shadowObscured xmlns:a14="http://schemas.microsoft.com/office/drawing/2010/main"/>
            </a:ext>
          </a:extLst>
        </p:spPr>
      </p:pic>
      <p:sp>
        <p:nvSpPr>
          <p:cNvPr id="23" name="Rectangle 22"/>
          <p:cNvSpPr/>
          <p:nvPr/>
        </p:nvSpPr>
        <p:spPr>
          <a:xfrm>
            <a:off x="6710263" y="6162205"/>
            <a:ext cx="5431033" cy="646331"/>
          </a:xfrm>
          <a:prstGeom prst="rect">
            <a:avLst/>
          </a:prstGeom>
        </p:spPr>
        <p:txBody>
          <a:bodyPr wrap="square">
            <a:spAutoFit/>
          </a:bodyPr>
          <a:lstStyle/>
          <a:p>
            <a:pPr marL="115888" indent="-115888">
              <a:buFont typeface="Arial" panose="020B0604020202020204" pitchFamily="34" charset="0"/>
              <a:buChar char="•"/>
            </a:pPr>
            <a:r>
              <a:rPr lang="en-US" sz="1200" b="1" dirty="0" smtClean="0">
                <a:latin typeface="Arial" panose="020B0604020202020204" pitchFamily="34" charset="0"/>
                <a:cs typeface="Arial" panose="020B0604020202020204" pitchFamily="34" charset="0"/>
              </a:rPr>
              <a:t>Kori NPP in Korea</a:t>
            </a:r>
          </a:p>
          <a:p>
            <a:r>
              <a:rPr lang="en-US" sz="1200" dirty="0" smtClean="0">
                <a:latin typeface="Arial" panose="020B0604020202020204" pitchFamily="34" charset="0"/>
                <a:cs typeface="Arial" panose="020B0604020202020204" pitchFamily="34" charset="0"/>
              </a:rPr>
              <a:t>Using HIEMS-n to estimate emission from Kori KPP during May 15-16, 2022 and compare the result with PSEUDO observations. </a:t>
            </a:r>
          </a:p>
        </p:txBody>
      </p:sp>
    </p:spTree>
    <p:extLst>
      <p:ext uri="{BB962C8B-B14F-4D97-AF65-F5344CB8AC3E}">
        <p14:creationId xmlns:p14="http://schemas.microsoft.com/office/powerpoint/2010/main" val="25843364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2"/>
          <p:cNvSpPr txBox="1">
            <a:spLocks noGrp="1"/>
          </p:cNvSpPr>
          <p:nvPr>
            <p:ph type="title"/>
          </p:nvPr>
        </p:nvSpPr>
        <p:spPr>
          <a:xfrm>
            <a:off x="126959" y="-46144"/>
            <a:ext cx="11479305" cy="82600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74C81"/>
              </a:buClr>
              <a:buSzPts val="3200"/>
              <a:buFont typeface="Arial"/>
              <a:buNone/>
            </a:pPr>
            <a:r>
              <a:rPr lang="en-US" sz="2600" b="1" dirty="0" smtClean="0">
                <a:solidFill>
                  <a:schemeClr val="tx1"/>
                </a:solidFill>
                <a:latin typeface="Arial" panose="020B0604020202020204" pitchFamily="34" charset="0"/>
                <a:cs typeface="Arial" panose="020B0604020202020204" pitchFamily="34" charset="0"/>
              </a:rPr>
              <a:t>Gaussian Mixture Model (GMM) with HYSPLIT</a:t>
            </a:r>
            <a:endParaRPr sz="2600" b="1" dirty="0">
              <a:solidFill>
                <a:schemeClr val="tx1"/>
              </a:solidFill>
              <a:latin typeface="Arial" panose="020B0604020202020204" pitchFamily="34" charset="0"/>
              <a:cs typeface="Arial" panose="020B0604020202020204" pitchFamily="34" charset="0"/>
            </a:endParaRPr>
          </a:p>
        </p:txBody>
      </p:sp>
      <p:sp>
        <p:nvSpPr>
          <p:cNvPr id="3" name="Rectangle 2"/>
          <p:cNvSpPr/>
          <p:nvPr/>
        </p:nvSpPr>
        <p:spPr>
          <a:xfrm>
            <a:off x="127551" y="661258"/>
            <a:ext cx="6084129" cy="1831271"/>
          </a:xfrm>
          <a:prstGeom prst="rect">
            <a:avLst/>
          </a:prstGeom>
        </p:spPr>
        <p:txBody>
          <a:bodyPr wrap="square">
            <a:spAutoFit/>
          </a:bodyPr>
          <a:lstStyle/>
          <a:p>
            <a:pPr>
              <a:spcAft>
                <a:spcPts val="600"/>
              </a:spcAft>
            </a:pPr>
            <a:r>
              <a:rPr lang="en-US" sz="1600" dirty="0">
                <a:latin typeface="Arial" panose="020B0604020202020204" pitchFamily="34" charset="0"/>
                <a:cs typeface="Arial" panose="020B0604020202020204" pitchFamily="34" charset="0"/>
              </a:rPr>
              <a:t>The use of GMM with </a:t>
            </a:r>
            <a:r>
              <a:rPr lang="en-US" sz="1600" dirty="0" smtClean="0">
                <a:latin typeface="Arial" panose="020B0604020202020204" pitchFamily="34" charset="0"/>
                <a:cs typeface="Arial" panose="020B0604020202020204" pitchFamily="34" charset="0"/>
              </a:rPr>
              <a:t>HYSPLIT: </a:t>
            </a:r>
            <a:endParaRPr lang="en-US" sz="1600" dirty="0">
              <a:latin typeface="Arial" panose="020B0604020202020204" pitchFamily="34" charset="0"/>
              <a:cs typeface="Arial" panose="020B0604020202020204" pitchFamily="34" charset="0"/>
            </a:endParaRPr>
          </a:p>
          <a:p>
            <a:pPr marL="171450" indent="-171450">
              <a:spcAft>
                <a:spcPts val="600"/>
              </a:spcAft>
              <a:buFont typeface="Arial" panose="020B0604020202020204" pitchFamily="34" charset="0"/>
              <a:buChar char="•"/>
            </a:pPr>
            <a:r>
              <a:rPr lang="en-US" sz="1200" dirty="0" smtClean="0">
                <a:latin typeface="Arial" panose="020B0604020202020204" pitchFamily="34" charset="0"/>
                <a:cs typeface="Arial" panose="020B0604020202020204" pitchFamily="34" charset="0"/>
              </a:rPr>
              <a:t>Significantly </a:t>
            </a:r>
            <a:r>
              <a:rPr lang="en-US" sz="1200" dirty="0">
                <a:latin typeface="Arial" panose="020B0604020202020204" pitchFamily="34" charset="0"/>
                <a:cs typeface="Arial" panose="020B0604020202020204" pitchFamily="34" charset="0"/>
              </a:rPr>
              <a:t>reduce the number of particles needed in a simulation</a:t>
            </a:r>
            <a:r>
              <a:rPr lang="en-US" sz="1200" dirty="0" smtClean="0">
                <a:latin typeface="Arial" panose="020B0604020202020204" pitchFamily="34" charset="0"/>
                <a:cs typeface="Arial" panose="020B0604020202020204" pitchFamily="34" charset="0"/>
              </a:rPr>
              <a:t>. </a:t>
            </a:r>
          </a:p>
          <a:p>
            <a:pPr marL="171450" indent="-171450">
              <a:spcAft>
                <a:spcPts val="600"/>
              </a:spcAft>
              <a:buFont typeface="Arial" panose="020B0604020202020204" pitchFamily="34" charset="0"/>
              <a:buChar char="•"/>
            </a:pPr>
            <a:r>
              <a:rPr lang="en-US" sz="1200" dirty="0" smtClean="0">
                <a:latin typeface="Arial" panose="020B0604020202020204" pitchFamily="34" charset="0"/>
                <a:cs typeface="Arial" panose="020B0604020202020204" pitchFamily="34" charset="0"/>
              </a:rPr>
              <a:t>User </a:t>
            </a:r>
            <a:r>
              <a:rPr lang="en-US" sz="1200" dirty="0">
                <a:latin typeface="Arial" panose="020B0604020202020204" pitchFamily="34" charset="0"/>
                <a:cs typeface="Arial" panose="020B0604020202020204" pitchFamily="34" charset="0"/>
              </a:rPr>
              <a:t>defined concentration grid no longer needed as </a:t>
            </a:r>
            <a:r>
              <a:rPr lang="en-US" sz="1200" dirty="0" smtClean="0">
                <a:latin typeface="Arial" panose="020B0604020202020204" pitchFamily="34" charset="0"/>
                <a:cs typeface="Arial" panose="020B0604020202020204" pitchFamily="34" charset="0"/>
              </a:rPr>
              <a:t>input</a:t>
            </a:r>
          </a:p>
          <a:p>
            <a:pPr marL="171450" indent="-171450">
              <a:spcAft>
                <a:spcPts val="600"/>
              </a:spcAft>
              <a:buFont typeface="Arial" panose="020B0604020202020204" pitchFamily="34" charset="0"/>
              <a:buChar char="•"/>
            </a:pPr>
            <a:r>
              <a:rPr lang="en-US" sz="1200" dirty="0" smtClean="0">
                <a:latin typeface="Arial" panose="020B0604020202020204" pitchFamily="34" charset="0"/>
                <a:cs typeface="Arial" panose="020B0604020202020204" pitchFamily="34" charset="0"/>
              </a:rPr>
              <a:t>Output </a:t>
            </a:r>
            <a:r>
              <a:rPr lang="en-US" sz="1200" dirty="0">
                <a:latin typeface="Arial" panose="020B0604020202020204" pitchFamily="34" charset="0"/>
                <a:cs typeface="Arial" panose="020B0604020202020204" pitchFamily="34" charset="0"/>
              </a:rPr>
              <a:t>may be stored in a compact format consisting of the mean, weight and covariance matrix of each </a:t>
            </a:r>
            <a:r>
              <a:rPr lang="en-US" sz="1200" dirty="0" err="1">
                <a:latin typeface="Arial" panose="020B0604020202020204" pitchFamily="34" charset="0"/>
                <a:cs typeface="Arial" panose="020B0604020202020204" pitchFamily="34" charset="0"/>
              </a:rPr>
              <a:t>Guassian</a:t>
            </a:r>
            <a:r>
              <a:rPr lang="en-US" sz="1200" dirty="0">
                <a:latin typeface="Arial" panose="020B0604020202020204" pitchFamily="34" charset="0"/>
                <a:cs typeface="Arial" panose="020B0604020202020204" pitchFamily="34" charset="0"/>
              </a:rPr>
              <a:t>. </a:t>
            </a:r>
            <a:endParaRPr lang="en-US" sz="1200" dirty="0" smtClean="0">
              <a:latin typeface="Arial" panose="020B0604020202020204" pitchFamily="34" charset="0"/>
              <a:cs typeface="Arial" panose="020B0604020202020204" pitchFamily="34" charset="0"/>
            </a:endParaRPr>
          </a:p>
          <a:p>
            <a:pPr marL="171450" indent="-171450">
              <a:spcAft>
                <a:spcPts val="600"/>
              </a:spcAft>
              <a:buFont typeface="Arial" panose="020B0604020202020204" pitchFamily="34" charset="0"/>
              <a:buChar char="•"/>
            </a:pPr>
            <a:r>
              <a:rPr lang="en-US" sz="1200" dirty="0" smtClean="0">
                <a:latin typeface="Arial" panose="020B0604020202020204" pitchFamily="34" charset="0"/>
                <a:cs typeface="Arial" panose="020B0604020202020204" pitchFamily="34" charset="0"/>
              </a:rPr>
              <a:t>GMM </a:t>
            </a:r>
            <a:r>
              <a:rPr lang="en-US" sz="1200" dirty="0">
                <a:latin typeface="Arial" panose="020B0604020202020204" pitchFamily="34" charset="0"/>
                <a:cs typeface="Arial" panose="020B0604020202020204" pitchFamily="34" charset="0"/>
              </a:rPr>
              <a:t>may be useful in other tasks </a:t>
            </a:r>
            <a:endParaRPr lang="en-US" sz="1200" dirty="0" smtClean="0">
              <a:latin typeface="Arial" panose="020B0604020202020204" pitchFamily="34" charset="0"/>
              <a:cs typeface="Arial" panose="020B0604020202020204" pitchFamily="34" charset="0"/>
            </a:endParaRPr>
          </a:p>
          <a:p>
            <a:pPr>
              <a:spcAft>
                <a:spcPts val="600"/>
              </a:spcAft>
            </a:pPr>
            <a:r>
              <a:rPr lang="en-US" sz="1200" dirty="0">
                <a:latin typeface="Arial" panose="020B0604020202020204" pitchFamily="34" charset="0"/>
                <a:cs typeface="Arial" panose="020B0604020202020204" pitchFamily="34" charset="0"/>
              </a:rPr>
              <a:t>(Crawford, </a:t>
            </a:r>
            <a:r>
              <a:rPr lang="en-US" sz="1200" dirty="0" smtClean="0">
                <a:latin typeface="Arial" panose="020B0604020202020204" pitchFamily="34" charset="0"/>
                <a:cs typeface="Arial" panose="020B0604020202020204" pitchFamily="34" charset="0"/>
              </a:rPr>
              <a:t>2020; doi:10.3390/atmos11121369)</a:t>
            </a:r>
            <a:endParaRPr lang="en-US" sz="1200" dirty="0">
              <a:latin typeface="Arial" panose="020B0604020202020204" pitchFamily="34" charset="0"/>
              <a:cs typeface="Arial" panose="020B0604020202020204" pitchFamily="34" charset="0"/>
            </a:endParaRPr>
          </a:p>
        </p:txBody>
      </p:sp>
      <p:sp>
        <p:nvSpPr>
          <p:cNvPr id="5" name="Rectangle 4"/>
          <p:cNvSpPr/>
          <p:nvPr/>
        </p:nvSpPr>
        <p:spPr>
          <a:xfrm>
            <a:off x="8010" y="5492469"/>
            <a:ext cx="6006353" cy="1077218"/>
          </a:xfrm>
          <a:prstGeom prst="rect">
            <a:avLst/>
          </a:prstGeom>
        </p:spPr>
        <p:txBody>
          <a:bodyPr wrap="square">
            <a:spAutoFit/>
          </a:bodyPr>
          <a:lstStyle/>
          <a:p>
            <a:r>
              <a:rPr lang="en-US" sz="1600" b="1" u="sng" dirty="0" smtClean="0">
                <a:latin typeface="Arial" panose="020B0604020202020204" pitchFamily="34" charset="0"/>
                <a:cs typeface="Arial" panose="020B0604020202020204" pitchFamily="34" charset="0"/>
              </a:rPr>
              <a:t>CAPTEX tracer experiment</a:t>
            </a:r>
            <a:r>
              <a:rPr lang="en-US" sz="1600" dirty="0" smtClean="0">
                <a:latin typeface="Arial" panose="020B0604020202020204" pitchFamily="34" charset="0"/>
                <a:cs typeface="Arial" panose="020B0604020202020204" pitchFamily="34" charset="0"/>
              </a:rPr>
              <a:t> </a:t>
            </a:r>
          </a:p>
          <a:p>
            <a:r>
              <a:rPr lang="en-US" sz="1200" dirty="0" smtClean="0">
                <a:latin typeface="Arial" panose="020B0604020202020204" pitchFamily="34" charset="0"/>
                <a:cs typeface="Arial" panose="020B0604020202020204" pitchFamily="34" charset="0"/>
              </a:rPr>
              <a:t>The </a:t>
            </a:r>
            <a:r>
              <a:rPr lang="en-US" sz="1200" dirty="0">
                <a:latin typeface="Arial" panose="020B0604020202020204" pitchFamily="34" charset="0"/>
                <a:cs typeface="Arial" panose="020B0604020202020204" pitchFamily="34" charset="0"/>
              </a:rPr>
              <a:t>GMM is much less affected by the choice of particle </a:t>
            </a:r>
            <a:r>
              <a:rPr lang="en-US" sz="1200" dirty="0" smtClean="0">
                <a:latin typeface="Arial" panose="020B0604020202020204" pitchFamily="34" charset="0"/>
                <a:cs typeface="Arial" panose="020B0604020202020204" pitchFamily="34" charset="0"/>
              </a:rPr>
              <a:t>number.</a:t>
            </a:r>
          </a:p>
          <a:p>
            <a:r>
              <a:rPr lang="en-US" sz="1200" dirty="0" smtClean="0">
                <a:latin typeface="Arial" panose="020B0604020202020204" pitchFamily="34" charset="0"/>
                <a:cs typeface="Arial" panose="020B0604020202020204" pitchFamily="34" charset="0"/>
              </a:rPr>
              <a:t>GMM </a:t>
            </a:r>
            <a:r>
              <a:rPr lang="en-US" sz="1200" dirty="0">
                <a:latin typeface="Arial" panose="020B0604020202020204" pitchFamily="34" charset="0"/>
                <a:cs typeface="Arial" panose="020B0604020202020204" pitchFamily="34" charset="0"/>
              </a:rPr>
              <a:t>performed as well as simulations using 50,000 or 250,000 particles and original method. </a:t>
            </a:r>
            <a:r>
              <a:rPr lang="en-US" sz="1200" dirty="0" smtClean="0">
                <a:latin typeface="Arial" panose="020B0604020202020204" pitchFamily="34" charset="0"/>
                <a:cs typeface="Arial" panose="020B0604020202020204" pitchFamily="34" charset="0"/>
              </a:rPr>
              <a:t>Performance </a:t>
            </a:r>
            <a:r>
              <a:rPr lang="en-US" sz="1200" dirty="0">
                <a:latin typeface="Arial" panose="020B0604020202020204" pitchFamily="34" charset="0"/>
                <a:cs typeface="Arial" panose="020B0604020202020204" pitchFamily="34" charset="0"/>
              </a:rPr>
              <a:t>did not exhibit much dependence on number of Gaussians, concentration grid, averaging method etc. </a:t>
            </a:r>
          </a:p>
        </p:txBody>
      </p:sp>
      <p:sp>
        <p:nvSpPr>
          <p:cNvPr id="18" name="Rectangle 17"/>
          <p:cNvSpPr/>
          <p:nvPr/>
        </p:nvSpPr>
        <p:spPr>
          <a:xfrm>
            <a:off x="5873003" y="654165"/>
            <a:ext cx="5431033" cy="338554"/>
          </a:xfrm>
          <a:prstGeom prst="rect">
            <a:avLst/>
          </a:prstGeom>
        </p:spPr>
        <p:txBody>
          <a:bodyPr wrap="square">
            <a:spAutoFit/>
          </a:bodyPr>
          <a:lstStyle/>
          <a:p>
            <a:r>
              <a:rPr lang="en-US" sz="1600" b="1" u="sng" dirty="0" smtClean="0">
                <a:latin typeface="Arial" panose="020B0604020202020204" pitchFamily="34" charset="0"/>
                <a:cs typeface="Arial" panose="020B0604020202020204" pitchFamily="34" charset="0"/>
              </a:rPr>
              <a:t>2008 Eruption of </a:t>
            </a:r>
            <a:r>
              <a:rPr lang="en-US" sz="1600" b="1" u="sng" dirty="0" err="1" smtClean="0">
                <a:latin typeface="Arial" panose="020B0604020202020204" pitchFamily="34" charset="0"/>
                <a:cs typeface="Arial" panose="020B0604020202020204" pitchFamily="34" charset="0"/>
              </a:rPr>
              <a:t>Kasatochi</a:t>
            </a:r>
            <a:endParaRPr lang="en-US" sz="1600" b="1" u="sng" dirty="0" smtClean="0">
              <a:latin typeface="Arial" panose="020B0604020202020204" pitchFamily="34" charset="0"/>
              <a:cs typeface="Arial" panose="020B0604020202020204" pitchFamily="34" charset="0"/>
            </a:endParaRPr>
          </a:p>
        </p:txBody>
      </p:sp>
      <p:sp>
        <p:nvSpPr>
          <p:cNvPr id="23" name="Rectangle 22"/>
          <p:cNvSpPr/>
          <p:nvPr/>
        </p:nvSpPr>
        <p:spPr>
          <a:xfrm>
            <a:off x="6006353" y="5926784"/>
            <a:ext cx="5886450" cy="646331"/>
          </a:xfrm>
          <a:prstGeom prst="rect">
            <a:avLst/>
          </a:prstGeom>
        </p:spPr>
        <p:txBody>
          <a:bodyPr wrap="square">
            <a:spAutoFit/>
          </a:bodyPr>
          <a:lstStyle/>
          <a:p>
            <a:r>
              <a:rPr lang="en-US" sz="1200" dirty="0" smtClean="0">
                <a:latin typeface="Arial" panose="020B0604020202020204" pitchFamily="34" charset="0"/>
                <a:cs typeface="Arial" panose="020B0604020202020204" pitchFamily="34" charset="0"/>
              </a:rPr>
              <a:t>Using a smaller number of particles results in spurious higher values in the mass loading due to the shot noise. The </a:t>
            </a:r>
            <a:r>
              <a:rPr lang="en-US" sz="1200" dirty="0">
                <a:latin typeface="Arial" panose="020B0604020202020204" pitchFamily="34" charset="0"/>
                <a:cs typeface="Arial" panose="020B0604020202020204" pitchFamily="34" charset="0"/>
              </a:rPr>
              <a:t>density reconstruction with the </a:t>
            </a:r>
            <a:r>
              <a:rPr lang="en-US" sz="1200" dirty="0" smtClean="0">
                <a:latin typeface="Arial" panose="020B0604020202020204" pitchFamily="34" charset="0"/>
                <a:cs typeface="Arial" panose="020B0604020202020204" pitchFamily="34" charset="0"/>
              </a:rPr>
              <a:t>GMM </a:t>
            </a:r>
            <a:r>
              <a:rPr lang="en-US" sz="1200" dirty="0">
                <a:latin typeface="Arial" panose="020B0604020202020204" pitchFamily="34" charset="0"/>
                <a:cs typeface="Arial" panose="020B0604020202020204" pitchFamily="34" charset="0"/>
              </a:rPr>
              <a:t>reproduces the values of </a:t>
            </a:r>
            <a:r>
              <a:rPr lang="en-US" sz="1200" dirty="0" smtClean="0">
                <a:latin typeface="Arial" panose="020B0604020202020204" pitchFamily="34" charset="0"/>
                <a:cs typeface="Arial" panose="020B0604020202020204" pitchFamily="34" charset="0"/>
              </a:rPr>
              <a:t>the reference </a:t>
            </a:r>
            <a:r>
              <a:rPr lang="en-US" sz="1200" dirty="0">
                <a:latin typeface="Arial" panose="020B0604020202020204" pitchFamily="34" charset="0"/>
                <a:cs typeface="Arial" panose="020B0604020202020204" pitchFamily="34" charset="0"/>
              </a:rPr>
              <a:t>run extremely well. </a:t>
            </a:r>
            <a:endParaRPr lang="en-US" sz="1200" dirty="0" smtClean="0">
              <a:latin typeface="Arial" panose="020B0604020202020204" pitchFamily="34" charset="0"/>
              <a:cs typeface="Arial" panose="020B0604020202020204" pitchFamily="34" charset="0"/>
            </a:endParaRPr>
          </a:p>
        </p:txBody>
      </p:sp>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r="6899"/>
          <a:stretch/>
        </p:blipFill>
        <p:spPr>
          <a:xfrm>
            <a:off x="8010" y="2695668"/>
            <a:ext cx="5746376" cy="2743200"/>
          </a:xfrm>
          <a:prstGeom prst="rect">
            <a:avLst/>
          </a:prstGeom>
        </p:spPr>
      </p:pic>
      <p:grpSp>
        <p:nvGrpSpPr>
          <p:cNvPr id="14" name="Group 13"/>
          <p:cNvGrpSpPr/>
          <p:nvPr/>
        </p:nvGrpSpPr>
        <p:grpSpPr>
          <a:xfrm>
            <a:off x="6006353" y="1015706"/>
            <a:ext cx="6218144" cy="4891322"/>
            <a:chOff x="5920067" y="1047979"/>
            <a:chExt cx="6218144" cy="4891322"/>
          </a:xfrm>
        </p:grpSpPr>
        <p:sp>
          <p:nvSpPr>
            <p:cNvPr id="26" name="TextBox 25"/>
            <p:cNvSpPr txBox="1"/>
            <p:nvPr/>
          </p:nvSpPr>
          <p:spPr>
            <a:xfrm>
              <a:off x="6457088" y="1047979"/>
              <a:ext cx="859531" cy="246221"/>
            </a:xfrm>
            <a:prstGeom prst="rect">
              <a:avLst/>
            </a:prstGeom>
            <a:solidFill>
              <a:srgbClr val="242852">
                <a:lumMod val="75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FFFFFF"/>
                  </a:solidFill>
                  <a:effectLst/>
                  <a:uLnTx/>
                  <a:uFillTx/>
                  <a:latin typeface="Arial"/>
                </a:rPr>
                <a:t>p = 500,000</a:t>
              </a:r>
            </a:p>
          </p:txBody>
        </p:sp>
        <p:sp>
          <p:nvSpPr>
            <p:cNvPr id="27" name="TextBox 26"/>
            <p:cNvSpPr txBox="1"/>
            <p:nvPr/>
          </p:nvSpPr>
          <p:spPr>
            <a:xfrm>
              <a:off x="8468792" y="1062678"/>
              <a:ext cx="788999" cy="246221"/>
            </a:xfrm>
            <a:prstGeom prst="rect">
              <a:avLst/>
            </a:prstGeom>
            <a:solidFill>
              <a:srgbClr val="242852">
                <a:lumMod val="75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FFFFFF"/>
                  </a:solidFill>
                  <a:effectLst/>
                  <a:uLnTx/>
                  <a:uFillTx/>
                  <a:latin typeface="Arial"/>
                </a:rPr>
                <a:t>p = 53,000</a:t>
              </a:r>
            </a:p>
          </p:txBody>
        </p:sp>
        <p:sp>
          <p:nvSpPr>
            <p:cNvPr id="28" name="TextBox 27"/>
            <p:cNvSpPr txBox="1"/>
            <p:nvPr/>
          </p:nvSpPr>
          <p:spPr>
            <a:xfrm>
              <a:off x="10342280" y="1078832"/>
              <a:ext cx="875470" cy="246221"/>
            </a:xfrm>
            <a:prstGeom prst="rect">
              <a:avLst/>
            </a:prstGeom>
            <a:solidFill>
              <a:srgbClr val="242852">
                <a:lumMod val="75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FFFFFF"/>
                  </a:solidFill>
                  <a:effectLst/>
                  <a:uLnTx/>
                  <a:uFillTx/>
                  <a:latin typeface="Arial"/>
                </a:rPr>
                <a:t>p = 26,000</a:t>
              </a:r>
            </a:p>
          </p:txBody>
        </p:sp>
        <p:grpSp>
          <p:nvGrpSpPr>
            <p:cNvPr id="12" name="Group 11"/>
            <p:cNvGrpSpPr/>
            <p:nvPr/>
          </p:nvGrpSpPr>
          <p:grpSpPr>
            <a:xfrm>
              <a:off x="5920067" y="1325053"/>
              <a:ext cx="5886450" cy="4614248"/>
              <a:chOff x="6305550" y="909638"/>
              <a:chExt cx="5886450" cy="4614248"/>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5550" y="951886"/>
                <a:ext cx="5886450" cy="4572000"/>
              </a:xfrm>
              <a:prstGeom prst="rect">
                <a:avLst/>
              </a:prstGeom>
            </p:spPr>
          </p:pic>
          <p:sp>
            <p:nvSpPr>
              <p:cNvPr id="2" name="Rectangle 1"/>
              <p:cNvSpPr/>
              <p:nvPr/>
            </p:nvSpPr>
            <p:spPr>
              <a:xfrm>
                <a:off x="6305550" y="909638"/>
                <a:ext cx="1933575" cy="2219325"/>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7095631" y="2193952"/>
                <a:ext cx="946093" cy="276999"/>
              </a:xfrm>
              <a:prstGeom prst="rect">
                <a:avLst/>
              </a:prstGeom>
              <a:solidFill>
                <a:schemeClr val="tx1"/>
              </a:solidFill>
            </p:spPr>
            <p:txBody>
              <a:bodyPr wrap="none" rtlCol="0">
                <a:spAutoFit/>
              </a:bodyPr>
              <a:lstStyle/>
              <a:p>
                <a:r>
                  <a:rPr lang="en-US" sz="1200" b="1" dirty="0" smtClean="0">
                    <a:solidFill>
                      <a:srgbClr val="FFC000"/>
                    </a:solidFill>
                    <a:latin typeface="Arial" panose="020B0604020202020204" pitchFamily="34" charset="0"/>
                    <a:cs typeface="Arial" panose="020B0604020202020204" pitchFamily="34" charset="0"/>
                  </a:rPr>
                  <a:t>CONTROL</a:t>
                </a:r>
                <a:endParaRPr lang="en-US" sz="1200" b="1" dirty="0">
                  <a:solidFill>
                    <a:srgbClr val="FFC000"/>
                  </a:solidFill>
                  <a:latin typeface="Arial" panose="020B0604020202020204" pitchFamily="34" charset="0"/>
                  <a:cs typeface="Arial" panose="020B0604020202020204" pitchFamily="34" charset="0"/>
                </a:endParaRPr>
              </a:p>
            </p:txBody>
          </p:sp>
        </p:grpSp>
        <p:sp>
          <p:nvSpPr>
            <p:cNvPr id="13" name="TextBox 12"/>
            <p:cNvSpPr txBox="1"/>
            <p:nvPr/>
          </p:nvSpPr>
          <p:spPr>
            <a:xfrm rot="16200000">
              <a:off x="10982766" y="2354303"/>
              <a:ext cx="1941557" cy="369332"/>
            </a:xfrm>
            <a:prstGeom prst="rect">
              <a:avLst/>
            </a:prstGeom>
            <a:noFill/>
          </p:spPr>
          <p:txBody>
            <a:bodyPr wrap="none" rtlCol="0">
              <a:spAutoFit/>
            </a:bodyPr>
            <a:lstStyle/>
            <a:p>
              <a:r>
                <a:rPr lang="en-US" b="1" dirty="0" smtClean="0">
                  <a:latin typeface="Arial" panose="020B0604020202020204" pitchFamily="34" charset="0"/>
                  <a:cs typeface="Arial" panose="020B0604020202020204" pitchFamily="34" charset="0"/>
                </a:rPr>
                <a:t>Original Method</a:t>
              </a:r>
              <a:endParaRPr lang="en-US" b="1" dirty="0">
                <a:latin typeface="Arial" panose="020B0604020202020204" pitchFamily="34" charset="0"/>
                <a:cs typeface="Arial" panose="020B0604020202020204" pitchFamily="34" charset="0"/>
              </a:endParaRPr>
            </a:p>
          </p:txBody>
        </p:sp>
        <p:sp>
          <p:nvSpPr>
            <p:cNvPr id="29" name="TextBox 28"/>
            <p:cNvSpPr txBox="1"/>
            <p:nvPr/>
          </p:nvSpPr>
          <p:spPr>
            <a:xfrm rot="16200000">
              <a:off x="11203981" y="4518764"/>
              <a:ext cx="1499128" cy="369332"/>
            </a:xfrm>
            <a:prstGeom prst="rect">
              <a:avLst/>
            </a:prstGeom>
            <a:noFill/>
          </p:spPr>
          <p:txBody>
            <a:bodyPr wrap="none" rtlCol="0">
              <a:spAutoFit/>
            </a:bodyPr>
            <a:lstStyle/>
            <a:p>
              <a:r>
                <a:rPr lang="en-US" b="1" dirty="0" smtClean="0">
                  <a:latin typeface="Arial" panose="020B0604020202020204" pitchFamily="34" charset="0"/>
                  <a:cs typeface="Arial" panose="020B0604020202020204" pitchFamily="34" charset="0"/>
                </a:rPr>
                <a:t>GMM (n=50)</a:t>
              </a:r>
              <a:endParaRPr lang="en-US" b="1" dirty="0">
                <a:latin typeface="Arial" panose="020B0604020202020204" pitchFamily="34" charset="0"/>
                <a:cs typeface="Arial" panose="020B0604020202020204" pitchFamily="34" charset="0"/>
              </a:endParaRPr>
            </a:p>
          </p:txBody>
        </p:sp>
      </p:grpSp>
      <p:sp>
        <p:nvSpPr>
          <p:cNvPr id="30" name="Rectangle 29"/>
          <p:cNvSpPr/>
          <p:nvPr/>
        </p:nvSpPr>
        <p:spPr>
          <a:xfrm>
            <a:off x="8846034" y="2511655"/>
            <a:ext cx="1230295" cy="461665"/>
          </a:xfrm>
          <a:prstGeom prst="rect">
            <a:avLst/>
          </a:prstGeom>
        </p:spPr>
        <p:txBody>
          <a:bodyPr wrap="square">
            <a:spAutoFit/>
          </a:bodyPr>
          <a:lstStyle/>
          <a:p>
            <a:pPr lvl="0" defTabSz="914400"/>
            <a:r>
              <a:rPr lang="en-US" sz="1200" dirty="0">
                <a:solidFill>
                  <a:srgbClr val="000000"/>
                </a:solidFill>
                <a:latin typeface="Arial"/>
              </a:rPr>
              <a:t>Mass loading values too high</a:t>
            </a:r>
          </a:p>
        </p:txBody>
      </p:sp>
      <p:cxnSp>
        <p:nvCxnSpPr>
          <p:cNvPr id="64" name="Straight Arrow Connector 63"/>
          <p:cNvCxnSpPr/>
          <p:nvPr/>
        </p:nvCxnSpPr>
        <p:spPr>
          <a:xfrm flipH="1">
            <a:off x="9538447" y="2880988"/>
            <a:ext cx="170329" cy="346306"/>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79639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4214" y="3003027"/>
            <a:ext cx="5511885" cy="3854973"/>
          </a:xfrm>
          <a:prstGeom prst="rect">
            <a:avLst/>
          </a:prstGeom>
        </p:spPr>
      </p:pic>
      <p:sp>
        <p:nvSpPr>
          <p:cNvPr id="70" name="Google Shape;70;p2"/>
          <p:cNvSpPr txBox="1">
            <a:spLocks noGrp="1"/>
          </p:cNvSpPr>
          <p:nvPr>
            <p:ph type="title"/>
          </p:nvPr>
        </p:nvSpPr>
        <p:spPr>
          <a:xfrm>
            <a:off x="282362" y="-14929"/>
            <a:ext cx="11479305" cy="82600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74C81"/>
              </a:buClr>
              <a:buSzPts val="3200"/>
              <a:buFont typeface="Arial"/>
              <a:buNone/>
            </a:pPr>
            <a:r>
              <a:rPr lang="en-US" sz="2600" b="1" dirty="0" smtClean="0">
                <a:solidFill>
                  <a:schemeClr val="tx1"/>
                </a:solidFill>
                <a:latin typeface="Arial" panose="020B0604020202020204" pitchFamily="34" charset="0"/>
                <a:cs typeface="Arial" panose="020B0604020202020204" pitchFamily="34" charset="0"/>
              </a:rPr>
              <a:t>Application – Chemical Accidents</a:t>
            </a:r>
            <a:endParaRPr sz="2600" b="1" dirty="0">
              <a:solidFill>
                <a:schemeClr val="tx1"/>
              </a:solidFill>
              <a:latin typeface="Arial" panose="020B0604020202020204" pitchFamily="34" charset="0"/>
              <a:cs typeface="Arial" panose="020B0604020202020204" pitchFamily="34" charset="0"/>
            </a:endParaRPr>
          </a:p>
        </p:txBody>
      </p:sp>
      <p:sp>
        <p:nvSpPr>
          <p:cNvPr id="3" name="Rectangle 2"/>
          <p:cNvSpPr/>
          <p:nvPr/>
        </p:nvSpPr>
        <p:spPr>
          <a:xfrm>
            <a:off x="282362" y="697083"/>
            <a:ext cx="5547107" cy="2400657"/>
          </a:xfrm>
          <a:prstGeom prst="rect">
            <a:avLst/>
          </a:prstGeom>
        </p:spPr>
        <p:txBody>
          <a:bodyPr wrap="square">
            <a:spAutoFit/>
          </a:bodyPr>
          <a:lstStyle/>
          <a:p>
            <a:pPr>
              <a:lnSpc>
                <a:spcPct val="150000"/>
              </a:lnSpc>
            </a:pPr>
            <a:r>
              <a:rPr lang="en-US" sz="1600" b="1" dirty="0" smtClean="0">
                <a:latin typeface="Arial" panose="020B0604020202020204" pitchFamily="34" charset="0"/>
                <a:cs typeface="Arial" panose="020B0604020202020204" pitchFamily="34" charset="0"/>
              </a:rPr>
              <a:t>Forecast downwind concentrations of toxic chemical </a:t>
            </a:r>
            <a:endParaRPr lang="en-US" sz="1600" b="1" dirty="0">
              <a:latin typeface="Arial" panose="020B0604020202020204" pitchFamily="34" charset="0"/>
              <a:cs typeface="Arial" panose="020B0604020202020204" pitchFamily="34" charset="0"/>
            </a:endParaRPr>
          </a:p>
          <a:p>
            <a:pPr marL="171450" indent="-171450">
              <a:lnSpc>
                <a:spcPct val="150000"/>
              </a:lnSpc>
              <a:buFont typeface="Arial" panose="020B0604020202020204" pitchFamily="34" charset="0"/>
              <a:buChar char="•"/>
            </a:pPr>
            <a:r>
              <a:rPr lang="en-US" sz="1400" dirty="0">
                <a:latin typeface="Arial" panose="020B0604020202020204" pitchFamily="34" charset="0"/>
                <a:cs typeface="Arial" panose="020B0604020202020204" pitchFamily="34" charset="0"/>
              </a:rPr>
              <a:t>NWS Weather Forecast Offices (WFO’s) run HYSPLIT on demand (~3500 runs per year). </a:t>
            </a:r>
          </a:p>
          <a:p>
            <a:pPr marL="171450" indent="-171450">
              <a:lnSpc>
                <a:spcPct val="150000"/>
              </a:lnSpc>
              <a:buFont typeface="Arial" panose="020B0604020202020204" pitchFamily="34" charset="0"/>
              <a:buChar char="•"/>
            </a:pPr>
            <a:r>
              <a:rPr lang="en-US" sz="1400" dirty="0">
                <a:latin typeface="Arial" panose="020B0604020202020204" pitchFamily="34" charset="0"/>
                <a:cs typeface="Arial" panose="020B0604020202020204" pitchFamily="34" charset="0"/>
              </a:rPr>
              <a:t>Sophisticated emissions estimates with  NOS OR&amp;R Cameo/Aloha model </a:t>
            </a:r>
          </a:p>
          <a:p>
            <a:pPr marL="171450" indent="-171450">
              <a:lnSpc>
                <a:spcPct val="150000"/>
              </a:lnSpc>
              <a:buFont typeface="Arial" panose="020B0604020202020204" pitchFamily="34" charset="0"/>
              <a:buChar char="•"/>
            </a:pPr>
            <a:r>
              <a:rPr lang="en-US" sz="1400" dirty="0">
                <a:latin typeface="Arial" panose="020B0604020202020204" pitchFamily="34" charset="0"/>
                <a:cs typeface="Arial" panose="020B0604020202020204" pitchFamily="34" charset="0"/>
              </a:rPr>
              <a:t>NEW: Probabilistic forecasts. Ensembles using high resolution ensemble forecast (HREF) to drive </a:t>
            </a:r>
            <a:r>
              <a:rPr lang="en-US" sz="1400" dirty="0" smtClean="0">
                <a:latin typeface="Arial" panose="020B0604020202020204" pitchFamily="34" charset="0"/>
                <a:cs typeface="Arial" panose="020B0604020202020204" pitchFamily="34" charset="0"/>
              </a:rPr>
              <a:t>HYSPLIT</a:t>
            </a:r>
            <a:endParaRPr lang="en-US" sz="1400" dirty="0">
              <a:latin typeface="Arial" panose="020B0604020202020204" pitchFamily="34" charset="0"/>
              <a:cs typeface="Arial" panose="020B0604020202020204" pitchFamily="34" charset="0"/>
            </a:endParaRPr>
          </a:p>
        </p:txBody>
      </p:sp>
      <p:sp>
        <p:nvSpPr>
          <p:cNvPr id="23" name="Rectangle 22"/>
          <p:cNvSpPr/>
          <p:nvPr/>
        </p:nvSpPr>
        <p:spPr>
          <a:xfrm>
            <a:off x="8524772" y="3355490"/>
            <a:ext cx="3440159" cy="307777"/>
          </a:xfrm>
          <a:prstGeom prst="rect">
            <a:avLst/>
          </a:prstGeom>
        </p:spPr>
        <p:txBody>
          <a:bodyPr wrap="square">
            <a:spAutoFit/>
          </a:bodyPr>
          <a:lstStyle/>
          <a:p>
            <a:r>
              <a:rPr lang="en-US" sz="1400" dirty="0" smtClean="0">
                <a:latin typeface="Arial" panose="020B0604020202020204" pitchFamily="34" charset="0"/>
                <a:cs typeface="Arial" panose="020B0604020202020204" pitchFamily="34" charset="0"/>
              </a:rPr>
              <a:t>Concentrations of three of the members</a:t>
            </a:r>
          </a:p>
        </p:txBody>
      </p:sp>
      <p:grpSp>
        <p:nvGrpSpPr>
          <p:cNvPr id="5" name="Group 4"/>
          <p:cNvGrpSpPr/>
          <p:nvPr/>
        </p:nvGrpSpPr>
        <p:grpSpPr>
          <a:xfrm>
            <a:off x="6418729" y="72010"/>
            <a:ext cx="5377370" cy="2926080"/>
            <a:chOff x="6239435" y="72010"/>
            <a:chExt cx="5377370" cy="2926080"/>
          </a:xfrm>
        </p:grpSpPr>
        <p:pic>
          <p:nvPicPr>
            <p:cNvPr id="24" name="Picture 23"/>
            <p:cNvPicPr>
              <a:picLocks noChangeAspect="1"/>
            </p:cNvPicPr>
            <p:nvPr/>
          </p:nvPicPr>
          <p:blipFill rotWithShape="1">
            <a:blip r:embed="rId4">
              <a:extLst>
                <a:ext uri="{28A0092B-C50C-407E-A947-70E740481C1C}">
                  <a14:useLocalDpi xmlns:a14="http://schemas.microsoft.com/office/drawing/2010/main" val="0"/>
                </a:ext>
              </a:extLst>
            </a:blip>
            <a:srcRect r="31696" b="19692"/>
            <a:stretch/>
          </p:blipFill>
          <p:spPr>
            <a:xfrm>
              <a:off x="6239435" y="72010"/>
              <a:ext cx="5377370" cy="2926080"/>
            </a:xfrm>
            <a:prstGeom prst="rect">
              <a:avLst/>
            </a:prstGeom>
            <a:ln>
              <a:solidFill>
                <a:schemeClr val="tx1"/>
              </a:solidFill>
            </a:ln>
          </p:spPr>
        </p:pic>
        <p:sp>
          <p:nvSpPr>
            <p:cNvPr id="8" name="Rectangle 7"/>
            <p:cNvSpPr/>
            <p:nvPr/>
          </p:nvSpPr>
          <p:spPr>
            <a:xfrm>
              <a:off x="6796700" y="2589410"/>
              <a:ext cx="4561626" cy="307777"/>
            </a:xfrm>
            <a:prstGeom prst="rect">
              <a:avLst/>
            </a:prstGeom>
          </p:spPr>
          <p:txBody>
            <a:bodyPr wrap="square">
              <a:spAutoFit/>
            </a:bodyPr>
            <a:lstStyle/>
            <a:p>
              <a:pPr lvl="0" defTabSz="914400">
                <a:spcBef>
                  <a:spcPts val="600"/>
                </a:spcBef>
                <a:spcAft>
                  <a:spcPts val="600"/>
                </a:spcAft>
                <a:buClr>
                  <a:srgbClr val="000000"/>
                </a:buClr>
                <a:buSzPct val="125000"/>
                <a:defRPr/>
              </a:pPr>
              <a:r>
                <a:rPr lang="en-US" sz="1400" kern="0" dirty="0">
                  <a:solidFill>
                    <a:srgbClr val="000000"/>
                  </a:solidFill>
                  <a:latin typeface="Arial"/>
                  <a:cs typeface="Arial"/>
                  <a:sym typeface="Arial"/>
                </a:rPr>
                <a:t>Contours at one concentration level for all 10 members</a:t>
              </a:r>
            </a:p>
          </p:txBody>
        </p:sp>
        <p:sp>
          <p:nvSpPr>
            <p:cNvPr id="31" name="Rectangle 30"/>
            <p:cNvSpPr/>
            <p:nvPr/>
          </p:nvSpPr>
          <p:spPr>
            <a:xfrm>
              <a:off x="7376452" y="103720"/>
              <a:ext cx="4186475" cy="600164"/>
            </a:xfrm>
            <a:prstGeom prst="rect">
              <a:avLst/>
            </a:prstGeom>
            <a:solidFill>
              <a:schemeClr val="bg1">
                <a:alpha val="40000"/>
              </a:schemeClr>
            </a:solidFill>
          </p:spPr>
          <p:txBody>
            <a:bodyPr wrap="square">
              <a:spAutoFit/>
            </a:bodyPr>
            <a:lstStyle/>
            <a:p>
              <a:r>
                <a:rPr lang="en-US" sz="1100" dirty="0">
                  <a:latin typeface="Arial" panose="020B0604020202020204" pitchFamily="34" charset="0"/>
                  <a:cs typeface="Arial" panose="020B0604020202020204" pitchFamily="34" charset="0"/>
                </a:rPr>
                <a:t>Screenshot from a HYSPLIT simulation using 10 members of HREF for </a:t>
              </a:r>
              <a:r>
                <a:rPr lang="en-US" sz="1100" b="1" u="sng" dirty="0">
                  <a:latin typeface="Arial" panose="020B0604020202020204" pitchFamily="34" charset="0"/>
                  <a:cs typeface="Arial" panose="020B0604020202020204" pitchFamily="34" charset="0"/>
                </a:rPr>
                <a:t>hypothetical release</a:t>
              </a:r>
              <a:r>
                <a:rPr lang="en-US" sz="1100" dirty="0">
                  <a:latin typeface="Arial" panose="020B0604020202020204" pitchFamily="34" charset="0"/>
                  <a:cs typeface="Arial" panose="020B0604020202020204" pitchFamily="34" charset="0"/>
                </a:rPr>
                <a:t>. Demonstrating situation in which there is large uncertainty in wind </a:t>
              </a:r>
              <a:r>
                <a:rPr lang="en-US" sz="1100" dirty="0" smtClean="0">
                  <a:latin typeface="Arial" panose="020B0604020202020204" pitchFamily="34" charset="0"/>
                  <a:cs typeface="Arial" panose="020B0604020202020204" pitchFamily="34" charset="0"/>
                </a:rPr>
                <a:t>field. </a:t>
              </a:r>
              <a:endParaRPr lang="en-US" sz="1100" dirty="0">
                <a:latin typeface="Arial" panose="020B0604020202020204" pitchFamily="34" charset="0"/>
                <a:cs typeface="Arial" panose="020B0604020202020204" pitchFamily="34" charset="0"/>
              </a:endParaRPr>
            </a:p>
          </p:txBody>
        </p:sp>
      </p:grpSp>
      <p:pic>
        <p:nvPicPr>
          <p:cNvPr id="2" name="Picture 1"/>
          <p:cNvPicPr>
            <a:picLocks noChangeAspect="1"/>
          </p:cNvPicPr>
          <p:nvPr/>
        </p:nvPicPr>
        <p:blipFill>
          <a:blip r:embed="rId5"/>
          <a:stretch>
            <a:fillRect/>
          </a:stretch>
        </p:blipFill>
        <p:spPr>
          <a:xfrm>
            <a:off x="317584" y="3237920"/>
            <a:ext cx="5797798" cy="3017782"/>
          </a:xfrm>
          <a:prstGeom prst="rect">
            <a:avLst/>
          </a:prstGeom>
        </p:spPr>
      </p:pic>
      <p:sp>
        <p:nvSpPr>
          <p:cNvPr id="4" name="Rectangle 3"/>
          <p:cNvSpPr/>
          <p:nvPr/>
        </p:nvSpPr>
        <p:spPr>
          <a:xfrm>
            <a:off x="366779" y="3293935"/>
            <a:ext cx="5833019" cy="369332"/>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Train </a:t>
            </a:r>
            <a:r>
              <a:rPr lang="en-US" dirty="0" smtClean="0">
                <a:latin typeface="Arial" panose="020B0604020202020204" pitchFamily="34" charset="0"/>
                <a:cs typeface="Arial" panose="020B0604020202020204" pitchFamily="34" charset="0"/>
              </a:rPr>
              <a:t>derailment in Ohio February 2023</a:t>
            </a:r>
            <a:endParaRPr lang="en-US" dirty="0"/>
          </a:p>
        </p:txBody>
      </p:sp>
    </p:spTree>
    <p:extLst>
      <p:ext uri="{BB962C8B-B14F-4D97-AF65-F5344CB8AC3E}">
        <p14:creationId xmlns:p14="http://schemas.microsoft.com/office/powerpoint/2010/main" val="40999820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sz="6600" dirty="0" smtClean="0">
                <a:solidFill>
                  <a:srgbClr val="002060"/>
                </a:solidFill>
                <a:latin typeface="Arial" panose="020B0604020202020204" pitchFamily="34" charset="0"/>
                <a:cs typeface="Arial" panose="020B0604020202020204" pitchFamily="34" charset="0"/>
              </a:rPr>
              <a:t>Thank you</a:t>
            </a:r>
            <a:endParaRPr lang="en-US" sz="6600" dirty="0">
              <a:solidFill>
                <a:srgbClr val="002060"/>
              </a:solidFill>
              <a:latin typeface="Arial" panose="020B0604020202020204" pitchFamily="34" charset="0"/>
              <a:cs typeface="Arial" panose="020B0604020202020204" pitchFamily="34" charset="0"/>
            </a:endParaRPr>
          </a:p>
        </p:txBody>
      </p:sp>
      <p:sp>
        <p:nvSpPr>
          <p:cNvPr id="6" name="Subtitle 5"/>
          <p:cNvSpPr>
            <a:spLocks noGrp="1"/>
          </p:cNvSpPr>
          <p:nvPr>
            <p:ph type="subTitle" idx="1"/>
          </p:nvPr>
        </p:nvSpPr>
        <p:spPr/>
        <p:txBody>
          <a:bodyPr>
            <a:normAutofit/>
          </a:bodyPr>
          <a:lstStyle/>
          <a:p>
            <a:r>
              <a:rPr lang="en-US" sz="2400" dirty="0" smtClean="0">
                <a:latin typeface="Arial" panose="020B0604020202020204" pitchFamily="34" charset="0"/>
                <a:cs typeface="Arial" panose="020B0604020202020204" pitchFamily="34" charset="0"/>
              </a:rPr>
              <a:t>Any questions?</a:t>
            </a:r>
            <a:endParaRPr lang="en-US" sz="2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12CA7239-D20E-4AD1-BEEE-C0A4CFEC2BE4}" type="slidenum">
              <a:rPr lang="en-US" smtClean="0"/>
              <a:t>25</a:t>
            </a:fld>
            <a:endParaRPr lang="en-US"/>
          </a:p>
        </p:txBody>
      </p:sp>
    </p:spTree>
    <p:extLst>
      <p:ext uri="{BB962C8B-B14F-4D97-AF65-F5344CB8AC3E}">
        <p14:creationId xmlns:p14="http://schemas.microsoft.com/office/powerpoint/2010/main" val="163196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8635487" y="6148939"/>
            <a:ext cx="683339" cy="365125"/>
          </a:xfrm>
        </p:spPr>
        <p:txBody>
          <a:bodyPr/>
          <a:lstStyle/>
          <a:p>
            <a:fld id="{12CA7239-D20E-4AD1-BEEE-C0A4CFEC2BE4}" type="slidenum">
              <a:rPr lang="en-US" smtClean="0"/>
              <a:t>3</a:t>
            </a:fld>
            <a:endParaRPr lang="en-US"/>
          </a:p>
        </p:txBody>
      </p:sp>
      <p:pic>
        <p:nvPicPr>
          <p:cNvPr id="17" name="Picture 16"/>
          <p:cNvPicPr>
            <a:picLocks noChangeAspect="1"/>
          </p:cNvPicPr>
          <p:nvPr/>
        </p:nvPicPr>
        <p:blipFill>
          <a:blip r:embed="rId2"/>
          <a:stretch>
            <a:fillRect/>
          </a:stretch>
        </p:blipFill>
        <p:spPr>
          <a:xfrm>
            <a:off x="456467" y="1022786"/>
            <a:ext cx="10732069" cy="5217454"/>
          </a:xfrm>
          <a:prstGeom prst="rect">
            <a:avLst/>
          </a:prstGeom>
        </p:spPr>
      </p:pic>
      <p:sp>
        <p:nvSpPr>
          <p:cNvPr id="18" name="Rectangle 17"/>
          <p:cNvSpPr/>
          <p:nvPr/>
        </p:nvSpPr>
        <p:spPr>
          <a:xfrm>
            <a:off x="2287693" y="391989"/>
            <a:ext cx="10863668" cy="523220"/>
          </a:xfrm>
          <a:prstGeom prst="rect">
            <a:avLst/>
          </a:prstGeom>
        </p:spPr>
        <p:txBody>
          <a:bodyPr wrap="square">
            <a:spAutoFit/>
          </a:bodyPr>
          <a:lstStyle/>
          <a:p>
            <a:r>
              <a:rPr lang="en-US" sz="2800" b="1" dirty="0">
                <a:solidFill>
                  <a:srgbClr val="000000"/>
                </a:solidFill>
                <a:latin typeface="Arial" panose="020B0604020202020204" pitchFamily="34" charset="0"/>
              </a:rPr>
              <a:t>Atmospheric Transport and Dispersion: </a:t>
            </a:r>
            <a:r>
              <a:rPr lang="en-US" sz="2800" b="1" i="1" dirty="0">
                <a:solidFill>
                  <a:srgbClr val="000000"/>
                </a:solidFill>
                <a:latin typeface="Arial" panose="020B0604020202020204" pitchFamily="34" charset="0"/>
              </a:rPr>
              <a:t>Overview</a:t>
            </a:r>
            <a:endParaRPr lang="en-US" sz="2800" b="1" i="1" dirty="0"/>
          </a:p>
        </p:txBody>
      </p:sp>
      <p:sp>
        <p:nvSpPr>
          <p:cNvPr id="19" name="Oval 18"/>
          <p:cNvSpPr/>
          <p:nvPr/>
        </p:nvSpPr>
        <p:spPr>
          <a:xfrm>
            <a:off x="7344473" y="2652822"/>
            <a:ext cx="572278" cy="2052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7192073" y="2836944"/>
            <a:ext cx="572278" cy="2052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HYSPLIT logo. Black letters with the dot on the i as a colored plu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6990"/>
            <a:ext cx="2156706" cy="1073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75867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26385" y="172777"/>
            <a:ext cx="10863668" cy="523220"/>
          </a:xfrm>
          <a:prstGeom prst="rect">
            <a:avLst/>
          </a:prstGeom>
        </p:spPr>
        <p:txBody>
          <a:bodyPr wrap="square">
            <a:spAutoFit/>
          </a:bodyPr>
          <a:lstStyle/>
          <a:p>
            <a:r>
              <a:rPr lang="en-US" sz="2800" b="1" dirty="0" smtClean="0">
                <a:solidFill>
                  <a:srgbClr val="000000"/>
                </a:solidFill>
                <a:latin typeface="Arial" panose="020B0604020202020204" pitchFamily="34" charset="0"/>
              </a:rPr>
              <a:t>Introduction</a:t>
            </a:r>
            <a:endParaRPr lang="en-US" sz="2800" b="1" dirty="0"/>
          </a:p>
        </p:txBody>
      </p:sp>
      <p:sp>
        <p:nvSpPr>
          <p:cNvPr id="10" name="Slide Number Placeholder 7"/>
          <p:cNvSpPr txBox="1">
            <a:spLocks/>
          </p:cNvSpPr>
          <p:nvPr/>
        </p:nvSpPr>
        <p:spPr>
          <a:xfrm>
            <a:off x="11494072" y="6465287"/>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2CA7239-D20E-4AD1-BEEE-C0A4CFEC2BE4}" type="slidenum">
              <a:rPr lang="en-US" sz="1400" smtClean="0">
                <a:solidFill>
                  <a:schemeClr val="tx1"/>
                </a:solidFill>
              </a:rPr>
              <a:pPr/>
              <a:t>4</a:t>
            </a:fld>
            <a:endParaRPr lang="en-US" sz="1400" dirty="0">
              <a:solidFill>
                <a:schemeClr val="tx1"/>
              </a:solidFill>
            </a:endParaRPr>
          </a:p>
        </p:txBody>
      </p:sp>
      <p:sp>
        <p:nvSpPr>
          <p:cNvPr id="11" name="Rectangle 10"/>
          <p:cNvSpPr/>
          <p:nvPr/>
        </p:nvSpPr>
        <p:spPr>
          <a:xfrm>
            <a:off x="126384" y="820286"/>
            <a:ext cx="6884015" cy="5016758"/>
          </a:xfrm>
          <a:prstGeom prst="rect">
            <a:avLst/>
          </a:prstGeom>
        </p:spPr>
        <p:txBody>
          <a:bodyPr wrap="square">
            <a:spAutoFit/>
          </a:bodyPr>
          <a:lstStyle/>
          <a:p>
            <a:pPr marL="285750" indent="-285750">
              <a:spcAft>
                <a:spcPts val="1200"/>
              </a:spcAft>
              <a:buFont typeface="Wingdings" panose="05000000000000000000" pitchFamily="2" charset="2"/>
              <a:buChar char="v"/>
            </a:pPr>
            <a:r>
              <a:rPr lang="en-US" sz="2000" dirty="0" smtClean="0">
                <a:solidFill>
                  <a:srgbClr val="000000"/>
                </a:solidFill>
                <a:latin typeface="Arial" panose="020B0604020202020204" pitchFamily="34" charset="0"/>
              </a:rPr>
              <a:t>One of the sources of uncertainty in dispersion modeling is the accuracy of the meteorological input used to drive the model.</a:t>
            </a:r>
            <a:r>
              <a:rPr lang="en-US" sz="2000" dirty="0">
                <a:solidFill>
                  <a:srgbClr val="000000"/>
                </a:solidFill>
                <a:latin typeface="Arial" panose="020B0604020202020204" pitchFamily="34" charset="0"/>
              </a:rPr>
              <a:t> The observational data may enhance both numerical weather prediction and atmospheric transport and dispersion </a:t>
            </a:r>
            <a:r>
              <a:rPr lang="en-US" sz="2000" dirty="0" smtClean="0">
                <a:solidFill>
                  <a:srgbClr val="000000"/>
                </a:solidFill>
                <a:latin typeface="Arial" panose="020B0604020202020204" pitchFamily="34" charset="0"/>
              </a:rPr>
              <a:t>models.</a:t>
            </a:r>
          </a:p>
          <a:p>
            <a:pPr marL="285750" indent="-285750">
              <a:spcAft>
                <a:spcPts val="1200"/>
              </a:spcAft>
              <a:buFont typeface="Wingdings" panose="05000000000000000000" pitchFamily="2" charset="2"/>
              <a:buChar char="v"/>
            </a:pPr>
            <a:r>
              <a:rPr lang="en-US" sz="2000" dirty="0" smtClean="0">
                <a:solidFill>
                  <a:srgbClr val="000000"/>
                </a:solidFill>
                <a:latin typeface="Arial" panose="020B0604020202020204" pitchFamily="34" charset="0"/>
              </a:rPr>
              <a:t>NOAA’s ARL operates: </a:t>
            </a:r>
          </a:p>
          <a:p>
            <a:pPr marL="914400" indent="-285750">
              <a:spcAft>
                <a:spcPts val="1200"/>
              </a:spcAft>
              <a:buFont typeface="Arial" panose="020B0604020202020204" pitchFamily="34" charset="0"/>
              <a:buChar char="•"/>
            </a:pPr>
            <a:r>
              <a:rPr lang="en-US" sz="1600" dirty="0" smtClean="0">
                <a:solidFill>
                  <a:srgbClr val="000000"/>
                </a:solidFill>
                <a:latin typeface="Arial" panose="020B0604020202020204" pitchFamily="34" charset="0"/>
              </a:rPr>
              <a:t>Small </a:t>
            </a:r>
            <a:r>
              <a:rPr lang="en-US" sz="1600" dirty="0" err="1">
                <a:solidFill>
                  <a:srgbClr val="000000"/>
                </a:solidFill>
                <a:latin typeface="Arial" panose="020B0604020202020204" pitchFamily="34" charset="0"/>
              </a:rPr>
              <a:t>Uncrewed</a:t>
            </a:r>
            <a:r>
              <a:rPr lang="en-US" sz="1600" dirty="0">
                <a:solidFill>
                  <a:srgbClr val="000000"/>
                </a:solidFill>
                <a:latin typeface="Arial" panose="020B0604020202020204" pitchFamily="34" charset="0"/>
              </a:rPr>
              <a:t> Aircraft Systems (</a:t>
            </a:r>
            <a:r>
              <a:rPr lang="en-US" sz="1600" dirty="0" err="1">
                <a:solidFill>
                  <a:srgbClr val="000000"/>
                </a:solidFill>
                <a:latin typeface="Arial" panose="020B0604020202020204" pitchFamily="34" charset="0"/>
              </a:rPr>
              <a:t>sUAS</a:t>
            </a:r>
            <a:r>
              <a:rPr lang="en-US" sz="1600" dirty="0" smtClean="0">
                <a:solidFill>
                  <a:srgbClr val="000000"/>
                </a:solidFill>
                <a:latin typeface="Arial" panose="020B0604020202020204" pitchFamily="34" charset="0"/>
              </a:rPr>
              <a:t>) </a:t>
            </a:r>
            <a:r>
              <a:rPr lang="en-US" sz="1600" dirty="0">
                <a:solidFill>
                  <a:srgbClr val="000000"/>
                </a:solidFill>
                <a:latin typeface="Arial" panose="020B0604020202020204" pitchFamily="34" charset="0"/>
              </a:rPr>
              <a:t>at </a:t>
            </a:r>
            <a:r>
              <a:rPr lang="en-US" sz="1600" dirty="0" smtClean="0">
                <a:solidFill>
                  <a:srgbClr val="000000"/>
                </a:solidFill>
                <a:latin typeface="Arial" panose="020B0604020202020204" pitchFamily="34" charset="0"/>
              </a:rPr>
              <a:t>Oliver </a:t>
            </a:r>
            <a:r>
              <a:rPr lang="en-US" sz="1600" dirty="0">
                <a:solidFill>
                  <a:srgbClr val="000000"/>
                </a:solidFill>
                <a:latin typeface="Arial" panose="020B0604020202020204" pitchFamily="34" charset="0"/>
              </a:rPr>
              <a:t>Springs </a:t>
            </a:r>
            <a:r>
              <a:rPr lang="en-US" sz="1600" dirty="0" smtClean="0">
                <a:solidFill>
                  <a:srgbClr val="000000"/>
                </a:solidFill>
                <a:latin typeface="Arial" panose="020B0604020202020204" pitchFamily="34" charset="0"/>
              </a:rPr>
              <a:t>Airport (OSI), in Oliver Springs, Tennessee</a:t>
            </a:r>
          </a:p>
          <a:p>
            <a:pPr marL="914400" indent="-285750">
              <a:spcAft>
                <a:spcPts val="1200"/>
              </a:spcAft>
              <a:buFont typeface="Arial" panose="020B0604020202020204" pitchFamily="34" charset="0"/>
              <a:buChar char="•"/>
            </a:pPr>
            <a:r>
              <a:rPr lang="en-US" sz="1600" dirty="0" smtClean="0">
                <a:solidFill>
                  <a:srgbClr val="000000"/>
                </a:solidFill>
                <a:latin typeface="Arial" panose="020B0604020202020204" pitchFamily="34" charset="0"/>
              </a:rPr>
              <a:t>A meteorological </a:t>
            </a:r>
            <a:r>
              <a:rPr lang="en-US" sz="1600" dirty="0">
                <a:solidFill>
                  <a:srgbClr val="000000"/>
                </a:solidFill>
                <a:latin typeface="Arial" panose="020B0604020202020204" pitchFamily="34" charset="0"/>
              </a:rPr>
              <a:t>monitoring site on the rooftop of the U.S. Department of Commerce Herbert C. Hoover Building (HCHB) </a:t>
            </a:r>
            <a:r>
              <a:rPr lang="en-US" sz="1600" dirty="0" smtClean="0">
                <a:solidFill>
                  <a:srgbClr val="000000"/>
                </a:solidFill>
                <a:latin typeface="Arial" panose="020B0604020202020204" pitchFamily="34" charset="0"/>
              </a:rPr>
              <a:t>in Washington D.C.</a:t>
            </a:r>
          </a:p>
          <a:p>
            <a:pPr marL="285750" lvl="0" indent="-285750">
              <a:spcAft>
                <a:spcPts val="1200"/>
              </a:spcAft>
              <a:buFont typeface="Wingdings" panose="05000000000000000000" pitchFamily="2" charset="2"/>
              <a:buChar char="v"/>
            </a:pPr>
            <a:r>
              <a:rPr lang="en-US" sz="2000" dirty="0" smtClean="0">
                <a:solidFill>
                  <a:srgbClr val="000000"/>
                </a:solidFill>
                <a:latin typeface="Arial" panose="020B0604020202020204" pitchFamily="34" charset="0"/>
              </a:rPr>
              <a:t>The goal of this study is to assimilate local measurements in WRF to improve meteorological fields that are used to drive HYSPLIT simulations and access its impacts on the transport and mixing of pollutants.</a:t>
            </a:r>
            <a:endParaRPr lang="en-US" sz="2000" dirty="0">
              <a:solidFill>
                <a:srgbClr val="000000"/>
              </a:solidFill>
              <a:latin typeface="Arial" panose="020B0604020202020204" pitchFamily="34" charset="0"/>
            </a:endParaRPr>
          </a:p>
        </p:txBody>
      </p:sp>
      <p:grpSp>
        <p:nvGrpSpPr>
          <p:cNvPr id="5" name="Group 4"/>
          <p:cNvGrpSpPr/>
          <p:nvPr/>
        </p:nvGrpSpPr>
        <p:grpSpPr>
          <a:xfrm>
            <a:off x="7082118" y="972686"/>
            <a:ext cx="4966447" cy="3733785"/>
            <a:chOff x="7082118" y="820286"/>
            <a:chExt cx="4966447" cy="3733785"/>
          </a:xfrm>
        </p:grpSpPr>
        <p:sp>
          <p:nvSpPr>
            <p:cNvPr id="4" name="Rectangle 3"/>
            <p:cNvSpPr/>
            <p:nvPr/>
          </p:nvSpPr>
          <p:spPr>
            <a:xfrm>
              <a:off x="7082118" y="820286"/>
              <a:ext cx="4966447" cy="373378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stretch>
              <a:fillRect/>
            </a:stretch>
          </p:blipFill>
          <p:spPr>
            <a:xfrm>
              <a:off x="7225553" y="963722"/>
              <a:ext cx="4715721" cy="3437949"/>
            </a:xfrm>
            <a:prstGeom prst="rect">
              <a:avLst/>
            </a:prstGeom>
          </p:spPr>
        </p:pic>
      </p:grpSp>
    </p:spTree>
    <p:extLst>
      <p:ext uri="{BB962C8B-B14F-4D97-AF65-F5344CB8AC3E}">
        <p14:creationId xmlns:p14="http://schemas.microsoft.com/office/powerpoint/2010/main" val="37169549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26385" y="1039276"/>
            <a:ext cx="7914295" cy="1815882"/>
          </a:xfrm>
          <a:prstGeom prst="rect">
            <a:avLst/>
          </a:prstGeom>
        </p:spPr>
        <p:txBody>
          <a:bodyPr wrap="square">
            <a:spAutoFit/>
          </a:bodyPr>
          <a:lstStyle/>
          <a:p>
            <a:pPr marL="285750" indent="-285750">
              <a:spcAft>
                <a:spcPts val="1200"/>
              </a:spcAft>
              <a:buFont typeface="Wingdings" panose="05000000000000000000" pitchFamily="2" charset="2"/>
              <a:buChar char="v"/>
            </a:pPr>
            <a:r>
              <a:rPr lang="en-US" dirty="0" smtClean="0">
                <a:solidFill>
                  <a:srgbClr val="000000"/>
                </a:solidFill>
                <a:latin typeface="Arial" panose="020B0604020202020204" pitchFamily="34" charset="0"/>
              </a:rPr>
              <a:t>An </a:t>
            </a:r>
            <a:r>
              <a:rPr lang="en-US" dirty="0" err="1" smtClean="0">
                <a:solidFill>
                  <a:srgbClr val="000000"/>
                </a:solidFill>
                <a:latin typeface="Arial" panose="020B0604020202020204" pitchFamily="34" charset="0"/>
              </a:rPr>
              <a:t>sUAS</a:t>
            </a:r>
            <a:r>
              <a:rPr lang="en-US" dirty="0">
                <a:solidFill>
                  <a:srgbClr val="000000"/>
                </a:solidFill>
                <a:latin typeface="Arial" panose="020B0604020202020204" pitchFamily="34" charset="0"/>
              </a:rPr>
              <a:t> </a:t>
            </a:r>
            <a:r>
              <a:rPr lang="en-US" dirty="0" smtClean="0">
                <a:solidFill>
                  <a:srgbClr val="000000"/>
                </a:solidFill>
                <a:latin typeface="Arial" panose="020B0604020202020204" pitchFamily="34" charset="0"/>
              </a:rPr>
              <a:t>was deployed up </a:t>
            </a:r>
            <a:r>
              <a:rPr lang="en-US" dirty="0">
                <a:solidFill>
                  <a:srgbClr val="000000"/>
                </a:solidFill>
                <a:latin typeface="Arial" panose="020B0604020202020204" pitchFamily="34" charset="0"/>
              </a:rPr>
              <a:t>to 800 m above ground level at the Oliver Springs Airport, Tennessee to obtain meteorological measurements</a:t>
            </a:r>
            <a:r>
              <a:rPr lang="en-US" dirty="0" smtClean="0">
                <a:solidFill>
                  <a:srgbClr val="000000"/>
                </a:solidFill>
                <a:latin typeface="Arial" panose="020B0604020202020204" pitchFamily="34" charset="0"/>
              </a:rPr>
              <a:t>.</a:t>
            </a:r>
          </a:p>
          <a:p>
            <a:pPr marL="628650">
              <a:spcAft>
                <a:spcPts val="1200"/>
              </a:spcAft>
            </a:pPr>
            <a:r>
              <a:rPr lang="en-US" sz="1400" dirty="0">
                <a:solidFill>
                  <a:srgbClr val="000000"/>
                </a:solidFill>
                <a:latin typeface="Arial" panose="020B0604020202020204" pitchFamily="34" charset="0"/>
              </a:rPr>
              <a:t>P</a:t>
            </a:r>
            <a:r>
              <a:rPr lang="en-US" sz="1400" dirty="0" smtClean="0">
                <a:solidFill>
                  <a:srgbClr val="000000"/>
                </a:solidFill>
                <a:latin typeface="Arial" panose="020B0604020202020204" pitchFamily="34" charset="0"/>
              </a:rPr>
              <a:t>roviding </a:t>
            </a:r>
            <a:r>
              <a:rPr lang="en-US" sz="1400" dirty="0">
                <a:solidFill>
                  <a:srgbClr val="000000"/>
                </a:solidFill>
                <a:latin typeface="Arial" panose="020B0604020202020204" pitchFamily="34" charset="0"/>
              </a:rPr>
              <a:t>a unique observing system capable for the vertical profiles of meteorological conditions within </a:t>
            </a:r>
            <a:r>
              <a:rPr lang="en-US" sz="1400" dirty="0" smtClean="0">
                <a:solidFill>
                  <a:srgbClr val="000000"/>
                </a:solidFill>
                <a:latin typeface="Arial" panose="020B0604020202020204" pitchFamily="34" charset="0"/>
              </a:rPr>
              <a:t>PBL </a:t>
            </a:r>
          </a:p>
          <a:p>
            <a:pPr marL="628650">
              <a:spcAft>
                <a:spcPts val="1200"/>
              </a:spcAft>
            </a:pPr>
            <a:r>
              <a:rPr lang="en-US" sz="1400" dirty="0">
                <a:solidFill>
                  <a:srgbClr val="000000"/>
                </a:solidFill>
                <a:latin typeface="Arial" panose="020B0604020202020204" pitchFamily="34" charset="0"/>
              </a:rPr>
              <a:t>U</a:t>
            </a:r>
            <a:r>
              <a:rPr lang="en-US" sz="1400" dirty="0" smtClean="0">
                <a:solidFill>
                  <a:srgbClr val="000000"/>
                </a:solidFill>
                <a:latin typeface="Arial" panose="020B0604020202020204" pitchFamily="34" charset="0"/>
              </a:rPr>
              <a:t>sing </a:t>
            </a:r>
            <a:r>
              <a:rPr lang="en-US" sz="1400" dirty="0">
                <a:solidFill>
                  <a:srgbClr val="000000"/>
                </a:solidFill>
                <a:latin typeface="Arial" panose="020B0604020202020204" pitchFamily="34" charset="0"/>
              </a:rPr>
              <a:t>the data in dispersion modeling may be beneficial for improving plume prediction due to inaccuracies in simulated wind velocities in numerical weather prediction </a:t>
            </a:r>
            <a:r>
              <a:rPr lang="en-US" sz="1400" dirty="0" smtClean="0">
                <a:solidFill>
                  <a:srgbClr val="000000"/>
                </a:solidFill>
                <a:latin typeface="Arial" panose="020B0604020202020204" pitchFamily="34" charset="0"/>
              </a:rPr>
              <a:t>models.</a:t>
            </a:r>
          </a:p>
        </p:txBody>
      </p:sp>
      <p:sp>
        <p:nvSpPr>
          <p:cNvPr id="8" name="Rectangle 7"/>
          <p:cNvSpPr/>
          <p:nvPr/>
        </p:nvSpPr>
        <p:spPr>
          <a:xfrm>
            <a:off x="126385" y="172777"/>
            <a:ext cx="10863668" cy="523220"/>
          </a:xfrm>
          <a:prstGeom prst="rect">
            <a:avLst/>
          </a:prstGeom>
        </p:spPr>
        <p:txBody>
          <a:bodyPr wrap="square">
            <a:spAutoFit/>
          </a:bodyPr>
          <a:lstStyle/>
          <a:p>
            <a:r>
              <a:rPr lang="en-US" sz="2800" b="1" dirty="0" smtClean="0">
                <a:solidFill>
                  <a:srgbClr val="000000"/>
                </a:solidFill>
                <a:latin typeface="Arial" panose="020B0604020202020204" pitchFamily="34" charset="0"/>
              </a:rPr>
              <a:t>Small </a:t>
            </a:r>
            <a:r>
              <a:rPr lang="en-US" sz="2800" b="1" dirty="0" err="1" smtClean="0">
                <a:solidFill>
                  <a:srgbClr val="000000"/>
                </a:solidFill>
                <a:latin typeface="Arial" panose="020B0604020202020204" pitchFamily="34" charset="0"/>
              </a:rPr>
              <a:t>Uncrewed</a:t>
            </a:r>
            <a:r>
              <a:rPr lang="en-US" sz="2800" b="1" dirty="0" smtClean="0">
                <a:solidFill>
                  <a:srgbClr val="000000"/>
                </a:solidFill>
                <a:latin typeface="Arial" panose="020B0604020202020204" pitchFamily="34" charset="0"/>
              </a:rPr>
              <a:t> Aircraft Systems (</a:t>
            </a:r>
            <a:r>
              <a:rPr lang="en-US" sz="2800" b="1" dirty="0" err="1" smtClean="0">
                <a:solidFill>
                  <a:srgbClr val="000000"/>
                </a:solidFill>
                <a:latin typeface="Arial" panose="020B0604020202020204" pitchFamily="34" charset="0"/>
              </a:rPr>
              <a:t>sUAS</a:t>
            </a:r>
            <a:r>
              <a:rPr lang="en-US" sz="2800" b="1" dirty="0" smtClean="0">
                <a:solidFill>
                  <a:srgbClr val="000000"/>
                </a:solidFill>
                <a:latin typeface="Arial" panose="020B0604020202020204" pitchFamily="34" charset="0"/>
              </a:rPr>
              <a:t>)</a:t>
            </a:r>
            <a:endParaRPr lang="en-US" sz="2800" b="1" dirty="0"/>
          </a:p>
        </p:txBody>
      </p:sp>
      <p:sp>
        <p:nvSpPr>
          <p:cNvPr id="10" name="Slide Number Placeholder 7"/>
          <p:cNvSpPr txBox="1">
            <a:spLocks/>
          </p:cNvSpPr>
          <p:nvPr/>
        </p:nvSpPr>
        <p:spPr>
          <a:xfrm>
            <a:off x="11494072" y="6465287"/>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2CA7239-D20E-4AD1-BEEE-C0A4CFEC2BE4}" type="slidenum">
              <a:rPr lang="en-US" sz="1400" smtClean="0">
                <a:solidFill>
                  <a:schemeClr val="tx1"/>
                </a:solidFill>
              </a:rPr>
              <a:pPr/>
              <a:t>5</a:t>
            </a:fld>
            <a:endParaRPr lang="en-US" sz="1400" dirty="0">
              <a:solidFill>
                <a:schemeClr val="tx1"/>
              </a:solidFill>
            </a:endParaRPr>
          </a:p>
        </p:txBody>
      </p:sp>
      <p:pic>
        <p:nvPicPr>
          <p:cNvPr id="1026" name="Picture 2" descr="https://vlab.noaa.gov/documents/8848651/0/Meteodrone-from-Word-doc.png/45f01046-2a37-d455-25e4-652913d93ed8?t=15837351033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5270" y="737667"/>
            <a:ext cx="3858753" cy="211749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7905270" y="2855158"/>
            <a:ext cx="2537874" cy="415498"/>
          </a:xfrm>
          <a:prstGeom prst="rect">
            <a:avLst/>
          </a:prstGeom>
        </p:spPr>
        <p:txBody>
          <a:bodyPr wrap="none">
            <a:spAutoFit/>
          </a:bodyPr>
          <a:lstStyle/>
          <a:p>
            <a:r>
              <a:rPr lang="en-US" sz="1050" i="1" dirty="0">
                <a:solidFill>
                  <a:srgbClr val="272833"/>
                </a:solidFill>
                <a:latin typeface="Arial" panose="020B0604020202020204" pitchFamily="34" charset="0"/>
                <a:cs typeface="Arial" panose="020B0604020202020204" pitchFamily="34" charset="0"/>
              </a:rPr>
              <a:t>Picture of the </a:t>
            </a:r>
            <a:r>
              <a:rPr lang="en-US" sz="1050" i="1" dirty="0" err="1">
                <a:solidFill>
                  <a:srgbClr val="272833"/>
                </a:solidFill>
                <a:latin typeface="Arial" panose="020B0604020202020204" pitchFamily="34" charset="0"/>
                <a:cs typeface="Arial" panose="020B0604020202020204" pitchFamily="34" charset="0"/>
              </a:rPr>
              <a:t>Meteomatics</a:t>
            </a:r>
            <a:r>
              <a:rPr lang="en-US" sz="1050" i="1" dirty="0">
                <a:solidFill>
                  <a:srgbClr val="272833"/>
                </a:solidFill>
                <a:latin typeface="Arial" panose="020B0604020202020204" pitchFamily="34" charset="0"/>
                <a:cs typeface="Arial" panose="020B0604020202020204" pitchFamily="34" charset="0"/>
              </a:rPr>
              <a:t> </a:t>
            </a:r>
            <a:r>
              <a:rPr lang="en-US" sz="1050" i="1" dirty="0" err="1" smtClean="0">
                <a:solidFill>
                  <a:srgbClr val="272833"/>
                </a:solidFill>
                <a:latin typeface="Arial" panose="020B0604020202020204" pitchFamily="34" charset="0"/>
                <a:cs typeface="Arial" panose="020B0604020202020204" pitchFamily="34" charset="0"/>
              </a:rPr>
              <a:t>Meteodrone</a:t>
            </a:r>
            <a:endParaRPr lang="en-US" sz="1050" i="1" dirty="0" smtClean="0">
              <a:solidFill>
                <a:srgbClr val="272833"/>
              </a:solidFill>
              <a:latin typeface="Arial" panose="020B0604020202020204" pitchFamily="34" charset="0"/>
              <a:cs typeface="Arial" panose="020B0604020202020204" pitchFamily="34" charset="0"/>
            </a:endParaRPr>
          </a:p>
          <a:p>
            <a:r>
              <a:rPr lang="en-US" sz="1050" i="1" dirty="0">
                <a:solidFill>
                  <a:srgbClr val="272833"/>
                </a:solidFill>
                <a:latin typeface="Arial" panose="020B0604020202020204" pitchFamily="34" charset="0"/>
                <a:cs typeface="Arial" panose="020B0604020202020204" pitchFamily="34" charset="0"/>
              </a:rPr>
              <a:t>(https://</a:t>
            </a:r>
            <a:r>
              <a:rPr lang="en-US" sz="1050" i="1" dirty="0" smtClean="0">
                <a:solidFill>
                  <a:srgbClr val="272833"/>
                </a:solidFill>
                <a:latin typeface="Arial" panose="020B0604020202020204" pitchFamily="34" charset="0"/>
                <a:cs typeface="Arial" panose="020B0604020202020204" pitchFamily="34" charset="0"/>
              </a:rPr>
              <a:t>vlab.noaa.gov/web/suas/home)</a:t>
            </a:r>
            <a:endParaRPr lang="en-US" sz="1050" i="1" dirty="0">
              <a:latin typeface="Arial" panose="020B0604020202020204" pitchFamily="34" charset="0"/>
              <a:cs typeface="Arial" panose="020B0604020202020204" pitchFamily="34" charset="0"/>
            </a:endParaRPr>
          </a:p>
        </p:txBody>
      </p:sp>
      <p:sp>
        <p:nvSpPr>
          <p:cNvPr id="9" name="Rectangle 8"/>
          <p:cNvSpPr/>
          <p:nvPr/>
        </p:nvSpPr>
        <p:spPr>
          <a:xfrm>
            <a:off x="126386" y="3375529"/>
            <a:ext cx="6677826" cy="2831544"/>
          </a:xfrm>
          <a:prstGeom prst="rect">
            <a:avLst/>
          </a:prstGeom>
        </p:spPr>
        <p:txBody>
          <a:bodyPr wrap="square">
            <a:spAutoFit/>
          </a:bodyPr>
          <a:lstStyle/>
          <a:p>
            <a:pPr marL="285750" indent="-285750">
              <a:spcAft>
                <a:spcPts val="1200"/>
              </a:spcAft>
              <a:buFont typeface="Wingdings" panose="05000000000000000000" pitchFamily="2" charset="2"/>
              <a:buChar char="v"/>
            </a:pPr>
            <a:r>
              <a:rPr lang="en-US" dirty="0" err="1" smtClean="0">
                <a:solidFill>
                  <a:srgbClr val="000000"/>
                </a:solidFill>
                <a:latin typeface="Arial" panose="020B0604020202020204" pitchFamily="34" charset="0"/>
              </a:rPr>
              <a:t>sUAS</a:t>
            </a:r>
            <a:r>
              <a:rPr lang="en-US" dirty="0" smtClean="0">
                <a:solidFill>
                  <a:srgbClr val="000000"/>
                </a:solidFill>
                <a:latin typeface="Arial" panose="020B0604020202020204" pitchFamily="34" charset="0"/>
              </a:rPr>
              <a:t> profiles (temperature and wind) were used in HYSPLIT dispersion modeling.</a:t>
            </a:r>
          </a:p>
          <a:p>
            <a:pPr marL="798513" indent="-169863">
              <a:spcAft>
                <a:spcPts val="1200"/>
              </a:spcAft>
            </a:pPr>
            <a:r>
              <a:rPr lang="en-US" sz="1400" dirty="0" smtClean="0">
                <a:solidFill>
                  <a:srgbClr val="000000"/>
                </a:solidFill>
                <a:latin typeface="Arial" panose="020B0604020202020204" pitchFamily="34" charset="0"/>
              </a:rPr>
              <a:t>1) Extracting </a:t>
            </a:r>
            <a:r>
              <a:rPr lang="en-US" sz="1400" dirty="0">
                <a:solidFill>
                  <a:srgbClr val="000000"/>
                </a:solidFill>
                <a:latin typeface="Arial" panose="020B0604020202020204" pitchFamily="34" charset="0"/>
              </a:rPr>
              <a:t>the </a:t>
            </a:r>
            <a:r>
              <a:rPr lang="en-US" sz="1400" dirty="0" err="1">
                <a:solidFill>
                  <a:srgbClr val="000000"/>
                </a:solidFill>
                <a:latin typeface="Arial" panose="020B0604020202020204" pitchFamily="34" charset="0"/>
              </a:rPr>
              <a:t>sUAS</a:t>
            </a:r>
            <a:r>
              <a:rPr lang="en-US" sz="1400" dirty="0">
                <a:solidFill>
                  <a:srgbClr val="000000"/>
                </a:solidFill>
                <a:latin typeface="Arial" panose="020B0604020202020204" pitchFamily="34" charset="0"/>
              </a:rPr>
              <a:t> profile and </a:t>
            </a:r>
            <a:r>
              <a:rPr lang="en-US" sz="1400" dirty="0" smtClean="0">
                <a:solidFill>
                  <a:srgbClr val="000000"/>
                </a:solidFill>
                <a:latin typeface="Arial" panose="020B0604020202020204" pitchFamily="34" charset="0"/>
              </a:rPr>
              <a:t>writing </a:t>
            </a:r>
            <a:r>
              <a:rPr lang="en-US" sz="1400" dirty="0">
                <a:solidFill>
                  <a:srgbClr val="000000"/>
                </a:solidFill>
                <a:latin typeface="Arial" panose="020B0604020202020204" pitchFamily="34" charset="0"/>
              </a:rPr>
              <a:t>to HYSPLIT format for the use of dispersion simulations. </a:t>
            </a:r>
          </a:p>
          <a:p>
            <a:pPr marL="798513" indent="-169863">
              <a:spcAft>
                <a:spcPts val="1200"/>
              </a:spcAft>
            </a:pPr>
            <a:r>
              <a:rPr lang="en-US" sz="1400" dirty="0" smtClean="0">
                <a:solidFill>
                  <a:srgbClr val="000000"/>
                </a:solidFill>
                <a:latin typeface="Arial" panose="020B0604020202020204" pitchFamily="34" charset="0"/>
              </a:rPr>
              <a:t>2) Using </a:t>
            </a:r>
            <a:r>
              <a:rPr lang="en-US" sz="1400" dirty="0">
                <a:solidFill>
                  <a:srgbClr val="000000"/>
                </a:solidFill>
                <a:latin typeface="Arial" panose="020B0604020202020204" pitchFamily="34" charset="0"/>
              </a:rPr>
              <a:t>converted drone data (available for a small area) and outer nest datasets (such as HRRR or other NWP products in HYSPLIT format) for driving HYSPLIT.</a:t>
            </a:r>
          </a:p>
          <a:p>
            <a:pPr marL="798513" indent="-169863">
              <a:spcAft>
                <a:spcPts val="1200"/>
              </a:spcAft>
            </a:pPr>
            <a:r>
              <a:rPr lang="en-US" sz="1400" dirty="0" smtClean="0">
                <a:solidFill>
                  <a:srgbClr val="000000"/>
                </a:solidFill>
                <a:latin typeface="Arial" panose="020B0604020202020204" pitchFamily="34" charset="0"/>
              </a:rPr>
              <a:t>3) Incorporating </a:t>
            </a:r>
            <a:r>
              <a:rPr lang="en-US" sz="1400" dirty="0" err="1">
                <a:solidFill>
                  <a:srgbClr val="000000"/>
                </a:solidFill>
                <a:latin typeface="Arial" panose="020B0604020202020204" pitchFamily="34" charset="0"/>
              </a:rPr>
              <a:t>sUAS</a:t>
            </a:r>
            <a:r>
              <a:rPr lang="en-US" sz="1400" dirty="0">
                <a:solidFill>
                  <a:srgbClr val="000000"/>
                </a:solidFill>
                <a:latin typeface="Arial" panose="020B0604020202020204" pitchFamily="34" charset="0"/>
              </a:rPr>
              <a:t> data in WRF simulations through observational nudging. The nudged WRF data can be used to run dispersion simulations. </a:t>
            </a:r>
          </a:p>
        </p:txBody>
      </p:sp>
      <p:pic>
        <p:nvPicPr>
          <p:cNvPr id="4" name="Picture 3"/>
          <p:cNvPicPr>
            <a:picLocks noChangeAspect="1"/>
          </p:cNvPicPr>
          <p:nvPr/>
        </p:nvPicPr>
        <p:blipFill>
          <a:blip r:embed="rId4"/>
          <a:stretch>
            <a:fillRect/>
          </a:stretch>
        </p:blipFill>
        <p:spPr>
          <a:xfrm>
            <a:off x="7127092" y="3327941"/>
            <a:ext cx="4636931" cy="3433068"/>
          </a:xfrm>
          <a:prstGeom prst="rect">
            <a:avLst/>
          </a:prstGeom>
        </p:spPr>
      </p:pic>
      <p:sp>
        <p:nvSpPr>
          <p:cNvPr id="5" name="Rectangle 4"/>
          <p:cNvSpPr/>
          <p:nvPr/>
        </p:nvSpPr>
        <p:spPr>
          <a:xfrm>
            <a:off x="126385" y="6207073"/>
            <a:ext cx="5471178" cy="338554"/>
          </a:xfrm>
          <a:prstGeom prst="rect">
            <a:avLst/>
          </a:prstGeom>
        </p:spPr>
        <p:txBody>
          <a:bodyPr wrap="none">
            <a:spAutoFit/>
          </a:bodyPr>
          <a:lstStyle/>
          <a:p>
            <a:pPr marL="287338" lvl="0">
              <a:spcAft>
                <a:spcPts val="1200"/>
              </a:spcAft>
            </a:pPr>
            <a:r>
              <a:rPr lang="en-US" sz="1400" i="1" dirty="0">
                <a:solidFill>
                  <a:srgbClr val="000000"/>
                </a:solidFill>
                <a:latin typeface="Arial" panose="020B0604020202020204" pitchFamily="34" charset="0"/>
              </a:rPr>
              <a:t>(Ngan et al., 2023; </a:t>
            </a:r>
            <a:r>
              <a:rPr lang="en-US" sz="1400" i="1" dirty="0">
                <a:solidFill>
                  <a:srgbClr val="000000"/>
                </a:solidFill>
                <a:latin typeface="Arial" panose="020B0604020202020204" pitchFamily="34" charset="0"/>
                <a:hlinkClick r:id="rId5"/>
              </a:rPr>
              <a:t>https://doi.org/10.1175/JAMC-D-22-0182.1</a:t>
            </a:r>
            <a:r>
              <a:rPr lang="en-US" sz="1400" i="1" dirty="0">
                <a:solidFill>
                  <a:srgbClr val="000000"/>
                </a:solidFill>
                <a:latin typeface="Arial" panose="020B0604020202020204" pitchFamily="34" charset="0"/>
              </a:rPr>
              <a:t>)</a:t>
            </a:r>
            <a:r>
              <a:rPr lang="en-US" sz="1600" dirty="0">
                <a:solidFill>
                  <a:srgbClr val="000000"/>
                </a:solidFill>
                <a:latin typeface="Arial" panose="020B0604020202020204" pitchFamily="34" charset="0"/>
              </a:rPr>
              <a:t> </a:t>
            </a:r>
          </a:p>
        </p:txBody>
      </p:sp>
    </p:spTree>
    <p:extLst>
      <p:ext uri="{BB962C8B-B14F-4D97-AF65-F5344CB8AC3E}">
        <p14:creationId xmlns:p14="http://schemas.microsoft.com/office/powerpoint/2010/main" val="17693511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a:xfrm>
            <a:off x="11494072" y="6465287"/>
            <a:ext cx="683339" cy="365125"/>
          </a:xfrm>
        </p:spPr>
        <p:txBody>
          <a:bodyPr/>
          <a:lstStyle/>
          <a:p>
            <a:fld id="{12CA7239-D20E-4AD1-BEEE-C0A4CFEC2BE4}" type="slidenum">
              <a:rPr lang="en-US" sz="1400" smtClean="0">
                <a:solidFill>
                  <a:schemeClr val="tx1"/>
                </a:solidFill>
              </a:rPr>
              <a:t>6</a:t>
            </a:fld>
            <a:endParaRPr lang="en-US" sz="1400" dirty="0">
              <a:solidFill>
                <a:schemeClr val="tx1"/>
              </a:solidFill>
            </a:endParaRPr>
          </a:p>
        </p:txBody>
      </p:sp>
      <p:sp>
        <p:nvSpPr>
          <p:cNvPr id="11" name="Rectangle 10"/>
          <p:cNvSpPr/>
          <p:nvPr/>
        </p:nvSpPr>
        <p:spPr>
          <a:xfrm>
            <a:off x="680579" y="110296"/>
            <a:ext cx="6096000" cy="369332"/>
          </a:xfrm>
          <a:prstGeom prst="rect">
            <a:avLst/>
          </a:prstGeom>
        </p:spPr>
        <p:txBody>
          <a:bodyPr>
            <a:spAutoFit/>
          </a:bodyPr>
          <a:lstStyle/>
          <a:p>
            <a:r>
              <a:rPr lang="en-US" b="1" u="sng" dirty="0" smtClean="0">
                <a:solidFill>
                  <a:srgbClr val="000000"/>
                </a:solidFill>
                <a:latin typeface="Arial" panose="020B0604020202020204" pitchFamily="34" charset="0"/>
              </a:rPr>
              <a:t>Test period – August 20, 2020</a:t>
            </a:r>
            <a:endParaRPr lang="en-US" b="1" u="sng" dirty="0"/>
          </a:p>
        </p:txBody>
      </p:sp>
      <p:sp>
        <p:nvSpPr>
          <p:cNvPr id="17" name="Rectangle 16"/>
          <p:cNvSpPr/>
          <p:nvPr/>
        </p:nvSpPr>
        <p:spPr>
          <a:xfrm>
            <a:off x="6341144" y="1980545"/>
            <a:ext cx="4407537" cy="2708434"/>
          </a:xfrm>
          <a:prstGeom prst="rect">
            <a:avLst/>
          </a:prstGeom>
        </p:spPr>
        <p:txBody>
          <a:bodyPr wrap="square">
            <a:spAutoFit/>
          </a:bodyPr>
          <a:lstStyle/>
          <a:p>
            <a:pPr marL="285750" lvl="0" indent="-285750">
              <a:spcBef>
                <a:spcPts val="600"/>
              </a:spcBef>
              <a:buFont typeface="Arial" panose="020B0604020202020204" pitchFamily="34" charset="0"/>
              <a:buChar char="•"/>
            </a:pPr>
            <a:r>
              <a:rPr lang="en-US" sz="1600" dirty="0" err="1" smtClean="0">
                <a:latin typeface="Arial" panose="020B0604020202020204" pitchFamily="34" charset="0"/>
                <a:cs typeface="Arial" panose="020B0604020202020204" pitchFamily="34" charset="0"/>
              </a:rPr>
              <a:t>Obs</a:t>
            </a:r>
            <a:r>
              <a:rPr lang="en-US" sz="1600" dirty="0" smtClean="0">
                <a:latin typeface="Arial" panose="020B0604020202020204" pitchFamily="34" charset="0"/>
                <a:cs typeface="Arial" panose="020B0604020202020204" pitchFamily="34" charset="0"/>
              </a:rPr>
              <a:t> nudging successfully adjusted the predicted wind and temperature toward the data taken by the </a:t>
            </a:r>
            <a:r>
              <a:rPr lang="en-US" sz="1600" dirty="0" err="1" smtClean="0">
                <a:latin typeface="Arial" panose="020B0604020202020204" pitchFamily="34" charset="0"/>
                <a:cs typeface="Arial" panose="020B0604020202020204" pitchFamily="34" charset="0"/>
              </a:rPr>
              <a:t>sUAS</a:t>
            </a:r>
            <a:r>
              <a:rPr lang="en-US" sz="1600" dirty="0" smtClean="0">
                <a:latin typeface="Arial" panose="020B0604020202020204" pitchFamily="34" charset="0"/>
                <a:cs typeface="Arial" panose="020B0604020202020204" pitchFamily="34" charset="0"/>
              </a:rPr>
              <a:t>. </a:t>
            </a:r>
          </a:p>
          <a:p>
            <a:pPr marL="285750" lvl="0" indent="-285750">
              <a:spcBef>
                <a:spcPts val="600"/>
              </a:spcBef>
              <a:buFont typeface="Arial" panose="020B0604020202020204" pitchFamily="34" charset="0"/>
              <a:buChar char="•"/>
            </a:pPr>
            <a:r>
              <a:rPr lang="en-US" sz="1600" dirty="0" smtClean="0">
                <a:latin typeface="Arial" panose="020B0604020202020204" pitchFamily="34" charset="0"/>
                <a:cs typeface="Arial" panose="020B0604020202020204" pitchFamily="34" charset="0"/>
              </a:rPr>
              <a:t>Larger </a:t>
            </a:r>
            <a:r>
              <a:rPr lang="en-US" sz="1600" dirty="0">
                <a:latin typeface="Arial" panose="020B0604020202020204" pitchFamily="34" charset="0"/>
                <a:cs typeface="Arial" panose="020B0604020202020204" pitchFamily="34" charset="0"/>
              </a:rPr>
              <a:t>wind speed and more </a:t>
            </a:r>
            <a:r>
              <a:rPr lang="en-US" sz="1600" dirty="0" smtClean="0">
                <a:latin typeface="Arial" panose="020B0604020202020204" pitchFamily="34" charset="0"/>
                <a:cs typeface="Arial" panose="020B0604020202020204" pitchFamily="34" charset="0"/>
              </a:rPr>
              <a:t>southerly (1100 UTC) components </a:t>
            </a:r>
            <a:r>
              <a:rPr lang="en-US" sz="1600" dirty="0">
                <a:latin typeface="Arial" panose="020B0604020202020204" pitchFamily="34" charset="0"/>
                <a:cs typeface="Arial" panose="020B0604020202020204" pitchFamily="34" charset="0"/>
              </a:rPr>
              <a:t>of wind direction were </a:t>
            </a:r>
            <a:r>
              <a:rPr lang="en-US" sz="1600" dirty="0" smtClean="0">
                <a:latin typeface="Arial" panose="020B0604020202020204" pitchFamily="34" charset="0"/>
                <a:cs typeface="Arial" panose="020B0604020202020204" pitchFamily="34" charset="0"/>
              </a:rPr>
              <a:t>simulated in the nudged WRF run. </a:t>
            </a:r>
          </a:p>
          <a:p>
            <a:pPr marL="285750" lvl="0" indent="-285750">
              <a:spcBef>
                <a:spcPts val="600"/>
              </a:spcBef>
              <a:buFont typeface="Arial" panose="020B0604020202020204" pitchFamily="34" charset="0"/>
              <a:buChar char="•"/>
            </a:pPr>
            <a:r>
              <a:rPr lang="en-US" sz="1600" dirty="0">
                <a:latin typeface="Arial" panose="020B0604020202020204" pitchFamily="34" charset="0"/>
                <a:cs typeface="Arial" panose="020B0604020202020204" pitchFamily="34" charset="0"/>
              </a:rPr>
              <a:t>In the late-morning </a:t>
            </a:r>
            <a:r>
              <a:rPr lang="en-US" sz="1600" dirty="0" smtClean="0">
                <a:latin typeface="Arial" panose="020B0604020202020204" pitchFamily="34" charset="0"/>
                <a:cs typeface="Arial" panose="020B0604020202020204" pitchFamily="34" charset="0"/>
              </a:rPr>
              <a:t>hours (1300 UTC), smaller </a:t>
            </a:r>
            <a:r>
              <a:rPr lang="en-US" sz="1600" dirty="0">
                <a:latin typeface="Arial" panose="020B0604020202020204" pitchFamily="34" charset="0"/>
                <a:cs typeface="Arial" panose="020B0604020202020204" pitchFamily="34" charset="0"/>
              </a:rPr>
              <a:t>differences </a:t>
            </a:r>
            <a:r>
              <a:rPr lang="en-US" sz="1600" dirty="0" smtClean="0">
                <a:latin typeface="Arial" panose="020B0604020202020204" pitchFamily="34" charset="0"/>
                <a:cs typeface="Arial" panose="020B0604020202020204" pitchFamily="34" charset="0"/>
              </a:rPr>
              <a:t>between the non-nudged </a:t>
            </a:r>
            <a:r>
              <a:rPr lang="en-US" sz="1600" dirty="0">
                <a:latin typeface="Arial" panose="020B0604020202020204" pitchFamily="34" charset="0"/>
                <a:cs typeface="Arial" panose="020B0604020202020204" pitchFamily="34" charset="0"/>
              </a:rPr>
              <a:t>and nudged wind directions than earlier </a:t>
            </a:r>
            <a:r>
              <a:rPr lang="en-US" sz="1600" dirty="0" smtClean="0">
                <a:latin typeface="Arial" panose="020B0604020202020204" pitchFamily="34" charset="0"/>
                <a:cs typeface="Arial" panose="020B0604020202020204" pitchFamily="34" charset="0"/>
              </a:rPr>
              <a:t>that morning.</a:t>
            </a:r>
            <a:endParaRPr lang="en-US" sz="1600" dirty="0">
              <a:latin typeface="Arial" panose="020B0604020202020204" pitchFamily="34" charset="0"/>
              <a:cs typeface="Arial" panose="020B0604020202020204" pitchFamily="34" charset="0"/>
            </a:endParaRPr>
          </a:p>
        </p:txBody>
      </p:sp>
      <p:sp>
        <p:nvSpPr>
          <p:cNvPr id="27" name="Rectangle 26"/>
          <p:cNvSpPr/>
          <p:nvPr/>
        </p:nvSpPr>
        <p:spPr>
          <a:xfrm>
            <a:off x="6341145" y="479628"/>
            <a:ext cx="2368725" cy="584775"/>
          </a:xfrm>
          <a:prstGeom prst="rect">
            <a:avLst/>
          </a:prstGeom>
        </p:spPr>
        <p:txBody>
          <a:bodyPr wrap="none">
            <a:spAutoFit/>
          </a:bodyPr>
          <a:lstStyle/>
          <a:p>
            <a:r>
              <a:rPr lang="en-US" sz="1600" dirty="0" smtClean="0">
                <a:solidFill>
                  <a:srgbClr val="000000"/>
                </a:solidFill>
                <a:latin typeface="Arial" panose="020B0604020202020204" pitchFamily="34" charset="0"/>
              </a:rPr>
              <a:t>Eight sUAS profiles </a:t>
            </a:r>
          </a:p>
          <a:p>
            <a:r>
              <a:rPr lang="en-US" sz="1600" dirty="0" smtClean="0">
                <a:solidFill>
                  <a:srgbClr val="000000"/>
                </a:solidFill>
                <a:latin typeface="Arial" panose="020B0604020202020204" pitchFamily="34" charset="0"/>
              </a:rPr>
              <a:t>during </a:t>
            </a:r>
            <a:r>
              <a:rPr lang="en-US" sz="1600" dirty="0">
                <a:solidFill>
                  <a:srgbClr val="000000"/>
                </a:solidFill>
                <a:latin typeface="Arial" panose="020B0604020202020204" pitchFamily="34" charset="0"/>
              </a:rPr>
              <a:t>1104 - 1437 UTC</a:t>
            </a:r>
            <a:endParaRPr lang="en-US" sz="1600" dirty="0"/>
          </a:p>
        </p:txBody>
      </p:sp>
      <p:pic>
        <p:nvPicPr>
          <p:cNvPr id="2" name="Picture 1"/>
          <p:cNvPicPr>
            <a:picLocks noChangeAspect="1"/>
          </p:cNvPicPr>
          <p:nvPr/>
        </p:nvPicPr>
        <p:blipFill>
          <a:blip r:embed="rId3"/>
          <a:stretch>
            <a:fillRect/>
          </a:stretch>
        </p:blipFill>
        <p:spPr>
          <a:xfrm>
            <a:off x="762840" y="457200"/>
            <a:ext cx="5578305" cy="6400800"/>
          </a:xfrm>
          <a:prstGeom prst="rect">
            <a:avLst/>
          </a:prstGeom>
        </p:spPr>
      </p:pic>
      <p:sp>
        <p:nvSpPr>
          <p:cNvPr id="3" name="Rectangle 2"/>
          <p:cNvSpPr/>
          <p:nvPr/>
        </p:nvSpPr>
        <p:spPr>
          <a:xfrm>
            <a:off x="6341144" y="1218724"/>
            <a:ext cx="3233162" cy="584775"/>
          </a:xfrm>
          <a:prstGeom prst="rect">
            <a:avLst/>
          </a:prstGeom>
        </p:spPr>
        <p:txBody>
          <a:bodyPr wrap="square">
            <a:spAutoFit/>
          </a:bodyPr>
          <a:lstStyle/>
          <a:p>
            <a:pPr lvl="0">
              <a:spcBef>
                <a:spcPts val="600"/>
              </a:spcBef>
            </a:pPr>
            <a:r>
              <a:rPr lang="en-US" sz="1600" dirty="0" smtClean="0">
                <a:latin typeface="Arial" panose="020B0604020202020204" pitchFamily="34" charset="0"/>
                <a:cs typeface="Arial" panose="020B0604020202020204" pitchFamily="34" charset="0"/>
              </a:rPr>
              <a:t>Wind </a:t>
            </a:r>
            <a:r>
              <a:rPr lang="en-US" sz="1600" dirty="0">
                <a:latin typeface="Arial" panose="020B0604020202020204" pitchFamily="34" charset="0"/>
                <a:cs typeface="Arial" panose="020B0604020202020204" pitchFamily="34" charset="0"/>
              </a:rPr>
              <a:t>speed and direction profiles at 11 UTC and 1300 </a:t>
            </a:r>
            <a:r>
              <a:rPr lang="en-US" sz="1600" dirty="0" smtClean="0">
                <a:latin typeface="Arial" panose="020B0604020202020204" pitchFamily="34" charset="0"/>
                <a:cs typeface="Arial" panose="020B0604020202020204" pitchFamily="34" charset="0"/>
              </a:rPr>
              <a:t>UTC</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14790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08482" y="3675987"/>
            <a:ext cx="8223394" cy="2743200"/>
          </a:xfrm>
          <a:prstGeom prst="rect">
            <a:avLst/>
          </a:prstGeom>
        </p:spPr>
      </p:pic>
      <p:sp>
        <p:nvSpPr>
          <p:cNvPr id="17" name="Slide Number Placeholder 7"/>
          <p:cNvSpPr txBox="1">
            <a:spLocks/>
          </p:cNvSpPr>
          <p:nvPr/>
        </p:nvSpPr>
        <p:spPr>
          <a:xfrm>
            <a:off x="11494072" y="6321849"/>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2CA7239-D20E-4AD1-BEEE-C0A4CFEC2BE4}" type="slidenum">
              <a:rPr lang="en-US" sz="1400" smtClean="0">
                <a:solidFill>
                  <a:schemeClr val="tx1"/>
                </a:solidFill>
              </a:rPr>
              <a:pPr/>
              <a:t>7</a:t>
            </a:fld>
            <a:endParaRPr lang="en-US" sz="1400" dirty="0">
              <a:solidFill>
                <a:schemeClr val="tx1"/>
              </a:solidFill>
            </a:endParaRPr>
          </a:p>
        </p:txBody>
      </p:sp>
      <p:sp>
        <p:nvSpPr>
          <p:cNvPr id="18" name="Google Shape;113;p18"/>
          <p:cNvSpPr txBox="1"/>
          <p:nvPr/>
        </p:nvSpPr>
        <p:spPr>
          <a:xfrm>
            <a:off x="289361" y="276460"/>
            <a:ext cx="10942745" cy="553957"/>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2000" b="1" kern="0" dirty="0" smtClean="0">
                <a:solidFill>
                  <a:srgbClr val="000000"/>
                </a:solidFill>
                <a:latin typeface="Arial"/>
                <a:cs typeface="Arial"/>
                <a:sym typeface="Arial"/>
              </a:rPr>
              <a:t>Spatial plots of HYSPLIT runs </a:t>
            </a:r>
            <a:r>
              <a:rPr lang="en" sz="2000" b="1" kern="0" dirty="0">
                <a:solidFill>
                  <a:srgbClr val="000000"/>
                </a:solidFill>
                <a:latin typeface="Arial"/>
                <a:cs typeface="Arial"/>
                <a:sym typeface="Arial"/>
              </a:rPr>
              <a:t>of continuous pollutant release </a:t>
            </a:r>
            <a:r>
              <a:rPr lang="en" sz="2000" b="1" kern="0" dirty="0" smtClean="0">
                <a:solidFill>
                  <a:srgbClr val="000000"/>
                </a:solidFill>
                <a:latin typeface="Arial"/>
                <a:cs typeface="Arial"/>
                <a:sym typeface="Arial"/>
              </a:rPr>
              <a:t>2 hours </a:t>
            </a:r>
            <a:r>
              <a:rPr lang="en" sz="2000" b="1" kern="0" dirty="0">
                <a:solidFill>
                  <a:srgbClr val="000000"/>
                </a:solidFill>
                <a:latin typeface="Arial"/>
                <a:cs typeface="Arial"/>
                <a:sym typeface="Arial"/>
              </a:rPr>
              <a:t>after </a:t>
            </a:r>
            <a:r>
              <a:rPr lang="en" sz="2000" b="1" kern="0" dirty="0" smtClean="0">
                <a:solidFill>
                  <a:srgbClr val="000000"/>
                </a:solidFill>
                <a:latin typeface="Arial"/>
                <a:cs typeface="Arial"/>
                <a:sym typeface="Arial"/>
              </a:rPr>
              <a:t>initiation</a:t>
            </a:r>
          </a:p>
        </p:txBody>
      </p:sp>
      <p:sp>
        <p:nvSpPr>
          <p:cNvPr id="19" name="Rectangle 18"/>
          <p:cNvSpPr/>
          <p:nvPr/>
        </p:nvSpPr>
        <p:spPr>
          <a:xfrm>
            <a:off x="5885992" y="941991"/>
            <a:ext cx="5346114" cy="2477601"/>
          </a:xfrm>
          <a:prstGeom prst="rect">
            <a:avLst/>
          </a:prstGeom>
        </p:spPr>
        <p:txBody>
          <a:bodyPr wrap="square">
            <a:spAutoFit/>
          </a:bodyPr>
          <a:lstStyle/>
          <a:p>
            <a:pPr marL="285750" lvl="0" indent="-285750">
              <a:spcAft>
                <a:spcPts val="600"/>
              </a:spcAft>
              <a:buFont typeface="Arial" panose="020B0604020202020204" pitchFamily="34" charset="0"/>
              <a:buChar char="•"/>
            </a:pPr>
            <a:r>
              <a:rPr lang="en-US" sz="1400" dirty="0" smtClean="0">
                <a:latin typeface="Arial" panose="020B0604020202020204" pitchFamily="34" charset="0"/>
                <a:cs typeface="Arial" panose="020B0604020202020204" pitchFamily="34" charset="0"/>
              </a:rPr>
              <a:t>HYSPLIT runs use five different meteorological datasets.</a:t>
            </a:r>
          </a:p>
          <a:p>
            <a:pPr marL="285750" indent="-285750">
              <a:spcAft>
                <a:spcPts val="600"/>
              </a:spcAft>
              <a:buFont typeface="Arial" panose="020B0604020202020204" pitchFamily="34" charset="0"/>
              <a:buChar char="•"/>
            </a:pPr>
            <a:r>
              <a:rPr lang="en-US" sz="1400" dirty="0" smtClean="0">
                <a:latin typeface="Arial" panose="020B0604020202020204" pitchFamily="34" charset="0"/>
                <a:cs typeface="Arial" panose="020B0604020202020204" pitchFamily="34" charset="0"/>
              </a:rPr>
              <a:t>Using </a:t>
            </a:r>
            <a:r>
              <a:rPr lang="en-US" sz="1400" dirty="0" err="1" smtClean="0">
                <a:latin typeface="Arial" panose="020B0604020202020204" pitchFamily="34" charset="0"/>
                <a:cs typeface="Arial" panose="020B0604020202020204" pitchFamily="34" charset="0"/>
              </a:rPr>
              <a:t>sUAS</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signle</a:t>
            </a:r>
            <a:r>
              <a:rPr lang="en-US" sz="1400" dirty="0" smtClean="0">
                <a:latin typeface="Arial" panose="020B0604020202020204" pitchFamily="34" charset="0"/>
                <a:cs typeface="Arial" panose="020B0604020202020204" pitchFamily="34" charset="0"/>
              </a:rPr>
              <a:t> profile, the model plume hits the boundary of the </a:t>
            </a:r>
            <a:r>
              <a:rPr lang="en-US" sz="1400" dirty="0">
                <a:latin typeface="Arial" panose="020B0604020202020204" pitchFamily="34" charset="0"/>
                <a:cs typeface="Arial" panose="020B0604020202020204" pitchFamily="34" charset="0"/>
              </a:rPr>
              <a:t>data domain. No meteorological data beyond the boundary for HYSPLIT to continue the simulation.</a:t>
            </a:r>
            <a:endParaRPr lang="en-US" sz="1400" dirty="0" smtClean="0">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400" dirty="0" smtClean="0">
                <a:latin typeface="Arial" panose="020B0604020202020204" pitchFamily="34" charset="0"/>
                <a:cs typeface="Arial" panose="020B0604020202020204" pitchFamily="34" charset="0"/>
              </a:rPr>
              <a:t>The run with </a:t>
            </a:r>
            <a:r>
              <a:rPr lang="en-US" sz="1400" dirty="0" err="1" smtClean="0">
                <a:latin typeface="Arial" panose="020B0604020202020204" pitchFamily="34" charset="0"/>
                <a:cs typeface="Arial" panose="020B0604020202020204" pitchFamily="34" charset="0"/>
              </a:rPr>
              <a:t>sUAS</a:t>
            </a:r>
            <a:r>
              <a:rPr lang="en-US" sz="1400" dirty="0">
                <a:latin typeface="Arial" panose="020B0604020202020204" pitchFamily="34" charset="0"/>
                <a:cs typeface="Arial" panose="020B0604020202020204" pitchFamily="34" charset="0"/>
              </a:rPr>
              <a:t>-</a:t>
            </a:r>
            <a:r>
              <a:rPr lang="en-US" sz="1400" dirty="0" smtClean="0">
                <a:latin typeface="Arial" panose="020B0604020202020204" pitchFamily="34" charset="0"/>
                <a:cs typeface="Arial" panose="020B0604020202020204" pitchFamily="34" charset="0"/>
              </a:rPr>
              <a:t>HRRR </a:t>
            </a:r>
            <a:r>
              <a:rPr lang="en-US" sz="1400" dirty="0">
                <a:latin typeface="Arial" panose="020B0604020202020204" pitchFamily="34" charset="0"/>
                <a:cs typeface="Arial" panose="020B0604020202020204" pitchFamily="34" charset="0"/>
              </a:rPr>
              <a:t>pollutants may build up in the area of the inner domain boundary due to the inconsistency of winds between two datasets.</a:t>
            </a:r>
            <a:endParaRPr lang="en-US" sz="1400" dirty="0" smtClean="0">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r>
              <a:rPr lang="en-US" sz="1400" dirty="0" smtClean="0">
                <a:latin typeface="Arial" panose="020B0604020202020204" pitchFamily="34" charset="0"/>
                <a:cs typeface="Arial" panose="020B0604020202020204" pitchFamily="34" charset="0"/>
              </a:rPr>
              <a:t>Using </a:t>
            </a:r>
            <a:r>
              <a:rPr lang="en-US" sz="1400" dirty="0" err="1" smtClean="0">
                <a:latin typeface="Arial" panose="020B0604020202020204" pitchFamily="34" charset="0"/>
                <a:cs typeface="Arial" panose="020B0604020202020204" pitchFamily="34" charset="0"/>
              </a:rPr>
              <a:t>sUAS</a:t>
            </a:r>
            <a:r>
              <a:rPr lang="en-US" sz="1400" dirty="0" smtClean="0">
                <a:latin typeface="Arial" panose="020B0604020202020204" pitchFamily="34" charset="0"/>
                <a:cs typeface="Arial" panose="020B0604020202020204" pitchFamily="34" charset="0"/>
              </a:rPr>
              <a:t>-nudged WRF, </a:t>
            </a:r>
            <a:r>
              <a:rPr lang="en-US" sz="1400" dirty="0">
                <a:latin typeface="Arial" panose="020B0604020202020204" pitchFamily="34" charset="0"/>
                <a:cs typeface="Arial" panose="020B0604020202020204" pitchFamily="34" charset="0"/>
              </a:rPr>
              <a:t>the model plume </a:t>
            </a:r>
            <a:r>
              <a:rPr lang="en-US" sz="1400" dirty="0" smtClean="0">
                <a:latin typeface="Arial" panose="020B0604020202020204" pitchFamily="34" charset="0"/>
                <a:cs typeface="Arial" panose="020B0604020202020204" pitchFamily="34" charset="0"/>
              </a:rPr>
              <a:t>moves </a:t>
            </a:r>
            <a:r>
              <a:rPr lang="en-US" sz="1400" dirty="0">
                <a:latin typeface="Arial" panose="020B0604020202020204" pitchFamily="34" charset="0"/>
                <a:cs typeface="Arial" panose="020B0604020202020204" pitchFamily="34" charset="0"/>
              </a:rPr>
              <a:t>westward and then later curved northward when it </a:t>
            </a:r>
            <a:r>
              <a:rPr lang="en-US" sz="1400" dirty="0" smtClean="0">
                <a:latin typeface="Arial" panose="020B0604020202020204" pitchFamily="34" charset="0"/>
                <a:cs typeface="Arial" panose="020B0604020202020204" pitchFamily="34" charset="0"/>
              </a:rPr>
              <a:t>is </a:t>
            </a:r>
            <a:r>
              <a:rPr lang="en-US" sz="1400" dirty="0">
                <a:latin typeface="Arial" panose="020B0604020202020204" pitchFamily="34" charset="0"/>
                <a:cs typeface="Arial" panose="020B0604020202020204" pitchFamily="34" charset="0"/>
              </a:rPr>
              <a:t>further away from the source location. </a:t>
            </a:r>
          </a:p>
        </p:txBody>
      </p:sp>
      <p:sp>
        <p:nvSpPr>
          <p:cNvPr id="4" name="Rectangle 3"/>
          <p:cNvSpPr/>
          <p:nvPr/>
        </p:nvSpPr>
        <p:spPr>
          <a:xfrm>
            <a:off x="8616222" y="4260308"/>
            <a:ext cx="3038966" cy="2062103"/>
          </a:xfrm>
          <a:prstGeom prst="rect">
            <a:avLst/>
          </a:prstGeom>
        </p:spPr>
        <p:txBody>
          <a:bodyPr wrap="square">
            <a:spAutoFit/>
          </a:bodyPr>
          <a:lstStyle/>
          <a:p>
            <a:r>
              <a:rPr lang="en-US" sz="1600" b="1" i="1" u="sng" dirty="0" smtClean="0">
                <a:latin typeface="Arial" panose="020B0604020202020204" pitchFamily="34" charset="0"/>
                <a:cs typeface="Arial" panose="020B0604020202020204" pitchFamily="34" charset="0"/>
              </a:rPr>
              <a:t>HYSPLIT simulations</a:t>
            </a:r>
          </a:p>
          <a:p>
            <a:r>
              <a:rPr lang="en-US" sz="1400" i="1" dirty="0" smtClean="0">
                <a:latin typeface="Arial" panose="020B0604020202020204" pitchFamily="34" charset="0"/>
                <a:cs typeface="Arial" panose="020B0604020202020204" pitchFamily="34" charset="0"/>
              </a:rPr>
              <a:t>- </a:t>
            </a:r>
            <a:r>
              <a:rPr lang="en-US" sz="1400" i="1" dirty="0">
                <a:latin typeface="Arial" panose="020B0604020202020204" pitchFamily="34" charset="0"/>
                <a:cs typeface="Arial" panose="020B0604020202020204" pitchFamily="34" charset="0"/>
              </a:rPr>
              <a:t>August 20, 2020</a:t>
            </a:r>
          </a:p>
          <a:p>
            <a:r>
              <a:rPr lang="en-US" sz="1400" i="1" dirty="0" smtClean="0">
                <a:latin typeface="Arial" panose="020B0604020202020204" pitchFamily="34" charset="0"/>
                <a:cs typeface="Arial" panose="020B0604020202020204" pitchFamily="34" charset="0"/>
              </a:rPr>
              <a:t>- Starting at 1130 UTC </a:t>
            </a:r>
          </a:p>
          <a:p>
            <a:r>
              <a:rPr lang="en-US" sz="1400" i="1" dirty="0" smtClean="0">
                <a:latin typeface="Arial" panose="020B0604020202020204" pitchFamily="34" charset="0"/>
                <a:cs typeface="Arial" panose="020B0604020202020204" pitchFamily="34" charset="0"/>
              </a:rPr>
              <a:t>- Unit emission (g/</a:t>
            </a:r>
            <a:r>
              <a:rPr lang="en-US" sz="1400" i="1" dirty="0" err="1" smtClean="0">
                <a:latin typeface="Arial" panose="020B0604020202020204" pitchFamily="34" charset="0"/>
                <a:cs typeface="Arial" panose="020B0604020202020204" pitchFamily="34" charset="0"/>
              </a:rPr>
              <a:t>hr</a:t>
            </a:r>
            <a:r>
              <a:rPr lang="en-US" sz="1400" i="1" dirty="0" smtClean="0">
                <a:latin typeface="Arial" panose="020B0604020202020204" pitchFamily="34" charset="0"/>
                <a:cs typeface="Arial" panose="020B0604020202020204" pitchFamily="34" charset="0"/>
              </a:rPr>
              <a:t>)</a:t>
            </a:r>
          </a:p>
          <a:p>
            <a:r>
              <a:rPr lang="en-US" sz="1400" i="1" dirty="0" smtClean="0">
                <a:latin typeface="Arial" panose="020B0604020202020204" pitchFamily="34" charset="0"/>
                <a:cs typeface="Arial" panose="020B0604020202020204" pitchFamily="34" charset="0"/>
              </a:rPr>
              <a:t>- 3 </a:t>
            </a:r>
            <a:r>
              <a:rPr lang="en-US" sz="1400" i="1" dirty="0" err="1" smtClean="0">
                <a:latin typeface="Arial" panose="020B0604020202020204" pitchFamily="34" charset="0"/>
                <a:cs typeface="Arial" panose="020B0604020202020204" pitchFamily="34" charset="0"/>
              </a:rPr>
              <a:t>hrs</a:t>
            </a:r>
            <a:r>
              <a:rPr lang="en-US" sz="1400" i="1" dirty="0" smtClean="0">
                <a:latin typeface="Arial" panose="020B0604020202020204" pitchFamily="34" charset="0"/>
                <a:cs typeface="Arial" panose="020B0604020202020204" pitchFamily="34" charset="0"/>
              </a:rPr>
              <a:t> continuous release</a:t>
            </a:r>
          </a:p>
          <a:p>
            <a:r>
              <a:rPr lang="en-US" sz="1400" i="1" dirty="0" smtClean="0">
                <a:latin typeface="Arial" panose="020B0604020202020204" pitchFamily="34" charset="0"/>
                <a:cs typeface="Arial" panose="020B0604020202020204" pitchFamily="34" charset="0"/>
              </a:rPr>
              <a:t>- Release height at 10 m</a:t>
            </a:r>
          </a:p>
          <a:p>
            <a:r>
              <a:rPr lang="en-US" sz="1400" i="1" dirty="0" smtClean="0">
                <a:latin typeface="Arial" panose="020B0604020202020204" pitchFamily="34" charset="0"/>
                <a:cs typeface="Arial" panose="020B0604020202020204" pitchFamily="34" charset="0"/>
              </a:rPr>
              <a:t>- </a:t>
            </a:r>
            <a:r>
              <a:rPr lang="en-US" sz="1400" i="1" dirty="0" err="1" smtClean="0">
                <a:latin typeface="Arial" panose="020B0604020202020204" pitchFamily="34" charset="0"/>
                <a:cs typeface="Arial" panose="020B0604020202020204" pitchFamily="34" charset="0"/>
              </a:rPr>
              <a:t>Conc</a:t>
            </a:r>
            <a:r>
              <a:rPr lang="en-US" sz="1400" i="1" dirty="0" smtClean="0">
                <a:latin typeface="Arial" panose="020B0604020202020204" pitchFamily="34" charset="0"/>
                <a:cs typeface="Arial" panose="020B0604020202020204" pitchFamily="34" charset="0"/>
              </a:rPr>
              <a:t> grid 0.01 x 0.01 </a:t>
            </a:r>
            <a:r>
              <a:rPr lang="en-US" sz="1400" i="1" dirty="0" err="1" smtClean="0">
                <a:latin typeface="Arial" panose="020B0604020202020204" pitchFamily="34" charset="0"/>
                <a:cs typeface="Arial" panose="020B0604020202020204" pitchFamily="34" charset="0"/>
              </a:rPr>
              <a:t>deg</a:t>
            </a:r>
            <a:r>
              <a:rPr lang="en-US" sz="1400" i="1" dirty="0" smtClean="0">
                <a:latin typeface="Arial" panose="020B0604020202020204" pitchFamily="34" charset="0"/>
                <a:cs typeface="Arial" panose="020B0604020202020204" pitchFamily="34" charset="0"/>
              </a:rPr>
              <a:t> (~1 km)</a:t>
            </a:r>
          </a:p>
          <a:p>
            <a:r>
              <a:rPr lang="en-US" sz="1400" i="1" dirty="0">
                <a:latin typeface="Arial" panose="020B0604020202020204" pitchFamily="34" charset="0"/>
                <a:cs typeface="Arial" panose="020B0604020202020204" pitchFamily="34" charset="0"/>
              </a:rPr>
              <a:t> </a:t>
            </a:r>
            <a:r>
              <a:rPr lang="en-US" sz="1400" i="1" dirty="0" smtClean="0">
                <a:latin typeface="Arial" panose="020B0604020202020204" pitchFamily="34" charset="0"/>
                <a:cs typeface="Arial" panose="020B0604020202020204" pitchFamily="34" charset="0"/>
              </a:rPr>
              <a:t> and 0-100 m height</a:t>
            </a:r>
          </a:p>
          <a:p>
            <a:r>
              <a:rPr lang="en-US" sz="1400" i="1" dirty="0" smtClean="0">
                <a:latin typeface="Arial" panose="020B0604020202020204" pitchFamily="34" charset="0"/>
                <a:cs typeface="Arial" panose="020B0604020202020204" pitchFamily="34" charset="0"/>
              </a:rPr>
              <a:t>- Unit g/m</a:t>
            </a:r>
            <a:r>
              <a:rPr lang="en-US" sz="1400" i="1" baseline="30000" dirty="0" smtClean="0">
                <a:latin typeface="Arial" panose="020B0604020202020204" pitchFamily="34" charset="0"/>
                <a:cs typeface="Arial" panose="020B0604020202020204" pitchFamily="34" charset="0"/>
              </a:rPr>
              <a:t>3</a:t>
            </a:r>
          </a:p>
        </p:txBody>
      </p:sp>
      <p:pic>
        <p:nvPicPr>
          <p:cNvPr id="7" name="Picture 6"/>
          <p:cNvPicPr>
            <a:picLocks noChangeAspect="1"/>
          </p:cNvPicPr>
          <p:nvPr/>
        </p:nvPicPr>
        <p:blipFill>
          <a:blip r:embed="rId4"/>
          <a:stretch>
            <a:fillRect/>
          </a:stretch>
        </p:blipFill>
        <p:spPr>
          <a:xfrm>
            <a:off x="408482" y="896927"/>
            <a:ext cx="5474640" cy="2770632"/>
          </a:xfrm>
          <a:prstGeom prst="rect">
            <a:avLst/>
          </a:prstGeom>
        </p:spPr>
      </p:pic>
    </p:spTree>
    <p:extLst>
      <p:ext uri="{BB962C8B-B14F-4D97-AF65-F5344CB8AC3E}">
        <p14:creationId xmlns:p14="http://schemas.microsoft.com/office/powerpoint/2010/main" val="30950133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7"/>
          <p:cNvSpPr txBox="1">
            <a:spLocks/>
          </p:cNvSpPr>
          <p:nvPr/>
        </p:nvSpPr>
        <p:spPr>
          <a:xfrm>
            <a:off x="11494072" y="6465287"/>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2CA7239-D20E-4AD1-BEEE-C0A4CFEC2BE4}" type="slidenum">
              <a:rPr lang="en-US" sz="1400" smtClean="0">
                <a:solidFill>
                  <a:schemeClr val="tx1"/>
                </a:solidFill>
              </a:rPr>
              <a:pPr/>
              <a:t>8</a:t>
            </a:fld>
            <a:endParaRPr lang="en-US" sz="1400" dirty="0">
              <a:solidFill>
                <a:schemeClr val="tx1"/>
              </a:solidFill>
            </a:endParaRPr>
          </a:p>
        </p:txBody>
      </p:sp>
      <p:sp>
        <p:nvSpPr>
          <p:cNvPr id="12" name="Google Shape;155;p22"/>
          <p:cNvSpPr txBox="1"/>
          <p:nvPr/>
        </p:nvSpPr>
        <p:spPr>
          <a:xfrm>
            <a:off x="409575" y="493026"/>
            <a:ext cx="7337100" cy="830966"/>
          </a:xfrm>
          <a:prstGeom prst="rect">
            <a:avLst/>
          </a:prstGeom>
          <a:noFill/>
          <a:ln>
            <a:noFill/>
          </a:ln>
        </p:spPr>
        <p:txBody>
          <a:bodyPr spcFirstLastPara="1" wrap="square" lIns="91425" tIns="91425" rIns="91425" bIns="91425" anchor="t" anchorCtr="0">
            <a:spAutoFit/>
          </a:bodyPr>
          <a:lstStyle/>
          <a:p>
            <a:pPr defTabSz="914400">
              <a:buClr>
                <a:srgbClr val="000000"/>
              </a:buClr>
              <a:buFont typeface="Arial"/>
              <a:buNone/>
            </a:pPr>
            <a:r>
              <a:rPr lang="en-US" sz="1400" kern="0" dirty="0" smtClean="0">
                <a:solidFill>
                  <a:srgbClr val="000000"/>
                </a:solidFill>
                <a:latin typeface="Arial"/>
                <a:cs typeface="Arial"/>
                <a:sym typeface="Arial"/>
              </a:rPr>
              <a:t>Dec 15, eight </a:t>
            </a:r>
            <a:r>
              <a:rPr lang="en-US" sz="1400" kern="0" dirty="0" err="1" smtClean="0">
                <a:solidFill>
                  <a:srgbClr val="000000"/>
                </a:solidFill>
                <a:latin typeface="Arial"/>
                <a:cs typeface="Arial"/>
                <a:sym typeface="Arial"/>
              </a:rPr>
              <a:t>sUAS</a:t>
            </a:r>
            <a:r>
              <a:rPr lang="en-US" sz="1400" kern="0" dirty="0" smtClean="0">
                <a:solidFill>
                  <a:srgbClr val="000000"/>
                </a:solidFill>
                <a:latin typeface="Arial"/>
                <a:cs typeface="Arial"/>
                <a:sym typeface="Arial"/>
              </a:rPr>
              <a:t> profiles, starting 1303 UTC</a:t>
            </a:r>
          </a:p>
          <a:p>
            <a:pPr defTabSz="914400">
              <a:buClr>
                <a:srgbClr val="000000"/>
              </a:buClr>
              <a:buFont typeface="Arial"/>
              <a:buNone/>
            </a:pPr>
            <a:r>
              <a:rPr lang="en-US" sz="1400" kern="0" dirty="0" smtClean="0">
                <a:solidFill>
                  <a:srgbClr val="000000"/>
                </a:solidFill>
                <a:latin typeface="Arial"/>
                <a:cs typeface="Arial"/>
                <a:sym typeface="Arial"/>
              </a:rPr>
              <a:t>Dec 16, eight </a:t>
            </a:r>
            <a:r>
              <a:rPr lang="en-US" sz="1400" kern="0" dirty="0" err="1" smtClean="0">
                <a:solidFill>
                  <a:srgbClr val="000000"/>
                </a:solidFill>
                <a:latin typeface="Arial"/>
                <a:cs typeface="Arial"/>
                <a:sym typeface="Arial"/>
              </a:rPr>
              <a:t>sUAS</a:t>
            </a:r>
            <a:r>
              <a:rPr lang="en-US" sz="1400" kern="0" dirty="0" smtClean="0">
                <a:solidFill>
                  <a:srgbClr val="000000"/>
                </a:solidFill>
                <a:latin typeface="Arial"/>
                <a:cs typeface="Arial"/>
                <a:sym typeface="Arial"/>
              </a:rPr>
              <a:t> profiles, starting 1306 UTC</a:t>
            </a:r>
            <a:endParaRPr lang="en-US" sz="1400" kern="0" dirty="0">
              <a:solidFill>
                <a:srgbClr val="000000"/>
              </a:solidFill>
              <a:latin typeface="Arial"/>
              <a:cs typeface="Arial"/>
              <a:sym typeface="Arial"/>
            </a:endParaRPr>
          </a:p>
          <a:p>
            <a:pPr defTabSz="914400">
              <a:buClr>
                <a:srgbClr val="000000"/>
              </a:buClr>
              <a:buFont typeface="Arial"/>
              <a:buNone/>
            </a:pPr>
            <a:endParaRPr sz="1400" kern="0" dirty="0">
              <a:solidFill>
                <a:srgbClr val="000000"/>
              </a:solidFill>
              <a:latin typeface="Arial"/>
              <a:cs typeface="Arial"/>
              <a:sym typeface="Arial"/>
            </a:endParaRPr>
          </a:p>
        </p:txBody>
      </p:sp>
      <p:sp>
        <p:nvSpPr>
          <p:cNvPr id="19" name="Rectangle 18"/>
          <p:cNvSpPr/>
          <p:nvPr/>
        </p:nvSpPr>
        <p:spPr>
          <a:xfrm>
            <a:off x="406586" y="100239"/>
            <a:ext cx="6096000" cy="461665"/>
          </a:xfrm>
          <a:prstGeom prst="rect">
            <a:avLst/>
          </a:prstGeom>
        </p:spPr>
        <p:txBody>
          <a:bodyPr>
            <a:spAutoFit/>
          </a:bodyPr>
          <a:lstStyle/>
          <a:p>
            <a:r>
              <a:rPr lang="en-US" sz="2400" b="1" u="sng" dirty="0" smtClean="0">
                <a:solidFill>
                  <a:srgbClr val="000000"/>
                </a:solidFill>
                <a:latin typeface="Arial" panose="020B0604020202020204" pitchFamily="34" charset="0"/>
              </a:rPr>
              <a:t>Test period – Dec 15-16, 2021</a:t>
            </a:r>
            <a:endParaRPr lang="en-US" sz="2400" b="1" u="sng" dirty="0"/>
          </a:p>
        </p:txBody>
      </p:sp>
      <p:pic>
        <p:nvPicPr>
          <p:cNvPr id="3" name="Picture 2"/>
          <p:cNvPicPr>
            <a:picLocks noChangeAspect="1"/>
          </p:cNvPicPr>
          <p:nvPr/>
        </p:nvPicPr>
        <p:blipFill rotWithShape="1">
          <a:blip r:embed="rId2"/>
          <a:srcRect t="8927" b="7203"/>
          <a:stretch/>
        </p:blipFill>
        <p:spPr>
          <a:xfrm>
            <a:off x="0" y="1197906"/>
            <a:ext cx="6126480" cy="3213454"/>
          </a:xfrm>
          <a:prstGeom prst="rect">
            <a:avLst/>
          </a:prstGeom>
        </p:spPr>
      </p:pic>
      <p:pic>
        <p:nvPicPr>
          <p:cNvPr id="4" name="Picture 3"/>
          <p:cNvPicPr>
            <a:picLocks noChangeAspect="1"/>
          </p:cNvPicPr>
          <p:nvPr/>
        </p:nvPicPr>
        <p:blipFill rotWithShape="1">
          <a:blip r:embed="rId3"/>
          <a:srcRect t="8927" b="7365"/>
          <a:stretch/>
        </p:blipFill>
        <p:spPr>
          <a:xfrm>
            <a:off x="6128678" y="1210667"/>
            <a:ext cx="6126480" cy="3203874"/>
          </a:xfrm>
          <a:prstGeom prst="rect">
            <a:avLst/>
          </a:prstGeom>
        </p:spPr>
      </p:pic>
      <p:pic>
        <p:nvPicPr>
          <p:cNvPr id="5" name="Picture 4"/>
          <p:cNvPicPr>
            <a:picLocks noChangeAspect="1"/>
          </p:cNvPicPr>
          <p:nvPr/>
        </p:nvPicPr>
        <p:blipFill>
          <a:blip r:embed="rId4"/>
          <a:stretch>
            <a:fillRect/>
          </a:stretch>
        </p:blipFill>
        <p:spPr>
          <a:xfrm>
            <a:off x="7830215" y="4613475"/>
            <a:ext cx="3663857" cy="1382998"/>
          </a:xfrm>
          <a:prstGeom prst="rect">
            <a:avLst/>
          </a:prstGeom>
        </p:spPr>
      </p:pic>
      <p:sp>
        <p:nvSpPr>
          <p:cNvPr id="6" name="Rectangle 5"/>
          <p:cNvSpPr/>
          <p:nvPr/>
        </p:nvSpPr>
        <p:spPr>
          <a:xfrm>
            <a:off x="406586" y="4613475"/>
            <a:ext cx="7107667" cy="1246495"/>
          </a:xfrm>
          <a:prstGeom prst="rect">
            <a:avLst/>
          </a:prstGeom>
        </p:spPr>
        <p:txBody>
          <a:bodyPr wrap="square">
            <a:spAutoFit/>
          </a:bodyPr>
          <a:lstStyle/>
          <a:p>
            <a:pPr marL="285750" lvl="0" indent="-285750">
              <a:spcBef>
                <a:spcPts val="600"/>
              </a:spcBef>
              <a:buFont typeface="Arial" panose="020B0604020202020204" pitchFamily="34" charset="0"/>
              <a:buChar char="•"/>
            </a:pPr>
            <a:r>
              <a:rPr lang="en-US" sz="1400" dirty="0">
                <a:latin typeface="Arial" panose="020B0604020202020204" pitchFamily="34" charset="0"/>
                <a:cs typeface="Arial" panose="020B0604020202020204" pitchFamily="34" charset="0"/>
              </a:rPr>
              <a:t>The automated ingestion of </a:t>
            </a:r>
            <a:r>
              <a:rPr lang="en-US" sz="1400" dirty="0" err="1">
                <a:latin typeface="Arial" panose="020B0604020202020204" pitchFamily="34" charset="0"/>
                <a:cs typeface="Arial" panose="020B0604020202020204" pitchFamily="34" charset="0"/>
              </a:rPr>
              <a:t>sUAS</a:t>
            </a:r>
            <a:r>
              <a:rPr lang="en-US" sz="1400" dirty="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profiles </a:t>
            </a:r>
            <a:r>
              <a:rPr lang="en-US" sz="1400" dirty="0">
                <a:latin typeface="Arial" panose="020B0604020202020204" pitchFamily="34" charset="0"/>
                <a:cs typeface="Arial" panose="020B0604020202020204" pitchFamily="34" charset="0"/>
              </a:rPr>
              <a:t>was </a:t>
            </a:r>
            <a:r>
              <a:rPr lang="en-US" sz="1400" dirty="0" smtClean="0">
                <a:latin typeface="Arial" panose="020B0604020202020204" pitchFamily="34" charset="0"/>
                <a:cs typeface="Arial" panose="020B0604020202020204" pitchFamily="34" charset="0"/>
              </a:rPr>
              <a:t>added to </a:t>
            </a:r>
            <a:r>
              <a:rPr lang="en-US" sz="1400" dirty="0">
                <a:latin typeface="Arial" panose="020B0604020202020204" pitchFamily="34" charset="0"/>
                <a:cs typeface="Arial" panose="020B0604020202020204" pitchFamily="34" charset="0"/>
              </a:rPr>
              <a:t>READY for incorporating the </a:t>
            </a:r>
            <a:r>
              <a:rPr lang="en-US" sz="1400" dirty="0" err="1">
                <a:latin typeface="Arial" panose="020B0604020202020204" pitchFamily="34" charset="0"/>
                <a:cs typeface="Arial" panose="020B0604020202020204" pitchFamily="34" charset="0"/>
              </a:rPr>
              <a:t>sUAS</a:t>
            </a:r>
            <a:r>
              <a:rPr lang="en-US" sz="1400" dirty="0">
                <a:latin typeface="Arial" panose="020B0604020202020204" pitchFamily="34" charset="0"/>
                <a:cs typeface="Arial" panose="020B0604020202020204" pitchFamily="34" charset="0"/>
              </a:rPr>
              <a:t> measurements </a:t>
            </a:r>
            <a:r>
              <a:rPr lang="en-US" sz="1400" dirty="0" smtClean="0">
                <a:latin typeface="Arial" panose="020B0604020202020204" pitchFamily="34" charset="0"/>
                <a:cs typeface="Arial" panose="020B0604020202020204" pitchFamily="34" charset="0"/>
              </a:rPr>
              <a:t>to generate </a:t>
            </a:r>
            <a:r>
              <a:rPr lang="en-US" sz="1400" dirty="0">
                <a:latin typeface="Arial" panose="020B0604020202020204" pitchFamily="34" charset="0"/>
                <a:cs typeface="Arial" panose="020B0604020202020204" pitchFamily="34" charset="0"/>
              </a:rPr>
              <a:t>WRF meteorological fields to drive HYSPLIT </a:t>
            </a:r>
            <a:r>
              <a:rPr lang="en-US" sz="1400" dirty="0" smtClean="0">
                <a:latin typeface="Arial" panose="020B0604020202020204" pitchFamily="34" charset="0"/>
                <a:cs typeface="Arial" panose="020B0604020202020204" pitchFamily="34" charset="0"/>
              </a:rPr>
              <a:t>simulations in </a:t>
            </a:r>
            <a:r>
              <a:rPr lang="en-US" sz="1400" dirty="0">
                <a:latin typeface="Arial" panose="020B0604020202020204" pitchFamily="34" charset="0"/>
                <a:cs typeface="Arial" panose="020B0604020202020204" pitchFamily="34" charset="0"/>
              </a:rPr>
              <a:t>a quasi-operational end-to-end system</a:t>
            </a:r>
            <a:r>
              <a:rPr lang="en-US" sz="1400" dirty="0" smtClean="0">
                <a:latin typeface="Arial" panose="020B0604020202020204" pitchFamily="34" charset="0"/>
                <a:cs typeface="Arial" panose="020B0604020202020204" pitchFamily="34" charset="0"/>
              </a:rPr>
              <a:t>.</a:t>
            </a:r>
          </a:p>
          <a:p>
            <a:pPr marL="285750" lvl="0" indent="-285750">
              <a:spcBef>
                <a:spcPts val="600"/>
              </a:spcBef>
              <a:buFont typeface="Arial" panose="020B0604020202020204" pitchFamily="34" charset="0"/>
              <a:buChar char="•"/>
            </a:pPr>
            <a:r>
              <a:rPr lang="en-US" sz="1400" dirty="0" smtClean="0">
                <a:latin typeface="Arial" panose="020B0604020202020204" pitchFamily="34" charset="0"/>
                <a:cs typeface="Arial" panose="020B0604020202020204" pitchFamily="34" charset="0"/>
              </a:rPr>
              <a:t>The change </a:t>
            </a:r>
            <a:r>
              <a:rPr lang="en-US" sz="1400" dirty="0">
                <a:latin typeface="Arial" panose="020B0604020202020204" pitchFamily="34" charset="0"/>
                <a:cs typeface="Arial" panose="020B0604020202020204" pitchFamily="34" charset="0"/>
              </a:rPr>
              <a:t>of wind direction with height was better simulated </a:t>
            </a:r>
            <a:r>
              <a:rPr lang="en-US" sz="1400" dirty="0" smtClean="0">
                <a:latin typeface="Arial" panose="020B0604020202020204" pitchFamily="34" charset="0"/>
                <a:cs typeface="Arial" panose="020B0604020202020204" pitchFamily="34" charset="0"/>
              </a:rPr>
              <a:t>in the </a:t>
            </a:r>
            <a:r>
              <a:rPr lang="en-US" sz="1400" dirty="0">
                <a:latin typeface="Arial" panose="020B0604020202020204" pitchFamily="34" charset="0"/>
                <a:cs typeface="Arial" panose="020B0604020202020204" pitchFamily="34" charset="0"/>
              </a:rPr>
              <a:t>nudged WRF simulation than in the </a:t>
            </a:r>
            <a:r>
              <a:rPr lang="en-US" sz="1400" dirty="0" smtClean="0">
                <a:latin typeface="Arial" panose="020B0604020202020204" pitchFamily="34" charset="0"/>
                <a:cs typeface="Arial" panose="020B0604020202020204" pitchFamily="34" charset="0"/>
              </a:rPr>
              <a:t>non-nudged </a:t>
            </a:r>
            <a:r>
              <a:rPr lang="en-US" sz="1400" dirty="0">
                <a:latin typeface="Arial" panose="020B0604020202020204" pitchFamily="34" charset="0"/>
                <a:cs typeface="Arial" panose="020B0604020202020204" pitchFamily="34" charset="0"/>
              </a:rPr>
              <a:t>WRF </a:t>
            </a:r>
            <a:r>
              <a:rPr lang="en-US" sz="1400" dirty="0" smtClean="0">
                <a:latin typeface="Arial" panose="020B0604020202020204" pitchFamily="34" charset="0"/>
                <a:cs typeface="Arial" panose="020B0604020202020204" pitchFamily="34" charset="0"/>
              </a:rPr>
              <a:t>and HRRR.</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3717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07481" y="683362"/>
            <a:ext cx="10972800" cy="5376672"/>
          </a:xfrm>
          <a:prstGeom prst="rect">
            <a:avLst/>
          </a:prstGeom>
        </p:spPr>
      </p:pic>
      <p:sp>
        <p:nvSpPr>
          <p:cNvPr id="33" name="Rectangle 32"/>
          <p:cNvSpPr/>
          <p:nvPr/>
        </p:nvSpPr>
        <p:spPr>
          <a:xfrm>
            <a:off x="407480" y="125069"/>
            <a:ext cx="8649433" cy="369332"/>
          </a:xfrm>
          <a:prstGeom prst="rect">
            <a:avLst/>
          </a:prstGeom>
        </p:spPr>
        <p:txBody>
          <a:bodyPr wrap="square">
            <a:spAutoFit/>
          </a:bodyPr>
          <a:lstStyle/>
          <a:p>
            <a:r>
              <a:rPr lang="en" b="1" kern="0" dirty="0" smtClean="0">
                <a:solidFill>
                  <a:srgbClr val="000000"/>
                </a:solidFill>
                <a:latin typeface="Arial"/>
                <a:cs typeface="Arial"/>
                <a:sym typeface="Arial"/>
              </a:rPr>
              <a:t>Spatial </a:t>
            </a:r>
            <a:r>
              <a:rPr lang="en" b="1" kern="0" dirty="0">
                <a:solidFill>
                  <a:srgbClr val="000000"/>
                </a:solidFill>
                <a:latin typeface="Arial"/>
                <a:cs typeface="Arial"/>
                <a:sym typeface="Arial"/>
              </a:rPr>
              <a:t>plots of HYSPLIT runs</a:t>
            </a:r>
            <a:r>
              <a:rPr lang="en-US" b="1" dirty="0" smtClean="0">
                <a:solidFill>
                  <a:srgbClr val="000000"/>
                </a:solidFill>
                <a:latin typeface="Arial" panose="020B0604020202020204" pitchFamily="34" charset="0"/>
              </a:rPr>
              <a:t> on Dec 15 at 14 UTC (</a:t>
            </a:r>
            <a:r>
              <a:rPr lang="en" b="1" kern="0" dirty="0">
                <a:solidFill>
                  <a:srgbClr val="000000"/>
                </a:solidFill>
                <a:latin typeface="Arial"/>
                <a:cs typeface="Arial"/>
                <a:sym typeface="Arial"/>
              </a:rPr>
              <a:t>2 hours after </a:t>
            </a:r>
            <a:r>
              <a:rPr lang="en" b="1" kern="0" dirty="0" smtClean="0">
                <a:solidFill>
                  <a:srgbClr val="000000"/>
                </a:solidFill>
                <a:latin typeface="Arial"/>
                <a:cs typeface="Arial"/>
                <a:sym typeface="Arial"/>
              </a:rPr>
              <a:t>initiation)</a:t>
            </a:r>
            <a:endParaRPr lang="en-US" b="1" dirty="0">
              <a:solidFill>
                <a:srgbClr val="000000"/>
              </a:solidFill>
              <a:latin typeface="Arial" panose="020B0604020202020204" pitchFamily="34" charset="0"/>
            </a:endParaRPr>
          </a:p>
        </p:txBody>
      </p:sp>
      <p:sp>
        <p:nvSpPr>
          <p:cNvPr id="6" name="Rectangle 5"/>
          <p:cNvSpPr/>
          <p:nvPr/>
        </p:nvSpPr>
        <p:spPr>
          <a:xfrm>
            <a:off x="407481" y="6060034"/>
            <a:ext cx="11390072" cy="600164"/>
          </a:xfrm>
          <a:prstGeom prst="rect">
            <a:avLst/>
          </a:prstGeom>
        </p:spPr>
        <p:txBody>
          <a:bodyPr wrap="square">
            <a:spAutoFit/>
          </a:bodyPr>
          <a:lstStyle/>
          <a:p>
            <a:pPr marL="285750" lvl="0" indent="-285750">
              <a:spcBef>
                <a:spcPts val="600"/>
              </a:spcBef>
              <a:buFont typeface="Arial" panose="020B0604020202020204" pitchFamily="34" charset="0"/>
              <a:buChar char="•"/>
            </a:pPr>
            <a:r>
              <a:rPr lang="en-US" sz="1400" dirty="0" smtClean="0">
                <a:latin typeface="Arial" panose="020B0604020202020204" pitchFamily="34" charset="0"/>
                <a:cs typeface="Arial" panose="020B0604020202020204" pitchFamily="34" charset="0"/>
              </a:rPr>
              <a:t>Non-nudged run had </a:t>
            </a:r>
            <a:r>
              <a:rPr lang="en-US" sz="1400" dirty="0">
                <a:latin typeface="Arial" panose="020B0604020202020204" pitchFamily="34" charset="0"/>
                <a:cs typeface="Arial" panose="020B0604020202020204" pitchFamily="34" charset="0"/>
              </a:rPr>
              <a:t>stagnant </a:t>
            </a:r>
            <a:r>
              <a:rPr lang="en-US" sz="1400" dirty="0" smtClean="0">
                <a:latin typeface="Arial" panose="020B0604020202020204" pitchFamily="34" charset="0"/>
                <a:cs typeface="Arial" panose="020B0604020202020204" pitchFamily="34" charset="0"/>
              </a:rPr>
              <a:t>conditions, causing </a:t>
            </a:r>
            <a:r>
              <a:rPr lang="en-US" sz="1400" dirty="0">
                <a:latin typeface="Arial" panose="020B0604020202020204" pitchFamily="34" charset="0"/>
                <a:cs typeface="Arial" panose="020B0604020202020204" pitchFamily="34" charset="0"/>
              </a:rPr>
              <a:t>the plume to stay close to the release location.</a:t>
            </a:r>
          </a:p>
          <a:p>
            <a:pPr marL="285750" lvl="0" indent="-285750">
              <a:spcBef>
                <a:spcPts val="600"/>
              </a:spcBef>
              <a:buFont typeface="Arial" panose="020B0604020202020204" pitchFamily="34" charset="0"/>
              <a:buChar char="•"/>
            </a:pPr>
            <a:r>
              <a:rPr lang="en-US" sz="1400" dirty="0">
                <a:latin typeface="Arial" panose="020B0604020202020204" pitchFamily="34" charset="0"/>
                <a:cs typeface="Arial" panose="020B0604020202020204" pitchFamily="34" charset="0"/>
              </a:rPr>
              <a:t>The impact of using observational nudging was more noticeable on Dec 15 as a high pressure system was </a:t>
            </a:r>
            <a:r>
              <a:rPr lang="en-US" sz="1400" dirty="0" smtClean="0">
                <a:latin typeface="Arial" panose="020B0604020202020204" pitchFamily="34" charset="0"/>
                <a:cs typeface="Arial" panose="020B0604020202020204" pitchFamily="34" charset="0"/>
              </a:rPr>
              <a:t>present over </a:t>
            </a:r>
            <a:r>
              <a:rPr lang="en-US" sz="1400" dirty="0">
                <a:latin typeface="Arial" panose="020B0604020202020204" pitchFamily="34" charset="0"/>
                <a:cs typeface="Arial" panose="020B0604020202020204" pitchFamily="34" charset="0"/>
              </a:rPr>
              <a:t>the eastern </a:t>
            </a:r>
            <a:r>
              <a:rPr lang="en-US" sz="1400" dirty="0" smtClean="0">
                <a:latin typeface="Arial" panose="020B0604020202020204" pitchFamily="34" charset="0"/>
                <a:cs typeface="Arial" panose="020B0604020202020204" pitchFamily="34" charset="0"/>
              </a:rPr>
              <a:t>US.</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97268373"/>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29384</TotalTime>
  <Words>3100</Words>
  <Application>Microsoft Office PowerPoint</Application>
  <PresentationFormat>Widescreen</PresentationFormat>
  <Paragraphs>292</Paragraphs>
  <Slides>25</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Calibri</vt:lpstr>
      <vt:lpstr>HY그래픽M</vt:lpstr>
      <vt:lpstr>Trebuchet MS</vt:lpstr>
      <vt:lpstr>Wingdings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HYSPLIT Recent Updates (selected examples)</vt:lpstr>
      <vt:lpstr>HYSPLIT-based Emissions Inverse Modeling System (HEIMS)</vt:lpstr>
      <vt:lpstr>Gaussian Mixture Model (GMM) with HYSPLIT</vt:lpstr>
      <vt:lpstr>Application – Chemical Accidents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Fantine Ngan</dc:creator>
  <cp:lastModifiedBy>Fantine Ngan</cp:lastModifiedBy>
  <cp:revision>246</cp:revision>
  <dcterms:created xsi:type="dcterms:W3CDTF">2021-10-28T15:11:42Z</dcterms:created>
  <dcterms:modified xsi:type="dcterms:W3CDTF">2023-09-12T13:21:17Z</dcterms:modified>
</cp:coreProperties>
</file>