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25"/>
  </p:notesMasterIdLst>
  <p:sldIdLst>
    <p:sldId id="272" r:id="rId2"/>
    <p:sldId id="262" r:id="rId3"/>
    <p:sldId id="457" r:id="rId4"/>
    <p:sldId id="458" r:id="rId5"/>
    <p:sldId id="469" r:id="rId6"/>
    <p:sldId id="471" r:id="rId7"/>
    <p:sldId id="470" r:id="rId8"/>
    <p:sldId id="465" r:id="rId9"/>
    <p:sldId id="462" r:id="rId10"/>
    <p:sldId id="464" r:id="rId11"/>
    <p:sldId id="466" r:id="rId12"/>
    <p:sldId id="467" r:id="rId13"/>
    <p:sldId id="468" r:id="rId14"/>
    <p:sldId id="365" r:id="rId15"/>
    <p:sldId id="370" r:id="rId16"/>
    <p:sldId id="267" r:id="rId17"/>
    <p:sldId id="366" r:id="rId18"/>
    <p:sldId id="266" r:id="rId19"/>
    <p:sldId id="358" r:id="rId20"/>
    <p:sldId id="460" r:id="rId21"/>
    <p:sldId id="461" r:id="rId22"/>
    <p:sldId id="264" r:id="rId23"/>
    <p:sldId id="362" r:id="rId24"/>
  </p:sldIdLst>
  <p:sldSz cx="9147175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55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6F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6807" autoAdjust="0"/>
  </p:normalViewPr>
  <p:slideViewPr>
    <p:cSldViewPr snapToGrid="0">
      <p:cViewPr varScale="1">
        <p:scale>
          <a:sx n="126" d="100"/>
          <a:sy n="126" d="100"/>
        </p:scale>
        <p:origin x="600" y="60"/>
      </p:cViewPr>
      <p:guideLst>
        <p:guide orient="horz" pos="1620"/>
        <p:guide pos="55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F02CA-77CB-4E54-B712-21E588799EE8}" type="datetimeFigureOut">
              <a:rPr lang="de-DE" smtClean="0"/>
              <a:t>06.09.2023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F729A-0AF0-4995-B32B-9504BC68960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794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4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68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2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36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20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04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88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72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much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.</a:t>
            </a:r>
            <a:r>
              <a:rPr lang="de-DE" baseline="0" dirty="0"/>
              <a:t> 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AB5DBA3-DFF6-4CFC-93DE-3F08A0E43ADF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4"/>
          </p:nvPr>
        </p:nvSpPr>
        <p:spPr>
          <a:xfrm>
            <a:off x="0" y="9428586"/>
            <a:ext cx="2945659" cy="496332"/>
          </a:xfrm>
        </p:spPr>
        <p:txBody>
          <a:bodyPr/>
          <a:lstStyle/>
          <a:p>
            <a:r>
              <a:rPr lang="de-DE" dirty="0"/>
              <a:t>Thomas Münzberg </a:t>
            </a:r>
            <a:r>
              <a:rPr lang="de-DE" dirty="0" err="1"/>
              <a:t>M.Sc</a:t>
            </a:r>
            <a:r>
              <a:rPr lang="de-DE" dirty="0"/>
              <a:t>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4888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4">
            <a:extLst>
              <a:ext uri="{FF2B5EF4-FFF2-40B4-BE49-F238E27FC236}">
                <a16:creationId xmlns:a16="http://schemas.microsoft.com/office/drawing/2014/main" id="{6C188393-F356-4F5D-80C7-5DAA7302C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0916" y="4826106"/>
            <a:ext cx="17278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1600" b="1" dirty="0">
                <a:solidFill>
                  <a:schemeClr val="tx1"/>
                </a:solidFill>
              </a:rPr>
              <a:t>www.kit.edu</a:t>
            </a:r>
          </a:p>
        </p:txBody>
      </p:sp>
      <p:sp>
        <p:nvSpPr>
          <p:cNvPr id="17" name="Text Box 14">
            <a:extLst>
              <a:ext uri="{FF2B5EF4-FFF2-40B4-BE49-F238E27FC236}">
                <a16:creationId xmlns:a16="http://schemas.microsoft.com/office/drawing/2014/main" id="{537A5579-09BA-4663-B67D-33B1542057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9788" y="4895776"/>
            <a:ext cx="3607922" cy="126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r>
              <a:rPr lang="de-DE" sz="825" noProof="0" dirty="0"/>
              <a:t>KIT – Die Forschungsuniversität in der Helmholtz-Gemeinschaft</a:t>
            </a:r>
            <a:endParaRPr lang="en-US" sz="825" noProof="0" dirty="0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0486A875-9103-4865-A4A2-F6DFEEEA2E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38" y="360000"/>
            <a:ext cx="1633994" cy="752400"/>
          </a:xfrm>
          <a:prstGeom prst="rect">
            <a:avLst/>
          </a:prstGeom>
        </p:spPr>
      </p:pic>
      <p:sp>
        <p:nvSpPr>
          <p:cNvPr id="16" name="Textplatzhalt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365570" y="1445896"/>
            <a:ext cx="8527517" cy="285114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600" b="1"/>
            </a:lvl1pPr>
            <a:lvl2pPr marL="355600" indent="0">
              <a:buFont typeface="Arial" panose="020B0604020202020204" pitchFamily="34" charset="0"/>
              <a:buNone/>
              <a:defRPr sz="2600" b="1"/>
            </a:lvl2pPr>
            <a:lvl3pPr marL="717550" indent="0">
              <a:buFont typeface="Arial" panose="020B0604020202020204" pitchFamily="34" charset="0"/>
              <a:buNone/>
              <a:defRPr sz="2600" b="1"/>
            </a:lvl3pPr>
            <a:lvl4pPr marL="1073150" indent="0">
              <a:buFont typeface="Arial" panose="020B0604020202020204" pitchFamily="34" charset="0"/>
              <a:buNone/>
              <a:defRPr sz="2600" b="1"/>
            </a:lvl4pPr>
            <a:lvl5pPr marL="1435100" indent="0">
              <a:buFont typeface="Arial" panose="020B0604020202020204" pitchFamily="34" charset="0"/>
              <a:buNone/>
              <a:defRPr sz="2600" b="1"/>
            </a:lvl5pPr>
          </a:lstStyle>
          <a:p>
            <a:pPr lvl="0"/>
            <a:r>
              <a:rPr lang="de-DE" dirty="0"/>
              <a:t>Folientitel: Arial 26pt </a:t>
            </a:r>
            <a:r>
              <a:rPr lang="de-DE" dirty="0" err="1"/>
              <a:t>bold</a:t>
            </a:r>
            <a:endParaRPr lang="de-DE" dirty="0"/>
          </a:p>
        </p:txBody>
      </p:sp>
      <p:sp>
        <p:nvSpPr>
          <p:cNvPr id="25" name="Textplatzhalt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380808" y="1979931"/>
            <a:ext cx="8518632" cy="509905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 b="1" i="0" baseline="0"/>
            </a:lvl1pPr>
            <a:lvl2pPr marL="355600" indent="0">
              <a:buFont typeface="Arial" panose="020B0604020202020204" pitchFamily="34" charset="0"/>
              <a:buNone/>
              <a:defRPr sz="1800" b="1" i="0"/>
            </a:lvl2pPr>
            <a:lvl3pPr marL="717550" indent="0">
              <a:buFont typeface="Arial" panose="020B0604020202020204" pitchFamily="34" charset="0"/>
              <a:buNone/>
              <a:defRPr sz="1800" b="1" i="0"/>
            </a:lvl3pPr>
            <a:lvl4pPr marL="1073150" indent="0">
              <a:buFont typeface="Arial" panose="020B0604020202020204" pitchFamily="34" charset="0"/>
              <a:buNone/>
              <a:defRPr sz="1800" b="1" i="0"/>
            </a:lvl4pPr>
            <a:lvl5pPr marL="1435100" indent="0">
              <a:buFont typeface="Arial" panose="020B0604020202020204" pitchFamily="34" charset="0"/>
              <a:buNone/>
              <a:defRPr sz="1800" b="1" i="0"/>
            </a:lvl5pPr>
          </a:lstStyle>
          <a:p>
            <a:pPr lvl="0"/>
            <a:r>
              <a:rPr lang="de-DE" dirty="0"/>
              <a:t>Unterzeile: Arial 18pt </a:t>
            </a:r>
            <a:r>
              <a:rPr lang="de-DE" dirty="0" err="1"/>
              <a:t>bold</a:t>
            </a:r>
            <a:br>
              <a:rPr lang="de-DE" dirty="0"/>
            </a:br>
            <a:r>
              <a:rPr lang="de-DE" dirty="0"/>
              <a:t>(Auch zweizeilig möglich)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EB9F6FC-D64D-4B9E-BFE5-6223A7230A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84093" y="2759710"/>
            <a:ext cx="4101293" cy="2051209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4EE1CF21-54A5-92C0-C060-B0C6CE00DA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43" y="2776491"/>
            <a:ext cx="2984567" cy="201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24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F2463-8150-4DAA-877D-A146C8C8C60A}" type="datetime1">
              <a:rPr lang="de-DE" smtClean="0"/>
              <a:t>06.09.2023</a:t>
            </a:fld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027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2981" y="1188000"/>
            <a:ext cx="4884005" cy="320914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 marL="1076612" indent="0">
              <a:buNone/>
              <a:defRPr sz="12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00190" y="1188001"/>
            <a:ext cx="3180073" cy="3209146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 altLang="de-DE" dirty="0"/>
              <a:t>Click to add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4683-D191-47F3-8302-BB2B36B1C86A}" type="datetime1">
              <a:rPr lang="de-DE" smtClean="0"/>
              <a:t>06.09.2023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5F47D9EC-E3C8-4173-84B3-DB5A91069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020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44556" y="468663"/>
            <a:ext cx="5473185" cy="3112861"/>
          </a:xfrm>
        </p:spPr>
        <p:txBody>
          <a:bodyPr anchor="t"/>
          <a:lstStyle>
            <a:lvl1pPr marL="0" indent="0">
              <a:buNone/>
              <a:defRPr sz="2401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de-DE" dirty="0"/>
              <a:t>Bild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9BE91-4B1C-4025-AE57-60317864A3F3}" type="datetime1">
              <a:rPr lang="de-DE" smtClean="0"/>
              <a:t>06.09.2023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4D6481-F98B-45EE-B6D0-BF8C42A11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4555" y="3628492"/>
            <a:ext cx="5470576" cy="425214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5119134-5DDA-43C1-B0D4-2BD9056B0D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47164" y="4099062"/>
            <a:ext cx="5470576" cy="577364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367431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189" y="1068309"/>
            <a:ext cx="8346797" cy="351266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5D93-083F-4B89-951E-D5F35A1BBEC8}" type="datetime1">
              <a:rPr lang="de-DE" smtClean="0"/>
              <a:t>06.09.2023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0AF9471-6F4B-417A-9B82-1D3AC42AE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66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2738" y="273928"/>
            <a:ext cx="1972360" cy="4360224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079" y="273928"/>
            <a:ext cx="6227734" cy="436022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E158-F33A-4782-AFB5-03A3FD6F0AB2}" type="datetime1">
              <a:rPr lang="de-DE" smtClean="0"/>
              <a:t>06.09.2023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2369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189" y="1188001"/>
            <a:ext cx="8346797" cy="336589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sz="1600"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96EC4-B4CF-4701-AD06-A8439D6D8E1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40BE303-A4F2-4BCB-AF82-DC9DDFB7C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39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189" y="1188001"/>
            <a:ext cx="4116229" cy="344615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758" y="1188001"/>
            <a:ext cx="4116228" cy="344615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179C-E631-47AA-B9CB-ABFD8F596650}" type="datetime1">
              <a:rPr lang="de-DE" smtClean="0"/>
              <a:t>06.09.2023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862948F-D5FC-499A-8B74-0B5A4CF72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386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4"/>
          <p:cNvSpPr>
            <a:spLocks noGrp="1"/>
          </p:cNvSpPr>
          <p:nvPr>
            <p:ph type="pic" sz="quarter" idx="13" hasCustomPrompt="1"/>
          </p:nvPr>
        </p:nvSpPr>
        <p:spPr>
          <a:xfrm>
            <a:off x="4657436" y="1188721"/>
            <a:ext cx="4102255" cy="3459481"/>
          </a:xfrm>
          <a:prstGeom prst="round2DiagRect">
            <a:avLst>
              <a:gd name="adj1" fmla="val 0"/>
              <a:gd name="adj2" fmla="val 8317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de-DE" dirty="0"/>
              <a:t>Fügen Sie auf der Masterfolie ein frei wählbares Bild ein.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189" y="1188001"/>
            <a:ext cx="4116229" cy="344615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179C-E631-47AA-B9CB-ABFD8F596650}" type="datetime1">
              <a:rPr lang="de-DE" smtClean="0"/>
              <a:t>06.09.2023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862948F-D5FC-499A-8B74-0B5A4CF72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11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189" y="1188001"/>
            <a:ext cx="4099555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189" y="1937441"/>
            <a:ext cx="4099555" cy="270623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431" y="1188001"/>
            <a:ext cx="4099555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7431" y="1937441"/>
            <a:ext cx="4099555" cy="270624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61DB6-D53F-456D-8864-56CE29C6E6BA}" type="datetime1">
              <a:rPr lang="de-DE" smtClean="0"/>
              <a:t>06.09.2023</a:t>
            </a:fld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E438375-C357-462F-AB62-257249F8E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44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/>
          <p:cNvSpPr>
            <a:spLocks noGrp="1"/>
          </p:cNvSpPr>
          <p:nvPr>
            <p:ph type="pic" sz="quarter" idx="13" hasCustomPrompt="1"/>
          </p:nvPr>
        </p:nvSpPr>
        <p:spPr>
          <a:xfrm>
            <a:off x="4657436" y="1943102"/>
            <a:ext cx="4102255" cy="2705099"/>
          </a:xfrm>
          <a:prstGeom prst="round2DiagRect">
            <a:avLst>
              <a:gd name="adj1" fmla="val 0"/>
              <a:gd name="adj2" fmla="val 8317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de-DE" dirty="0"/>
              <a:t>Fügen Sie auf der Masterfolie ein frei wählbares Bild ein.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189" y="1188001"/>
            <a:ext cx="4099555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189" y="1937441"/>
            <a:ext cx="4099555" cy="270623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r>
              <a:rPr lang="en-US" altLang="de-DE" dirty="0" err="1"/>
              <a:t>Fünfte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4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431" y="1188001"/>
            <a:ext cx="4099555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61DB6-D53F-456D-8864-56CE29C6E6BA}" type="datetime1">
              <a:rPr lang="de-DE" smtClean="0"/>
              <a:t>06.09.2023</a:t>
            </a:fld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E438375-C357-462F-AB62-257249F8E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47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BF2A7-198D-4BCD-8375-CAC66677F609}" type="datetime1">
              <a:rPr lang="de-DE" smtClean="0"/>
              <a:t>06.09.2023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10E8322-A2A9-45EC-9F17-A3F73D42D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164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BF2A7-198D-4BCD-8375-CAC66677F609}" type="datetime1">
              <a:rPr lang="de-DE" smtClean="0"/>
              <a:t>06.09.2023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10E8322-A2A9-45EC-9F17-A3F73D42D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  <p:sp>
        <p:nvSpPr>
          <p:cNvPr id="8" name="Bildplatzhalter 3"/>
          <p:cNvSpPr>
            <a:spLocks noGrp="1"/>
          </p:cNvSpPr>
          <p:nvPr>
            <p:ph type="pic" sz="quarter" idx="14"/>
          </p:nvPr>
        </p:nvSpPr>
        <p:spPr>
          <a:xfrm>
            <a:off x="0" y="1328420"/>
            <a:ext cx="9147175" cy="3304540"/>
          </a:xfrm>
          <a:solidFill>
            <a:srgbClr val="FF99FF"/>
          </a:solidFill>
        </p:spPr>
        <p:txBody>
          <a:bodyPr anchor="t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endParaRPr lang="de-DE" dirty="0"/>
          </a:p>
          <a:p>
            <a:r>
              <a:rPr lang="de-DE" dirty="0"/>
              <a:t>Fügen Sie ein frei wählbares Bild ein.</a:t>
            </a:r>
          </a:p>
        </p:txBody>
      </p:sp>
    </p:spTree>
    <p:extLst>
      <p:ext uri="{BB962C8B-B14F-4D97-AF65-F5344CB8AC3E}">
        <p14:creationId xmlns:p14="http://schemas.microsoft.com/office/powerpoint/2010/main" val="969953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BF2A7-198D-4BCD-8375-CAC66677F609}" type="datetime1">
              <a:rPr lang="de-DE" smtClean="0"/>
              <a:t>06.09.2023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10E8322-A2A9-45EC-9F17-A3F73D42D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  <p:sp>
        <p:nvSpPr>
          <p:cNvPr id="2" name="Rechteck 1"/>
          <p:cNvSpPr/>
          <p:nvPr userDrawn="1"/>
        </p:nvSpPr>
        <p:spPr>
          <a:xfrm>
            <a:off x="0" y="4652492"/>
            <a:ext cx="9147175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8" name="Bildplatzhalter 3"/>
          <p:cNvSpPr>
            <a:spLocks noGrp="1"/>
          </p:cNvSpPr>
          <p:nvPr>
            <p:ph type="pic" sz="quarter" idx="14"/>
          </p:nvPr>
        </p:nvSpPr>
        <p:spPr>
          <a:xfrm>
            <a:off x="0" y="1328420"/>
            <a:ext cx="9147175" cy="3419793"/>
          </a:xfrm>
          <a:solidFill>
            <a:srgbClr val="FF99FF"/>
          </a:solidFill>
        </p:spPr>
        <p:txBody>
          <a:bodyPr anchor="t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endParaRPr lang="de-DE" dirty="0"/>
          </a:p>
          <a:p>
            <a:r>
              <a:rPr lang="de-DE" dirty="0"/>
              <a:t>Fügen Sie ein frei wählbares Bild ein.</a:t>
            </a:r>
          </a:p>
        </p:txBody>
      </p:sp>
    </p:spTree>
    <p:extLst>
      <p:ext uri="{BB962C8B-B14F-4D97-AF65-F5344CB8AC3E}">
        <p14:creationId xmlns:p14="http://schemas.microsoft.com/office/powerpoint/2010/main" val="3671066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6138" y="296245"/>
            <a:ext cx="6871563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altLang="de-DE" dirty="0" err="1"/>
              <a:t>Mastertitelformat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138" y="1187342"/>
            <a:ext cx="8354899" cy="339363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altLang="de-DE" dirty="0"/>
              <a:t>Karlsruher Institut für Technologie (KIT)</a:t>
            </a:r>
          </a:p>
          <a:p>
            <a:pPr lvl="1"/>
            <a:r>
              <a:rPr lang="en-US" altLang="de-DE" dirty="0" err="1"/>
              <a:t>Zweite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2"/>
            <a:r>
              <a:rPr lang="en-US" altLang="de-DE" dirty="0" err="1"/>
              <a:t>Dritte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  <a:p>
            <a:pPr lvl="3"/>
            <a:r>
              <a:rPr lang="en-US" altLang="de-DE" dirty="0" err="1"/>
              <a:t>Vierte</a:t>
            </a:r>
            <a:r>
              <a:rPr lang="en-US" altLang="de-DE" dirty="0"/>
              <a:t> </a:t>
            </a:r>
            <a:r>
              <a:rPr lang="en-US" altLang="de-DE" dirty="0" err="1"/>
              <a:t>Ebene</a:t>
            </a:r>
            <a:endParaRPr lang="en-US" alt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7452" y="4748824"/>
            <a:ext cx="1028112" cy="39626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de-DE" sz="900" smtClean="0"/>
            </a:lvl1pPr>
          </a:lstStyle>
          <a:p>
            <a:fld id="{6245B8D5-6333-46B0-B66F-CB871999619A}" type="datetime1">
              <a:rPr lang="de-DE" smtClean="0"/>
              <a:pPr/>
              <a:t>06.09.2023</a:t>
            </a:fld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6075" y="4748824"/>
            <a:ext cx="326481" cy="39626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1">
                <a:solidFill>
                  <a:schemeClr val="tx1"/>
                </a:solidFill>
              </a:defRPr>
            </a:lvl1pPr>
          </a:lstStyle>
          <a:p>
            <a:fld id="{61696EC4-B4CF-4701-AD06-A8439D6D8E1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4D87B36-D57F-487F-9086-156B2F77E750}"/>
              </a:ext>
            </a:extLst>
          </p:cNvPr>
          <p:cNvSpPr txBox="1">
            <a:spLocks/>
          </p:cNvSpPr>
          <p:nvPr/>
        </p:nvSpPr>
        <p:spPr>
          <a:xfrm>
            <a:off x="2984863" y="4748824"/>
            <a:ext cx="2398631" cy="39626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00" dirty="0"/>
              <a:t>		 W. Raskob</a:t>
            </a:r>
          </a:p>
        </p:txBody>
      </p:sp>
      <p:sp>
        <p:nvSpPr>
          <p:cNvPr id="13" name="Fußzeilenplatzhalter 4">
            <a:extLst>
              <a:ext uri="{FF2B5EF4-FFF2-40B4-BE49-F238E27FC236}">
                <a16:creationId xmlns:a16="http://schemas.microsoft.com/office/drawing/2014/main" id="{AE6A56DB-B5EE-4225-952A-4A1FEE4F4716}"/>
              </a:ext>
            </a:extLst>
          </p:cNvPr>
          <p:cNvSpPr txBox="1">
            <a:spLocks/>
          </p:cNvSpPr>
          <p:nvPr userDrawn="1"/>
        </p:nvSpPr>
        <p:spPr>
          <a:xfrm>
            <a:off x="5507362" y="4741374"/>
            <a:ext cx="3246180" cy="40371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de-DE" sz="900" dirty="0"/>
              <a:t>MACCS meeting September 2023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4B978990-F548-4DBF-8142-A24718BD92B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369" y="331200"/>
            <a:ext cx="1086667" cy="500374"/>
          </a:xfrm>
          <a:prstGeom prst="rect">
            <a:avLst/>
          </a:prstGeom>
        </p:spPr>
      </p:pic>
      <p:cxnSp>
        <p:nvCxnSpPr>
          <p:cNvPr id="12" name="Gerade Verbindung 11"/>
          <p:cNvCxnSpPr/>
          <p:nvPr userDrawn="1"/>
        </p:nvCxnSpPr>
        <p:spPr>
          <a:xfrm>
            <a:off x="107985" y="4741374"/>
            <a:ext cx="8931207" cy="745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3340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7" r:id="rId3"/>
    <p:sldLayoutId id="2147483687" r:id="rId4"/>
    <p:sldLayoutId id="2147483678" r:id="rId5"/>
    <p:sldLayoutId id="2147483686" r:id="rId6"/>
    <p:sldLayoutId id="2147483679" r:id="rId7"/>
    <p:sldLayoutId id="2147483688" r:id="rId8"/>
    <p:sldLayoutId id="2147483689" r:id="rId9"/>
    <p:sldLayoutId id="2147483680" r:id="rId10"/>
    <p:sldLayoutId id="2147483681" r:id="rId11"/>
    <p:sldLayoutId id="2147483682" r:id="rId12"/>
    <p:sldLayoutId id="2147483683" r:id="rId13"/>
    <p:sldLayoutId id="2147483684" r:id="rId14"/>
  </p:sldLayoutIdLst>
  <p:hf hdr="0" ftr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lang="en-US" sz="2400" b="1" kern="1200" dirty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03652" indent="-203652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17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70423" indent="-203652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17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7194" indent="-198888" algn="l" defTabSz="67407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17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729" indent="-203652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17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75500" indent="-198888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17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27" userDrawn="1">
          <p15:clr>
            <a:srgbClr val="F26B43"/>
          </p15:clr>
        </p15:guide>
        <p15:guide id="3" orient="horz" pos="464" userDrawn="1">
          <p15:clr>
            <a:srgbClr val="F26B43"/>
          </p15:clr>
        </p15:guide>
        <p15:guide id="4" pos="288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esy5.iket.kit.ed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367031" y="1292535"/>
            <a:ext cx="8524557" cy="69910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UFOTRI: Application for accidental tritium releases and new developments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6570C38-F3C4-465D-9839-1A0E6A7428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2263" y="2055681"/>
            <a:ext cx="8515675" cy="393024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W. Raskob</a:t>
            </a:r>
          </a:p>
          <a:p>
            <a:r>
              <a:rPr lang="de-DE" sz="1400" dirty="0"/>
              <a:t>Karlsruhe Institute of Technology (KIT) - </a:t>
            </a:r>
            <a:r>
              <a:rPr lang="de-DE" sz="1400" dirty="0" err="1"/>
              <a:t>retired</a:t>
            </a:r>
            <a:endParaRPr lang="de-DE" sz="1400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0E159444-C72A-4A0B-8BE1-02446E3C9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686" y="2572544"/>
            <a:ext cx="4343871" cy="217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01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dirty="0">
                <a:solidFill>
                  <a:srgbClr val="00B0F0"/>
                </a:solidFill>
              </a:rPr>
              <a:t>maximum effective dose </a:t>
            </a:r>
            <a:r>
              <a:rPr lang="en-US" sz="2400" dirty="0"/>
              <a:t>is highest for the </a:t>
            </a:r>
            <a:r>
              <a:rPr lang="en-US" sz="2400" dirty="0">
                <a:solidFill>
                  <a:srgbClr val="00B0F0"/>
                </a:solidFill>
              </a:rPr>
              <a:t>probabilistic</a:t>
            </a:r>
            <a:r>
              <a:rPr lang="en-US" sz="2400" dirty="0"/>
              <a:t> case </a:t>
            </a:r>
            <a:r>
              <a:rPr lang="en-US" sz="2400" dirty="0">
                <a:solidFill>
                  <a:srgbClr val="00B0F0"/>
                </a:solidFill>
              </a:rPr>
              <a:t>(95% percentile, </a:t>
            </a:r>
            <a:r>
              <a:rPr lang="en-US" sz="2400" dirty="0"/>
              <a:t>10m, one hour), demonstrating the importance of the </a:t>
            </a:r>
            <a:r>
              <a:rPr lang="en-US" sz="2400" dirty="0">
                <a:solidFill>
                  <a:srgbClr val="00B0F0"/>
                </a:solidFill>
              </a:rPr>
              <a:t>environmental conditions </a:t>
            </a:r>
            <a:r>
              <a:rPr lang="en-US" sz="2400" dirty="0"/>
              <a:t>also after the end of the release</a:t>
            </a:r>
          </a:p>
          <a:p>
            <a:r>
              <a:rPr lang="en-US" sz="2400" dirty="0"/>
              <a:t>The </a:t>
            </a:r>
            <a:r>
              <a:rPr lang="en-US" sz="2400" dirty="0">
                <a:solidFill>
                  <a:srgbClr val="00B0F0"/>
                </a:solidFill>
              </a:rPr>
              <a:t>maximum early dose </a:t>
            </a:r>
            <a:r>
              <a:rPr lang="en-US" sz="2400" dirty="0"/>
              <a:t>of the most severe deterministic cases is very close to the early dose of the probabilistic one-hour release </a:t>
            </a:r>
            <a:r>
              <a:rPr lang="en-US" sz="2400" dirty="0">
                <a:solidFill>
                  <a:srgbClr val="00B0F0"/>
                </a:solidFill>
              </a:rPr>
              <a:t>(95% percentile, </a:t>
            </a:r>
            <a:r>
              <a:rPr lang="en-US" sz="2400" dirty="0"/>
              <a:t>10m, one hour)</a:t>
            </a:r>
          </a:p>
          <a:p>
            <a:r>
              <a:rPr lang="en-US" sz="2400" dirty="0"/>
              <a:t>The 150m case without building wake shows lowest doses – even if unrealistic with the given building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10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HTO: General findings</a:t>
            </a:r>
          </a:p>
        </p:txBody>
      </p:sp>
    </p:spTree>
    <p:extLst>
      <p:ext uri="{BB962C8B-B14F-4D97-AF65-F5344CB8AC3E}">
        <p14:creationId xmlns:p14="http://schemas.microsoft.com/office/powerpoint/2010/main" val="29190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</a:t>
            </a:r>
            <a:r>
              <a:rPr lang="en-US" sz="2400" dirty="0">
                <a:solidFill>
                  <a:srgbClr val="00B0F0"/>
                </a:solidFill>
              </a:rPr>
              <a:t>effective dose for HT </a:t>
            </a:r>
            <a:r>
              <a:rPr lang="en-US" sz="2400" dirty="0"/>
              <a:t>releases is significantly </a:t>
            </a:r>
            <a:r>
              <a:rPr lang="en-US" sz="2400" dirty="0">
                <a:solidFill>
                  <a:srgbClr val="00B0F0"/>
                </a:solidFill>
              </a:rPr>
              <a:t>higher</a:t>
            </a:r>
            <a:r>
              <a:rPr lang="en-US" sz="2400" dirty="0"/>
              <a:t> than the early dose</a:t>
            </a:r>
          </a:p>
          <a:p>
            <a:r>
              <a:rPr lang="en-US" sz="2400" dirty="0">
                <a:solidFill>
                  <a:srgbClr val="00B0F0"/>
                </a:solidFill>
              </a:rPr>
              <a:t>Probabilistic</a:t>
            </a:r>
            <a:r>
              <a:rPr lang="en-US" sz="2400" dirty="0"/>
              <a:t> results </a:t>
            </a:r>
            <a:r>
              <a:rPr lang="en-US" sz="2400" dirty="0">
                <a:solidFill>
                  <a:srgbClr val="00B0F0"/>
                </a:solidFill>
              </a:rPr>
              <a:t>(95% percentile)</a:t>
            </a:r>
            <a:r>
              <a:rPr lang="en-US" sz="2400" dirty="0"/>
              <a:t> are </a:t>
            </a:r>
            <a:r>
              <a:rPr lang="en-US" sz="2400" dirty="0">
                <a:solidFill>
                  <a:srgbClr val="00B0F0"/>
                </a:solidFill>
              </a:rPr>
              <a:t>comparable</a:t>
            </a:r>
            <a:r>
              <a:rPr lang="en-US" sz="2400" dirty="0"/>
              <a:t> or even higher compared to the deterministic ones</a:t>
            </a:r>
          </a:p>
          <a:p>
            <a:r>
              <a:rPr lang="en-US" sz="2400" dirty="0"/>
              <a:t>The </a:t>
            </a:r>
            <a:r>
              <a:rPr lang="en-US" sz="2400" dirty="0">
                <a:solidFill>
                  <a:srgbClr val="00B0F0"/>
                </a:solidFill>
              </a:rPr>
              <a:t>difference</a:t>
            </a:r>
            <a:r>
              <a:rPr lang="en-US" sz="2400" dirty="0"/>
              <a:t> between HT and HTO for the early dose is </a:t>
            </a:r>
            <a:r>
              <a:rPr lang="en-US" sz="2400" dirty="0">
                <a:solidFill>
                  <a:srgbClr val="00B0F0"/>
                </a:solidFill>
              </a:rPr>
              <a:t>high</a:t>
            </a:r>
          </a:p>
          <a:p>
            <a:r>
              <a:rPr lang="en-US" sz="2400" dirty="0"/>
              <a:t>The </a:t>
            </a:r>
            <a:r>
              <a:rPr lang="en-US" sz="2400" dirty="0">
                <a:solidFill>
                  <a:srgbClr val="00B0F0"/>
                </a:solidFill>
              </a:rPr>
              <a:t>difference</a:t>
            </a:r>
            <a:r>
              <a:rPr lang="en-US" sz="2400" dirty="0"/>
              <a:t> between HT and HTO for the ED is </a:t>
            </a:r>
            <a:r>
              <a:rPr lang="en-US" sz="2400" dirty="0">
                <a:solidFill>
                  <a:srgbClr val="00B0F0"/>
                </a:solidFill>
              </a:rPr>
              <a:t>less than a factor of 10</a:t>
            </a:r>
            <a:r>
              <a:rPr lang="en-US" sz="2400" dirty="0"/>
              <a:t> – mainly as result from reemission of HTO that is converted from deposited HT  </a:t>
            </a:r>
          </a:p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11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HT-HTO: General findings</a:t>
            </a:r>
          </a:p>
        </p:txBody>
      </p:sp>
    </p:spTree>
    <p:extLst>
      <p:ext uri="{BB962C8B-B14F-4D97-AF65-F5344CB8AC3E}">
        <p14:creationId xmlns:p14="http://schemas.microsoft.com/office/powerpoint/2010/main" val="14499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LOVA</a:t>
            </a:r>
            <a:r>
              <a:rPr lang="en-US" dirty="0"/>
              <a:t> in the VV occurs at a port seal of the closure plate in an equatorial port plug</a:t>
            </a:r>
          </a:p>
          <a:p>
            <a:pPr lvl="1"/>
            <a:r>
              <a:rPr lang="en-US" dirty="0"/>
              <a:t>A small leak of 1.0E-3 m²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CaseI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 large break size of 1.0E-2 m² 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CaseII</a:t>
            </a:r>
            <a:r>
              <a:rPr lang="en-US" dirty="0"/>
              <a:t>, </a:t>
            </a:r>
            <a:r>
              <a:rPr lang="en-US" dirty="0" err="1"/>
              <a:t>CaseIII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Air in one PC ingresses </a:t>
            </a:r>
            <a:br>
              <a:rPr lang="en-US" dirty="0"/>
            </a:br>
            <a:r>
              <a:rPr lang="en-US" dirty="0"/>
              <a:t>into the VV via the broken </a:t>
            </a:r>
            <a:br>
              <a:rPr lang="en-US" dirty="0"/>
            </a:br>
            <a:r>
              <a:rPr lang="en-US" dirty="0"/>
              <a:t>penetration</a:t>
            </a:r>
          </a:p>
          <a:p>
            <a:pPr lvl="1"/>
            <a:r>
              <a:rPr lang="en-US" dirty="0"/>
              <a:t>Venting systems trap </a:t>
            </a:r>
            <a:br>
              <a:rPr lang="en-US" dirty="0"/>
            </a:br>
            <a:r>
              <a:rPr lang="en-US" dirty="0"/>
              <a:t>tritium (99% efficiency) and </a:t>
            </a:r>
            <a:br>
              <a:rPr lang="en-US" dirty="0"/>
            </a:br>
            <a:r>
              <a:rPr lang="en-US" dirty="0"/>
              <a:t>dust (99.9%)</a:t>
            </a:r>
          </a:p>
          <a:p>
            <a:pPr lvl="1"/>
            <a:endParaRPr lang="en-US" dirty="0"/>
          </a:p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12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Scenario: </a:t>
            </a:r>
            <a:r>
              <a:rPr lang="en-US" dirty="0"/>
              <a:t>Event of the loss of vacuum (LOVA)</a:t>
            </a:r>
            <a:endParaRPr lang="en-GB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113" y="1540910"/>
            <a:ext cx="4716379" cy="315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99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00189" y="1188001"/>
            <a:ext cx="8346797" cy="3560823"/>
          </a:xfrm>
        </p:spPr>
        <p:txBody>
          <a:bodyPr>
            <a:normAutofit fontScale="92500" lnSpcReduction="10000"/>
          </a:bodyPr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r>
              <a:rPr lang="en-US" dirty="0"/>
              <a:t>Dose assessments due to the consequences of accidental tritium release assessed with UFOTRI, and W-dust with COSYMA </a:t>
            </a:r>
          </a:p>
          <a:p>
            <a:r>
              <a:rPr lang="en-US" dirty="0"/>
              <a:t>Historic weather conditions from </a:t>
            </a:r>
            <a:r>
              <a:rPr lang="en-US" dirty="0" err="1"/>
              <a:t>Cadarache</a:t>
            </a:r>
            <a:r>
              <a:rPr lang="en-US" dirty="0"/>
              <a:t> (ITER) in 1991 are applied for a probabilistic assessment</a:t>
            </a:r>
          </a:p>
          <a:p>
            <a:r>
              <a:rPr lang="en-US" dirty="0"/>
              <a:t>The early dose (7 days) exceeds 1 </a:t>
            </a:r>
            <a:r>
              <a:rPr lang="en-US" dirty="0" err="1"/>
              <a:t>mSv</a:t>
            </a:r>
            <a:r>
              <a:rPr lang="en-US" dirty="0"/>
              <a:t> up to several km from the release point, and it is dominated by tritium </a:t>
            </a:r>
          </a:p>
          <a:p>
            <a:r>
              <a:rPr lang="en-US" dirty="0"/>
              <a:t>The ED near to the release is higher than 10 </a:t>
            </a:r>
            <a:r>
              <a:rPr lang="en-US" dirty="0" err="1"/>
              <a:t>mSv</a:t>
            </a:r>
            <a:r>
              <a:rPr lang="en-US" dirty="0"/>
              <a:t>, and drops below 1 </a:t>
            </a:r>
            <a:r>
              <a:rPr lang="en-US" dirty="0" err="1"/>
              <a:t>mSv</a:t>
            </a:r>
            <a:r>
              <a:rPr lang="en-US" dirty="0"/>
              <a:t> only after 10 km</a:t>
            </a:r>
          </a:p>
          <a:p>
            <a:r>
              <a:rPr lang="en-US" dirty="0">
                <a:solidFill>
                  <a:srgbClr val="00B0F0"/>
                </a:solidFill>
              </a:rPr>
              <a:t>Contribution to the ED is similar for dust and tritium</a:t>
            </a:r>
            <a:r>
              <a:rPr lang="en-US" dirty="0"/>
              <a:t> (higher)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13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Dose at several distances (</a:t>
            </a:r>
            <a:r>
              <a:rPr lang="en-GB" dirty="0" err="1"/>
              <a:t>mSv</a:t>
            </a:r>
            <a:r>
              <a:rPr lang="en-GB" dirty="0"/>
              <a:t>)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56" y="1028891"/>
            <a:ext cx="816292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067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5E77759-75B2-4397-9177-0B30CC85C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189" y="1188001"/>
            <a:ext cx="8346797" cy="3560823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de-DE" sz="2200" dirty="0"/>
              <a:t>In a new task, the special functionalities of the tritium model UFOTRI will be integrated into JRODOS</a:t>
            </a:r>
          </a:p>
          <a:p>
            <a:pPr>
              <a:spcBef>
                <a:spcPct val="50000"/>
              </a:spcBef>
            </a:pPr>
            <a:r>
              <a:rPr lang="en-US" altLang="de-DE" sz="2200" dirty="0"/>
              <a:t>There are two main rationales for this work</a:t>
            </a:r>
          </a:p>
          <a:p>
            <a:pPr>
              <a:spcBef>
                <a:spcPct val="50000"/>
              </a:spcBef>
            </a:pPr>
            <a:r>
              <a:rPr lang="en-US" altLang="de-DE" sz="2200" dirty="0"/>
              <a:t>First, the atmospheric dispersion model of </a:t>
            </a:r>
            <a:r>
              <a:rPr lang="en-US" altLang="de-DE" sz="2200" dirty="0">
                <a:solidFill>
                  <a:srgbClr val="00B0F0"/>
                </a:solidFill>
              </a:rPr>
              <a:t>UFOTRI is a simple Gaussian type model </a:t>
            </a:r>
            <a:r>
              <a:rPr lang="en-US" altLang="de-DE" sz="2200" dirty="0"/>
              <a:t>that is no longer state of the art</a:t>
            </a:r>
          </a:p>
          <a:p>
            <a:pPr>
              <a:spcBef>
                <a:spcPct val="50000"/>
              </a:spcBef>
            </a:pPr>
            <a:r>
              <a:rPr lang="en-US" altLang="de-DE" sz="2200" dirty="0"/>
              <a:t>Second, UFOTRI has </a:t>
            </a:r>
            <a:r>
              <a:rPr lang="en-US" altLang="de-DE" sz="2200" dirty="0">
                <a:solidFill>
                  <a:srgbClr val="00B0F0"/>
                </a:solidFill>
              </a:rPr>
              <a:t>limited applicability and support is difficult</a:t>
            </a:r>
            <a:r>
              <a:rPr lang="en-US" altLang="de-DE" sz="2200" dirty="0"/>
              <a:t>, whereas JRODOS has a broader community and support possibilities</a:t>
            </a:r>
          </a:p>
          <a:p>
            <a:endParaRPr lang="en-GB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9797F91-FF82-46EF-A063-80825CA98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8317D7-6BFC-4503-81AF-6E945BDB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14</a:t>
            </a:fld>
            <a:endParaRPr lang="en-US" noProof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55B44D3-7401-4F04-8D8B-9BF590CA1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altLang="de-DE" dirty="0"/>
              <a:t>New </a:t>
            </a:r>
            <a:r>
              <a:rPr lang="en-GB" altLang="de-DE" dirty="0"/>
              <a:t>developments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284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63C11FF-A93A-471D-B694-207EED9AE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37" y="1111349"/>
            <a:ext cx="8343900" cy="3442545"/>
          </a:xfrm>
        </p:spPr>
        <p:txBody>
          <a:bodyPr/>
          <a:lstStyle/>
          <a:p>
            <a:r>
              <a:rPr lang="en-GB" altLang="de-DE" dirty="0"/>
              <a:t>Several models for atmospheric dispersion and deposition in the near range:</a:t>
            </a:r>
          </a:p>
          <a:p>
            <a:pPr lvl="1"/>
            <a:r>
              <a:rPr lang="en-GB" altLang="de-DE" sz="1600" dirty="0" err="1"/>
              <a:t>Gauß</a:t>
            </a:r>
            <a:r>
              <a:rPr lang="en-GB" altLang="de-DE" sz="1600" dirty="0"/>
              <a:t>-"puff"-models </a:t>
            </a:r>
            <a:r>
              <a:rPr lang="en-GB" altLang="de-DE" sz="1600" dirty="0">
                <a:solidFill>
                  <a:srgbClr val="00B0F0"/>
                </a:solidFill>
              </a:rPr>
              <a:t>ATSTEP</a:t>
            </a:r>
            <a:r>
              <a:rPr lang="en-GB" altLang="de-DE" sz="1600" dirty="0"/>
              <a:t> (KIT, no longer in) and </a:t>
            </a:r>
            <a:r>
              <a:rPr lang="en-GB" altLang="de-DE" sz="1600" dirty="0">
                <a:solidFill>
                  <a:srgbClr val="00B0F0"/>
                </a:solidFill>
              </a:rPr>
              <a:t>RIMPUFF</a:t>
            </a:r>
            <a:r>
              <a:rPr lang="en-GB" altLang="de-DE" sz="1600" dirty="0"/>
              <a:t> (DTU, Denmark)</a:t>
            </a:r>
          </a:p>
          <a:p>
            <a:pPr lvl="1"/>
            <a:r>
              <a:rPr lang="en-GB" altLang="de-DE" sz="1600" dirty="0"/>
              <a:t>For complex terrain: Particle model </a:t>
            </a:r>
            <a:r>
              <a:rPr lang="en-GB" altLang="de-DE" sz="1600" dirty="0">
                <a:solidFill>
                  <a:srgbClr val="00B0F0"/>
                </a:solidFill>
              </a:rPr>
              <a:t>DIPCOT</a:t>
            </a:r>
            <a:r>
              <a:rPr lang="en-GB" altLang="de-DE" sz="1600" dirty="0"/>
              <a:t> (</a:t>
            </a:r>
            <a:r>
              <a:rPr lang="en-GB" altLang="de-DE" sz="1600" dirty="0" err="1"/>
              <a:t>Demokritos</a:t>
            </a:r>
            <a:r>
              <a:rPr lang="en-GB" altLang="de-DE" sz="1600" dirty="0"/>
              <a:t>, Greece)</a:t>
            </a:r>
          </a:p>
          <a:p>
            <a:pPr lvl="1"/>
            <a:r>
              <a:rPr lang="en-GB" altLang="de-DE" sz="1600" dirty="0"/>
              <a:t>For powerful servers: Lagrange Particle Model </a:t>
            </a:r>
            <a:r>
              <a:rPr lang="en-GB" altLang="de-DE" sz="1600" dirty="0">
                <a:solidFill>
                  <a:srgbClr val="00B0F0"/>
                </a:solidFill>
              </a:rPr>
              <a:t>LASAT</a:t>
            </a:r>
            <a:r>
              <a:rPr lang="en-GB" altLang="de-DE" sz="1600" dirty="0">
                <a:solidFill>
                  <a:srgbClr val="000099"/>
                </a:solidFill>
              </a:rPr>
              <a:t> </a:t>
            </a:r>
            <a:r>
              <a:rPr lang="en-GB" altLang="de-DE" sz="1600" dirty="0"/>
              <a:t>(</a:t>
            </a:r>
            <a:r>
              <a:rPr lang="en-GB" altLang="de-DE" sz="1600" dirty="0" err="1"/>
              <a:t>Janicke</a:t>
            </a:r>
            <a:r>
              <a:rPr lang="en-GB" altLang="de-DE" sz="1600" dirty="0"/>
              <a:t>, Germany)</a:t>
            </a:r>
          </a:p>
          <a:p>
            <a:endParaRPr lang="en-GB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09B4475-8F1E-466C-A0A4-0064300AD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A28379E-62DF-423E-804A-0C5AF2D9A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15</a:t>
            </a:fld>
            <a:endParaRPr lang="en-US" noProof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13A59DA2-CA26-47CD-925A-9EC138BFC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/>
              <a:t>Near-range ADM models</a:t>
            </a:r>
            <a:endParaRPr lang="en-GB" dirty="0"/>
          </a:p>
        </p:txBody>
      </p:sp>
      <p:pic>
        <p:nvPicPr>
          <p:cNvPr id="159" name="Grafik 158">
            <a:extLst>
              <a:ext uri="{FF2B5EF4-FFF2-40B4-BE49-F238E27FC236}">
                <a16:creationId xmlns:a16="http://schemas.microsoft.com/office/drawing/2014/main" id="{B83648BD-E249-43A5-905E-73BDB15C4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646" y="2572545"/>
            <a:ext cx="6688732" cy="214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423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0C2AEC3-0F53-42FE-9021-26C79767D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587" y="1019331"/>
            <a:ext cx="8669520" cy="372949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B0F0"/>
                </a:solidFill>
              </a:rPr>
              <a:t>Multi-user</a:t>
            </a:r>
            <a:r>
              <a:rPr lang="en-US" sz="2400" dirty="0"/>
              <a:t> operation in national/regional </a:t>
            </a:r>
            <a:r>
              <a:rPr lang="en-US" sz="2400" dirty="0">
                <a:solidFill>
                  <a:srgbClr val="00B0F0"/>
                </a:solidFill>
              </a:rPr>
              <a:t>emergency </a:t>
            </a:r>
            <a:r>
              <a:rPr lang="en-US" sz="2400" dirty="0" err="1">
                <a:solidFill>
                  <a:srgbClr val="00B0F0"/>
                </a:solidFill>
              </a:rPr>
              <a:t>centres</a:t>
            </a: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sz="2400" dirty="0"/>
              <a:t>for </a:t>
            </a:r>
            <a:r>
              <a:rPr lang="en-US" sz="2400" dirty="0">
                <a:solidFill>
                  <a:srgbClr val="00B0F0"/>
                </a:solidFill>
              </a:rPr>
              <a:t>off-site</a:t>
            </a:r>
            <a:r>
              <a:rPr lang="en-US" sz="2400" dirty="0"/>
              <a:t> nuclear emergency management</a:t>
            </a:r>
          </a:p>
          <a:p>
            <a:r>
              <a:rPr lang="en-US" sz="2400" dirty="0"/>
              <a:t>Provision of information for </a:t>
            </a:r>
            <a:r>
              <a:rPr lang="en-US" sz="2400" dirty="0">
                <a:solidFill>
                  <a:srgbClr val="00B0F0"/>
                </a:solidFill>
              </a:rPr>
              <a:t>decision-making</a:t>
            </a:r>
          </a:p>
          <a:p>
            <a:pPr lvl="1"/>
            <a:r>
              <a:rPr lang="en-US" sz="2000" dirty="0"/>
              <a:t>on local / national / regional / </a:t>
            </a:r>
            <a:br>
              <a:rPr lang="en-US" sz="2000" dirty="0"/>
            </a:br>
            <a:r>
              <a:rPr lang="en-US" sz="2000" dirty="0"/>
              <a:t>European scales,</a:t>
            </a:r>
          </a:p>
          <a:p>
            <a:pPr lvl="1"/>
            <a:r>
              <a:rPr lang="en-US" sz="2000" dirty="0"/>
              <a:t>in the early and later phases </a:t>
            </a:r>
            <a:br>
              <a:rPr lang="en-US" sz="2000" dirty="0"/>
            </a:br>
            <a:r>
              <a:rPr lang="en-US" sz="2000" dirty="0"/>
              <a:t>of an accident,</a:t>
            </a:r>
          </a:p>
          <a:p>
            <a:pPr lvl="1"/>
            <a:r>
              <a:rPr lang="en-US" sz="2000" dirty="0"/>
              <a:t>for all relevant emergency actions </a:t>
            </a:r>
            <a:br>
              <a:rPr lang="en-US" sz="2000" dirty="0"/>
            </a:br>
            <a:r>
              <a:rPr lang="en-US" sz="2000" dirty="0"/>
              <a:t>and countermeasures.</a:t>
            </a:r>
          </a:p>
          <a:p>
            <a:r>
              <a:rPr lang="en-US" sz="2400" dirty="0"/>
              <a:t>Wide IT applicability  - at present</a:t>
            </a:r>
            <a:br>
              <a:rPr lang="en-US" sz="2400" dirty="0"/>
            </a:br>
            <a:r>
              <a:rPr lang="en-US" sz="2400" dirty="0"/>
              <a:t>Microsoft Windows and Linux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FC39C87-0A16-46E9-B911-CCDC49576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1194EBF-6E11-4DB6-A3DF-6DEDF4955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138" y="273760"/>
            <a:ext cx="6871563" cy="575989"/>
          </a:xfrm>
        </p:spPr>
        <p:txBody>
          <a:bodyPr>
            <a:normAutofit fontScale="90000"/>
          </a:bodyPr>
          <a:lstStyle/>
          <a:p>
            <a:r>
              <a:rPr lang="en-US" altLang="de-DE" dirty="0"/>
              <a:t>Key features of </a:t>
            </a:r>
            <a:r>
              <a:rPr lang="en-US" altLang="de-DE" dirty="0">
                <a:solidFill>
                  <a:srgbClr val="A01E28"/>
                </a:solidFill>
              </a:rPr>
              <a:t>RODOS/JRODOS</a:t>
            </a:r>
            <a:br>
              <a:rPr lang="en-US" altLang="de-DE" dirty="0"/>
            </a:br>
            <a:r>
              <a:rPr lang="en-US" altLang="de-DE" dirty="0">
                <a:solidFill>
                  <a:srgbClr val="A01E28"/>
                </a:solidFill>
              </a:rPr>
              <a:t>R</a:t>
            </a:r>
            <a:r>
              <a:rPr lang="en-US" altLang="de-DE" dirty="0"/>
              <a:t>eal-time </a:t>
            </a:r>
            <a:r>
              <a:rPr lang="en-US" altLang="de-DE" dirty="0">
                <a:solidFill>
                  <a:srgbClr val="A01E28"/>
                </a:solidFill>
              </a:rPr>
              <a:t>O</a:t>
            </a:r>
            <a:r>
              <a:rPr lang="en-US" altLang="de-DE" dirty="0"/>
              <a:t>n-line </a:t>
            </a:r>
            <a:r>
              <a:rPr lang="en-US" altLang="de-DE" dirty="0">
                <a:solidFill>
                  <a:srgbClr val="A01E28"/>
                </a:solidFill>
              </a:rPr>
              <a:t>D</a:t>
            </a:r>
            <a:r>
              <a:rPr lang="en-US" altLang="de-DE" dirty="0"/>
              <a:t>ecisi</a:t>
            </a:r>
            <a:r>
              <a:rPr lang="en-US" altLang="de-DE" dirty="0">
                <a:solidFill>
                  <a:srgbClr val="A01E28"/>
                </a:solidFill>
              </a:rPr>
              <a:t>o</a:t>
            </a:r>
            <a:r>
              <a:rPr lang="en-US" altLang="de-DE" dirty="0"/>
              <a:t>n </a:t>
            </a:r>
            <a:r>
              <a:rPr lang="en-US" altLang="de-DE" dirty="0">
                <a:solidFill>
                  <a:srgbClr val="A01E28"/>
                </a:solidFill>
              </a:rPr>
              <a:t>S</a:t>
            </a:r>
            <a:r>
              <a:rPr lang="en-US" altLang="de-DE" dirty="0"/>
              <a:t>upport system</a:t>
            </a:r>
            <a:endParaRPr lang="en-GB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1A3A934-0EDE-4CE9-B85D-E51E62AB2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905" y="2087730"/>
            <a:ext cx="4002891" cy="251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29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6D50B094-9188-45FA-BF05-C4C5F27F8C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5046" y="1192714"/>
            <a:ext cx="2856400" cy="3092250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663078-6938-4433-86E7-06815F136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CF67DD-C259-4CC6-BEA4-FD5398F4F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17</a:t>
            </a:fld>
            <a:endParaRPr lang="en-US" noProof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78A9BBD-AA30-4564-AF84-D4EB0D8CA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587" y="296245"/>
            <a:ext cx="6869178" cy="427039"/>
          </a:xfrm>
        </p:spPr>
        <p:txBody>
          <a:bodyPr/>
          <a:lstStyle/>
          <a:p>
            <a:r>
              <a:rPr lang="en-GB" altLang="de-DE" dirty="0"/>
              <a:t>JRODOS: Tasks, input data, output</a:t>
            </a:r>
            <a:endParaRPr lang="en-GB" dirty="0"/>
          </a:p>
        </p:txBody>
      </p:sp>
      <p:sp>
        <p:nvSpPr>
          <p:cNvPr id="7" name="Text Box 28">
            <a:extLst>
              <a:ext uri="{FF2B5EF4-FFF2-40B4-BE49-F238E27FC236}">
                <a16:creationId xmlns:a16="http://schemas.microsoft.com/office/drawing/2014/main" id="{3C404D82-C214-4BF0-982C-F728E1BF0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8725" y="1575313"/>
            <a:ext cx="2448192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60000"/>
              <a:buBlip>
                <a:blip r:embed="rId3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de-DE" sz="2000" b="1" i="1" dirty="0">
                <a:solidFill>
                  <a:srgbClr val="FF6600"/>
                </a:solidFill>
              </a:rPr>
              <a:t>Environmental Contamination of Air, Ground, and Food,  Potential Doses</a:t>
            </a:r>
          </a:p>
        </p:txBody>
      </p:sp>
      <p:sp>
        <p:nvSpPr>
          <p:cNvPr id="8" name="Text Box 37">
            <a:extLst>
              <a:ext uri="{FF2B5EF4-FFF2-40B4-BE49-F238E27FC236}">
                <a16:creationId xmlns:a16="http://schemas.microsoft.com/office/drawing/2014/main" id="{421D8881-3728-4389-ADEF-D67ECAECC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3671" y="4086844"/>
            <a:ext cx="5899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60000"/>
              <a:buBlip>
                <a:blip r:embed="rId3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de-DE" sz="2000" b="1" i="1" dirty="0">
                <a:solidFill>
                  <a:srgbClr val="006600"/>
                </a:solidFill>
              </a:rPr>
              <a:t>Areas, Organ Doses, People affected by Countermeasures, Health Effects, Effort, Costs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C40FB94F-CA75-413A-AC17-F4605A6D8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22" y="1523827"/>
            <a:ext cx="2269897" cy="209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7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60000"/>
              <a:buBlip>
                <a:blip r:embed="rId3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de-DE" sz="2000" i="1" dirty="0">
                <a:solidFill>
                  <a:srgbClr val="003399"/>
                </a:solidFill>
              </a:rPr>
              <a:t>Ranked List of Feasible Strategies of Long-Term Counter-measures (MAVT)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D1E755E6-80C1-48D5-9D91-310F8D24A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3303" y="854069"/>
            <a:ext cx="4157662" cy="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60000"/>
              <a:buBlip>
                <a:blip r:embed="rId3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de-DE" sz="2000" b="1" i="1" dirty="0"/>
              <a:t>Meteorological and Release Data</a:t>
            </a:r>
            <a:endParaRPr lang="en-US" altLang="de-DE" sz="2000" b="1" i="1" dirty="0"/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9D3189C9-8DA7-4F33-98E2-A5DD9AF89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10" y="854069"/>
            <a:ext cx="3717925" cy="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SzPct val="60000"/>
              <a:buBlip>
                <a:blip r:embed="rId3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de-DE" sz="2000" b="1" i="1" dirty="0"/>
              <a:t>Radiological Monitoring Data</a:t>
            </a:r>
            <a:endParaRPr lang="en-US" altLang="de-DE" sz="2000" b="1" i="1" dirty="0"/>
          </a:p>
        </p:txBody>
      </p:sp>
    </p:spTree>
    <p:extLst>
      <p:ext uri="{BB962C8B-B14F-4D97-AF65-F5344CB8AC3E}">
        <p14:creationId xmlns:p14="http://schemas.microsoft.com/office/powerpoint/2010/main" val="296145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76F621B-634E-4FFB-9CFF-368F7A144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587" y="296245"/>
            <a:ext cx="6869178" cy="470445"/>
          </a:xfrm>
        </p:spPr>
        <p:txBody>
          <a:bodyPr/>
          <a:lstStyle/>
          <a:p>
            <a:r>
              <a:rPr lang="en-US" altLang="de-DE" dirty="0"/>
              <a:t>JRODOS EMERGENCY chain models</a:t>
            </a:r>
            <a:endParaRPr lang="en-GB" dirty="0"/>
          </a:p>
        </p:txBody>
      </p:sp>
      <p:sp>
        <p:nvSpPr>
          <p:cNvPr id="294" name="Rechteck 293">
            <a:extLst>
              <a:ext uri="{FF2B5EF4-FFF2-40B4-BE49-F238E27FC236}">
                <a16:creationId xmlns:a16="http://schemas.microsoft.com/office/drawing/2014/main" id="{C90E8443-34BC-4370-8D96-1CE252B04E5A}"/>
              </a:ext>
            </a:extLst>
          </p:cNvPr>
          <p:cNvSpPr/>
          <p:nvPr/>
        </p:nvSpPr>
        <p:spPr>
          <a:xfrm>
            <a:off x="4416357" y="2231006"/>
            <a:ext cx="131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de-DE" sz="1600" b="1" dirty="0"/>
              <a:t>Accident </a:t>
            </a:r>
            <a:r>
              <a:rPr lang="en-GB" altLang="de-DE" sz="1600" dirty="0"/>
              <a:t>Release of 52 hours</a:t>
            </a:r>
          </a:p>
        </p:txBody>
      </p:sp>
      <p:pic>
        <p:nvPicPr>
          <p:cNvPr id="295" name="Picture 2" descr="D:\Rodos_Install\JRODOS\ODL-new.gif">
            <a:extLst>
              <a:ext uri="{FF2B5EF4-FFF2-40B4-BE49-F238E27FC236}">
                <a16:creationId xmlns:a16="http://schemas.microsoft.com/office/drawing/2014/main" id="{9A8F02AB-B4A5-4D6B-B171-4EEAF34F430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57" y="1693292"/>
            <a:ext cx="2926802" cy="212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" name="Grafik 295">
            <a:extLst>
              <a:ext uri="{FF2B5EF4-FFF2-40B4-BE49-F238E27FC236}">
                <a16:creationId xmlns:a16="http://schemas.microsoft.com/office/drawing/2014/main" id="{D0458617-3143-43E8-93A6-A3CCB5A5E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14" y="1700178"/>
            <a:ext cx="3886242" cy="2127449"/>
          </a:xfrm>
          <a:prstGeom prst="rect">
            <a:avLst/>
          </a:prstGeom>
        </p:spPr>
      </p:pic>
      <p:pic>
        <p:nvPicPr>
          <p:cNvPr id="297" name="Grafik 296">
            <a:extLst>
              <a:ext uri="{FF2B5EF4-FFF2-40B4-BE49-F238E27FC236}">
                <a16:creationId xmlns:a16="http://schemas.microsoft.com/office/drawing/2014/main" id="{0DCF4E52-3248-4175-8363-F0C4744E3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067" y="829618"/>
            <a:ext cx="8572500" cy="857250"/>
          </a:xfrm>
          <a:prstGeom prst="rect">
            <a:avLst/>
          </a:prstGeom>
        </p:spPr>
      </p:pic>
      <p:pic>
        <p:nvPicPr>
          <p:cNvPr id="546" name="Grafik 545">
            <a:extLst>
              <a:ext uri="{FF2B5EF4-FFF2-40B4-BE49-F238E27FC236}">
                <a16:creationId xmlns:a16="http://schemas.microsoft.com/office/drawing/2014/main" id="{48DF41F8-EDD2-445D-9C6A-D72A7FFC0D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77" y="4090992"/>
            <a:ext cx="3407751" cy="864336"/>
          </a:xfrm>
          <a:prstGeom prst="rect">
            <a:avLst/>
          </a:prstGeom>
        </p:spPr>
      </p:pic>
      <p:sp>
        <p:nvSpPr>
          <p:cNvPr id="547" name="Text Box 17">
            <a:extLst>
              <a:ext uri="{FF2B5EF4-FFF2-40B4-BE49-F238E27FC236}">
                <a16:creationId xmlns:a16="http://schemas.microsoft.com/office/drawing/2014/main" id="{F044267C-6B3A-420F-9DB2-B07EA26A7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87" y="4090993"/>
            <a:ext cx="3568203" cy="830997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1600" b="1" dirty="0"/>
              <a:t>Dose rate calculation,</a:t>
            </a:r>
            <a:br>
              <a:rPr lang="en-US" altLang="de-DE" sz="1600" b="1" dirty="0"/>
            </a:br>
            <a:r>
              <a:rPr lang="en-US" altLang="de-DE" sz="1600" b="1" dirty="0"/>
              <a:t>Early countermeasure simulation,</a:t>
            </a:r>
            <a:br>
              <a:rPr lang="en-US" altLang="de-DE" sz="1600" b="1" dirty="0"/>
            </a:br>
            <a:r>
              <a:rPr lang="en-US" altLang="de-DE" sz="1600" b="1" dirty="0"/>
              <a:t>Health effects and costs</a:t>
            </a:r>
          </a:p>
        </p:txBody>
      </p:sp>
      <p:sp>
        <p:nvSpPr>
          <p:cNvPr id="548" name="Line 15">
            <a:extLst>
              <a:ext uri="{FF2B5EF4-FFF2-40B4-BE49-F238E27FC236}">
                <a16:creationId xmlns:a16="http://schemas.microsoft.com/office/drawing/2014/main" id="{F823C435-6F23-41AD-AD01-894DCB538019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5748" y="3827626"/>
            <a:ext cx="0" cy="266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49" name="Line 15">
            <a:extLst>
              <a:ext uri="{FF2B5EF4-FFF2-40B4-BE49-F238E27FC236}">
                <a16:creationId xmlns:a16="http://schemas.microsoft.com/office/drawing/2014/main" id="{9428A5EE-EF8C-42C9-975A-69C812F86C34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1606" y="3827626"/>
            <a:ext cx="0" cy="2667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245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7B06182-8340-4AAF-A5D2-6333DC068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Dirty bomb</a:t>
            </a:r>
          </a:p>
          <a:p>
            <a:r>
              <a:rPr lang="en-GB" dirty="0"/>
              <a:t>Wildfire </a:t>
            </a:r>
          </a:p>
          <a:p>
            <a:r>
              <a:rPr lang="en-GB" dirty="0"/>
              <a:t>Tornadoes</a:t>
            </a:r>
          </a:p>
          <a:p>
            <a:r>
              <a:rPr lang="en-GB" dirty="0"/>
              <a:t>Source term reconstruction</a:t>
            </a:r>
          </a:p>
          <a:p>
            <a:r>
              <a:rPr lang="en-GB" dirty="0"/>
              <a:t>Continuous mode</a:t>
            </a:r>
          </a:p>
          <a:p>
            <a:r>
              <a:rPr lang="en-GB" dirty="0"/>
              <a:t>Recurrent job launcher</a:t>
            </a:r>
          </a:p>
          <a:p>
            <a:r>
              <a:rPr lang="en-GB" dirty="0"/>
              <a:t>Ensemble generator</a:t>
            </a:r>
          </a:p>
          <a:p>
            <a:r>
              <a:rPr lang="en-GB" dirty="0"/>
              <a:t>Evaluation tool</a:t>
            </a:r>
          </a:p>
          <a:p>
            <a:r>
              <a:rPr lang="en-GB" dirty="0"/>
              <a:t>Nuclear explosion</a:t>
            </a:r>
          </a:p>
          <a:p>
            <a:r>
              <a:rPr lang="en-GB" dirty="0">
                <a:solidFill>
                  <a:srgbClr val="00B0F0"/>
                </a:solidFill>
              </a:rPr>
              <a:t>Statistical tool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F44FA76-FC50-4195-8A4C-D53B8370E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596E56F-0DC9-472B-B052-3429EF7DD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Specialised functionalities of JRODOS</a:t>
            </a:r>
          </a:p>
        </p:txBody>
      </p:sp>
    </p:spTree>
    <p:extLst>
      <p:ext uri="{BB962C8B-B14F-4D97-AF65-F5344CB8AC3E}">
        <p14:creationId xmlns:p14="http://schemas.microsoft.com/office/powerpoint/2010/main" val="3129651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GB" altLang="de-DE" dirty="0"/>
              <a:t>Background and introduction</a:t>
            </a:r>
          </a:p>
          <a:p>
            <a:pPr>
              <a:spcBef>
                <a:spcPct val="50000"/>
              </a:spcBef>
            </a:pPr>
            <a:r>
              <a:rPr lang="en-GB" altLang="de-DE" dirty="0"/>
              <a:t>Assessment model UFOTRI</a:t>
            </a:r>
          </a:p>
          <a:p>
            <a:pPr>
              <a:spcBef>
                <a:spcPct val="50000"/>
              </a:spcBef>
            </a:pPr>
            <a:r>
              <a:rPr lang="en-GB" altLang="de-DE" dirty="0"/>
              <a:t>Example results from assessments for DEMO</a:t>
            </a:r>
          </a:p>
          <a:p>
            <a:pPr lvl="1">
              <a:spcBef>
                <a:spcPct val="25000"/>
              </a:spcBef>
            </a:pPr>
            <a:r>
              <a:rPr lang="en-GB" altLang="de-DE" dirty="0"/>
              <a:t>Accident sequence</a:t>
            </a:r>
          </a:p>
          <a:p>
            <a:pPr lvl="1">
              <a:spcBef>
                <a:spcPct val="25000"/>
              </a:spcBef>
            </a:pPr>
            <a:r>
              <a:rPr lang="de-DE" altLang="de-DE" dirty="0"/>
              <a:t>Screening </a:t>
            </a:r>
            <a:r>
              <a:rPr lang="en-GB" altLang="de-DE" dirty="0"/>
              <a:t>calculations</a:t>
            </a:r>
            <a:r>
              <a:rPr lang="de-DE" altLang="de-DE" dirty="0"/>
              <a:t> for </a:t>
            </a:r>
            <a:r>
              <a:rPr lang="en-GB" altLang="de-DE" dirty="0"/>
              <a:t>unit releases</a:t>
            </a:r>
            <a:endParaRPr lang="en-GB" dirty="0"/>
          </a:p>
          <a:p>
            <a:r>
              <a:rPr lang="en-US" dirty="0"/>
              <a:t>Further developments</a:t>
            </a:r>
          </a:p>
          <a:p>
            <a:r>
              <a:rPr lang="en-US" dirty="0"/>
              <a:t>Summary and conclusions</a:t>
            </a:r>
            <a:endParaRPr lang="de-D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2</a:t>
            </a:fld>
            <a:endParaRPr lang="en-US" noProof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 to the 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12725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00189" y="1188001"/>
            <a:ext cx="8346797" cy="3487127"/>
          </a:xfrm>
        </p:spPr>
        <p:txBody>
          <a:bodyPr>
            <a:normAutofit/>
          </a:bodyPr>
          <a:lstStyle/>
          <a:p>
            <a:r>
              <a:rPr lang="en-US" dirty="0"/>
              <a:t>When tritium is part of JRODOS, we can follow the </a:t>
            </a:r>
            <a:r>
              <a:rPr lang="en-US" dirty="0">
                <a:solidFill>
                  <a:srgbClr val="00B0F0"/>
                </a:solidFill>
              </a:rPr>
              <a:t>methodology</a:t>
            </a:r>
            <a:r>
              <a:rPr lang="en-US" dirty="0"/>
              <a:t> applied by Germany (JRODOS) and Sweden (ARGOS) that performed assessments for </a:t>
            </a:r>
            <a:r>
              <a:rPr lang="en-US" dirty="0">
                <a:solidFill>
                  <a:srgbClr val="00B0F0"/>
                </a:solidFill>
              </a:rPr>
              <a:t>new planning zones </a:t>
            </a:r>
            <a:r>
              <a:rPr lang="en-US" dirty="0"/>
              <a:t>for countermeasures following Fukushima accident</a:t>
            </a:r>
          </a:p>
          <a:p>
            <a:r>
              <a:rPr lang="en-US" dirty="0"/>
              <a:t>In Germany, calculations were performed for </a:t>
            </a:r>
            <a:r>
              <a:rPr lang="en-US" dirty="0">
                <a:solidFill>
                  <a:srgbClr val="00B0F0"/>
                </a:solidFill>
              </a:rPr>
              <a:t>365 days, 3 sites and 3 source terms</a:t>
            </a:r>
          </a:p>
          <a:p>
            <a:r>
              <a:rPr lang="en-US" dirty="0">
                <a:solidFill>
                  <a:srgbClr val="00B0F0"/>
                </a:solidFill>
              </a:rPr>
              <a:t>80% percentile </a:t>
            </a:r>
            <a:r>
              <a:rPr lang="en-US" dirty="0"/>
              <a:t>for maximum </a:t>
            </a:r>
            <a:br>
              <a:rPr lang="en-US" dirty="0"/>
            </a:br>
            <a:r>
              <a:rPr lang="en-US" dirty="0"/>
              <a:t>distance from NPP was taken</a:t>
            </a:r>
            <a:br>
              <a:rPr lang="en-US" dirty="0"/>
            </a:br>
            <a:r>
              <a:rPr lang="en-US" dirty="0"/>
              <a:t>as representative distance for </a:t>
            </a:r>
            <a:br>
              <a:rPr lang="en-US" dirty="0"/>
            </a:br>
            <a:r>
              <a:rPr lang="en-US" dirty="0"/>
              <a:t>the planning zone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20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JRODOS will contain probabilistic functions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117" y="2620465"/>
            <a:ext cx="3885924" cy="212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35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21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integrate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D09EA5D2-6CD3-A001-2A7D-D3E3BE9F23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1242" y="1100030"/>
            <a:ext cx="6888603" cy="357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517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401637" y="1188001"/>
            <a:ext cx="8343900" cy="3560823"/>
          </a:xfrm>
        </p:spPr>
        <p:txBody>
          <a:bodyPr>
            <a:normAutofit/>
          </a:bodyPr>
          <a:lstStyle/>
          <a:p>
            <a:r>
              <a:rPr lang="en-GB" altLang="de-DE" dirty="0"/>
              <a:t>As tritium behaves special, a </a:t>
            </a:r>
            <a:r>
              <a:rPr lang="en-GB" altLang="de-DE" dirty="0">
                <a:solidFill>
                  <a:srgbClr val="00B0F0"/>
                </a:solidFill>
              </a:rPr>
              <a:t>specialised simulation model </a:t>
            </a:r>
            <a:r>
              <a:rPr lang="en-GB" altLang="de-DE" dirty="0"/>
              <a:t>was developed about 30 years ago</a:t>
            </a:r>
          </a:p>
          <a:p>
            <a:r>
              <a:rPr lang="en-GB" altLang="de-DE" dirty="0">
                <a:solidFill>
                  <a:srgbClr val="00B0F0"/>
                </a:solidFill>
              </a:rPr>
              <a:t>UFOTRI</a:t>
            </a:r>
            <a:r>
              <a:rPr lang="en-GB" altLang="de-DE" dirty="0"/>
              <a:t> was selected as </a:t>
            </a:r>
            <a:r>
              <a:rPr lang="en-GB" altLang="de-DE" dirty="0">
                <a:solidFill>
                  <a:srgbClr val="00B0F0"/>
                </a:solidFill>
              </a:rPr>
              <a:t>reference</a:t>
            </a:r>
            <a:r>
              <a:rPr lang="en-GB" altLang="de-DE" dirty="0"/>
              <a:t> assessment model for </a:t>
            </a:r>
            <a:r>
              <a:rPr lang="en-GB" altLang="de-DE" dirty="0">
                <a:solidFill>
                  <a:srgbClr val="00B0F0"/>
                </a:solidFill>
              </a:rPr>
              <a:t>ITER</a:t>
            </a:r>
            <a:r>
              <a:rPr lang="en-GB" altLang="de-DE" dirty="0"/>
              <a:t> and is now also used for </a:t>
            </a:r>
            <a:r>
              <a:rPr lang="en-GB" altLang="de-DE" dirty="0">
                <a:solidFill>
                  <a:srgbClr val="00B0F0"/>
                </a:solidFill>
              </a:rPr>
              <a:t>DEMO</a:t>
            </a:r>
          </a:p>
          <a:p>
            <a:r>
              <a:rPr lang="en-GB" altLang="de-DE" dirty="0"/>
              <a:t>It can be coupled to </a:t>
            </a:r>
            <a:r>
              <a:rPr lang="en-GB" altLang="de-DE" dirty="0">
                <a:solidFill>
                  <a:srgbClr val="00B0F0"/>
                </a:solidFill>
              </a:rPr>
              <a:t>COSYMA</a:t>
            </a:r>
            <a:r>
              <a:rPr lang="en-GB" altLang="de-DE" dirty="0"/>
              <a:t> for assessing releases of tritium and </a:t>
            </a:r>
            <a:r>
              <a:rPr lang="en-GB" altLang="de-DE" dirty="0">
                <a:solidFill>
                  <a:srgbClr val="00B0F0"/>
                </a:solidFill>
              </a:rPr>
              <a:t>activation products</a:t>
            </a:r>
          </a:p>
          <a:p>
            <a:r>
              <a:rPr lang="en-GB" altLang="de-DE" dirty="0"/>
              <a:t>Its main </a:t>
            </a:r>
            <a:r>
              <a:rPr lang="en-GB" altLang="de-DE" dirty="0">
                <a:solidFill>
                  <a:srgbClr val="00B0F0"/>
                </a:solidFill>
              </a:rPr>
              <a:t>limitation</a:t>
            </a:r>
            <a:r>
              <a:rPr lang="en-GB" altLang="de-DE" dirty="0"/>
              <a:t> were the Gaussian dispersion model and limited maintenance capabilities</a:t>
            </a:r>
          </a:p>
          <a:p>
            <a:r>
              <a:rPr lang="en-GB" altLang="de-DE" dirty="0"/>
              <a:t>Integration into the JRODOS system with </a:t>
            </a:r>
            <a:r>
              <a:rPr lang="en-GB" altLang="de-DE" dirty="0">
                <a:solidFill>
                  <a:srgbClr val="00B0F0"/>
                </a:solidFill>
              </a:rPr>
              <a:t>state of the art dispersion models</a:t>
            </a:r>
            <a:r>
              <a:rPr lang="en-GB" altLang="de-DE" dirty="0"/>
              <a:t> (e.g. particle models) more than </a:t>
            </a:r>
            <a:r>
              <a:rPr lang="en-GB" altLang="de-DE" dirty="0">
                <a:solidFill>
                  <a:srgbClr val="00B0F0"/>
                </a:solidFill>
              </a:rPr>
              <a:t>40 counties </a:t>
            </a:r>
            <a:r>
              <a:rPr lang="en-GB" altLang="de-DE" dirty="0"/>
              <a:t>using the tool will overcome these limitations</a:t>
            </a:r>
          </a:p>
          <a:p>
            <a:r>
              <a:rPr lang="en-GB" altLang="de-DE" dirty="0"/>
              <a:t>A first version should be ready by </a:t>
            </a:r>
            <a:r>
              <a:rPr lang="en-GB" altLang="de-DE" dirty="0">
                <a:solidFill>
                  <a:srgbClr val="00B0F0"/>
                </a:solidFill>
              </a:rPr>
              <a:t>2025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22</a:t>
            </a:fld>
            <a:endParaRPr lang="en-US" noProof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and Perspectives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1336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1143530" y="893056"/>
            <a:ext cx="6342785" cy="37774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1220448" y="893057"/>
            <a:ext cx="6265867" cy="36195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101" b="1" dirty="0">
                <a:solidFill>
                  <a:schemeClr val="bg1"/>
                </a:solidFill>
              </a:rPr>
              <a:t>Thank you for your attention</a:t>
            </a:r>
            <a:r>
              <a:rPr lang="de-DE" sz="2101" b="1" dirty="0">
                <a:solidFill>
                  <a:schemeClr val="bg1"/>
                </a:solidFill>
              </a:rPr>
              <a:t>!</a:t>
            </a:r>
          </a:p>
          <a:p>
            <a:pPr algn="ctr"/>
            <a:r>
              <a:rPr lang="en-GB" altLang="de-DE" sz="2101" b="1" dirty="0">
                <a:solidFill>
                  <a:schemeClr val="accent2"/>
                </a:solidFill>
                <a:hlinkClick r:id="rId3"/>
              </a:rPr>
              <a:t>https://resy5.iket.kit.edu</a:t>
            </a:r>
            <a:endParaRPr lang="de-DE" sz="2101" b="1" dirty="0">
              <a:solidFill>
                <a:schemeClr val="bg1"/>
              </a:solidFill>
            </a:endParaRPr>
          </a:p>
          <a:p>
            <a:pPr algn="ctr"/>
            <a:endParaRPr lang="de-DE" sz="2101" b="1" dirty="0">
              <a:solidFill>
                <a:schemeClr val="bg1"/>
              </a:solidFill>
            </a:endParaRPr>
          </a:p>
          <a:p>
            <a:pPr algn="ctr"/>
            <a:endParaRPr lang="de-DE" sz="2101" b="1" dirty="0">
              <a:solidFill>
                <a:schemeClr val="bg1"/>
              </a:solidFill>
            </a:endParaRPr>
          </a:p>
          <a:p>
            <a:r>
              <a:rPr lang="de-DE" sz="1350" b="1" dirty="0">
                <a:solidFill>
                  <a:schemeClr val="tx1"/>
                </a:solidFill>
              </a:rPr>
              <a:t>Wolfgang Raskob – </a:t>
            </a:r>
            <a:r>
              <a:rPr lang="en-GB" sz="1350" b="1" dirty="0">
                <a:solidFill>
                  <a:schemeClr val="tx1"/>
                </a:solidFill>
              </a:rPr>
              <a:t>former</a:t>
            </a:r>
            <a:r>
              <a:rPr lang="de-DE" sz="1350" b="1" dirty="0">
                <a:solidFill>
                  <a:schemeClr val="tx1"/>
                </a:solidFill>
              </a:rPr>
              <a:t> Head - </a:t>
            </a:r>
            <a:r>
              <a:rPr lang="de-DE" sz="1350" b="1">
                <a:solidFill>
                  <a:schemeClr val="tx1"/>
                </a:solidFill>
              </a:rPr>
              <a:t>retired</a:t>
            </a:r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JRODOS Team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200" dirty="0">
                <a:solidFill>
                  <a:schemeClr val="tx1"/>
                </a:solidFill>
              </a:rPr>
              <a:t>Tel.: +49 721 608-22480</a:t>
            </a:r>
          </a:p>
          <a:p>
            <a:r>
              <a:rPr lang="de-DE" sz="1200" dirty="0">
                <a:solidFill>
                  <a:schemeClr val="tx1"/>
                </a:solidFill>
              </a:rPr>
              <a:t>Wolfgang.raskob@partner.kit.edu</a:t>
            </a:r>
            <a:br>
              <a:rPr lang="de-DE" sz="1200" dirty="0">
                <a:solidFill>
                  <a:schemeClr val="tx1"/>
                </a:solidFill>
              </a:rPr>
            </a:br>
            <a:endParaRPr lang="de-DE" sz="1200" dirty="0">
              <a:solidFill>
                <a:schemeClr val="tx1"/>
              </a:solidFill>
            </a:endParaRPr>
          </a:p>
          <a:p>
            <a:r>
              <a:rPr lang="en-GB" sz="1200" dirty="0">
                <a:solidFill>
                  <a:schemeClr val="tx1"/>
                </a:solidFill>
              </a:rPr>
              <a:t>Karlsruhe Institute for Technology (KIT)</a:t>
            </a:r>
          </a:p>
          <a:p>
            <a:r>
              <a:rPr lang="en-GB" sz="1200" dirty="0">
                <a:solidFill>
                  <a:schemeClr val="tx1"/>
                </a:solidFill>
              </a:rPr>
              <a:t>Institute for Thermal Energy Technology and Safety (ITES)</a:t>
            </a:r>
          </a:p>
          <a:p>
            <a:r>
              <a:rPr lang="de-DE" sz="1200" dirty="0">
                <a:solidFill>
                  <a:schemeClr val="tx1"/>
                </a:solidFill>
              </a:rPr>
              <a:t>Hermann-von-Helmholtz Platz 1</a:t>
            </a:r>
            <a:br>
              <a:rPr lang="de-DE" sz="1200" dirty="0">
                <a:solidFill>
                  <a:schemeClr val="tx1"/>
                </a:solidFill>
              </a:rPr>
            </a:br>
            <a:r>
              <a:rPr lang="de-DE" sz="1200" dirty="0">
                <a:solidFill>
                  <a:schemeClr val="tx1"/>
                </a:solidFill>
              </a:rPr>
              <a:t>76344 Eggenstein-</a:t>
            </a:r>
            <a:r>
              <a:rPr lang="de-DE" sz="1200" dirty="0" err="1">
                <a:solidFill>
                  <a:schemeClr val="tx1"/>
                </a:solidFill>
              </a:rPr>
              <a:t>Leopoldshafen</a:t>
            </a:r>
            <a:r>
              <a:rPr lang="de-DE" sz="1200" dirty="0">
                <a:solidFill>
                  <a:schemeClr val="tx1"/>
                </a:solidFill>
              </a:rPr>
              <a:t>, GERMANY</a:t>
            </a:r>
            <a:br>
              <a:rPr lang="de-DE" sz="1200" dirty="0"/>
            </a:br>
            <a:endParaRPr lang="de-DE" sz="1200" dirty="0">
              <a:solidFill>
                <a:schemeClr val="tx1"/>
              </a:solidFill>
            </a:endParaRPr>
          </a:p>
          <a:p>
            <a:r>
              <a:rPr lang="de-DE" sz="1200" dirty="0">
                <a:solidFill>
                  <a:schemeClr val="tx1"/>
                </a:solidFill>
              </a:rPr>
              <a:t>		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C6A6459C-7942-4091-AE12-B3EA193F9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7586" y="4787473"/>
            <a:ext cx="326368" cy="293076"/>
          </a:xfrm>
        </p:spPr>
        <p:txBody>
          <a:bodyPr/>
          <a:lstStyle/>
          <a:p>
            <a:fld id="{61696EC4-B4CF-4701-AD06-A8439D6D8E12}" type="slidenum">
              <a:rPr lang="en-US" noProof="0" smtClean="0"/>
              <a:t>23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97724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00189" y="1188001"/>
            <a:ext cx="8346797" cy="3418375"/>
          </a:xfrm>
        </p:spPr>
        <p:txBody>
          <a:bodyPr/>
          <a:lstStyle/>
          <a:p>
            <a:r>
              <a:rPr lang="en-GB" dirty="0"/>
              <a:t>Main difference is the </a:t>
            </a:r>
            <a:r>
              <a:rPr lang="en-GB" dirty="0">
                <a:solidFill>
                  <a:srgbClr val="00B0F0"/>
                </a:solidFill>
              </a:rPr>
              <a:t>very dynamic behaviour </a:t>
            </a:r>
            <a:r>
              <a:rPr lang="en-GB" dirty="0"/>
              <a:t>of tritium which is comparable to cycling of water vapour in the environment – </a:t>
            </a:r>
            <a:r>
              <a:rPr lang="en-GB" dirty="0">
                <a:solidFill>
                  <a:srgbClr val="00B0F0"/>
                </a:solidFill>
              </a:rPr>
              <a:t>transfer rates</a:t>
            </a:r>
            <a:r>
              <a:rPr lang="en-GB" dirty="0"/>
              <a:t> in the order of </a:t>
            </a:r>
            <a:r>
              <a:rPr lang="en-GB" dirty="0">
                <a:solidFill>
                  <a:srgbClr val="00B0F0"/>
                </a:solidFill>
              </a:rPr>
              <a:t>minutes/hours</a:t>
            </a:r>
            <a:r>
              <a:rPr lang="en-GB" dirty="0"/>
              <a:t> compared to days and weeks for other radionuclides</a:t>
            </a:r>
          </a:p>
          <a:p>
            <a:pPr lvl="1"/>
            <a:r>
              <a:rPr lang="en-GB" dirty="0"/>
              <a:t>Due to the dynamic behaviour, </a:t>
            </a:r>
            <a:r>
              <a:rPr lang="en-GB" dirty="0">
                <a:solidFill>
                  <a:srgbClr val="00B0F0"/>
                </a:solidFill>
              </a:rPr>
              <a:t>environmental conditions play a dominant role in the transfer of tritium in the environment </a:t>
            </a:r>
            <a:r>
              <a:rPr lang="en-GB" dirty="0"/>
              <a:t>– process modelling for foodchain has to be part of the dispersion model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Reemission</a:t>
            </a:r>
            <a:r>
              <a:rPr lang="en-GB" dirty="0"/>
              <a:t> to atmosphere from vegetation and soil</a:t>
            </a:r>
          </a:p>
          <a:p>
            <a:pPr lvl="1"/>
            <a:r>
              <a:rPr lang="en-GB" dirty="0"/>
              <a:t>Transfer into </a:t>
            </a:r>
            <a:r>
              <a:rPr lang="en-GB" dirty="0">
                <a:solidFill>
                  <a:srgbClr val="00B0F0"/>
                </a:solidFill>
              </a:rPr>
              <a:t>organic matter </a:t>
            </a:r>
            <a:r>
              <a:rPr lang="en-GB" dirty="0"/>
              <a:t>– only this fraction is stable in the foodchain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Conversion</a:t>
            </a:r>
            <a:r>
              <a:rPr lang="en-GB" dirty="0"/>
              <a:t> of </a:t>
            </a:r>
            <a:r>
              <a:rPr lang="en-GB" dirty="0" err="1"/>
              <a:t>tritiated</a:t>
            </a:r>
            <a:r>
              <a:rPr lang="en-GB" dirty="0"/>
              <a:t> gas (HT) into </a:t>
            </a:r>
            <a:r>
              <a:rPr lang="en-GB" dirty="0" err="1"/>
              <a:t>tritiated</a:t>
            </a:r>
            <a:r>
              <a:rPr lang="en-GB" dirty="0"/>
              <a:t> water (HTO)</a:t>
            </a:r>
          </a:p>
          <a:p>
            <a:pPr marL="0" indent="0">
              <a:buNone/>
            </a:pPr>
            <a:r>
              <a:rPr lang="en-GB" dirty="0"/>
              <a:t>UFOTRI was selected as </a:t>
            </a:r>
            <a:r>
              <a:rPr lang="en-GB" dirty="0">
                <a:solidFill>
                  <a:srgbClr val="00B0F0"/>
                </a:solidFill>
              </a:rPr>
              <a:t>reference</a:t>
            </a:r>
            <a:r>
              <a:rPr lang="en-GB" dirty="0"/>
              <a:t> assessment code for </a:t>
            </a:r>
            <a:r>
              <a:rPr lang="en-GB" dirty="0">
                <a:solidFill>
                  <a:srgbClr val="00B0F0"/>
                </a:solidFill>
              </a:rPr>
              <a:t>ITER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3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special tritium model/UFOTRI</a:t>
            </a:r>
          </a:p>
        </p:txBody>
      </p:sp>
    </p:spTree>
    <p:extLst>
      <p:ext uri="{BB962C8B-B14F-4D97-AF65-F5344CB8AC3E}">
        <p14:creationId xmlns:p14="http://schemas.microsoft.com/office/powerpoint/2010/main" val="282167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4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UFOTRI</a:t>
            </a: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293" y="848125"/>
            <a:ext cx="5771304" cy="3901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001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00189" y="1188000"/>
            <a:ext cx="8346797" cy="3631507"/>
          </a:xfrm>
        </p:spPr>
        <p:txBody>
          <a:bodyPr>
            <a:normAutofit/>
          </a:bodyPr>
          <a:lstStyle/>
          <a:p>
            <a:r>
              <a:rPr lang="en-US" dirty="0"/>
              <a:t>Transport and dispersion in the atmosphere</a:t>
            </a:r>
          </a:p>
          <a:p>
            <a:pPr lvl="1"/>
            <a:r>
              <a:rPr lang="en-US" dirty="0"/>
              <a:t>Primary plume by </a:t>
            </a:r>
            <a:r>
              <a:rPr lang="en-US" dirty="0">
                <a:solidFill>
                  <a:srgbClr val="00B0F0"/>
                </a:solidFill>
              </a:rPr>
              <a:t>Gaussian</a:t>
            </a:r>
            <a:r>
              <a:rPr lang="en-US" dirty="0"/>
              <a:t> trajectory model</a:t>
            </a:r>
          </a:p>
          <a:p>
            <a:pPr lvl="1"/>
            <a:r>
              <a:rPr lang="en-US" dirty="0"/>
              <a:t>Secondary plume by an instantaneous </a:t>
            </a:r>
            <a:r>
              <a:rPr lang="en-US" dirty="0">
                <a:solidFill>
                  <a:srgbClr val="00B0F0"/>
                </a:solidFill>
              </a:rPr>
              <a:t>area source model</a:t>
            </a:r>
          </a:p>
          <a:p>
            <a:r>
              <a:rPr lang="en-US" dirty="0"/>
              <a:t>Exchange atmosphere - plant - soil</a:t>
            </a:r>
          </a:p>
          <a:p>
            <a:pPr lvl="1"/>
            <a:r>
              <a:rPr lang="en-US" dirty="0"/>
              <a:t>Deposition and reemission is expressed via </a:t>
            </a:r>
            <a:r>
              <a:rPr lang="en-US" dirty="0">
                <a:solidFill>
                  <a:srgbClr val="00B0F0"/>
                </a:solidFill>
              </a:rPr>
              <a:t>resistance functions </a:t>
            </a:r>
            <a:r>
              <a:rPr lang="en-US" dirty="0"/>
              <a:t>dependent on the prevailing meteorological conditions (for both tritium and water </a:t>
            </a:r>
            <a:r>
              <a:rPr lang="en-US" dirty="0" err="1"/>
              <a:t>vapour</a:t>
            </a:r>
            <a:r>
              <a:rPr lang="en-US" dirty="0"/>
              <a:t>)</a:t>
            </a:r>
          </a:p>
          <a:p>
            <a:r>
              <a:rPr lang="en-US" dirty="0"/>
              <a:t>Transport in soil</a:t>
            </a:r>
          </a:p>
          <a:p>
            <a:pPr lvl="1"/>
            <a:r>
              <a:rPr lang="en-US" dirty="0"/>
              <a:t>Water and tritium movement depends on the </a:t>
            </a:r>
            <a:r>
              <a:rPr lang="en-US" dirty="0">
                <a:solidFill>
                  <a:srgbClr val="00B0F0"/>
                </a:solidFill>
              </a:rPr>
              <a:t>matrix forces</a:t>
            </a:r>
          </a:p>
          <a:p>
            <a:r>
              <a:rPr lang="en-US" dirty="0"/>
              <a:t>Cycling through the foodchain</a:t>
            </a:r>
          </a:p>
          <a:p>
            <a:r>
              <a:rPr lang="en-US" dirty="0">
                <a:solidFill>
                  <a:srgbClr val="00B0F0"/>
                </a:solidFill>
              </a:rPr>
              <a:t>Photosynthesis rate </a:t>
            </a:r>
            <a:r>
              <a:rPr lang="en-US" dirty="0"/>
              <a:t>(for OBT formation) depends on plant development stage, photosynthetic active radiation (PAR), leaf area index (LAI), leaf temperature (air temperature) and opening of stomata</a:t>
            </a:r>
          </a:p>
          <a:p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5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Sub-model short term (hourly time step)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267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Not many experimental data on </a:t>
            </a:r>
            <a:r>
              <a:rPr lang="en-GB" dirty="0">
                <a:solidFill>
                  <a:srgbClr val="00B0F0"/>
                </a:solidFill>
              </a:rPr>
              <a:t>animals</a:t>
            </a:r>
            <a:r>
              <a:rPr lang="en-GB" dirty="0"/>
              <a:t> is/was available</a:t>
            </a:r>
          </a:p>
          <a:p>
            <a:r>
              <a:rPr lang="en-GB" dirty="0">
                <a:solidFill>
                  <a:srgbClr val="00B0F0"/>
                </a:solidFill>
              </a:rPr>
              <a:t>Limitation</a:t>
            </a:r>
            <a:r>
              <a:rPr lang="en-GB" dirty="0"/>
              <a:t> to most important </a:t>
            </a:r>
            <a:r>
              <a:rPr lang="en-GB" dirty="0">
                <a:solidFill>
                  <a:srgbClr val="00B0F0"/>
                </a:solidFill>
              </a:rPr>
              <a:t>food products</a:t>
            </a:r>
            <a:r>
              <a:rPr lang="en-GB" dirty="0"/>
              <a:t>, ignoring e.g. fruits</a:t>
            </a:r>
          </a:p>
          <a:p>
            <a:r>
              <a:rPr lang="en-GB" dirty="0">
                <a:solidFill>
                  <a:srgbClr val="00B0F0"/>
                </a:solidFill>
              </a:rPr>
              <a:t>Reemission</a:t>
            </a:r>
            <a:r>
              <a:rPr lang="en-GB" dirty="0"/>
              <a:t> from soil/plants in particular in case of rain is modelled in a simplified manor</a:t>
            </a:r>
          </a:p>
          <a:p>
            <a:r>
              <a:rPr lang="en-GB" dirty="0"/>
              <a:t>OBT formation model cannot reproduce early build-up of OBT after exposure – processes not fully understood; however, the OBT at harvest is quite OK</a:t>
            </a:r>
          </a:p>
          <a:p>
            <a:r>
              <a:rPr lang="en-GB" dirty="0">
                <a:solidFill>
                  <a:srgbClr val="00B0F0"/>
                </a:solidFill>
              </a:rPr>
              <a:t>OBT formation at night </a:t>
            </a:r>
            <a:r>
              <a:rPr lang="en-GB" dirty="0"/>
              <a:t>– not many experimental data</a:t>
            </a:r>
          </a:p>
          <a:p>
            <a:r>
              <a:rPr lang="en-GB" dirty="0"/>
              <a:t>Deposition via </a:t>
            </a:r>
            <a:r>
              <a:rPr lang="en-GB" dirty="0">
                <a:solidFill>
                  <a:srgbClr val="00B0F0"/>
                </a:solidFill>
              </a:rPr>
              <a:t>snowfall</a:t>
            </a:r>
            <a:r>
              <a:rPr lang="en-GB" dirty="0"/>
              <a:t> not considered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6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Limitations</a:t>
            </a:r>
          </a:p>
        </p:txBody>
      </p:sp>
    </p:spTree>
    <p:extLst>
      <p:ext uri="{BB962C8B-B14F-4D97-AF65-F5344CB8AC3E}">
        <p14:creationId xmlns:p14="http://schemas.microsoft.com/office/powerpoint/2010/main" val="3564726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F0"/>
                </a:solidFill>
              </a:rPr>
              <a:t>Compartment model </a:t>
            </a:r>
            <a:r>
              <a:rPr lang="en-GB" dirty="0"/>
              <a:t>for calculating the longer term behaviour of tritium in the foodchain</a:t>
            </a:r>
          </a:p>
          <a:p>
            <a:pPr lvl="1"/>
            <a:r>
              <a:rPr lang="en-GB" dirty="0"/>
              <a:t>Transfer rates are means, valid for the vegetation period and derived from equilibrium conditions</a:t>
            </a:r>
          </a:p>
          <a:p>
            <a:pPr lvl="1"/>
            <a:r>
              <a:rPr lang="en-GB" dirty="0"/>
              <a:t>HTO and OBT are treated separately</a:t>
            </a:r>
          </a:p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7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Sub-model long term</a:t>
            </a:r>
          </a:p>
        </p:txBody>
      </p:sp>
    </p:spTree>
    <p:extLst>
      <p:ext uri="{BB962C8B-B14F-4D97-AF65-F5344CB8AC3E}">
        <p14:creationId xmlns:p14="http://schemas.microsoft.com/office/powerpoint/2010/main" val="2901013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Deterministic unit releases</a:t>
            </a:r>
          </a:p>
          <a:p>
            <a:r>
              <a:rPr lang="en-GB" dirty="0"/>
              <a:t>Probabilistic unit releases for </a:t>
            </a:r>
            <a:r>
              <a:rPr lang="en-GB" dirty="0" err="1"/>
              <a:t>Cadarache</a:t>
            </a:r>
            <a:r>
              <a:rPr lang="en-GB" dirty="0"/>
              <a:t>, one year of meteorological data, 144 representative cases with probability of occurrence</a:t>
            </a:r>
          </a:p>
          <a:p>
            <a:r>
              <a:rPr lang="en-GB" dirty="0"/>
              <a:t>Accident scenarios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8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assessments for DEMO</a:t>
            </a:r>
          </a:p>
        </p:txBody>
      </p:sp>
    </p:spTree>
    <p:extLst>
      <p:ext uri="{BB962C8B-B14F-4D97-AF65-F5344CB8AC3E}">
        <p14:creationId xmlns:p14="http://schemas.microsoft.com/office/powerpoint/2010/main" val="988991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00189" y="1188001"/>
            <a:ext cx="8346797" cy="356082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Deterministic</a:t>
            </a:r>
            <a:r>
              <a:rPr lang="en-US" dirty="0"/>
              <a:t> conditions</a:t>
            </a:r>
          </a:p>
          <a:p>
            <a:pPr lvl="1"/>
            <a:r>
              <a:rPr lang="en-US" dirty="0"/>
              <a:t>One release duration of 1 hour</a:t>
            </a:r>
          </a:p>
          <a:p>
            <a:pPr lvl="1"/>
            <a:r>
              <a:rPr lang="en-US" dirty="0"/>
              <a:t>Different weather conditions representing moderate worst case conditions</a:t>
            </a:r>
          </a:p>
          <a:p>
            <a:pPr lvl="1"/>
            <a:r>
              <a:rPr lang="en-US" dirty="0"/>
              <a:t>Three release heights from 10 to 150m</a:t>
            </a:r>
          </a:p>
          <a:p>
            <a:r>
              <a:rPr lang="en-US" dirty="0">
                <a:solidFill>
                  <a:srgbClr val="00B0F0"/>
                </a:solidFill>
              </a:rPr>
              <a:t>Probabilistic</a:t>
            </a:r>
            <a:r>
              <a:rPr lang="en-US" dirty="0"/>
              <a:t> conditions</a:t>
            </a:r>
          </a:p>
          <a:p>
            <a:pPr lvl="1"/>
            <a:r>
              <a:rPr lang="en-US" dirty="0"/>
              <a:t>Two different release durations of 1 and 30 hours</a:t>
            </a:r>
          </a:p>
          <a:p>
            <a:pPr lvl="1"/>
            <a:r>
              <a:rPr lang="en-US" dirty="0"/>
              <a:t>Three release heights from 10 to 150m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06.09.2023</a:t>
            </a:fld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9</a:t>
            </a:fld>
            <a:endParaRPr lang="en-US" noProof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Deterministic and probabilistic calculations (1g of HT/HTO)</a:t>
            </a:r>
          </a:p>
        </p:txBody>
      </p:sp>
    </p:spTree>
    <p:extLst>
      <p:ext uri="{BB962C8B-B14F-4D97-AF65-F5344CB8AC3E}">
        <p14:creationId xmlns:p14="http://schemas.microsoft.com/office/powerpoint/2010/main" val="656869084"/>
      </p:ext>
    </p:extLst>
  </p:cSld>
  <p:clrMapOvr>
    <a:masterClrMapping/>
  </p:clrMapOvr>
</p:sld>
</file>

<file path=ppt/theme/theme1.xml><?xml version="1.0" encoding="utf-8"?>
<a:theme xmlns:a="http://schemas.openxmlformats.org/drawingml/2006/main" name="Design1">
  <a:themeElements>
    <a:clrScheme name="KIT">
      <a:dk1>
        <a:sysClr val="windowText" lastClr="000000"/>
      </a:dk1>
      <a:lt1>
        <a:sysClr val="window" lastClr="FFFFFF"/>
      </a:lt1>
      <a:dk2>
        <a:srgbClr val="009682"/>
      </a:dk2>
      <a:lt2>
        <a:srgbClr val="D9D9D9"/>
      </a:lt2>
      <a:accent1>
        <a:srgbClr val="009682"/>
      </a:accent1>
      <a:accent2>
        <a:srgbClr val="4664AA"/>
      </a:accent2>
      <a:accent3>
        <a:srgbClr val="D9D9D9"/>
      </a:accent3>
      <a:accent4>
        <a:srgbClr val="4CB5A7"/>
      </a:accent4>
      <a:accent5>
        <a:srgbClr val="7D92C3"/>
      </a:accent5>
      <a:accent6>
        <a:srgbClr val="7FCAC0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ign1" id="{D385F135-4BB1-4144-883F-BD663B3FA4BF}" vid="{9BD07EEE-6672-4655-8F7E-3FE0E154673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Design1</Template>
  <TotalTime>0</TotalTime>
  <Words>1421</Words>
  <Application>Microsoft Office PowerPoint</Application>
  <PresentationFormat>Custom</PresentationFormat>
  <Paragraphs>180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Design1</vt:lpstr>
      <vt:lpstr>PowerPoint Presentation</vt:lpstr>
      <vt:lpstr>Introduction to the Topic</vt:lpstr>
      <vt:lpstr>Why special tritium model/UFOTRI</vt:lpstr>
      <vt:lpstr>UFOTRI</vt:lpstr>
      <vt:lpstr>Sub-model short term (hourly time step)</vt:lpstr>
      <vt:lpstr>Limitations</vt:lpstr>
      <vt:lpstr>Sub-model long term</vt:lpstr>
      <vt:lpstr>Current assessments for DEMO</vt:lpstr>
      <vt:lpstr>Deterministic and probabilistic calculations (1g of HT/HTO)</vt:lpstr>
      <vt:lpstr>HTO: General findings</vt:lpstr>
      <vt:lpstr>HT-HTO: General findings</vt:lpstr>
      <vt:lpstr>Scenario: Event of the loss of vacuum (LOVA)</vt:lpstr>
      <vt:lpstr>Dose at several distances (mSv)</vt:lpstr>
      <vt:lpstr>New developments</vt:lpstr>
      <vt:lpstr>Near-range ADM models</vt:lpstr>
      <vt:lpstr>Key features of RODOS/JRODOS Real-time On-line Decision Support system</vt:lpstr>
      <vt:lpstr>JRODOS: Tasks, input data, output</vt:lpstr>
      <vt:lpstr>JRODOS EMERGENCY chain models</vt:lpstr>
      <vt:lpstr>Specialised functionalities of JRODOS</vt:lpstr>
      <vt:lpstr>JRODOS will contain probabilistic functions</vt:lpstr>
      <vt:lpstr>How to integrate</vt:lpstr>
      <vt:lpstr>Summary and Perspectives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Franzi</dc:creator>
  <cp:lastModifiedBy>AJ Nosek</cp:lastModifiedBy>
  <cp:revision>153</cp:revision>
  <dcterms:created xsi:type="dcterms:W3CDTF">2017-12-07T14:50:50Z</dcterms:created>
  <dcterms:modified xsi:type="dcterms:W3CDTF">2023-09-06T18:51:38Z</dcterms:modified>
</cp:coreProperties>
</file>