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handoutMasterIdLst>
    <p:handoutMasterId r:id="rId25"/>
  </p:handoutMasterIdLst>
  <p:sldIdLst>
    <p:sldId id="256" r:id="rId2"/>
    <p:sldId id="262" r:id="rId3"/>
    <p:sldId id="578" r:id="rId4"/>
    <p:sldId id="579" r:id="rId5"/>
    <p:sldId id="258" r:id="rId6"/>
    <p:sldId id="573" r:id="rId7"/>
    <p:sldId id="568" r:id="rId8"/>
    <p:sldId id="581" r:id="rId9"/>
    <p:sldId id="584" r:id="rId10"/>
    <p:sldId id="580" r:id="rId11"/>
    <p:sldId id="582" r:id="rId12"/>
    <p:sldId id="576" r:id="rId13"/>
    <p:sldId id="583" r:id="rId14"/>
    <p:sldId id="257" r:id="rId15"/>
    <p:sldId id="571" r:id="rId16"/>
    <p:sldId id="585" r:id="rId17"/>
    <p:sldId id="567" r:id="rId18"/>
    <p:sldId id="263" r:id="rId19"/>
    <p:sldId id="566" r:id="rId20"/>
    <p:sldId id="586" r:id="rId21"/>
    <p:sldId id="587" r:id="rId22"/>
    <p:sldId id="588" r:id="rId23"/>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36" userDrawn="1">
          <p15:clr>
            <a:srgbClr val="A4A3A4"/>
          </p15:clr>
        </p15:guide>
        <p15:guide id="2" pos="5654" userDrawn="1">
          <p15:clr>
            <a:srgbClr val="A4A3A4"/>
          </p15:clr>
        </p15:guide>
      </p15:sldGuideLst>
    </p:ext>
    <p:ext uri="{2D200454-40CA-4A62-9FC3-DE9A4176ACB9}">
      <p15:notesGuideLst xmlns:p15="http://schemas.microsoft.com/office/powerpoint/2012/main">
        <p15:guide id="1" orient="horz" pos="2245" userDrawn="1">
          <p15:clr>
            <a:srgbClr val="A4A3A4"/>
          </p15:clr>
        </p15:guide>
        <p15:guide id="2" pos="299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96633"/>
    <a:srgbClr val="004B98"/>
    <a:srgbClr val="2F5496"/>
    <a:srgbClr val="81BC00"/>
    <a:srgbClr val="BE3636"/>
    <a:srgbClr val="5760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89" autoAdjust="0"/>
    <p:restoredTop sz="95416" autoAdjust="0"/>
  </p:normalViewPr>
  <p:slideViewPr>
    <p:cSldViewPr snapToGrid="0" showGuides="1">
      <p:cViewPr>
        <p:scale>
          <a:sx n="80" d="100"/>
          <a:sy n="80" d="100"/>
        </p:scale>
        <p:origin x="372" y="352"/>
      </p:cViewPr>
      <p:guideLst>
        <p:guide orient="horz" pos="2636"/>
        <p:guide pos="5654"/>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73" d="100"/>
          <a:sy n="73" d="100"/>
        </p:scale>
        <p:origin x="2780" y="60"/>
      </p:cViewPr>
      <p:guideLst>
        <p:guide orient="horz" pos="2245"/>
        <p:guide pos="299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O'Kula" userId="1483806d366b25f4" providerId="LiveId" clId="{F5E91C0C-667F-420C-9C89-9127E1918994}"/>
    <pc:docChg chg="delSld modSld">
      <pc:chgData name="Kevin O'Kula" userId="1483806d366b25f4" providerId="LiveId" clId="{F5E91C0C-667F-420C-9C89-9127E1918994}" dt="2023-09-12T10:33:12.574" v="96" actId="20577"/>
      <pc:docMkLst>
        <pc:docMk/>
      </pc:docMkLst>
      <pc:sldChg chg="modSp mod">
        <pc:chgData name="Kevin O'Kula" userId="1483806d366b25f4" providerId="LiveId" clId="{F5E91C0C-667F-420C-9C89-9127E1918994}" dt="2023-09-12T10:31:20.080" v="77" actId="1076"/>
        <pc:sldMkLst>
          <pc:docMk/>
          <pc:sldMk cId="2300099045" sldId="257"/>
        </pc:sldMkLst>
        <pc:spChg chg="mod">
          <ac:chgData name="Kevin O'Kula" userId="1483806d366b25f4" providerId="LiveId" clId="{F5E91C0C-667F-420C-9C89-9127E1918994}" dt="2023-09-12T10:30:51.836" v="76" actId="20577"/>
          <ac:spMkLst>
            <pc:docMk/>
            <pc:sldMk cId="2300099045" sldId="257"/>
            <ac:spMk id="3" creationId="{00000000-0000-0000-0000-000000000000}"/>
          </ac:spMkLst>
        </pc:spChg>
        <pc:spChg chg="mod">
          <ac:chgData name="Kevin O'Kula" userId="1483806d366b25f4" providerId="LiveId" clId="{F5E91C0C-667F-420C-9C89-9127E1918994}" dt="2023-09-12T10:31:20.080" v="77" actId="1076"/>
          <ac:spMkLst>
            <pc:docMk/>
            <pc:sldMk cId="2300099045" sldId="257"/>
            <ac:spMk id="57" creationId="{93090ADD-352C-022D-F93B-591F4EAD4971}"/>
          </ac:spMkLst>
        </pc:spChg>
      </pc:sldChg>
      <pc:sldChg chg="modSp mod">
        <pc:chgData name="Kevin O'Kula" userId="1483806d366b25f4" providerId="LiveId" clId="{F5E91C0C-667F-420C-9C89-9127E1918994}" dt="2023-09-12T10:33:12.574" v="96" actId="20577"/>
        <pc:sldMkLst>
          <pc:docMk/>
          <pc:sldMk cId="951674149" sldId="567"/>
        </pc:sldMkLst>
        <pc:spChg chg="mod">
          <ac:chgData name="Kevin O'Kula" userId="1483806d366b25f4" providerId="LiveId" clId="{F5E91C0C-667F-420C-9C89-9127E1918994}" dt="2023-09-12T10:33:12.574" v="96" actId="20577"/>
          <ac:spMkLst>
            <pc:docMk/>
            <pc:sldMk cId="951674149" sldId="567"/>
            <ac:spMk id="10" creationId="{D9CC6BAA-1D06-0774-B4F2-1CE982CE98F6}"/>
          </ac:spMkLst>
        </pc:spChg>
      </pc:sldChg>
      <pc:sldChg chg="del">
        <pc:chgData name="Kevin O'Kula" userId="1483806d366b25f4" providerId="LiveId" clId="{F5E91C0C-667F-420C-9C89-9127E1918994}" dt="2023-09-12T10:26:28.333" v="30" actId="47"/>
        <pc:sldMkLst>
          <pc:docMk/>
          <pc:sldMk cId="3152245396" sldId="570"/>
        </pc:sldMkLst>
      </pc:sldChg>
      <pc:sldChg chg="del">
        <pc:chgData name="Kevin O'Kula" userId="1483806d366b25f4" providerId="LiveId" clId="{F5E91C0C-667F-420C-9C89-9127E1918994}" dt="2023-09-12T10:26:28.333" v="30" actId="47"/>
        <pc:sldMkLst>
          <pc:docMk/>
          <pc:sldMk cId="1904938032" sldId="574"/>
        </pc:sldMkLst>
      </pc:sldChg>
      <pc:sldChg chg="del">
        <pc:chgData name="Kevin O'Kula" userId="1483806d366b25f4" providerId="LiveId" clId="{F5E91C0C-667F-420C-9C89-9127E1918994}" dt="2023-09-12T10:26:28.333" v="30" actId="47"/>
        <pc:sldMkLst>
          <pc:docMk/>
          <pc:sldMk cId="1960628842" sldId="575"/>
        </pc:sldMkLst>
      </pc:sldChg>
      <pc:sldChg chg="del">
        <pc:chgData name="Kevin O'Kula" userId="1483806d366b25f4" providerId="LiveId" clId="{F5E91C0C-667F-420C-9C89-9127E1918994}" dt="2023-09-12T10:26:28.333" v="30" actId="47"/>
        <pc:sldMkLst>
          <pc:docMk/>
          <pc:sldMk cId="3347681655" sldId="577"/>
        </pc:sldMkLst>
      </pc:sldChg>
      <pc:sldChg chg="modSp mod">
        <pc:chgData name="Kevin O'Kula" userId="1483806d366b25f4" providerId="LiveId" clId="{F5E91C0C-667F-420C-9C89-9127E1918994}" dt="2023-09-12T10:25:24.174" v="9" actId="20577"/>
        <pc:sldMkLst>
          <pc:docMk/>
          <pc:sldMk cId="3020490985" sldId="586"/>
        </pc:sldMkLst>
        <pc:spChg chg="mod">
          <ac:chgData name="Kevin O'Kula" userId="1483806d366b25f4" providerId="LiveId" clId="{F5E91C0C-667F-420C-9C89-9127E1918994}" dt="2023-09-12T10:25:24.174" v="9" actId="20577"/>
          <ac:spMkLst>
            <pc:docMk/>
            <pc:sldMk cId="3020490985" sldId="586"/>
            <ac:spMk id="3" creationId="{A21EE0ED-BA41-7162-60E1-DA9C9453D1C2}"/>
          </ac:spMkLst>
        </pc:spChg>
      </pc:sldChg>
      <pc:sldChg chg="modSp mod">
        <pc:chgData name="Kevin O'Kula" userId="1483806d366b25f4" providerId="LiveId" clId="{F5E91C0C-667F-420C-9C89-9127E1918994}" dt="2023-09-12T10:25:42.005" v="19" actId="20577"/>
        <pc:sldMkLst>
          <pc:docMk/>
          <pc:sldMk cId="3961250999" sldId="587"/>
        </pc:sldMkLst>
        <pc:spChg chg="mod">
          <ac:chgData name="Kevin O'Kula" userId="1483806d366b25f4" providerId="LiveId" clId="{F5E91C0C-667F-420C-9C89-9127E1918994}" dt="2023-09-12T10:25:42.005" v="19" actId="20577"/>
          <ac:spMkLst>
            <pc:docMk/>
            <pc:sldMk cId="3961250999" sldId="587"/>
            <ac:spMk id="3" creationId="{A21EE0ED-BA41-7162-60E1-DA9C9453D1C2}"/>
          </ac:spMkLst>
        </pc:spChg>
      </pc:sldChg>
      <pc:sldChg chg="modSp mod">
        <pc:chgData name="Kevin O'Kula" userId="1483806d366b25f4" providerId="LiveId" clId="{F5E91C0C-667F-420C-9C89-9127E1918994}" dt="2023-09-12T10:25:53.428" v="29" actId="20577"/>
        <pc:sldMkLst>
          <pc:docMk/>
          <pc:sldMk cId="3536944967" sldId="588"/>
        </pc:sldMkLst>
        <pc:spChg chg="mod">
          <ac:chgData name="Kevin O'Kula" userId="1483806d366b25f4" providerId="LiveId" clId="{F5E91C0C-667F-420C-9C89-9127E1918994}" dt="2023-09-12T10:25:53.428" v="29" actId="20577"/>
          <ac:spMkLst>
            <pc:docMk/>
            <pc:sldMk cId="3536944967" sldId="588"/>
            <ac:spMk id="3" creationId="{A21EE0ED-BA41-7162-60E1-DA9C9453D1C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606E60D-ADA4-4CCD-753B-BB03307CFBC9}"/>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r>
              <a:rPr lang="en-US"/>
              <a:t>PSA 2023 Paper</a:t>
            </a:r>
          </a:p>
        </p:txBody>
      </p:sp>
      <p:sp>
        <p:nvSpPr>
          <p:cNvPr id="3" name="Date Placeholder 2">
            <a:extLst>
              <a:ext uri="{FF2B5EF4-FFF2-40B4-BE49-F238E27FC236}">
                <a16:creationId xmlns:a16="http://schemas.microsoft.com/office/drawing/2014/main" id="{B1513149-F009-5275-A61D-9B842117E28F}"/>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B17C3AAB-4EC3-4A48-9BE2-64D238D714D5}" type="datetimeFigureOut">
              <a:rPr lang="en-US" smtClean="0"/>
              <a:t>9/11/2023</a:t>
            </a:fld>
            <a:endParaRPr lang="en-US"/>
          </a:p>
        </p:txBody>
      </p:sp>
      <p:sp>
        <p:nvSpPr>
          <p:cNvPr id="4" name="Footer Placeholder 3">
            <a:extLst>
              <a:ext uri="{FF2B5EF4-FFF2-40B4-BE49-F238E27FC236}">
                <a16:creationId xmlns:a16="http://schemas.microsoft.com/office/drawing/2014/main" id="{3C5085AA-B74F-78A0-08CC-DD66289A25E4}"/>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B451BBC-EC44-91C2-E8A1-EAEDBC278B0B}"/>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C34CC274-BDCE-4D42-A3FB-4F01A92FD881}" type="slidenum">
              <a:rPr lang="en-US" smtClean="0"/>
              <a:t>‹#›</a:t>
            </a:fld>
            <a:endParaRPr lang="en-US"/>
          </a:p>
        </p:txBody>
      </p:sp>
    </p:spTree>
    <p:extLst>
      <p:ext uri="{BB962C8B-B14F-4D97-AF65-F5344CB8AC3E}">
        <p14:creationId xmlns:p14="http://schemas.microsoft.com/office/powerpoint/2010/main" val="3596663382"/>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r>
              <a:rPr lang="en-US"/>
              <a:t>PSA 2023 Paper</a:t>
            </a:r>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BECE5366-D1C9-CC4C-A84C-6A1538715C6D}" type="datetimeFigureOut">
              <a:rPr lang="en-US" smtClean="0"/>
              <a:t>9/11/2023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18C8934-3BC4-8546-97F7-B3C25710E6EF}" type="slidenum">
              <a:rPr lang="en-US" smtClean="0"/>
              <a:t>‹#›</a:t>
            </a:fld>
            <a:endParaRPr lang="en-US"/>
          </a:p>
        </p:txBody>
      </p:sp>
    </p:spTree>
    <p:extLst>
      <p:ext uri="{BB962C8B-B14F-4D97-AF65-F5344CB8AC3E}">
        <p14:creationId xmlns:p14="http://schemas.microsoft.com/office/powerpoint/2010/main" val="330776452"/>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1</a:t>
            </a:fld>
            <a:endParaRPr lang="en-US" dirty="0"/>
          </a:p>
        </p:txBody>
      </p:sp>
      <p:sp>
        <p:nvSpPr>
          <p:cNvPr id="5" name="Header Placeholder 4">
            <a:extLst>
              <a:ext uri="{FF2B5EF4-FFF2-40B4-BE49-F238E27FC236}">
                <a16:creationId xmlns:a16="http://schemas.microsoft.com/office/drawing/2014/main" id="{48088D7E-9AA3-C672-517F-C286432BA59C}"/>
              </a:ext>
            </a:extLst>
          </p:cNvPr>
          <p:cNvSpPr>
            <a:spLocks noGrp="1"/>
          </p:cNvSpPr>
          <p:nvPr>
            <p:ph type="hdr" sz="quarter"/>
          </p:nvPr>
        </p:nvSpPr>
        <p:spPr/>
        <p:txBody>
          <a:bodyPr/>
          <a:lstStyle/>
          <a:p>
            <a:r>
              <a:rPr lang="en-US" dirty="0"/>
              <a:t>PSA 2023 Paper</a:t>
            </a:r>
          </a:p>
        </p:txBody>
      </p:sp>
    </p:spTree>
    <p:extLst>
      <p:ext uri="{BB962C8B-B14F-4D97-AF65-F5344CB8AC3E}">
        <p14:creationId xmlns:p14="http://schemas.microsoft.com/office/powerpoint/2010/main" val="29156374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8C8934-3BC4-8546-97F7-B3C25710E6EF}" type="slidenum">
              <a:rPr lang="en-US" smtClean="0"/>
              <a:t>10</a:t>
            </a:fld>
            <a:endParaRPr lang="en-US"/>
          </a:p>
        </p:txBody>
      </p:sp>
      <p:sp>
        <p:nvSpPr>
          <p:cNvPr id="5" name="Header Placeholder 4">
            <a:extLst>
              <a:ext uri="{FF2B5EF4-FFF2-40B4-BE49-F238E27FC236}">
                <a16:creationId xmlns:a16="http://schemas.microsoft.com/office/drawing/2014/main" id="{A7113FE4-B43B-CF9D-8C4C-401609E48767}"/>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1188612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11</a:t>
            </a:fld>
            <a:endParaRPr lang="en-US" dirty="0"/>
          </a:p>
        </p:txBody>
      </p:sp>
      <p:sp>
        <p:nvSpPr>
          <p:cNvPr id="5" name="Header Placeholder 4">
            <a:extLst>
              <a:ext uri="{FF2B5EF4-FFF2-40B4-BE49-F238E27FC236}">
                <a16:creationId xmlns:a16="http://schemas.microsoft.com/office/drawing/2014/main" id="{A7113FE4-B43B-CF9D-8C4C-401609E48767}"/>
              </a:ext>
            </a:extLst>
          </p:cNvPr>
          <p:cNvSpPr>
            <a:spLocks noGrp="1"/>
          </p:cNvSpPr>
          <p:nvPr>
            <p:ph type="hdr" sz="quarter"/>
          </p:nvPr>
        </p:nvSpPr>
        <p:spPr/>
        <p:txBody>
          <a:bodyPr/>
          <a:lstStyle/>
          <a:p>
            <a:r>
              <a:rPr lang="en-US" dirty="0"/>
              <a:t>PSA 2023 Paper</a:t>
            </a:r>
          </a:p>
        </p:txBody>
      </p:sp>
    </p:spTree>
    <p:extLst>
      <p:ext uri="{BB962C8B-B14F-4D97-AF65-F5344CB8AC3E}">
        <p14:creationId xmlns:p14="http://schemas.microsoft.com/office/powerpoint/2010/main" val="1369048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12</a:t>
            </a:fld>
            <a:endParaRPr lang="en-US" dirty="0"/>
          </a:p>
        </p:txBody>
      </p:sp>
      <p:sp>
        <p:nvSpPr>
          <p:cNvPr id="5" name="Header Placeholder 4">
            <a:extLst>
              <a:ext uri="{FF2B5EF4-FFF2-40B4-BE49-F238E27FC236}">
                <a16:creationId xmlns:a16="http://schemas.microsoft.com/office/drawing/2014/main" id="{560F414E-ECE9-F57E-CCA8-7E67081D0027}"/>
              </a:ext>
            </a:extLst>
          </p:cNvPr>
          <p:cNvSpPr>
            <a:spLocks noGrp="1"/>
          </p:cNvSpPr>
          <p:nvPr>
            <p:ph type="hdr" sz="quarter"/>
          </p:nvPr>
        </p:nvSpPr>
        <p:spPr/>
        <p:txBody>
          <a:bodyPr/>
          <a:lstStyle/>
          <a:p>
            <a:r>
              <a:rPr lang="en-US" dirty="0"/>
              <a:t>PSA 2023 Paper</a:t>
            </a:r>
          </a:p>
        </p:txBody>
      </p:sp>
    </p:spTree>
    <p:extLst>
      <p:ext uri="{BB962C8B-B14F-4D97-AF65-F5344CB8AC3E}">
        <p14:creationId xmlns:p14="http://schemas.microsoft.com/office/powerpoint/2010/main" val="2619600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8C8934-3BC4-8546-97F7-B3C25710E6EF}" type="slidenum">
              <a:rPr lang="en-US" smtClean="0"/>
              <a:t>13</a:t>
            </a:fld>
            <a:endParaRPr lang="en-US"/>
          </a:p>
        </p:txBody>
      </p:sp>
      <p:sp>
        <p:nvSpPr>
          <p:cNvPr id="5" name="Header Placeholder 4">
            <a:extLst>
              <a:ext uri="{FF2B5EF4-FFF2-40B4-BE49-F238E27FC236}">
                <a16:creationId xmlns:a16="http://schemas.microsoft.com/office/drawing/2014/main" id="{560F414E-ECE9-F57E-CCA8-7E67081D0027}"/>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1154247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8C8934-3BC4-8546-97F7-B3C25710E6EF}" type="slidenum">
              <a:rPr lang="en-US" smtClean="0"/>
              <a:t>14</a:t>
            </a:fld>
            <a:endParaRPr lang="en-US"/>
          </a:p>
        </p:txBody>
      </p:sp>
      <p:sp>
        <p:nvSpPr>
          <p:cNvPr id="5" name="Header Placeholder 4">
            <a:extLst>
              <a:ext uri="{FF2B5EF4-FFF2-40B4-BE49-F238E27FC236}">
                <a16:creationId xmlns:a16="http://schemas.microsoft.com/office/drawing/2014/main" id="{69479658-36B3-F9BB-9A21-E334AB3DF038}"/>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771635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European Safety and Environmental Assessment of Fusion Power (SEAFP)</a:t>
            </a:r>
          </a:p>
        </p:txBody>
      </p:sp>
      <p:sp>
        <p:nvSpPr>
          <p:cNvPr id="4" name="Slide Number Placeholder 3"/>
          <p:cNvSpPr>
            <a:spLocks noGrp="1"/>
          </p:cNvSpPr>
          <p:nvPr>
            <p:ph type="sldNum" sz="quarter" idx="5"/>
          </p:nvPr>
        </p:nvSpPr>
        <p:spPr/>
        <p:txBody>
          <a:bodyPr/>
          <a:lstStyle/>
          <a:p>
            <a:fld id="{218C8934-3BC4-8546-97F7-B3C25710E6EF}" type="slidenum">
              <a:rPr lang="en-US" smtClean="0"/>
              <a:t>15</a:t>
            </a:fld>
            <a:endParaRPr lang="en-US"/>
          </a:p>
        </p:txBody>
      </p:sp>
      <p:sp>
        <p:nvSpPr>
          <p:cNvPr id="5" name="Header Placeholder 4">
            <a:extLst>
              <a:ext uri="{FF2B5EF4-FFF2-40B4-BE49-F238E27FC236}">
                <a16:creationId xmlns:a16="http://schemas.microsoft.com/office/drawing/2014/main" id="{02E23961-F1DF-4F2B-4FED-50D526C7B329}"/>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2740262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Goossens</a:t>
            </a:r>
            <a:r>
              <a:rPr lang="en-US" dirty="0"/>
              <a:t>, L. H. J. et al., Probabilistic Accident Consequence Uncertainty Analysis, Uncertainty Assessment for Internal Dosimetry, Vol. 1 &amp; 2, NUREG/CR-6571, EUR16773, SAND98-0119, USNRC, Washington, DC, 1998</a:t>
            </a:r>
          </a:p>
          <a:p>
            <a:endParaRPr lang="en-US" dirty="0"/>
          </a:p>
          <a:p>
            <a:r>
              <a:rPr lang="en-US" dirty="0"/>
              <a:t>Brown, J. et al., “Probabilistic Accident Consequence Uncertainty Analysis, Food Chain Uncertainty Assessment,” Vol. 1 &amp; 2, NUREG/CR-6523, EUR 16771, SAND97-0335, USNRC, Washington, DC, 1999</a:t>
            </a:r>
          </a:p>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16</a:t>
            </a:fld>
            <a:endParaRPr lang="en-US"/>
          </a:p>
        </p:txBody>
      </p:sp>
      <p:sp>
        <p:nvSpPr>
          <p:cNvPr id="5" name="Header Placeholder 4">
            <a:extLst>
              <a:ext uri="{FF2B5EF4-FFF2-40B4-BE49-F238E27FC236}">
                <a16:creationId xmlns:a16="http://schemas.microsoft.com/office/drawing/2014/main" id="{02E23961-F1DF-4F2B-4FED-50D526C7B329}"/>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2539800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8C8934-3BC4-8546-97F7-B3C25710E6EF}" type="slidenum">
              <a:rPr lang="en-US" smtClean="0"/>
              <a:t>17</a:t>
            </a:fld>
            <a:endParaRPr lang="en-US"/>
          </a:p>
        </p:txBody>
      </p:sp>
      <p:sp>
        <p:nvSpPr>
          <p:cNvPr id="5" name="Header Placeholder 4">
            <a:extLst>
              <a:ext uri="{FF2B5EF4-FFF2-40B4-BE49-F238E27FC236}">
                <a16:creationId xmlns:a16="http://schemas.microsoft.com/office/drawing/2014/main" id="{E74AAE4F-C5E4-6852-EC5F-E44BB9A773DE}"/>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18280532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8C8934-3BC4-8546-97F7-B3C25710E6EF}" type="slidenum">
              <a:rPr lang="en-US" smtClean="0"/>
              <a:t>18</a:t>
            </a:fld>
            <a:endParaRPr lang="en-US"/>
          </a:p>
        </p:txBody>
      </p:sp>
      <p:sp>
        <p:nvSpPr>
          <p:cNvPr id="5" name="Header Placeholder 4">
            <a:extLst>
              <a:ext uri="{FF2B5EF4-FFF2-40B4-BE49-F238E27FC236}">
                <a16:creationId xmlns:a16="http://schemas.microsoft.com/office/drawing/2014/main" id="{398B463D-015D-2D60-FE56-B5D79BD32797}"/>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1615824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19</a:t>
            </a:fld>
            <a:endParaRPr lang="en-US"/>
          </a:p>
        </p:txBody>
      </p:sp>
      <p:sp>
        <p:nvSpPr>
          <p:cNvPr id="5" name="Header Placeholder 4">
            <a:extLst>
              <a:ext uri="{FF2B5EF4-FFF2-40B4-BE49-F238E27FC236}">
                <a16:creationId xmlns:a16="http://schemas.microsoft.com/office/drawing/2014/main" id="{711B1996-7724-438C-8D1D-208ACD998D34}"/>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441598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2</a:t>
            </a:fld>
            <a:endParaRPr lang="en-US" dirty="0"/>
          </a:p>
        </p:txBody>
      </p:sp>
      <p:sp>
        <p:nvSpPr>
          <p:cNvPr id="5" name="Header Placeholder 4">
            <a:extLst>
              <a:ext uri="{FF2B5EF4-FFF2-40B4-BE49-F238E27FC236}">
                <a16:creationId xmlns:a16="http://schemas.microsoft.com/office/drawing/2014/main" id="{224117C2-30B0-9FDA-4BE6-D0E2249F6231}"/>
              </a:ext>
            </a:extLst>
          </p:cNvPr>
          <p:cNvSpPr>
            <a:spLocks noGrp="1"/>
          </p:cNvSpPr>
          <p:nvPr>
            <p:ph type="hdr" sz="quarter"/>
          </p:nvPr>
        </p:nvSpPr>
        <p:spPr/>
        <p:txBody>
          <a:bodyPr/>
          <a:lstStyle/>
          <a:p>
            <a:r>
              <a:rPr lang="en-US" dirty="0"/>
              <a:t>PSA 2023 Paper</a:t>
            </a:r>
          </a:p>
        </p:txBody>
      </p:sp>
    </p:spTree>
    <p:extLst>
      <p:ext uri="{BB962C8B-B14F-4D97-AF65-F5344CB8AC3E}">
        <p14:creationId xmlns:p14="http://schemas.microsoft.com/office/powerpoint/2010/main" val="594936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8C8934-3BC4-8546-97F7-B3C25710E6EF}" type="slidenum">
              <a:rPr lang="en-US" smtClean="0"/>
              <a:t>20</a:t>
            </a:fld>
            <a:endParaRPr lang="en-US"/>
          </a:p>
        </p:txBody>
      </p:sp>
      <p:sp>
        <p:nvSpPr>
          <p:cNvPr id="5" name="Header Placeholder 4">
            <a:extLst>
              <a:ext uri="{FF2B5EF4-FFF2-40B4-BE49-F238E27FC236}">
                <a16:creationId xmlns:a16="http://schemas.microsoft.com/office/drawing/2014/main" id="{F3544160-8120-9137-B9A3-CD14EC5D752E}"/>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19262057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8C8934-3BC4-8546-97F7-B3C25710E6EF}" type="slidenum">
              <a:rPr lang="en-US" smtClean="0"/>
              <a:t>21</a:t>
            </a:fld>
            <a:endParaRPr lang="en-US"/>
          </a:p>
        </p:txBody>
      </p:sp>
      <p:sp>
        <p:nvSpPr>
          <p:cNvPr id="5" name="Header Placeholder 4">
            <a:extLst>
              <a:ext uri="{FF2B5EF4-FFF2-40B4-BE49-F238E27FC236}">
                <a16:creationId xmlns:a16="http://schemas.microsoft.com/office/drawing/2014/main" id="{F3544160-8120-9137-B9A3-CD14EC5D752E}"/>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1642659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8C8934-3BC4-8546-97F7-B3C25710E6EF}" type="slidenum">
              <a:rPr lang="en-US" smtClean="0"/>
              <a:t>22</a:t>
            </a:fld>
            <a:endParaRPr lang="en-US"/>
          </a:p>
        </p:txBody>
      </p:sp>
      <p:sp>
        <p:nvSpPr>
          <p:cNvPr id="5" name="Header Placeholder 4">
            <a:extLst>
              <a:ext uri="{FF2B5EF4-FFF2-40B4-BE49-F238E27FC236}">
                <a16:creationId xmlns:a16="http://schemas.microsoft.com/office/drawing/2014/main" id="{F3544160-8120-9137-B9A3-CD14EC5D752E}"/>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572690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3</a:t>
            </a:fld>
            <a:endParaRPr lang="en-US" dirty="0"/>
          </a:p>
        </p:txBody>
      </p:sp>
      <p:sp>
        <p:nvSpPr>
          <p:cNvPr id="5" name="Header Placeholder 4">
            <a:extLst>
              <a:ext uri="{FF2B5EF4-FFF2-40B4-BE49-F238E27FC236}">
                <a16:creationId xmlns:a16="http://schemas.microsoft.com/office/drawing/2014/main" id="{224117C2-30B0-9FDA-4BE6-D0E2249F6231}"/>
              </a:ext>
            </a:extLst>
          </p:cNvPr>
          <p:cNvSpPr>
            <a:spLocks noGrp="1"/>
          </p:cNvSpPr>
          <p:nvPr>
            <p:ph type="hdr" sz="quarter"/>
          </p:nvPr>
        </p:nvSpPr>
        <p:spPr/>
        <p:txBody>
          <a:bodyPr/>
          <a:lstStyle/>
          <a:p>
            <a:r>
              <a:rPr lang="en-US" dirty="0"/>
              <a:t>PSA 2023 Paper</a:t>
            </a:r>
          </a:p>
        </p:txBody>
      </p:sp>
    </p:spTree>
    <p:extLst>
      <p:ext uri="{BB962C8B-B14F-4D97-AF65-F5344CB8AC3E}">
        <p14:creationId xmlns:p14="http://schemas.microsoft.com/office/powerpoint/2010/main" val="1711886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4</a:t>
            </a:fld>
            <a:endParaRPr lang="en-US" dirty="0"/>
          </a:p>
        </p:txBody>
      </p:sp>
      <p:sp>
        <p:nvSpPr>
          <p:cNvPr id="5" name="Header Placeholder 4">
            <a:extLst>
              <a:ext uri="{FF2B5EF4-FFF2-40B4-BE49-F238E27FC236}">
                <a16:creationId xmlns:a16="http://schemas.microsoft.com/office/drawing/2014/main" id="{C7D60A94-F39F-2B5F-130B-F5CDAFA7B68A}"/>
              </a:ext>
            </a:extLst>
          </p:cNvPr>
          <p:cNvSpPr>
            <a:spLocks noGrp="1"/>
          </p:cNvSpPr>
          <p:nvPr>
            <p:ph type="hdr" sz="quarter"/>
          </p:nvPr>
        </p:nvSpPr>
        <p:spPr/>
        <p:txBody>
          <a:bodyPr/>
          <a:lstStyle/>
          <a:p>
            <a:r>
              <a:rPr lang="en-US" dirty="0"/>
              <a:t>PSA 2023 Paper</a:t>
            </a:r>
          </a:p>
        </p:txBody>
      </p:sp>
    </p:spTree>
    <p:extLst>
      <p:ext uri="{BB962C8B-B14F-4D97-AF65-F5344CB8AC3E}">
        <p14:creationId xmlns:p14="http://schemas.microsoft.com/office/powerpoint/2010/main" val="3686719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AutoNum type="arabicParenBoth"/>
            </a:pPr>
            <a:r>
              <a:rPr lang="en-US" dirty="0"/>
              <a:t>HTO (and HT) dry deposition with subsequent conversion of HT to HTO in the soil</a:t>
            </a:r>
          </a:p>
          <a:p>
            <a:pPr>
              <a:buAutoNum type="arabicParenBoth"/>
            </a:pPr>
            <a:r>
              <a:rPr lang="en-US" dirty="0"/>
              <a:t>HTO uptake from the atmosphere by vegetation</a:t>
            </a:r>
          </a:p>
          <a:p>
            <a:pPr>
              <a:buAutoNum type="arabicParenBoth"/>
            </a:pPr>
            <a:r>
              <a:rPr lang="en-US" dirty="0"/>
              <a:t>Re-emission of HTO from the soil and vegetation</a:t>
            </a:r>
          </a:p>
          <a:p>
            <a:pPr>
              <a:buAutoNum type="arabicParenBoth"/>
            </a:pPr>
            <a:r>
              <a:rPr lang="en-US" dirty="0"/>
              <a:t>HTO uptake by the root system of vegetation</a:t>
            </a:r>
          </a:p>
          <a:p>
            <a:pPr>
              <a:buAutoNum type="arabicParenBoth"/>
            </a:pPr>
            <a:r>
              <a:rPr lang="en-US" dirty="0"/>
              <a:t>HTO diffusion and transport into soil layers; and </a:t>
            </a:r>
          </a:p>
          <a:p>
            <a:pPr>
              <a:buAutoNum type="arabicParenBoth"/>
            </a:pPr>
            <a:r>
              <a:rPr lang="en-US" dirty="0"/>
              <a:t>HTO conversion into OBT in vegetation; and</a:t>
            </a:r>
          </a:p>
          <a:p>
            <a:pPr>
              <a:buAutoNum type="arabicParenBoth"/>
            </a:pPr>
            <a:r>
              <a:rPr lang="en-US" dirty="0"/>
              <a:t>Wet deposition of HTO due to precipitation</a:t>
            </a:r>
          </a:p>
          <a:p>
            <a:endParaRPr lang="en-US" dirty="0"/>
          </a:p>
        </p:txBody>
      </p:sp>
      <p:sp>
        <p:nvSpPr>
          <p:cNvPr id="4" name="Slide Number Placeholder 3"/>
          <p:cNvSpPr>
            <a:spLocks noGrp="1"/>
          </p:cNvSpPr>
          <p:nvPr>
            <p:ph type="sldNum" sz="quarter" idx="5"/>
          </p:nvPr>
        </p:nvSpPr>
        <p:spPr/>
        <p:txBody>
          <a:bodyPr/>
          <a:lstStyle/>
          <a:p>
            <a:fld id="{2E238F5B-A335-48F3-A5C9-43BBFC5C6595}" type="slidenum">
              <a:rPr lang="en-US" smtClean="0"/>
              <a:t>5</a:t>
            </a:fld>
            <a:endParaRPr lang="en-US"/>
          </a:p>
        </p:txBody>
      </p:sp>
      <p:sp>
        <p:nvSpPr>
          <p:cNvPr id="5" name="Header Placeholder 4">
            <a:extLst>
              <a:ext uri="{FF2B5EF4-FFF2-40B4-BE49-F238E27FC236}">
                <a16:creationId xmlns:a16="http://schemas.microsoft.com/office/drawing/2014/main" id="{C7C1595C-BB25-09F7-5EF7-38C9AE0BC086}"/>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3785398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6</a:t>
            </a:fld>
            <a:endParaRPr lang="en-US" dirty="0"/>
          </a:p>
        </p:txBody>
      </p:sp>
      <p:sp>
        <p:nvSpPr>
          <p:cNvPr id="5" name="Header Placeholder 4">
            <a:extLst>
              <a:ext uri="{FF2B5EF4-FFF2-40B4-BE49-F238E27FC236}">
                <a16:creationId xmlns:a16="http://schemas.microsoft.com/office/drawing/2014/main" id="{C7D60A94-F39F-2B5F-130B-F5CDAFA7B68A}"/>
              </a:ext>
            </a:extLst>
          </p:cNvPr>
          <p:cNvSpPr>
            <a:spLocks noGrp="1"/>
          </p:cNvSpPr>
          <p:nvPr>
            <p:ph type="hdr" sz="quarter"/>
          </p:nvPr>
        </p:nvSpPr>
        <p:spPr/>
        <p:txBody>
          <a:bodyPr/>
          <a:lstStyle/>
          <a:p>
            <a:r>
              <a:rPr lang="en-US" dirty="0"/>
              <a:t>PSA 2023 Paper</a:t>
            </a:r>
          </a:p>
        </p:txBody>
      </p:sp>
    </p:spTree>
    <p:extLst>
      <p:ext uri="{BB962C8B-B14F-4D97-AF65-F5344CB8AC3E}">
        <p14:creationId xmlns:p14="http://schemas.microsoft.com/office/powerpoint/2010/main" val="1575219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8C8934-3BC4-8546-97F7-B3C25710E6EF}" type="slidenum">
              <a:rPr lang="en-US" smtClean="0"/>
              <a:t>7</a:t>
            </a:fld>
            <a:endParaRPr lang="en-US"/>
          </a:p>
        </p:txBody>
      </p:sp>
      <p:sp>
        <p:nvSpPr>
          <p:cNvPr id="5" name="Header Placeholder 4">
            <a:extLst>
              <a:ext uri="{FF2B5EF4-FFF2-40B4-BE49-F238E27FC236}">
                <a16:creationId xmlns:a16="http://schemas.microsoft.com/office/drawing/2014/main" id="{187C1126-3785-5E01-71B9-CA3F1322615E}"/>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1925054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8</a:t>
            </a:fld>
            <a:endParaRPr lang="en-US"/>
          </a:p>
        </p:txBody>
      </p:sp>
      <p:sp>
        <p:nvSpPr>
          <p:cNvPr id="5" name="Header Placeholder 4">
            <a:extLst>
              <a:ext uri="{FF2B5EF4-FFF2-40B4-BE49-F238E27FC236}">
                <a16:creationId xmlns:a16="http://schemas.microsoft.com/office/drawing/2014/main" id="{C7D60A94-F39F-2B5F-130B-F5CDAFA7B68A}"/>
              </a:ext>
            </a:extLst>
          </p:cNvPr>
          <p:cNvSpPr>
            <a:spLocks noGrp="1"/>
          </p:cNvSpPr>
          <p:nvPr>
            <p:ph type="hdr" sz="quarter"/>
          </p:nvPr>
        </p:nvSpPr>
        <p:spPr/>
        <p:txBody>
          <a:bodyPr/>
          <a:lstStyle/>
          <a:p>
            <a:r>
              <a:rPr lang="en-US"/>
              <a:t>PSA 2023 Paper</a:t>
            </a:r>
          </a:p>
        </p:txBody>
      </p:sp>
    </p:spTree>
    <p:extLst>
      <p:ext uri="{BB962C8B-B14F-4D97-AF65-F5344CB8AC3E}">
        <p14:creationId xmlns:p14="http://schemas.microsoft.com/office/powerpoint/2010/main" val="3430208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C8934-3BC4-8546-97F7-B3C25710E6EF}" type="slidenum">
              <a:rPr lang="en-US" smtClean="0"/>
              <a:t>9</a:t>
            </a:fld>
            <a:endParaRPr lang="en-US" dirty="0"/>
          </a:p>
        </p:txBody>
      </p:sp>
      <p:sp>
        <p:nvSpPr>
          <p:cNvPr id="5" name="Header Placeholder 4">
            <a:extLst>
              <a:ext uri="{FF2B5EF4-FFF2-40B4-BE49-F238E27FC236}">
                <a16:creationId xmlns:a16="http://schemas.microsoft.com/office/drawing/2014/main" id="{A7113FE4-B43B-CF9D-8C4C-401609E48767}"/>
              </a:ext>
            </a:extLst>
          </p:cNvPr>
          <p:cNvSpPr>
            <a:spLocks noGrp="1"/>
          </p:cNvSpPr>
          <p:nvPr>
            <p:ph type="hdr" sz="quarter"/>
          </p:nvPr>
        </p:nvSpPr>
        <p:spPr/>
        <p:txBody>
          <a:bodyPr/>
          <a:lstStyle/>
          <a:p>
            <a:r>
              <a:rPr lang="en-US" dirty="0"/>
              <a:t>PSA 2023 Paper</a:t>
            </a:r>
          </a:p>
        </p:txBody>
      </p:sp>
    </p:spTree>
    <p:extLst>
      <p:ext uri="{BB962C8B-B14F-4D97-AF65-F5344CB8AC3E}">
        <p14:creationId xmlns:p14="http://schemas.microsoft.com/office/powerpoint/2010/main" val="21677782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99963F-D8E4-0849-A180-E3D840C9BD31}"/>
              </a:ext>
            </a:extLst>
          </p:cNvPr>
          <p:cNvSpPr/>
          <p:nvPr userDrawn="1"/>
        </p:nvSpPr>
        <p:spPr>
          <a:xfrm>
            <a:off x="2864224" y="-683149"/>
            <a:ext cx="9327776" cy="6858000"/>
          </a:xfrm>
          <a:prstGeom prst="rect">
            <a:avLst/>
          </a:prstGeom>
          <a:gradFill flip="none" rotWithShape="1">
            <a:gsLst>
              <a:gs pos="30000">
                <a:schemeClr val="accent1">
                  <a:lumMod val="5000"/>
                  <a:lumOff val="95000"/>
                  <a:alpha val="0"/>
                </a:schemeClr>
              </a:gs>
              <a:gs pos="100000">
                <a:schemeClr val="tx2">
                  <a:lumMod val="14000"/>
                  <a:lumOff val="8600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624569" y="813748"/>
            <a:ext cx="6493519" cy="3213847"/>
          </a:xfrm>
        </p:spPr>
        <p:txBody>
          <a:bodyPr anchor="b">
            <a:normAutofit/>
          </a:bodyPr>
          <a:lstStyle>
            <a:lvl1pPr algn="l">
              <a:defRPr sz="7200" b="1" i="0">
                <a:solidFill>
                  <a:srgbClr val="004B98"/>
                </a:solidFill>
                <a:effectLst/>
                <a:latin typeface="Franklin Gothic Demi Cond" panose="020B0603020102020204" pitchFamily="34" charset="0"/>
              </a:defRPr>
            </a:lvl1pPr>
          </a:lstStyle>
          <a:p>
            <a:r>
              <a:rPr lang="en-US" dirty="0"/>
              <a:t>Click to edit Master title style</a:t>
            </a:r>
          </a:p>
        </p:txBody>
      </p:sp>
      <p:sp>
        <p:nvSpPr>
          <p:cNvPr id="3" name="Subtitle 2"/>
          <p:cNvSpPr>
            <a:spLocks noGrp="1"/>
          </p:cNvSpPr>
          <p:nvPr>
            <p:ph type="subTitle" idx="1"/>
          </p:nvPr>
        </p:nvSpPr>
        <p:spPr>
          <a:xfrm>
            <a:off x="7455982" y="2160227"/>
            <a:ext cx="4398123" cy="1867368"/>
          </a:xfrm>
        </p:spPr>
        <p:txBody>
          <a:bodyPr>
            <a:normAutofit/>
          </a:bodyPr>
          <a:lstStyle>
            <a:lvl1pPr marL="0" indent="0" algn="l">
              <a:buNone/>
              <a:defRPr sz="3200" b="0" i="0">
                <a:solidFill>
                  <a:schemeClr val="bg2">
                    <a:lumMod val="10000"/>
                  </a:schemeClr>
                </a:solidFill>
                <a:effectLst/>
                <a:latin typeface="Franklin Gothic Medium" panose="020B06030201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867B53B0-8AFB-A465-6F86-ED706F2F5A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4974" y="6099858"/>
            <a:ext cx="1464861" cy="515184"/>
          </a:xfrm>
          <a:prstGeom prst="rect">
            <a:avLst/>
          </a:prstGeom>
        </p:spPr>
      </p:pic>
      <p:pic>
        <p:nvPicPr>
          <p:cNvPr id="5" name="Picture 4">
            <a:extLst>
              <a:ext uri="{FF2B5EF4-FFF2-40B4-BE49-F238E27FC236}">
                <a16:creationId xmlns:a16="http://schemas.microsoft.com/office/drawing/2014/main" id="{B0966F3E-A088-D001-09AC-D2CDDBDAA04F}"/>
              </a:ext>
            </a:extLst>
          </p:cNvPr>
          <p:cNvPicPr>
            <a:picLocks noChangeAspect="1"/>
          </p:cNvPicPr>
          <p:nvPr userDrawn="1"/>
        </p:nvPicPr>
        <p:blipFill>
          <a:blip r:embed="rId3"/>
          <a:stretch>
            <a:fillRect/>
          </a:stretch>
        </p:blipFill>
        <p:spPr>
          <a:xfrm>
            <a:off x="3921646" y="5232400"/>
            <a:ext cx="7932460" cy="1111935"/>
          </a:xfrm>
          <a:prstGeom prst="rect">
            <a:avLst/>
          </a:prstGeom>
        </p:spPr>
      </p:pic>
    </p:spTree>
    <p:extLst>
      <p:ext uri="{BB962C8B-B14F-4D97-AF65-F5344CB8AC3E}">
        <p14:creationId xmlns:p14="http://schemas.microsoft.com/office/powerpoint/2010/main" val="208090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BE98D0-DC3B-4ECA-9DAE-9044491EB844}" type="datetime1">
              <a:rPr lang="en-US" smtClean="0"/>
              <a:t>9/11/2023</a:t>
            </a:fld>
            <a:endParaRPr lang="en-US"/>
          </a:p>
        </p:txBody>
      </p:sp>
      <p:sp>
        <p:nvSpPr>
          <p:cNvPr id="5" name="Footer Placeholder 4"/>
          <p:cNvSpPr>
            <a:spLocks noGrp="1"/>
          </p:cNvSpPr>
          <p:nvPr>
            <p:ph type="ftr" sz="quarter" idx="11"/>
          </p:nvPr>
        </p:nvSpPr>
        <p:spPr/>
        <p:txBody>
          <a:bodyPr/>
          <a:lstStyle/>
          <a:p>
            <a:r>
              <a:rPr lang="en-US"/>
              <a:t>PSA 2023 - Selection of H-3 ACA Models</a:t>
            </a:r>
          </a:p>
        </p:txBody>
      </p:sp>
      <p:sp>
        <p:nvSpPr>
          <p:cNvPr id="6" name="Slide Number Placeholder 5"/>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899630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a:extLst>
              <a:ext uri="{FF2B5EF4-FFF2-40B4-BE49-F238E27FC236}">
                <a16:creationId xmlns:a16="http://schemas.microsoft.com/office/drawing/2014/main" id="{513462FD-6242-4F4B-AF93-9C3C5884C0E9}"/>
              </a:ext>
            </a:extLst>
          </p:cNvPr>
          <p:cNvSpPr>
            <a:spLocks noGrp="1"/>
          </p:cNvSpPr>
          <p:nvPr>
            <p:ph type="dt" sz="half" idx="10"/>
          </p:nvPr>
        </p:nvSpPr>
        <p:spPr/>
        <p:txBody>
          <a:bodyPr/>
          <a:lstStyle/>
          <a:p>
            <a:fld id="{F0F0741E-A3B6-408F-84BB-3F42B653C4F1}" type="datetime1">
              <a:rPr lang="en-US" smtClean="0"/>
              <a:t>9/11/2023</a:t>
            </a:fld>
            <a:endParaRPr lang="en-US"/>
          </a:p>
        </p:txBody>
      </p:sp>
      <p:sp>
        <p:nvSpPr>
          <p:cNvPr id="11" name="Footer Placeholder 10">
            <a:extLst>
              <a:ext uri="{FF2B5EF4-FFF2-40B4-BE49-F238E27FC236}">
                <a16:creationId xmlns:a16="http://schemas.microsoft.com/office/drawing/2014/main" id="{F5A9147D-DC56-684C-A23C-A9D29C61EC58}"/>
              </a:ext>
            </a:extLst>
          </p:cNvPr>
          <p:cNvSpPr>
            <a:spLocks noGrp="1"/>
          </p:cNvSpPr>
          <p:nvPr>
            <p:ph type="ftr" sz="quarter" idx="11"/>
          </p:nvPr>
        </p:nvSpPr>
        <p:spPr/>
        <p:txBody>
          <a:bodyPr/>
          <a:lstStyle/>
          <a:p>
            <a:r>
              <a:rPr lang="en-US"/>
              <a:t>PSA 2023 - Selection of H-3 ACA Models</a:t>
            </a:r>
          </a:p>
        </p:txBody>
      </p:sp>
      <p:sp>
        <p:nvSpPr>
          <p:cNvPr id="12" name="Slide Number Placeholder 11">
            <a:extLst>
              <a:ext uri="{FF2B5EF4-FFF2-40B4-BE49-F238E27FC236}">
                <a16:creationId xmlns:a16="http://schemas.microsoft.com/office/drawing/2014/main" id="{A3252EFE-A527-1F46-B353-FFBBC9E39A70}"/>
              </a:ext>
            </a:extLst>
          </p:cNvPr>
          <p:cNvSpPr>
            <a:spLocks noGrp="1"/>
          </p:cNvSpPr>
          <p:nvPr>
            <p:ph type="sldNum" sz="quarter" idx="12"/>
          </p:nvPr>
        </p:nvSpPr>
        <p:spPr/>
        <p:txBody>
          <a:bodyPr/>
          <a:lstStyle/>
          <a:p>
            <a:fld id="{23C6260E-304F-4BA0-8E11-6E941ACC6DAE}" type="slidenum">
              <a:rPr lang="en-US" smtClean="0"/>
              <a:pPr/>
              <a:t>‹#›</a:t>
            </a:fld>
            <a:endParaRPr lang="en-US"/>
          </a:p>
        </p:txBody>
      </p:sp>
    </p:spTree>
    <p:extLst>
      <p:ext uri="{BB962C8B-B14F-4D97-AF65-F5344CB8AC3E}">
        <p14:creationId xmlns:p14="http://schemas.microsoft.com/office/powerpoint/2010/main" val="2660515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63638" y="1801812"/>
            <a:ext cx="11214705" cy="4351338"/>
          </a:xfrm>
        </p:spPr>
        <p:txBody>
          <a:bodyPr/>
          <a:lstStyle>
            <a:lvl1pPr>
              <a:lnSpc>
                <a:spcPct val="95000"/>
              </a:lnSpc>
              <a:spcBef>
                <a:spcPts val="1800"/>
              </a:spcBef>
              <a:buClr>
                <a:schemeClr val="tx1"/>
              </a:buClr>
              <a:defRPr>
                <a:effectLst/>
              </a:defRPr>
            </a:lvl1pPr>
            <a:lvl2pPr marL="685800" indent="-228600">
              <a:lnSpc>
                <a:spcPct val="95000"/>
              </a:lnSpc>
              <a:spcBef>
                <a:spcPts val="200"/>
              </a:spcBef>
              <a:buClr>
                <a:schemeClr val="tx2"/>
              </a:buClr>
              <a:buFont typeface="Arial" panose="020B0604020202020204" pitchFamily="34" charset="0"/>
              <a:buChar char="-"/>
              <a:defRPr>
                <a:effectLst/>
              </a:defRPr>
            </a:lvl2pPr>
            <a:lvl3pPr marL="1143000" indent="-228600">
              <a:lnSpc>
                <a:spcPct val="95000"/>
              </a:lnSpc>
              <a:buClr>
                <a:schemeClr val="tx2"/>
              </a:buClr>
              <a:buFont typeface="Wingdings" panose="05000000000000000000" pitchFamily="2" charset="2"/>
              <a:buChar char="§"/>
              <a:defRPr>
                <a:effectLst/>
              </a:defRPr>
            </a:lvl3pPr>
            <a:lvl4pPr>
              <a:lnSpc>
                <a:spcPct val="95000"/>
              </a:lnSpc>
              <a:buClr>
                <a:schemeClr val="tx1"/>
              </a:buClr>
              <a:defRPr>
                <a:effectLst/>
              </a:defRPr>
            </a:lvl4pPr>
            <a:lvl5pPr>
              <a:lnSpc>
                <a:spcPct val="95000"/>
              </a:lnSpc>
              <a:buClr>
                <a:schemeClr val="tx1"/>
              </a:buClr>
              <a:defRPr>
                <a:effect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itle 14">
            <a:extLst>
              <a:ext uri="{FF2B5EF4-FFF2-40B4-BE49-F238E27FC236}">
                <a16:creationId xmlns:a16="http://schemas.microsoft.com/office/drawing/2014/main" id="{1B5ADA29-29F4-5D45-9563-67F92E85D77C}"/>
              </a:ext>
            </a:extLst>
          </p:cNvPr>
          <p:cNvSpPr>
            <a:spLocks noGrp="1"/>
          </p:cNvSpPr>
          <p:nvPr>
            <p:ph type="title"/>
          </p:nvPr>
        </p:nvSpPr>
        <p:spPr/>
        <p:txBody>
          <a:bodyPr/>
          <a:lstStyle/>
          <a:p>
            <a:r>
              <a:rPr lang="en-US"/>
              <a:t>Click to edit Master title style</a:t>
            </a:r>
          </a:p>
        </p:txBody>
      </p:sp>
      <p:sp>
        <p:nvSpPr>
          <p:cNvPr id="21" name="Slide Number Placeholder 20">
            <a:extLst>
              <a:ext uri="{FF2B5EF4-FFF2-40B4-BE49-F238E27FC236}">
                <a16:creationId xmlns:a16="http://schemas.microsoft.com/office/drawing/2014/main" id="{E364086E-566C-E542-8E7A-FED0A4C769AE}"/>
              </a:ext>
            </a:extLst>
          </p:cNvPr>
          <p:cNvSpPr>
            <a:spLocks noGrp="1"/>
          </p:cNvSpPr>
          <p:nvPr>
            <p:ph type="sldNum" sz="quarter" idx="12"/>
          </p:nvPr>
        </p:nvSpPr>
        <p:spPr>
          <a:xfrm>
            <a:off x="9035143" y="6264274"/>
            <a:ext cx="2743200" cy="365125"/>
          </a:xfrm>
        </p:spPr>
        <p:txBody>
          <a:bodyPr/>
          <a:lstStyle>
            <a:lvl1pPr algn="ctr">
              <a:defRPr>
                <a:solidFill>
                  <a:schemeClr val="tx1"/>
                </a:solidFill>
              </a:defRPr>
            </a:lvl1pPr>
          </a:lstStyle>
          <a:p>
            <a:fld id="{23C6260E-304F-4BA0-8E11-6E941ACC6DAE}" type="slidenum">
              <a:rPr lang="en-US" smtClean="0"/>
              <a:pPr/>
              <a:t>‹#›</a:t>
            </a:fld>
            <a:endParaRPr lang="en-US"/>
          </a:p>
        </p:txBody>
      </p:sp>
      <p:sp>
        <p:nvSpPr>
          <p:cNvPr id="2" name="Footer Placeholder 7">
            <a:extLst>
              <a:ext uri="{FF2B5EF4-FFF2-40B4-BE49-F238E27FC236}">
                <a16:creationId xmlns:a16="http://schemas.microsoft.com/office/drawing/2014/main" id="{3ED5DDA1-F36B-F1DF-7A14-11D155BAD52C}"/>
              </a:ext>
            </a:extLst>
          </p:cNvPr>
          <p:cNvSpPr>
            <a:spLocks noGrp="1"/>
          </p:cNvSpPr>
          <p:nvPr>
            <p:ph type="ftr" sz="quarter" idx="11"/>
          </p:nvPr>
        </p:nvSpPr>
        <p:spPr>
          <a:xfrm>
            <a:off x="563638" y="6309405"/>
            <a:ext cx="4114800" cy="365125"/>
          </a:xfrm>
        </p:spPr>
        <p:txBody>
          <a:bodyPr/>
          <a:lstStyle>
            <a:lvl1pPr algn="l">
              <a:defRPr b="1">
                <a:solidFill>
                  <a:schemeClr val="tx1"/>
                </a:solidFill>
              </a:defRPr>
            </a:lvl1pPr>
          </a:lstStyle>
          <a:p>
            <a:r>
              <a:rPr lang="en-US" sz="1400" dirty="0"/>
              <a:t>IMUG 2023</a:t>
            </a:r>
          </a:p>
        </p:txBody>
      </p:sp>
    </p:spTree>
    <p:extLst>
      <p:ext uri="{BB962C8B-B14F-4D97-AF65-F5344CB8AC3E}">
        <p14:creationId xmlns:p14="http://schemas.microsoft.com/office/powerpoint/2010/main" val="360877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5376DF4-1ADA-4AEB-9E2F-B0FA28D7C0C0}" type="datetime1">
              <a:rPr lang="en-US" smtClean="0"/>
              <a:t>9/11/2023</a:t>
            </a:fld>
            <a:endParaRPr lang="en-US"/>
          </a:p>
        </p:txBody>
      </p:sp>
      <p:sp>
        <p:nvSpPr>
          <p:cNvPr id="5" name="Footer Placeholder 4"/>
          <p:cNvSpPr>
            <a:spLocks noGrp="1"/>
          </p:cNvSpPr>
          <p:nvPr>
            <p:ph type="ftr" sz="quarter" idx="11"/>
          </p:nvPr>
        </p:nvSpPr>
        <p:spPr/>
        <p:txBody>
          <a:bodyPr/>
          <a:lstStyle/>
          <a:p>
            <a:r>
              <a:rPr lang="en-US"/>
              <a:t>PSA 2023 - Selection of H-3 ACA Models</a:t>
            </a:r>
          </a:p>
        </p:txBody>
      </p:sp>
      <p:sp>
        <p:nvSpPr>
          <p:cNvPr id="6" name="Slide Number Placeholder 5"/>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351416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0726F90-36A1-4ED9-B46B-602193362E46}" type="datetime1">
              <a:rPr lang="en-US" smtClean="0"/>
              <a:t>9/11/2023</a:t>
            </a:fld>
            <a:endParaRPr lang="en-US"/>
          </a:p>
        </p:txBody>
      </p:sp>
      <p:sp>
        <p:nvSpPr>
          <p:cNvPr id="6" name="Footer Placeholder 5"/>
          <p:cNvSpPr>
            <a:spLocks noGrp="1"/>
          </p:cNvSpPr>
          <p:nvPr>
            <p:ph type="ftr" sz="quarter" idx="11"/>
          </p:nvPr>
        </p:nvSpPr>
        <p:spPr/>
        <p:txBody>
          <a:bodyPr/>
          <a:lstStyle/>
          <a:p>
            <a:r>
              <a:rPr lang="en-US"/>
              <a:t>PSA 2023 - Selection of H-3 ACA Models</a:t>
            </a:r>
          </a:p>
        </p:txBody>
      </p:sp>
      <p:sp>
        <p:nvSpPr>
          <p:cNvPr id="7" name="Slide Number Placeholder 6"/>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4172919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1B18FC6-8FFF-4301-967C-E13983061224}" type="datetime1">
              <a:rPr lang="en-US" smtClean="0"/>
              <a:t>9/11/2023</a:t>
            </a:fld>
            <a:endParaRPr lang="en-US"/>
          </a:p>
        </p:txBody>
      </p:sp>
      <p:sp>
        <p:nvSpPr>
          <p:cNvPr id="8" name="Footer Placeholder 7"/>
          <p:cNvSpPr>
            <a:spLocks noGrp="1"/>
          </p:cNvSpPr>
          <p:nvPr>
            <p:ph type="ftr" sz="quarter" idx="11"/>
          </p:nvPr>
        </p:nvSpPr>
        <p:spPr/>
        <p:txBody>
          <a:bodyPr/>
          <a:lstStyle/>
          <a:p>
            <a:r>
              <a:rPr lang="en-US"/>
              <a:t>PSA 2023 - Selection of H-3 ACA Models</a:t>
            </a:r>
          </a:p>
        </p:txBody>
      </p:sp>
      <p:sp>
        <p:nvSpPr>
          <p:cNvPr id="9" name="Slide Number Placeholder 8"/>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423826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71FACBF-CBB1-459F-857A-EA7CCEE4E132}" type="datetime1">
              <a:rPr lang="en-US" smtClean="0"/>
              <a:t>9/11/2023</a:t>
            </a:fld>
            <a:endParaRPr lang="en-US"/>
          </a:p>
        </p:txBody>
      </p:sp>
      <p:sp>
        <p:nvSpPr>
          <p:cNvPr id="4" name="Footer Placeholder 3"/>
          <p:cNvSpPr>
            <a:spLocks noGrp="1"/>
          </p:cNvSpPr>
          <p:nvPr>
            <p:ph type="ftr" sz="quarter" idx="11"/>
          </p:nvPr>
        </p:nvSpPr>
        <p:spPr/>
        <p:txBody>
          <a:bodyPr/>
          <a:lstStyle/>
          <a:p>
            <a:r>
              <a:rPr lang="en-US"/>
              <a:t>PSA 2023 - Selection of H-3 ACA Models</a:t>
            </a:r>
          </a:p>
        </p:txBody>
      </p:sp>
      <p:sp>
        <p:nvSpPr>
          <p:cNvPr id="5" name="Slide Number Placeholder 4"/>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2498374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5DE562-D682-4A38-AA6A-F02745B13816}" type="datetime1">
              <a:rPr lang="en-US" smtClean="0"/>
              <a:t>9/11/2023</a:t>
            </a:fld>
            <a:endParaRPr lang="en-US"/>
          </a:p>
        </p:txBody>
      </p:sp>
      <p:sp>
        <p:nvSpPr>
          <p:cNvPr id="3" name="Footer Placeholder 2"/>
          <p:cNvSpPr>
            <a:spLocks noGrp="1"/>
          </p:cNvSpPr>
          <p:nvPr>
            <p:ph type="ftr" sz="quarter" idx="11"/>
          </p:nvPr>
        </p:nvSpPr>
        <p:spPr/>
        <p:txBody>
          <a:bodyPr/>
          <a:lstStyle>
            <a:lvl1pPr>
              <a:defRPr>
                <a:solidFill>
                  <a:schemeClr val="tx1"/>
                </a:solidFill>
              </a:defRPr>
            </a:lvl1pPr>
          </a:lstStyle>
          <a:p>
            <a:r>
              <a:rPr lang="en-US"/>
              <a:t>PSA 2023 - Selection of H-3 ACA Models</a:t>
            </a:r>
            <a:endParaRPr lang="en-US" dirty="0"/>
          </a:p>
        </p:txBody>
      </p:sp>
      <p:sp>
        <p:nvSpPr>
          <p:cNvPr id="4" name="Slide Number Placeholder 3"/>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379846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ABA9285-9D49-4B9A-A0AE-1405EA2251C6}" type="datetime1">
              <a:rPr lang="en-US" smtClean="0"/>
              <a:t>9/11/2023</a:t>
            </a:fld>
            <a:endParaRPr lang="en-US"/>
          </a:p>
        </p:txBody>
      </p:sp>
      <p:sp>
        <p:nvSpPr>
          <p:cNvPr id="6" name="Footer Placeholder 5"/>
          <p:cNvSpPr>
            <a:spLocks noGrp="1"/>
          </p:cNvSpPr>
          <p:nvPr>
            <p:ph type="ftr" sz="quarter" idx="11"/>
          </p:nvPr>
        </p:nvSpPr>
        <p:spPr/>
        <p:txBody>
          <a:bodyPr/>
          <a:lstStyle/>
          <a:p>
            <a:r>
              <a:rPr lang="en-US"/>
              <a:t>PSA 2023 - Selection of H-3 ACA Models</a:t>
            </a:r>
          </a:p>
        </p:txBody>
      </p:sp>
      <p:sp>
        <p:nvSpPr>
          <p:cNvPr id="7" name="Slide Number Placeholder 6"/>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421499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BE2AB53-FF46-49E4-ADCF-3E28E54ED371}" type="datetime1">
              <a:rPr lang="en-US" smtClean="0"/>
              <a:t>9/11/2023</a:t>
            </a:fld>
            <a:endParaRPr lang="en-US"/>
          </a:p>
        </p:txBody>
      </p:sp>
      <p:sp>
        <p:nvSpPr>
          <p:cNvPr id="6" name="Footer Placeholder 5"/>
          <p:cNvSpPr>
            <a:spLocks noGrp="1"/>
          </p:cNvSpPr>
          <p:nvPr>
            <p:ph type="ftr" sz="quarter" idx="11"/>
          </p:nvPr>
        </p:nvSpPr>
        <p:spPr/>
        <p:txBody>
          <a:bodyPr/>
          <a:lstStyle/>
          <a:p>
            <a:r>
              <a:rPr lang="en-US"/>
              <a:t>PSA 2023 - Selection of H-3 ACA Models</a:t>
            </a:r>
          </a:p>
        </p:txBody>
      </p:sp>
      <p:sp>
        <p:nvSpPr>
          <p:cNvPr id="7" name="Slide Number Placeholder 6"/>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124681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323" y="365125"/>
            <a:ext cx="11214705"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98323" y="1825625"/>
            <a:ext cx="11214705" cy="4351338"/>
          </a:xfrm>
          <a:prstGeom prst="rect">
            <a:avLst/>
          </a:prstGeom>
        </p:spPr>
        <p:txBody>
          <a:bodyPr vert="horz" lIns="91440" tIns="45720" rIns="91440" bIns="45720" rtlCol="0">
            <a:normAutofit/>
          </a:bodyPr>
          <a:lstStyle/>
          <a:p>
            <a:pPr marL="228600" lvl="0" indent="-228600" algn="l" defTabSz="914400" rtl="0" eaLnBrk="1" latinLnBrk="0" hangingPunct="1">
              <a:lnSpc>
                <a:spcPct val="95000"/>
              </a:lnSpc>
              <a:spcBef>
                <a:spcPts val="1800"/>
              </a:spcBef>
              <a:buClr>
                <a:schemeClr val="accent1"/>
              </a:buClr>
              <a:buFont typeface="Arial" panose="020B0604020202020204" pitchFamily="34" charset="0"/>
              <a:buChar char="•"/>
            </a:pPr>
            <a:r>
              <a:rPr lang="en-US" dirty="0"/>
              <a:t>Edit Master text styles</a:t>
            </a:r>
          </a:p>
          <a:p>
            <a:pPr marL="685800" lvl="1" indent="-228600" algn="l" defTabSz="914400" rtl="0" eaLnBrk="1" latinLnBrk="0" hangingPunct="1">
              <a:lnSpc>
                <a:spcPct val="95000"/>
              </a:lnSpc>
              <a:spcBef>
                <a:spcPts val="200"/>
              </a:spcBef>
              <a:buClr>
                <a:schemeClr val="accent1"/>
              </a:buClr>
              <a:buFont typeface="Arial" panose="020B0604020202020204" pitchFamily="34" charset="0"/>
              <a:buChar char="-"/>
            </a:pPr>
            <a:r>
              <a:rPr lang="en-US" dirty="0"/>
              <a:t>Second level</a:t>
            </a:r>
          </a:p>
          <a:p>
            <a:pPr marL="1143000" lvl="2" indent="-228600" algn="l" defTabSz="914400" rtl="0" eaLnBrk="1" latinLnBrk="0" hangingPunct="1">
              <a:lnSpc>
                <a:spcPct val="95000"/>
              </a:lnSpc>
              <a:spcBef>
                <a:spcPts val="500"/>
              </a:spcBef>
              <a:buClr>
                <a:schemeClr val="accent1"/>
              </a:buClr>
              <a:buFont typeface="Wingdings" panose="05000000000000000000" pitchFamily="2" charset="2"/>
              <a:buChar char="§"/>
            </a:pPr>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D43D64B5-AE35-41E4-8D71-7EE723E8B7C7}" type="datetime1">
              <a:rPr lang="en-US" smtClean="0"/>
              <a:t>9/11/2023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r>
              <a:rPr lang="en-US"/>
              <a:t>PSA 2023 - Selection of H-3 ACA Models</a:t>
            </a:r>
          </a:p>
        </p:txBody>
      </p:sp>
      <p:sp>
        <p:nvSpPr>
          <p:cNvPr id="6" name="Slide Number Placeholder 5"/>
          <p:cNvSpPr>
            <a:spLocks noGrp="1"/>
          </p:cNvSpPr>
          <p:nvPr>
            <p:ph type="sldNum" sz="quarter" idx="4"/>
          </p:nvPr>
        </p:nvSpPr>
        <p:spPr>
          <a:xfrm>
            <a:off x="7812805"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23C6260E-304F-4BA0-8E11-6E941ACC6DAE}" type="slidenum">
              <a:rPr lang="en-US" smtClean="0"/>
              <a:pPr/>
              <a:t>‹#›</a:t>
            </a:fld>
            <a:endParaRPr lang="en-US"/>
          </a:p>
        </p:txBody>
      </p:sp>
    </p:spTree>
    <p:extLst>
      <p:ext uri="{BB962C8B-B14F-4D97-AF65-F5344CB8AC3E}">
        <p14:creationId xmlns:p14="http://schemas.microsoft.com/office/powerpoint/2010/main" val="29349336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5000"/>
        </a:lnSpc>
        <a:spcBef>
          <a:spcPct val="0"/>
        </a:spcBef>
        <a:buNone/>
        <a:defRPr sz="3600" b="0" kern="1200">
          <a:solidFill>
            <a:schemeClr val="tx2"/>
          </a:solidFill>
          <a:effectLst/>
          <a:latin typeface="+mj-lt"/>
          <a:ea typeface="+mj-ea"/>
          <a:cs typeface="+mj-cs"/>
        </a:defRPr>
      </a:lvl1pPr>
    </p:titleStyle>
    <p:bodyStyle>
      <a:lvl1pPr marL="228600" indent="-228600" algn="l" defTabSz="914400" rtl="0" eaLnBrk="1" latinLnBrk="0" hangingPunct="1">
        <a:lnSpc>
          <a:spcPct val="90000"/>
        </a:lnSpc>
        <a:spcBef>
          <a:spcPts val="1000"/>
        </a:spcBef>
        <a:buClr>
          <a:schemeClr val="tx1"/>
        </a:buClr>
        <a:buFont typeface="Arial" panose="020B0604020202020204" pitchFamily="34" charset="0"/>
        <a:buChar char="•"/>
        <a:defRPr lang="en-US" sz="2800" kern="1200" dirty="0" smtClean="0">
          <a:solidFill>
            <a:srgbClr val="000000"/>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rgbClr val="000000"/>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rgbClr val="000000"/>
          </a:solidFill>
          <a:effectLst/>
          <a:latin typeface="+mn-lt"/>
          <a:ea typeface="+mn-ea"/>
          <a:cs typeface="+mn-cs"/>
        </a:defRPr>
      </a:lvl3pPr>
      <a:lvl4pPr marL="1600200" indent="-228600" algn="l" defTabSz="914400" rtl="0" eaLnBrk="1" latinLnBrk="0" hangingPunct="1">
        <a:lnSpc>
          <a:spcPct val="90000"/>
        </a:lnSpc>
        <a:spcBef>
          <a:spcPts val="500"/>
        </a:spcBef>
        <a:buClr>
          <a:schemeClr val="tx1"/>
        </a:buClr>
        <a:buFont typeface="Arial" panose="020B0604020202020204" pitchFamily="34" charset="0"/>
        <a:buChar char="•"/>
        <a:defRPr sz="1800" kern="1200">
          <a:solidFill>
            <a:srgbClr val="000000"/>
          </a:solidFill>
          <a:effectLst/>
          <a:latin typeface="+mn-lt"/>
          <a:ea typeface="+mn-ea"/>
          <a:cs typeface="+mn-cs"/>
        </a:defRPr>
      </a:lvl4pPr>
      <a:lvl5pPr marL="2057400" indent="-228600" algn="l" defTabSz="914400" rtl="0" eaLnBrk="1" latinLnBrk="0" hangingPunct="1">
        <a:lnSpc>
          <a:spcPct val="90000"/>
        </a:lnSpc>
        <a:spcBef>
          <a:spcPts val="500"/>
        </a:spcBef>
        <a:buClr>
          <a:schemeClr val="tx2"/>
        </a:buClr>
        <a:buFont typeface="Arial" panose="020B0604020202020204" pitchFamily="34" charset="0"/>
        <a:buChar char="•"/>
        <a:defRPr sz="1800" kern="1200">
          <a:solidFill>
            <a:srgbClr val="000000"/>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kokula52@gmail.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svg"/><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image" Target="../media/image1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4825" y="393263"/>
            <a:ext cx="9843083" cy="2224784"/>
          </a:xfrm>
        </p:spPr>
        <p:txBody>
          <a:bodyPr>
            <a:noAutofit/>
          </a:bodyPr>
          <a:lstStyle/>
          <a:p>
            <a:r>
              <a:rPr lang="en-US" sz="4000" dirty="0">
                <a:latin typeface="+mj-lt"/>
              </a:rPr>
              <a:t>Revisiting Tritium in Accident Consequence </a:t>
            </a:r>
            <a:r>
              <a:rPr lang="en-US" sz="4400" dirty="0">
                <a:latin typeface="+mj-lt"/>
              </a:rPr>
              <a:t>Codes</a:t>
            </a:r>
            <a:r>
              <a:rPr lang="en-US" sz="4000" dirty="0">
                <a:latin typeface="+mj-lt"/>
              </a:rPr>
              <a:t>:</a:t>
            </a:r>
            <a:br>
              <a:rPr lang="en-US" sz="4000" dirty="0">
                <a:latin typeface="+mj-lt"/>
              </a:rPr>
            </a:br>
            <a:r>
              <a:rPr lang="en-US" sz="4000" dirty="0">
                <a:latin typeface="+mj-lt"/>
              </a:rPr>
              <a:t>One Analyst’s Perspectives</a:t>
            </a:r>
          </a:p>
        </p:txBody>
      </p:sp>
      <p:sp>
        <p:nvSpPr>
          <p:cNvPr id="3" name="Subtitle 2"/>
          <p:cNvSpPr>
            <a:spLocks noGrp="1"/>
          </p:cNvSpPr>
          <p:nvPr>
            <p:ph type="subTitle" idx="1"/>
          </p:nvPr>
        </p:nvSpPr>
        <p:spPr>
          <a:xfrm>
            <a:off x="1030711" y="3074156"/>
            <a:ext cx="6096000" cy="1930897"/>
          </a:xfrm>
        </p:spPr>
        <p:txBody>
          <a:bodyPr>
            <a:normAutofit fontScale="77500" lnSpcReduction="20000"/>
          </a:bodyPr>
          <a:lstStyle/>
          <a:p>
            <a:r>
              <a:rPr lang="en-US" dirty="0"/>
              <a:t>Kevin R. O’Kula</a:t>
            </a:r>
          </a:p>
          <a:p>
            <a:r>
              <a:rPr lang="en-US" dirty="0"/>
              <a:t>Nuclear Safety Consultant</a:t>
            </a:r>
          </a:p>
          <a:p>
            <a:endParaRPr lang="en-US" dirty="0"/>
          </a:p>
          <a:p>
            <a:r>
              <a:rPr lang="en-US" sz="2600" dirty="0"/>
              <a:t>IMUG 2023 – Session 2</a:t>
            </a:r>
          </a:p>
          <a:p>
            <a:r>
              <a:rPr lang="en-US" sz="2600" dirty="0"/>
              <a:t>12 September 2023</a:t>
            </a:r>
          </a:p>
        </p:txBody>
      </p:sp>
    </p:spTree>
    <p:extLst>
      <p:ext uri="{BB962C8B-B14F-4D97-AF65-F5344CB8AC3E}">
        <p14:creationId xmlns:p14="http://schemas.microsoft.com/office/powerpoint/2010/main" val="4083143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494856" y="181101"/>
            <a:ext cx="8401051" cy="572329"/>
          </a:xfrm>
        </p:spPr>
        <p:txBody>
          <a:bodyPr>
            <a:noAutofit/>
          </a:bodyPr>
          <a:lstStyle/>
          <a:p>
            <a:r>
              <a:rPr lang="en-US" sz="2800" b="1" dirty="0">
                <a:solidFill>
                  <a:srgbClr val="000000"/>
                </a:solidFill>
              </a:rPr>
              <a:t>Probabilistic Safety Analysis Protocols - 2</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4953000" y="6310312"/>
            <a:ext cx="2743200" cy="365125"/>
          </a:xfrm>
        </p:spPr>
        <p:txBody>
          <a:bodyPr/>
          <a:lstStyle/>
          <a:p>
            <a:fld id="{23C6260E-304F-4BA0-8E11-6E941ACC6DAE}" type="slidenum">
              <a:rPr lang="en-US" smtClean="0"/>
              <a:pPr/>
              <a:t>10</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354361" y="1269638"/>
            <a:ext cx="3161471" cy="3500836"/>
          </a:xfrm>
        </p:spPr>
        <p:txBody>
          <a:bodyPr>
            <a:noAutofit/>
          </a:bodyPr>
          <a:lstStyle/>
          <a:p>
            <a:pPr>
              <a:lnSpc>
                <a:spcPct val="100000"/>
              </a:lnSpc>
              <a:spcBef>
                <a:spcPts val="0"/>
              </a:spcBef>
            </a:pPr>
            <a:r>
              <a:rPr lang="en-US" sz="1800" dirty="0"/>
              <a:t>Standardize input templates for anticipated types of advanced reactor sites</a:t>
            </a:r>
          </a:p>
          <a:p>
            <a:pPr>
              <a:lnSpc>
                <a:spcPct val="100000"/>
              </a:lnSpc>
              <a:spcBef>
                <a:spcPts val="0"/>
              </a:spcBef>
            </a:pPr>
            <a:endParaRPr lang="en-US" sz="1800" dirty="0"/>
          </a:p>
          <a:p>
            <a:pPr>
              <a:lnSpc>
                <a:spcPct val="100000"/>
              </a:lnSpc>
              <a:spcBef>
                <a:spcPts val="0"/>
              </a:spcBef>
            </a:pPr>
            <a:r>
              <a:rPr lang="en-US" sz="1800" dirty="0"/>
              <a:t>Borrow from DOE STD-3009-2014 (Section 3.2.4.2))</a:t>
            </a:r>
          </a:p>
          <a:p>
            <a:pPr marL="538163" lvl="1" indent="-176213">
              <a:lnSpc>
                <a:spcPct val="100000"/>
              </a:lnSpc>
              <a:spcBef>
                <a:spcPts val="0"/>
              </a:spcBef>
            </a:pPr>
            <a:r>
              <a:rPr lang="en-US" sz="1800" dirty="0"/>
              <a:t>Generic Site (Option 2)</a:t>
            </a:r>
          </a:p>
          <a:p>
            <a:pPr marL="538163" lvl="1" indent="-176213">
              <a:lnSpc>
                <a:spcPct val="100000"/>
              </a:lnSpc>
              <a:spcBef>
                <a:spcPts val="0"/>
              </a:spcBef>
            </a:pPr>
            <a:r>
              <a:rPr lang="en-US" sz="1800" dirty="0"/>
              <a:t>Site/Regional-Specific (Option 3)</a:t>
            </a:r>
          </a:p>
          <a:p>
            <a:pPr marL="361950" lvl="1" indent="0">
              <a:lnSpc>
                <a:spcPct val="100000"/>
              </a:lnSpc>
              <a:spcBef>
                <a:spcPts val="0"/>
              </a:spcBef>
              <a:buNone/>
            </a:pPr>
            <a:endParaRPr lang="en-US" sz="1800" dirty="0"/>
          </a:p>
        </p:txBody>
      </p:sp>
      <p:sp>
        <p:nvSpPr>
          <p:cNvPr id="2" name="Footer Placeholder 7">
            <a:extLst>
              <a:ext uri="{FF2B5EF4-FFF2-40B4-BE49-F238E27FC236}">
                <a16:creationId xmlns:a16="http://schemas.microsoft.com/office/drawing/2014/main" id="{851C6586-9B85-E5A5-3AF1-DBF5DCAA823B}"/>
              </a:ext>
            </a:extLst>
          </p:cNvPr>
          <p:cNvSpPr>
            <a:spLocks noGrp="1"/>
          </p:cNvSpPr>
          <p:nvPr>
            <p:ph type="ftr" sz="quarter" idx="11"/>
          </p:nvPr>
        </p:nvSpPr>
        <p:spPr>
          <a:xfrm>
            <a:off x="563638" y="6309405"/>
            <a:ext cx="4114800" cy="365125"/>
          </a:xfrm>
        </p:spPr>
        <p:txBody>
          <a:bodyPr/>
          <a:lstStyle/>
          <a:p>
            <a:r>
              <a:rPr lang="en-US" sz="1400" dirty="0"/>
              <a:t>IMUG 2023</a:t>
            </a:r>
          </a:p>
        </p:txBody>
      </p:sp>
      <p:graphicFrame>
        <p:nvGraphicFramePr>
          <p:cNvPr id="8" name="Object 7">
            <a:extLst>
              <a:ext uri="{FF2B5EF4-FFF2-40B4-BE49-F238E27FC236}">
                <a16:creationId xmlns:a16="http://schemas.microsoft.com/office/drawing/2014/main" id="{D14AA0D3-ADDA-8E85-73D8-1773FF85F602}"/>
              </a:ext>
            </a:extLst>
          </p:cNvPr>
          <p:cNvGraphicFramePr>
            <a:graphicFrameLocks noChangeAspect="1"/>
          </p:cNvGraphicFramePr>
          <p:nvPr>
            <p:extLst>
              <p:ext uri="{D42A27DB-BD31-4B8C-83A1-F6EECF244321}">
                <p14:modId xmlns:p14="http://schemas.microsoft.com/office/powerpoint/2010/main" val="1053276663"/>
              </p:ext>
            </p:extLst>
          </p:nvPr>
        </p:nvGraphicFramePr>
        <p:xfrm>
          <a:off x="3589338" y="876300"/>
          <a:ext cx="8521700" cy="5889625"/>
        </p:xfrm>
        <a:graphic>
          <a:graphicData uri="http://schemas.openxmlformats.org/presentationml/2006/ole">
            <mc:AlternateContent xmlns:mc="http://schemas.openxmlformats.org/markup-compatibility/2006">
              <mc:Choice xmlns:v="urn:schemas-microsoft-com:vml" Requires="v">
                <p:oleObj name="Worksheet" r:id="rId3" imgW="15182623" imgH="10496392" progId="Excel.Sheet.12">
                  <p:embed/>
                </p:oleObj>
              </mc:Choice>
              <mc:Fallback>
                <p:oleObj name="Worksheet" r:id="rId3" imgW="15182623" imgH="10496392" progId="Excel.Sheet.12">
                  <p:embed/>
                  <p:pic>
                    <p:nvPicPr>
                      <p:cNvPr id="8" name="Object 7">
                        <a:extLst>
                          <a:ext uri="{FF2B5EF4-FFF2-40B4-BE49-F238E27FC236}">
                            <a16:creationId xmlns:a16="http://schemas.microsoft.com/office/drawing/2014/main" id="{D14AA0D3-ADDA-8E85-73D8-1773FF85F602}"/>
                          </a:ext>
                        </a:extLst>
                      </p:cNvPr>
                      <p:cNvPicPr/>
                      <p:nvPr/>
                    </p:nvPicPr>
                    <p:blipFill>
                      <a:blip r:embed="rId4"/>
                      <a:stretch>
                        <a:fillRect/>
                      </a:stretch>
                    </p:blipFill>
                    <p:spPr>
                      <a:xfrm>
                        <a:off x="3589338" y="876300"/>
                        <a:ext cx="8521700" cy="5889625"/>
                      </a:xfrm>
                      <a:prstGeom prst="rect">
                        <a:avLst/>
                      </a:prstGeom>
                      <a:ln w="12700">
                        <a:solidFill>
                          <a:schemeClr val="tx1"/>
                        </a:solidFill>
                      </a:ln>
                    </p:spPr>
                  </p:pic>
                </p:oleObj>
              </mc:Fallback>
            </mc:AlternateContent>
          </a:graphicData>
        </a:graphic>
      </p:graphicFrame>
    </p:spTree>
    <p:extLst>
      <p:ext uri="{BB962C8B-B14F-4D97-AF65-F5344CB8AC3E}">
        <p14:creationId xmlns:p14="http://schemas.microsoft.com/office/powerpoint/2010/main" val="547949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325361" y="189186"/>
            <a:ext cx="11541277" cy="624306"/>
          </a:xfrm>
        </p:spPr>
        <p:txBody>
          <a:bodyPr>
            <a:normAutofit/>
          </a:bodyPr>
          <a:lstStyle/>
          <a:p>
            <a:r>
              <a:rPr lang="en-US" dirty="0"/>
              <a:t>Transport, biokinetic and DCF considerations</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9089571" y="6239066"/>
            <a:ext cx="2743200" cy="365125"/>
          </a:xfrm>
        </p:spPr>
        <p:txBody>
          <a:bodyPr/>
          <a:lstStyle/>
          <a:p>
            <a:fld id="{23C6260E-304F-4BA0-8E11-6E941ACC6DAE}" type="slidenum">
              <a:rPr lang="en-US" smtClean="0"/>
              <a:pPr/>
              <a:t>11</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563638" y="878115"/>
            <a:ext cx="10786260" cy="3099026"/>
          </a:xfrm>
        </p:spPr>
        <p:txBody>
          <a:bodyPr>
            <a:noAutofit/>
          </a:bodyPr>
          <a:lstStyle/>
          <a:p>
            <a:pPr>
              <a:lnSpc>
                <a:spcPct val="100000"/>
              </a:lnSpc>
              <a:spcBef>
                <a:spcPts val="0"/>
              </a:spcBef>
            </a:pPr>
            <a:r>
              <a:rPr lang="en-US" sz="2400" b="1" dirty="0"/>
              <a:t>Deposition and Re-emission/Resuspension</a:t>
            </a:r>
          </a:p>
          <a:p>
            <a:pPr lvl="1">
              <a:lnSpc>
                <a:spcPct val="100000"/>
              </a:lnSpc>
              <a:spcBef>
                <a:spcPts val="0"/>
              </a:spcBef>
            </a:pPr>
            <a:r>
              <a:rPr lang="en-US" dirty="0"/>
              <a:t>Well-studied for HTO and HT</a:t>
            </a:r>
          </a:p>
          <a:p>
            <a:pPr lvl="1">
              <a:lnSpc>
                <a:spcPct val="100000"/>
              </a:lnSpc>
              <a:spcBef>
                <a:spcPts val="0"/>
              </a:spcBef>
            </a:pPr>
            <a:r>
              <a:rPr lang="en-US" dirty="0"/>
              <a:t>Scarce to no data for other species suggest consideration of experimental studies for dry and wet deposition</a:t>
            </a:r>
          </a:p>
          <a:p>
            <a:pPr>
              <a:lnSpc>
                <a:spcPct val="100000"/>
              </a:lnSpc>
              <a:spcBef>
                <a:spcPts val="0"/>
              </a:spcBef>
            </a:pPr>
            <a:r>
              <a:rPr lang="en-US" sz="2400" b="1" dirty="0"/>
              <a:t>Biokinetic behavior </a:t>
            </a:r>
            <a:endParaRPr lang="en-US" sz="2400" dirty="0"/>
          </a:p>
          <a:p>
            <a:pPr lvl="1">
              <a:lnSpc>
                <a:spcPct val="100000"/>
              </a:lnSpc>
              <a:spcBef>
                <a:spcPts val="0"/>
              </a:spcBef>
            </a:pPr>
            <a:r>
              <a:rPr lang="en-US" dirty="0"/>
              <a:t>Organically Bound Tritium (mainly ingestion pathway)*</a:t>
            </a:r>
          </a:p>
          <a:p>
            <a:pPr lvl="1">
              <a:lnSpc>
                <a:spcPct val="100000"/>
              </a:lnSpc>
              <a:spcBef>
                <a:spcPts val="0"/>
              </a:spcBef>
            </a:pPr>
            <a:r>
              <a:rPr lang="en-US" dirty="0"/>
              <a:t>Aerosols and particulates (F/M/S) </a:t>
            </a:r>
          </a:p>
          <a:p>
            <a:pPr lvl="1">
              <a:lnSpc>
                <a:spcPct val="100000"/>
              </a:lnSpc>
              <a:spcBef>
                <a:spcPts val="0"/>
              </a:spcBef>
            </a:pPr>
            <a:r>
              <a:rPr lang="en-US" dirty="0"/>
              <a:t>ICRP and NRC models</a:t>
            </a:r>
          </a:p>
          <a:p>
            <a:pPr>
              <a:lnSpc>
                <a:spcPct val="100000"/>
              </a:lnSpc>
              <a:spcBef>
                <a:spcPts val="0"/>
              </a:spcBef>
            </a:pPr>
            <a:r>
              <a:rPr lang="en-US" sz="2400" b="1" dirty="0"/>
              <a:t>DCF data</a:t>
            </a:r>
          </a:p>
          <a:p>
            <a:pPr lvl="1">
              <a:lnSpc>
                <a:spcPct val="100000"/>
              </a:lnSpc>
              <a:spcBef>
                <a:spcPts val="0"/>
              </a:spcBef>
            </a:pPr>
            <a:r>
              <a:rPr lang="en-US" dirty="0"/>
              <a:t>Older: FGR 11 (ICRP 30) and ICRP-68 / -72</a:t>
            </a:r>
          </a:p>
          <a:p>
            <a:pPr lvl="1">
              <a:lnSpc>
                <a:spcPct val="100000"/>
              </a:lnSpc>
              <a:spcBef>
                <a:spcPts val="0"/>
              </a:spcBef>
            </a:pPr>
            <a:r>
              <a:rPr lang="en-US" dirty="0"/>
              <a:t>ICRP 119 (Public and Occupational)</a:t>
            </a:r>
          </a:p>
          <a:p>
            <a:pPr lvl="1">
              <a:lnSpc>
                <a:spcPct val="100000"/>
              </a:lnSpc>
              <a:spcBef>
                <a:spcPts val="0"/>
              </a:spcBef>
            </a:pPr>
            <a:r>
              <a:rPr lang="en-US" dirty="0"/>
              <a:t>ICRP 134 (Occupational)</a:t>
            </a:r>
          </a:p>
          <a:p>
            <a:pPr lvl="1">
              <a:lnSpc>
                <a:spcPct val="100000"/>
              </a:lnSpc>
              <a:spcBef>
                <a:spcPts val="0"/>
              </a:spcBef>
            </a:pPr>
            <a:r>
              <a:rPr lang="fr-FR" dirty="0"/>
              <a:t>DOE‐STD‐1129‐2015 </a:t>
            </a:r>
            <a:r>
              <a:rPr lang="en-US" dirty="0"/>
              <a:t>provides</a:t>
            </a:r>
            <a:r>
              <a:rPr lang="fr-FR" dirty="0"/>
              <a:t> </a:t>
            </a:r>
            <a:r>
              <a:rPr lang="en-US" dirty="0"/>
              <a:t>recommendations</a:t>
            </a:r>
            <a:r>
              <a:rPr lang="fr-FR" dirty="0"/>
              <a:t> for </a:t>
            </a:r>
            <a:r>
              <a:rPr lang="en-US" dirty="0"/>
              <a:t>special</a:t>
            </a:r>
            <a:r>
              <a:rPr lang="fr-FR" dirty="0"/>
              <a:t> cases</a:t>
            </a:r>
            <a:endParaRPr lang="en-US" dirty="0"/>
          </a:p>
          <a:p>
            <a:pPr marL="0" indent="0">
              <a:lnSpc>
                <a:spcPct val="100000"/>
              </a:lnSpc>
              <a:spcBef>
                <a:spcPts val="0"/>
              </a:spcBef>
              <a:buNone/>
            </a:pPr>
            <a:r>
              <a:rPr lang="en-US" sz="2400" dirty="0"/>
              <a:t>__________________________</a:t>
            </a:r>
          </a:p>
          <a:p>
            <a:pPr marL="0" indent="0">
              <a:lnSpc>
                <a:spcPct val="100000"/>
              </a:lnSpc>
              <a:spcBef>
                <a:spcPts val="0"/>
              </a:spcBef>
              <a:buNone/>
            </a:pPr>
            <a:r>
              <a:rPr lang="en-US" sz="2000" dirty="0"/>
              <a:t>* Inhalation/skin absorption can arise from release of tritiated oils</a:t>
            </a:r>
          </a:p>
        </p:txBody>
      </p:sp>
      <p:sp>
        <p:nvSpPr>
          <p:cNvPr id="2" name="Footer Placeholder 7">
            <a:extLst>
              <a:ext uri="{FF2B5EF4-FFF2-40B4-BE49-F238E27FC236}">
                <a16:creationId xmlns:a16="http://schemas.microsoft.com/office/drawing/2014/main" id="{851C6586-9B85-E5A5-3AF1-DBF5DCAA823B}"/>
              </a:ext>
            </a:extLst>
          </p:cNvPr>
          <p:cNvSpPr>
            <a:spLocks noGrp="1"/>
          </p:cNvSpPr>
          <p:nvPr>
            <p:ph type="ftr" sz="quarter" idx="11"/>
          </p:nvPr>
        </p:nvSpPr>
        <p:spPr>
          <a:xfrm>
            <a:off x="563638" y="6309405"/>
            <a:ext cx="4114800" cy="365125"/>
          </a:xfrm>
        </p:spPr>
        <p:txBody>
          <a:bodyPr/>
          <a:lstStyle/>
          <a:p>
            <a:r>
              <a:rPr lang="en-US" sz="1400" dirty="0"/>
              <a:t>IMUG 2023</a:t>
            </a:r>
          </a:p>
        </p:txBody>
      </p:sp>
    </p:spTree>
    <p:extLst>
      <p:ext uri="{BB962C8B-B14F-4D97-AF65-F5344CB8AC3E}">
        <p14:creationId xmlns:p14="http://schemas.microsoft.com/office/powerpoint/2010/main" val="2418110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BA3368-E077-3BA8-0547-8E9EFDCEC6A6}"/>
              </a:ext>
            </a:extLst>
          </p:cNvPr>
          <p:cNvSpPr>
            <a:spLocks noGrp="1"/>
          </p:cNvSpPr>
          <p:nvPr>
            <p:ph idx="1"/>
          </p:nvPr>
        </p:nvSpPr>
        <p:spPr>
          <a:xfrm>
            <a:off x="406462" y="1210086"/>
            <a:ext cx="4551822" cy="4570903"/>
          </a:xfrm>
        </p:spPr>
        <p:txBody>
          <a:bodyPr>
            <a:normAutofit/>
          </a:bodyPr>
          <a:lstStyle/>
          <a:p>
            <a:endParaRPr lang="en-US" dirty="0"/>
          </a:p>
          <a:p>
            <a:r>
              <a:rPr lang="en-US" dirty="0"/>
              <a:t>ICRP 119 </a:t>
            </a:r>
            <a:r>
              <a:rPr lang="en-US" baseline="30000" dirty="0"/>
              <a:t>3</a:t>
            </a:r>
            <a:r>
              <a:rPr lang="en-US" dirty="0"/>
              <a:t>H DCFs</a:t>
            </a:r>
          </a:p>
          <a:p>
            <a:r>
              <a:rPr lang="en-US" dirty="0"/>
              <a:t>Follows ICRP 60 guidance</a:t>
            </a:r>
          </a:p>
          <a:p>
            <a:r>
              <a:rPr lang="en-US" dirty="0"/>
              <a:t>Others include ICRP 71 and 72</a:t>
            </a:r>
            <a:endParaRPr lang="en-US" baseline="-25000" dirty="0"/>
          </a:p>
          <a:p>
            <a:endParaRPr lang="en-US" dirty="0"/>
          </a:p>
        </p:txBody>
      </p:sp>
      <p:sp>
        <p:nvSpPr>
          <p:cNvPr id="3" name="Title 2">
            <a:extLst>
              <a:ext uri="{FF2B5EF4-FFF2-40B4-BE49-F238E27FC236}">
                <a16:creationId xmlns:a16="http://schemas.microsoft.com/office/drawing/2014/main" id="{922FD05E-9D8F-4232-C31E-9C441A93F4CF}"/>
              </a:ext>
            </a:extLst>
          </p:cNvPr>
          <p:cNvSpPr>
            <a:spLocks noGrp="1"/>
          </p:cNvSpPr>
          <p:nvPr>
            <p:ph type="title"/>
          </p:nvPr>
        </p:nvSpPr>
        <p:spPr>
          <a:xfrm>
            <a:off x="278803" y="310623"/>
            <a:ext cx="11214705" cy="1325563"/>
          </a:xfrm>
        </p:spPr>
        <p:txBody>
          <a:bodyPr>
            <a:normAutofit/>
          </a:bodyPr>
          <a:lstStyle/>
          <a:p>
            <a:r>
              <a:rPr lang="en-US" sz="3200" dirty="0"/>
              <a:t>Tritium dose conversion factor (DCF) example – Public</a:t>
            </a:r>
          </a:p>
        </p:txBody>
      </p:sp>
      <p:sp>
        <p:nvSpPr>
          <p:cNvPr id="5" name="Slide Number Placeholder 4">
            <a:extLst>
              <a:ext uri="{FF2B5EF4-FFF2-40B4-BE49-F238E27FC236}">
                <a16:creationId xmlns:a16="http://schemas.microsoft.com/office/drawing/2014/main" id="{0F388C93-4DAC-AF85-C9D5-5FD7FCC15029}"/>
              </a:ext>
            </a:extLst>
          </p:cNvPr>
          <p:cNvSpPr>
            <a:spLocks noGrp="1"/>
          </p:cNvSpPr>
          <p:nvPr>
            <p:ph type="sldNum" sz="quarter" idx="12"/>
          </p:nvPr>
        </p:nvSpPr>
        <p:spPr>
          <a:xfrm>
            <a:off x="4770364" y="6309405"/>
            <a:ext cx="2743200" cy="365125"/>
          </a:xfrm>
        </p:spPr>
        <p:txBody>
          <a:bodyPr/>
          <a:lstStyle/>
          <a:p>
            <a:fld id="{23C6260E-304F-4BA0-8E11-6E941ACC6DAE}" type="slidenum">
              <a:rPr lang="en-US" smtClean="0"/>
              <a:pPr/>
              <a:t>12</a:t>
            </a:fld>
            <a:endParaRPr lang="en-US" dirty="0"/>
          </a:p>
        </p:txBody>
      </p:sp>
      <p:pic>
        <p:nvPicPr>
          <p:cNvPr id="9" name="Picture 8">
            <a:extLst>
              <a:ext uri="{FF2B5EF4-FFF2-40B4-BE49-F238E27FC236}">
                <a16:creationId xmlns:a16="http://schemas.microsoft.com/office/drawing/2014/main" id="{E4626D1D-F182-21AF-56EB-5850E4D8F99D}"/>
              </a:ext>
            </a:extLst>
          </p:cNvPr>
          <p:cNvPicPr>
            <a:picLocks noChangeAspect="1"/>
          </p:cNvPicPr>
          <p:nvPr/>
        </p:nvPicPr>
        <p:blipFill>
          <a:blip r:embed="rId3"/>
          <a:stretch>
            <a:fillRect/>
          </a:stretch>
        </p:blipFill>
        <p:spPr>
          <a:xfrm>
            <a:off x="4944715" y="1210087"/>
            <a:ext cx="6768313" cy="2532928"/>
          </a:xfrm>
          <a:prstGeom prst="rect">
            <a:avLst/>
          </a:prstGeom>
          <a:ln w="6350">
            <a:solidFill>
              <a:schemeClr val="tx1"/>
            </a:solidFill>
          </a:ln>
        </p:spPr>
      </p:pic>
      <p:pic>
        <p:nvPicPr>
          <p:cNvPr id="10" name="Picture 9">
            <a:extLst>
              <a:ext uri="{FF2B5EF4-FFF2-40B4-BE49-F238E27FC236}">
                <a16:creationId xmlns:a16="http://schemas.microsoft.com/office/drawing/2014/main" id="{EE5D91D2-2AB8-516F-57FE-14098BC7651F}"/>
              </a:ext>
            </a:extLst>
          </p:cNvPr>
          <p:cNvPicPr>
            <a:picLocks noChangeAspect="1"/>
          </p:cNvPicPr>
          <p:nvPr/>
        </p:nvPicPr>
        <p:blipFill rotWithShape="1">
          <a:blip r:embed="rId4"/>
          <a:srcRect l="2359" t="4929"/>
          <a:stretch/>
        </p:blipFill>
        <p:spPr>
          <a:xfrm>
            <a:off x="4944715" y="3776477"/>
            <a:ext cx="6768310" cy="2532928"/>
          </a:xfrm>
          <a:prstGeom prst="rect">
            <a:avLst/>
          </a:prstGeom>
          <a:ln w="6350">
            <a:solidFill>
              <a:schemeClr val="tx1"/>
            </a:solidFill>
          </a:ln>
        </p:spPr>
      </p:pic>
      <p:sp>
        <p:nvSpPr>
          <p:cNvPr id="6" name="Footer Placeholder 7">
            <a:extLst>
              <a:ext uri="{FF2B5EF4-FFF2-40B4-BE49-F238E27FC236}">
                <a16:creationId xmlns:a16="http://schemas.microsoft.com/office/drawing/2014/main" id="{3404AE47-08A3-0986-C99D-5317E4AE1CBB}"/>
              </a:ext>
            </a:extLst>
          </p:cNvPr>
          <p:cNvSpPr>
            <a:spLocks noGrp="1"/>
          </p:cNvSpPr>
          <p:nvPr>
            <p:ph type="ftr" sz="quarter" idx="11"/>
          </p:nvPr>
        </p:nvSpPr>
        <p:spPr>
          <a:xfrm>
            <a:off x="563638" y="6309405"/>
            <a:ext cx="4114800" cy="365125"/>
          </a:xfrm>
        </p:spPr>
        <p:txBody>
          <a:bodyPr/>
          <a:lstStyle/>
          <a:p>
            <a:r>
              <a:rPr lang="en-US" sz="1400" dirty="0"/>
              <a:t>IMUG 2023</a:t>
            </a:r>
          </a:p>
        </p:txBody>
      </p:sp>
    </p:spTree>
    <p:extLst>
      <p:ext uri="{BB962C8B-B14F-4D97-AF65-F5344CB8AC3E}">
        <p14:creationId xmlns:p14="http://schemas.microsoft.com/office/powerpoint/2010/main" val="373983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BA3368-E077-3BA8-0547-8E9EFDCEC6A6}"/>
              </a:ext>
            </a:extLst>
          </p:cNvPr>
          <p:cNvSpPr>
            <a:spLocks noGrp="1"/>
          </p:cNvSpPr>
          <p:nvPr>
            <p:ph idx="1"/>
          </p:nvPr>
        </p:nvSpPr>
        <p:spPr>
          <a:xfrm>
            <a:off x="663050" y="1509033"/>
            <a:ext cx="4551822" cy="4570903"/>
          </a:xfrm>
        </p:spPr>
        <p:txBody>
          <a:bodyPr>
            <a:normAutofit/>
          </a:bodyPr>
          <a:lstStyle/>
          <a:p>
            <a:endParaRPr lang="en-US" dirty="0"/>
          </a:p>
          <a:p>
            <a:r>
              <a:rPr lang="en-US" dirty="0"/>
              <a:t>ICRP 134 </a:t>
            </a:r>
            <a:r>
              <a:rPr lang="en-US" baseline="30000" dirty="0"/>
              <a:t>3</a:t>
            </a:r>
            <a:r>
              <a:rPr lang="en-US" dirty="0"/>
              <a:t>H DCFs</a:t>
            </a:r>
          </a:p>
          <a:p>
            <a:r>
              <a:rPr lang="en-US" dirty="0"/>
              <a:t>Others include ICRP 68 and ICRP 30</a:t>
            </a:r>
          </a:p>
          <a:p>
            <a:endParaRPr lang="en-US" dirty="0"/>
          </a:p>
        </p:txBody>
      </p:sp>
      <p:sp>
        <p:nvSpPr>
          <p:cNvPr id="3" name="Title 2">
            <a:extLst>
              <a:ext uri="{FF2B5EF4-FFF2-40B4-BE49-F238E27FC236}">
                <a16:creationId xmlns:a16="http://schemas.microsoft.com/office/drawing/2014/main" id="{922FD05E-9D8F-4232-C31E-9C441A93F4CF}"/>
              </a:ext>
            </a:extLst>
          </p:cNvPr>
          <p:cNvSpPr>
            <a:spLocks noGrp="1"/>
          </p:cNvSpPr>
          <p:nvPr>
            <p:ph type="title"/>
          </p:nvPr>
        </p:nvSpPr>
        <p:spPr>
          <a:xfrm>
            <a:off x="314245" y="183470"/>
            <a:ext cx="11214705" cy="1325563"/>
          </a:xfrm>
        </p:spPr>
        <p:txBody>
          <a:bodyPr/>
          <a:lstStyle/>
          <a:p>
            <a:r>
              <a:rPr lang="en-US" dirty="0"/>
              <a:t>Tritium DCFs - Occupational</a:t>
            </a:r>
          </a:p>
        </p:txBody>
      </p:sp>
      <p:sp>
        <p:nvSpPr>
          <p:cNvPr id="5" name="Slide Number Placeholder 4">
            <a:extLst>
              <a:ext uri="{FF2B5EF4-FFF2-40B4-BE49-F238E27FC236}">
                <a16:creationId xmlns:a16="http://schemas.microsoft.com/office/drawing/2014/main" id="{0F388C93-4DAC-AF85-C9D5-5FD7FCC15029}"/>
              </a:ext>
            </a:extLst>
          </p:cNvPr>
          <p:cNvSpPr>
            <a:spLocks noGrp="1"/>
          </p:cNvSpPr>
          <p:nvPr>
            <p:ph type="sldNum" sz="quarter" idx="12"/>
          </p:nvPr>
        </p:nvSpPr>
        <p:spPr>
          <a:xfrm>
            <a:off x="4770364" y="6309405"/>
            <a:ext cx="2743200" cy="365125"/>
          </a:xfrm>
        </p:spPr>
        <p:txBody>
          <a:bodyPr/>
          <a:lstStyle/>
          <a:p>
            <a:fld id="{23C6260E-304F-4BA0-8E11-6E941ACC6DAE}" type="slidenum">
              <a:rPr lang="en-US" smtClean="0"/>
              <a:pPr/>
              <a:t>13</a:t>
            </a:fld>
            <a:endParaRPr lang="en-US" dirty="0"/>
          </a:p>
        </p:txBody>
      </p:sp>
      <p:sp>
        <p:nvSpPr>
          <p:cNvPr id="6" name="Footer Placeholder 7">
            <a:extLst>
              <a:ext uri="{FF2B5EF4-FFF2-40B4-BE49-F238E27FC236}">
                <a16:creationId xmlns:a16="http://schemas.microsoft.com/office/drawing/2014/main" id="{3404AE47-08A3-0986-C99D-5317E4AE1CBB}"/>
              </a:ext>
            </a:extLst>
          </p:cNvPr>
          <p:cNvSpPr>
            <a:spLocks noGrp="1"/>
          </p:cNvSpPr>
          <p:nvPr>
            <p:ph type="ftr" sz="quarter" idx="11"/>
          </p:nvPr>
        </p:nvSpPr>
        <p:spPr>
          <a:xfrm>
            <a:off x="563638" y="6309405"/>
            <a:ext cx="4114800" cy="365125"/>
          </a:xfrm>
        </p:spPr>
        <p:txBody>
          <a:bodyPr/>
          <a:lstStyle/>
          <a:p>
            <a:r>
              <a:rPr lang="en-US" sz="1400" dirty="0"/>
              <a:t>IMUG 2023</a:t>
            </a:r>
          </a:p>
        </p:txBody>
      </p:sp>
      <p:graphicFrame>
        <p:nvGraphicFramePr>
          <p:cNvPr id="4" name="Object 3">
            <a:extLst>
              <a:ext uri="{FF2B5EF4-FFF2-40B4-BE49-F238E27FC236}">
                <a16:creationId xmlns:a16="http://schemas.microsoft.com/office/drawing/2014/main" id="{4604735A-2CCD-A989-2FB8-F8A9FD46247D}"/>
              </a:ext>
            </a:extLst>
          </p:cNvPr>
          <p:cNvGraphicFramePr>
            <a:graphicFrameLocks noChangeAspect="1"/>
          </p:cNvGraphicFramePr>
          <p:nvPr>
            <p:extLst>
              <p:ext uri="{D42A27DB-BD31-4B8C-83A1-F6EECF244321}">
                <p14:modId xmlns:p14="http://schemas.microsoft.com/office/powerpoint/2010/main" val="2706833798"/>
              </p:ext>
            </p:extLst>
          </p:nvPr>
        </p:nvGraphicFramePr>
        <p:xfrm>
          <a:off x="5498569" y="1242105"/>
          <a:ext cx="5353050" cy="5067300"/>
        </p:xfrm>
        <a:graphic>
          <a:graphicData uri="http://schemas.openxmlformats.org/presentationml/2006/ole">
            <mc:AlternateContent xmlns:mc="http://schemas.openxmlformats.org/markup-compatibility/2006">
              <mc:Choice xmlns:v="urn:schemas-microsoft-com:vml" Requires="v">
                <p:oleObj name="Worksheet" r:id="rId3" imgW="5353251" imgH="5067241" progId="Excel.Sheet.12">
                  <p:embed/>
                </p:oleObj>
              </mc:Choice>
              <mc:Fallback>
                <p:oleObj name="Worksheet" r:id="rId3" imgW="5353251" imgH="5067241" progId="Excel.Sheet.12">
                  <p:embed/>
                  <p:pic>
                    <p:nvPicPr>
                      <p:cNvPr id="4" name="Object 3">
                        <a:extLst>
                          <a:ext uri="{FF2B5EF4-FFF2-40B4-BE49-F238E27FC236}">
                            <a16:creationId xmlns:a16="http://schemas.microsoft.com/office/drawing/2014/main" id="{4604735A-2CCD-A989-2FB8-F8A9FD46247D}"/>
                          </a:ext>
                        </a:extLst>
                      </p:cNvPr>
                      <p:cNvPicPr/>
                      <p:nvPr/>
                    </p:nvPicPr>
                    <p:blipFill>
                      <a:blip r:embed="rId4"/>
                      <a:stretch>
                        <a:fillRect/>
                      </a:stretch>
                    </p:blipFill>
                    <p:spPr>
                      <a:xfrm>
                        <a:off x="5498569" y="1242105"/>
                        <a:ext cx="5353050" cy="5067300"/>
                      </a:xfrm>
                      <a:prstGeom prst="rect">
                        <a:avLst/>
                      </a:prstGeom>
                    </p:spPr>
                  </p:pic>
                </p:oleObj>
              </mc:Fallback>
            </mc:AlternateContent>
          </a:graphicData>
        </a:graphic>
      </p:graphicFrame>
    </p:spTree>
    <p:extLst>
      <p:ext uri="{BB962C8B-B14F-4D97-AF65-F5344CB8AC3E}">
        <p14:creationId xmlns:p14="http://schemas.microsoft.com/office/powerpoint/2010/main" val="3759051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196" y="420678"/>
            <a:ext cx="6033065" cy="1151606"/>
          </a:xfrm>
        </p:spPr>
        <p:txBody>
          <a:bodyPr>
            <a:noAutofit/>
          </a:bodyPr>
          <a:lstStyle/>
          <a:p>
            <a:r>
              <a:rPr lang="en-US" sz="2800" dirty="0"/>
              <a:t>Conceptual Schematic of Modules for Deterministic ACA Application</a:t>
            </a:r>
          </a:p>
        </p:txBody>
      </p:sp>
      <p:sp>
        <p:nvSpPr>
          <p:cNvPr id="3" name="Content Placeholder 2"/>
          <p:cNvSpPr>
            <a:spLocks noGrp="1"/>
          </p:cNvSpPr>
          <p:nvPr>
            <p:ph idx="1"/>
          </p:nvPr>
        </p:nvSpPr>
        <p:spPr>
          <a:xfrm>
            <a:off x="548273" y="1704593"/>
            <a:ext cx="5721772" cy="4484821"/>
          </a:xfrm>
        </p:spPr>
        <p:txBody>
          <a:bodyPr>
            <a:normAutofit fontScale="77500" lnSpcReduction="20000"/>
          </a:bodyPr>
          <a:lstStyle/>
          <a:p>
            <a:r>
              <a:rPr lang="en-US" dirty="0"/>
              <a:t>Consider acute phase and evaluate dose to maximally exposed individual (MEI)</a:t>
            </a:r>
          </a:p>
          <a:p>
            <a:r>
              <a:rPr lang="en-US" dirty="0"/>
              <a:t>Food ingestion pathway is omitted</a:t>
            </a:r>
          </a:p>
          <a:p>
            <a:r>
              <a:rPr lang="en-US" dirty="0"/>
              <a:t>Required modules:</a:t>
            </a:r>
          </a:p>
          <a:p>
            <a:r>
              <a:rPr lang="en-US" dirty="0"/>
              <a:t>1 through 6, and 1 through 5 for </a:t>
            </a:r>
            <a:r>
              <a:rPr lang="en-US" u="sng" dirty="0"/>
              <a:t>conservative dose estimate</a:t>
            </a:r>
          </a:p>
          <a:p>
            <a:pPr lvl="1"/>
            <a:r>
              <a:rPr lang="en-US" dirty="0"/>
              <a:t>Eliminate wet and dry deposition</a:t>
            </a:r>
          </a:p>
          <a:p>
            <a:pPr lvl="1"/>
            <a:r>
              <a:rPr lang="en-US" dirty="0"/>
              <a:t>Maximize high-DCF tritium species in source term (e.g., HTO)</a:t>
            </a:r>
          </a:p>
          <a:p>
            <a:pPr lvl="1"/>
            <a:r>
              <a:rPr lang="en-US" dirty="0"/>
              <a:t>Treat all </a:t>
            </a:r>
            <a:r>
              <a:rPr lang="en-US" baseline="30000" dirty="0"/>
              <a:t>3</a:t>
            </a:r>
            <a:r>
              <a:rPr lang="en-US" dirty="0"/>
              <a:t>H species as neutrally-buoyant, inert gas (i.e., no interaction with terrain, vegetation, or soil)</a:t>
            </a:r>
          </a:p>
          <a:p>
            <a:r>
              <a:rPr lang="en-US" dirty="0"/>
              <a:t>Apply either generic or site-specific inputs and assumptions</a:t>
            </a:r>
          </a:p>
          <a:p>
            <a:pPr marL="0" indent="0">
              <a:buNone/>
            </a:pPr>
            <a:endParaRPr lang="en-US" dirty="0"/>
          </a:p>
          <a:p>
            <a:endParaRPr lang="en-US" dirty="0"/>
          </a:p>
        </p:txBody>
      </p:sp>
      <p:sp>
        <p:nvSpPr>
          <p:cNvPr id="4" name="Title 1">
            <a:extLst>
              <a:ext uri="{FF2B5EF4-FFF2-40B4-BE49-F238E27FC236}">
                <a16:creationId xmlns:a16="http://schemas.microsoft.com/office/drawing/2014/main" id="{A3A1138F-A1DB-EB1F-E17A-BEAB02F4B15D}"/>
              </a:ext>
            </a:extLst>
          </p:cNvPr>
          <p:cNvSpPr txBox="1">
            <a:spLocks/>
          </p:cNvSpPr>
          <p:nvPr/>
        </p:nvSpPr>
        <p:spPr>
          <a:xfrm>
            <a:off x="809766" y="384270"/>
            <a:ext cx="5302641" cy="359262"/>
          </a:xfrm>
          <a:prstGeom prst="rect">
            <a:avLst/>
          </a:prstGeom>
        </p:spPr>
        <p:txBody>
          <a:bodyPr vert="horz" lIns="91440" tIns="45720" rIns="91440" bIns="45720" rtlCol="0" anchor="ctr">
            <a:noAutofit/>
          </a:bodyPr>
          <a:lstStyle>
            <a:lvl1pPr algn="l" defTabSz="914400" rtl="0" eaLnBrk="1" latinLnBrk="0" hangingPunct="1">
              <a:lnSpc>
                <a:spcPct val="95000"/>
              </a:lnSpc>
              <a:spcBef>
                <a:spcPct val="0"/>
              </a:spcBef>
              <a:buNone/>
              <a:defRPr sz="3600" b="0" kern="1200">
                <a:solidFill>
                  <a:schemeClr val="tx2"/>
                </a:solidFill>
                <a:effectLst/>
                <a:latin typeface="+mj-lt"/>
                <a:ea typeface="+mj-ea"/>
                <a:cs typeface="+mj-cs"/>
              </a:defRPr>
            </a:lvl1pPr>
          </a:lstStyle>
          <a:p>
            <a:endParaRPr lang="en-US" sz="1219" dirty="0">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46F5CA80-E03A-D5A6-DC05-F307CE186479}"/>
              </a:ext>
            </a:extLst>
          </p:cNvPr>
          <p:cNvSpPr/>
          <p:nvPr/>
        </p:nvSpPr>
        <p:spPr>
          <a:xfrm>
            <a:off x="6866599" y="509143"/>
            <a:ext cx="1816143" cy="311614"/>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6" name="TextBox 5">
            <a:extLst>
              <a:ext uri="{FF2B5EF4-FFF2-40B4-BE49-F238E27FC236}">
                <a16:creationId xmlns:a16="http://schemas.microsoft.com/office/drawing/2014/main" id="{FC4F9AD5-E8B4-9648-3AE3-1E801F13224F}"/>
              </a:ext>
            </a:extLst>
          </p:cNvPr>
          <p:cNvSpPr txBox="1"/>
          <p:nvPr/>
        </p:nvSpPr>
        <p:spPr>
          <a:xfrm>
            <a:off x="6907557" y="501641"/>
            <a:ext cx="1700278" cy="338554"/>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1. Source Term</a:t>
            </a:r>
          </a:p>
        </p:txBody>
      </p:sp>
      <p:sp>
        <p:nvSpPr>
          <p:cNvPr id="7" name="Rectangle 6">
            <a:extLst>
              <a:ext uri="{FF2B5EF4-FFF2-40B4-BE49-F238E27FC236}">
                <a16:creationId xmlns:a16="http://schemas.microsoft.com/office/drawing/2014/main" id="{E0CCD00A-1DC2-12C3-A186-EBADD6EC48A4}"/>
              </a:ext>
            </a:extLst>
          </p:cNvPr>
          <p:cNvSpPr/>
          <p:nvPr/>
        </p:nvSpPr>
        <p:spPr>
          <a:xfrm>
            <a:off x="6866600" y="940138"/>
            <a:ext cx="1816143" cy="690582"/>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8" name="TextBox 7">
            <a:extLst>
              <a:ext uri="{FF2B5EF4-FFF2-40B4-BE49-F238E27FC236}">
                <a16:creationId xmlns:a16="http://schemas.microsoft.com/office/drawing/2014/main" id="{0EF170F6-18DA-61EE-8F4F-79F6583B48A2}"/>
              </a:ext>
            </a:extLst>
          </p:cNvPr>
          <p:cNvSpPr txBox="1"/>
          <p:nvPr/>
        </p:nvSpPr>
        <p:spPr>
          <a:xfrm>
            <a:off x="6825427" y="921544"/>
            <a:ext cx="1877122" cy="738664"/>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2. Dispersion Model and Site Meteorological Data</a:t>
            </a:r>
          </a:p>
        </p:txBody>
      </p:sp>
      <p:sp>
        <p:nvSpPr>
          <p:cNvPr id="9" name="Rectangle 8">
            <a:extLst>
              <a:ext uri="{FF2B5EF4-FFF2-40B4-BE49-F238E27FC236}">
                <a16:creationId xmlns:a16="http://schemas.microsoft.com/office/drawing/2014/main" id="{B5FBDEB3-EBAF-89CF-412F-6A775C38DBCD}"/>
              </a:ext>
            </a:extLst>
          </p:cNvPr>
          <p:cNvSpPr/>
          <p:nvPr/>
        </p:nvSpPr>
        <p:spPr>
          <a:xfrm>
            <a:off x="6843696" y="1802315"/>
            <a:ext cx="1877123" cy="817628"/>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10" name="TextBox 9">
            <a:extLst>
              <a:ext uri="{FF2B5EF4-FFF2-40B4-BE49-F238E27FC236}">
                <a16:creationId xmlns:a16="http://schemas.microsoft.com/office/drawing/2014/main" id="{2394381E-B919-FFBA-803B-B6F5B9DC90BA}"/>
              </a:ext>
            </a:extLst>
          </p:cNvPr>
          <p:cNvSpPr txBox="1"/>
          <p:nvPr/>
        </p:nvSpPr>
        <p:spPr>
          <a:xfrm>
            <a:off x="6862905" y="1863992"/>
            <a:ext cx="1877122" cy="738664"/>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3. Site Grid and Region of Transport Model</a:t>
            </a:r>
          </a:p>
        </p:txBody>
      </p:sp>
      <p:sp>
        <p:nvSpPr>
          <p:cNvPr id="13" name="Rectangle 12">
            <a:extLst>
              <a:ext uri="{FF2B5EF4-FFF2-40B4-BE49-F238E27FC236}">
                <a16:creationId xmlns:a16="http://schemas.microsoft.com/office/drawing/2014/main" id="{B13044F7-1C79-D37B-5004-D32E2FE10DF0}"/>
              </a:ext>
            </a:extLst>
          </p:cNvPr>
          <p:cNvSpPr/>
          <p:nvPr/>
        </p:nvSpPr>
        <p:spPr>
          <a:xfrm>
            <a:off x="6913264" y="5266073"/>
            <a:ext cx="1860060" cy="738661"/>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14" name="TextBox 13">
            <a:extLst>
              <a:ext uri="{FF2B5EF4-FFF2-40B4-BE49-F238E27FC236}">
                <a16:creationId xmlns:a16="http://schemas.microsoft.com/office/drawing/2014/main" id="{00951745-A89B-96C9-FC73-4C5901E5159E}"/>
              </a:ext>
            </a:extLst>
          </p:cNvPr>
          <p:cNvSpPr txBox="1"/>
          <p:nvPr/>
        </p:nvSpPr>
        <p:spPr>
          <a:xfrm>
            <a:off x="6810915" y="5304181"/>
            <a:ext cx="2009286" cy="738664"/>
          </a:xfrm>
          <a:prstGeom prst="rect">
            <a:avLst/>
          </a:prstGeom>
          <a:noFill/>
          <a:ln w="28575">
            <a:noFill/>
          </a:ln>
        </p:spPr>
        <p:txBody>
          <a:bodyPr wrap="square" rtlCol="0">
            <a:spAutoFit/>
          </a:bodyPr>
          <a:lstStyle/>
          <a:p>
            <a:pPr algn="ctr"/>
            <a:r>
              <a:rPr lang="en-US" sz="1400" b="1" dirty="0">
                <a:latin typeface="Arial" panose="020B0604020202020204" pitchFamily="34" charset="0"/>
                <a:cs typeface="Arial" panose="020B0604020202020204" pitchFamily="34" charset="0"/>
              </a:rPr>
              <a:t>A. Software Quality Assurance and Site V&amp;V</a:t>
            </a:r>
          </a:p>
        </p:txBody>
      </p:sp>
      <p:sp>
        <p:nvSpPr>
          <p:cNvPr id="15" name="TextBox 14">
            <a:extLst>
              <a:ext uri="{FF2B5EF4-FFF2-40B4-BE49-F238E27FC236}">
                <a16:creationId xmlns:a16="http://schemas.microsoft.com/office/drawing/2014/main" id="{85B22771-120C-1FF1-82EA-3124F4A7806F}"/>
              </a:ext>
            </a:extLst>
          </p:cNvPr>
          <p:cNvSpPr txBox="1"/>
          <p:nvPr/>
        </p:nvSpPr>
        <p:spPr>
          <a:xfrm>
            <a:off x="9261968" y="5266074"/>
            <a:ext cx="1699775" cy="738664"/>
          </a:xfrm>
          <a:prstGeom prst="rect">
            <a:avLst/>
          </a:prstGeom>
          <a:solidFill>
            <a:schemeClr val="accent1">
              <a:lumMod val="40000"/>
              <a:lumOff val="60000"/>
            </a:schemeClr>
          </a:solidFill>
          <a:ln w="28575">
            <a:solidFill>
              <a:schemeClr val="tx1"/>
            </a:solidFill>
          </a:ln>
        </p:spPr>
        <p:txBody>
          <a:bodyPr wrap="square" rtlCol="0">
            <a:spAutoFit/>
          </a:bodyPr>
          <a:lstStyle/>
          <a:p>
            <a:pPr algn="ctr"/>
            <a:r>
              <a:rPr lang="en-US" sz="1400" b="1" dirty="0">
                <a:latin typeface="Arial" panose="020B0604020202020204" pitchFamily="34" charset="0"/>
                <a:cs typeface="Arial" panose="020B0604020202020204" pitchFamily="34" charset="0"/>
              </a:rPr>
              <a:t>B. Sensitivity &amp; Uncertainty Analysis</a:t>
            </a:r>
          </a:p>
        </p:txBody>
      </p:sp>
      <p:sp>
        <p:nvSpPr>
          <p:cNvPr id="18" name="Rectangle 17">
            <a:extLst>
              <a:ext uri="{FF2B5EF4-FFF2-40B4-BE49-F238E27FC236}">
                <a16:creationId xmlns:a16="http://schemas.microsoft.com/office/drawing/2014/main" id="{FB3D6864-D762-1A26-5A89-4EF1CC173075}"/>
              </a:ext>
            </a:extLst>
          </p:cNvPr>
          <p:cNvSpPr/>
          <p:nvPr/>
        </p:nvSpPr>
        <p:spPr>
          <a:xfrm>
            <a:off x="7002654" y="3695663"/>
            <a:ext cx="1605179" cy="966004"/>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19" name="TextBox 18">
            <a:extLst>
              <a:ext uri="{FF2B5EF4-FFF2-40B4-BE49-F238E27FC236}">
                <a16:creationId xmlns:a16="http://schemas.microsoft.com/office/drawing/2014/main" id="{7BEB0919-3FA7-25E8-8938-F5A566FCD3EC}"/>
              </a:ext>
            </a:extLst>
          </p:cNvPr>
          <p:cNvSpPr txBox="1"/>
          <p:nvPr/>
        </p:nvSpPr>
        <p:spPr>
          <a:xfrm>
            <a:off x="7016480" y="3701611"/>
            <a:ext cx="1605179" cy="954107"/>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5. Acute Phase Radiological Consequence</a:t>
            </a:r>
          </a:p>
          <a:p>
            <a:pPr algn="ctr"/>
            <a:r>
              <a:rPr lang="en-US" sz="1400" b="1" dirty="0">
                <a:latin typeface="Arial" panose="020B0604020202020204" pitchFamily="34" charset="0"/>
                <a:cs typeface="Arial" panose="020B0604020202020204" pitchFamily="34" charset="0"/>
              </a:rPr>
              <a:t>Output</a:t>
            </a:r>
          </a:p>
        </p:txBody>
      </p:sp>
      <p:sp>
        <p:nvSpPr>
          <p:cNvPr id="20" name="Rectangle 19">
            <a:extLst>
              <a:ext uri="{FF2B5EF4-FFF2-40B4-BE49-F238E27FC236}">
                <a16:creationId xmlns:a16="http://schemas.microsoft.com/office/drawing/2014/main" id="{EA3054BD-E76C-46B5-54F1-786E18EAF548}"/>
              </a:ext>
            </a:extLst>
          </p:cNvPr>
          <p:cNvSpPr/>
          <p:nvPr/>
        </p:nvSpPr>
        <p:spPr>
          <a:xfrm>
            <a:off x="6920143" y="2807688"/>
            <a:ext cx="1687691" cy="691744"/>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21" name="TextBox 20">
            <a:extLst>
              <a:ext uri="{FF2B5EF4-FFF2-40B4-BE49-F238E27FC236}">
                <a16:creationId xmlns:a16="http://schemas.microsoft.com/office/drawing/2014/main" id="{A98B4333-0C2A-46E2-E55A-C725CE4A1DE3}"/>
              </a:ext>
            </a:extLst>
          </p:cNvPr>
          <p:cNvSpPr txBox="1"/>
          <p:nvPr/>
        </p:nvSpPr>
        <p:spPr>
          <a:xfrm>
            <a:off x="6805620" y="2791352"/>
            <a:ext cx="1857933" cy="738664"/>
          </a:xfrm>
          <a:prstGeom prst="rect">
            <a:avLst/>
          </a:prstGeom>
          <a:noFill/>
          <a:ln w="28575">
            <a:noFill/>
          </a:ln>
        </p:spPr>
        <p:txBody>
          <a:bodyPr wrap="square" rtlCol="0">
            <a:spAutoFit/>
          </a:bodyPr>
          <a:lstStyle/>
          <a:p>
            <a:pPr algn="ctr"/>
            <a:r>
              <a:rPr lang="en-US" sz="1400" b="1" dirty="0">
                <a:latin typeface="Arial" panose="020B0604020202020204" pitchFamily="34" charset="0"/>
                <a:cs typeface="Arial" panose="020B0604020202020204" pitchFamily="34" charset="0"/>
              </a:rPr>
              <a:t>4. Inhalation and Skin Absorption Dosimetry Model</a:t>
            </a:r>
          </a:p>
        </p:txBody>
      </p:sp>
      <p:sp>
        <p:nvSpPr>
          <p:cNvPr id="24" name="Rectangle 23">
            <a:extLst>
              <a:ext uri="{FF2B5EF4-FFF2-40B4-BE49-F238E27FC236}">
                <a16:creationId xmlns:a16="http://schemas.microsoft.com/office/drawing/2014/main" id="{F780C457-FE2B-F266-12CD-B55CF0E59B43}"/>
              </a:ext>
            </a:extLst>
          </p:cNvPr>
          <p:cNvSpPr/>
          <p:nvPr/>
        </p:nvSpPr>
        <p:spPr>
          <a:xfrm>
            <a:off x="9318857" y="501640"/>
            <a:ext cx="1785504" cy="1209702"/>
          </a:xfrm>
          <a:prstGeom prst="rect">
            <a:avLst/>
          </a:prstGeom>
          <a:solidFill>
            <a:schemeClr val="accent1">
              <a:lumMod val="40000"/>
              <a:lumOff val="60000"/>
            </a:schemeClr>
          </a:solid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5" name="TextBox 24">
            <a:extLst>
              <a:ext uri="{FF2B5EF4-FFF2-40B4-BE49-F238E27FC236}">
                <a16:creationId xmlns:a16="http://schemas.microsoft.com/office/drawing/2014/main" id="{361869AE-F489-11E0-83BB-148B4FA62BFF}"/>
              </a:ext>
            </a:extLst>
          </p:cNvPr>
          <p:cNvSpPr txBox="1"/>
          <p:nvPr/>
        </p:nvSpPr>
        <p:spPr>
          <a:xfrm>
            <a:off x="9374575" y="521715"/>
            <a:ext cx="1587167" cy="1169551"/>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6. Plume/Terrain Interaction: Deposition and Reemission Model</a:t>
            </a:r>
          </a:p>
        </p:txBody>
      </p:sp>
      <p:cxnSp>
        <p:nvCxnSpPr>
          <p:cNvPr id="26" name="Straight Arrow Connector 25">
            <a:extLst>
              <a:ext uri="{FF2B5EF4-FFF2-40B4-BE49-F238E27FC236}">
                <a16:creationId xmlns:a16="http://schemas.microsoft.com/office/drawing/2014/main" id="{6F674310-34F4-7F69-E477-4B5BB083D4C1}"/>
              </a:ext>
            </a:extLst>
          </p:cNvPr>
          <p:cNvCxnSpPr>
            <a:cxnSpLocks/>
            <a:stCxn id="5" idx="3"/>
          </p:cNvCxnSpPr>
          <p:nvPr/>
        </p:nvCxnSpPr>
        <p:spPr>
          <a:xfrm>
            <a:off x="8682742" y="664950"/>
            <a:ext cx="334503" cy="330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445622D-1B6F-DC0C-AE27-378FD41C6994}"/>
              </a:ext>
            </a:extLst>
          </p:cNvPr>
          <p:cNvCxnSpPr>
            <a:cxnSpLocks/>
          </p:cNvCxnSpPr>
          <p:nvPr/>
        </p:nvCxnSpPr>
        <p:spPr>
          <a:xfrm flipH="1">
            <a:off x="8988150" y="636057"/>
            <a:ext cx="9443" cy="3542607"/>
          </a:xfrm>
          <a:prstGeom prst="straightConnector1">
            <a:avLst/>
          </a:prstGeom>
          <a:ln w="28575">
            <a:headEnd w="lg" len="med"/>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17C2054-34BC-F0DF-FCDA-095D1AF9A13E}"/>
              </a:ext>
            </a:extLst>
          </p:cNvPr>
          <p:cNvCxnSpPr>
            <a:cxnSpLocks/>
          </p:cNvCxnSpPr>
          <p:nvPr/>
        </p:nvCxnSpPr>
        <p:spPr>
          <a:xfrm>
            <a:off x="8724580" y="2113321"/>
            <a:ext cx="29266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ECA45E7-40CB-40F8-F037-39B714D17DDF}"/>
              </a:ext>
            </a:extLst>
          </p:cNvPr>
          <p:cNvCxnSpPr>
            <a:cxnSpLocks/>
            <a:stCxn id="20" idx="3"/>
          </p:cNvCxnSpPr>
          <p:nvPr/>
        </p:nvCxnSpPr>
        <p:spPr>
          <a:xfrm>
            <a:off x="8607834" y="3153560"/>
            <a:ext cx="409411" cy="731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54539A0-7AAA-B226-6530-B4F5B59ED2A1}"/>
              </a:ext>
            </a:extLst>
          </p:cNvPr>
          <p:cNvCxnSpPr>
            <a:cxnSpLocks/>
          </p:cNvCxnSpPr>
          <p:nvPr/>
        </p:nvCxnSpPr>
        <p:spPr>
          <a:xfrm flipV="1">
            <a:off x="8656028" y="1159120"/>
            <a:ext cx="328789" cy="598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A301198D-A65A-9C50-837E-B07125CF25EB}"/>
              </a:ext>
            </a:extLst>
          </p:cNvPr>
          <p:cNvCxnSpPr>
            <a:cxnSpLocks/>
          </p:cNvCxnSpPr>
          <p:nvPr/>
        </p:nvCxnSpPr>
        <p:spPr>
          <a:xfrm flipV="1">
            <a:off x="8952366" y="1159120"/>
            <a:ext cx="399381" cy="1164"/>
          </a:xfrm>
          <a:prstGeom prst="straightConnector1">
            <a:avLst/>
          </a:prstGeom>
          <a:ln w="28575">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73C74046-EB37-2356-5A4C-E8078A02E233}"/>
              </a:ext>
            </a:extLst>
          </p:cNvPr>
          <p:cNvSpPr txBox="1"/>
          <p:nvPr/>
        </p:nvSpPr>
        <p:spPr>
          <a:xfrm rot="16200000">
            <a:off x="3504469" y="3077691"/>
            <a:ext cx="6351427" cy="326884"/>
          </a:xfrm>
          <a:prstGeom prst="rect">
            <a:avLst/>
          </a:prstGeom>
          <a:noFill/>
        </p:spPr>
        <p:txBody>
          <a:bodyPr wrap="square" rtlCol="0">
            <a:spAutoFit/>
          </a:bodyPr>
          <a:lstStyle/>
          <a:p>
            <a:pPr algn="ctr"/>
            <a:r>
              <a:rPr lang="en-US" sz="1524" b="1" i="1" dirty="0">
                <a:latin typeface="Arial" panose="020B0604020202020204" pitchFamily="34" charset="0"/>
                <a:cs typeface="Arial" panose="020B0604020202020204" pitchFamily="34" charset="0"/>
              </a:rPr>
              <a:t>Deterministic – Acute Phase</a:t>
            </a:r>
          </a:p>
        </p:txBody>
      </p:sp>
      <p:cxnSp>
        <p:nvCxnSpPr>
          <p:cNvPr id="39" name="Straight Arrow Connector 38">
            <a:extLst>
              <a:ext uri="{FF2B5EF4-FFF2-40B4-BE49-F238E27FC236}">
                <a16:creationId xmlns:a16="http://schemas.microsoft.com/office/drawing/2014/main" id="{01C0D2D1-AF34-967F-AD36-8617D68BC9B7}"/>
              </a:ext>
            </a:extLst>
          </p:cNvPr>
          <p:cNvCxnSpPr>
            <a:cxnSpLocks/>
          </p:cNvCxnSpPr>
          <p:nvPr/>
        </p:nvCxnSpPr>
        <p:spPr>
          <a:xfrm flipH="1">
            <a:off x="6688995" y="4558170"/>
            <a:ext cx="1122" cy="1446564"/>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C6B8122A-C4B2-7301-3A10-F6FDE9FBE609}"/>
              </a:ext>
            </a:extLst>
          </p:cNvPr>
          <p:cNvCxnSpPr>
            <a:cxnSpLocks/>
            <a:stCxn id="18" idx="3"/>
          </p:cNvCxnSpPr>
          <p:nvPr/>
        </p:nvCxnSpPr>
        <p:spPr>
          <a:xfrm>
            <a:off x="8607833" y="4178665"/>
            <a:ext cx="40941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7" name="Slide Number Placeholder 56">
            <a:extLst>
              <a:ext uri="{FF2B5EF4-FFF2-40B4-BE49-F238E27FC236}">
                <a16:creationId xmlns:a16="http://schemas.microsoft.com/office/drawing/2014/main" id="{93090ADD-352C-022D-F93B-591F4EAD4971}"/>
              </a:ext>
            </a:extLst>
          </p:cNvPr>
          <p:cNvSpPr>
            <a:spLocks noGrp="1"/>
          </p:cNvSpPr>
          <p:nvPr>
            <p:ph type="sldNum" sz="quarter" idx="12"/>
          </p:nvPr>
        </p:nvSpPr>
        <p:spPr>
          <a:xfrm>
            <a:off x="8952366" y="6189414"/>
            <a:ext cx="2985805" cy="485116"/>
          </a:xfrm>
        </p:spPr>
        <p:txBody>
          <a:bodyPr/>
          <a:lstStyle/>
          <a:p>
            <a:fld id="{23C6260E-304F-4BA0-8E11-6E941ACC6DAE}" type="slidenum">
              <a:rPr lang="en-US" smtClean="0"/>
              <a:pPr/>
              <a:t>14</a:t>
            </a:fld>
            <a:endParaRPr lang="en-US" dirty="0"/>
          </a:p>
        </p:txBody>
      </p:sp>
      <p:cxnSp>
        <p:nvCxnSpPr>
          <p:cNvPr id="83" name="Straight Arrow Connector 82">
            <a:extLst>
              <a:ext uri="{FF2B5EF4-FFF2-40B4-BE49-F238E27FC236}">
                <a16:creationId xmlns:a16="http://schemas.microsoft.com/office/drawing/2014/main" id="{B32DC248-8DB1-61C0-5233-6EB3CF4C25B7}"/>
              </a:ext>
            </a:extLst>
          </p:cNvPr>
          <p:cNvCxnSpPr>
            <a:cxnSpLocks/>
          </p:cNvCxnSpPr>
          <p:nvPr/>
        </p:nvCxnSpPr>
        <p:spPr>
          <a:xfrm flipV="1">
            <a:off x="6693094" y="501640"/>
            <a:ext cx="3590" cy="1318528"/>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1" name="Footer Placeholder 7">
            <a:extLst>
              <a:ext uri="{FF2B5EF4-FFF2-40B4-BE49-F238E27FC236}">
                <a16:creationId xmlns:a16="http://schemas.microsoft.com/office/drawing/2014/main" id="{4FBCD484-9B28-D496-B7B4-A890068BCEE4}"/>
              </a:ext>
            </a:extLst>
          </p:cNvPr>
          <p:cNvSpPr>
            <a:spLocks noGrp="1"/>
          </p:cNvSpPr>
          <p:nvPr>
            <p:ph type="ftr" sz="quarter" idx="11"/>
          </p:nvPr>
        </p:nvSpPr>
        <p:spPr>
          <a:xfrm>
            <a:off x="563638" y="6309405"/>
            <a:ext cx="4114800" cy="365125"/>
          </a:xfrm>
        </p:spPr>
        <p:txBody>
          <a:bodyPr/>
          <a:lstStyle>
            <a:lvl1pPr algn="l">
              <a:defRPr b="1">
                <a:solidFill>
                  <a:schemeClr val="tx1"/>
                </a:solidFill>
              </a:defRPr>
            </a:lvl1pPr>
          </a:lstStyle>
          <a:p>
            <a:r>
              <a:rPr lang="en-US" sz="1400" dirty="0"/>
              <a:t>IMUG 2023</a:t>
            </a:r>
          </a:p>
        </p:txBody>
      </p:sp>
    </p:spTree>
    <p:extLst>
      <p:ext uri="{BB962C8B-B14F-4D97-AF65-F5344CB8AC3E}">
        <p14:creationId xmlns:p14="http://schemas.microsoft.com/office/powerpoint/2010/main" val="2300099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367694" y="182563"/>
            <a:ext cx="11541277" cy="890361"/>
          </a:xfrm>
        </p:spPr>
        <p:txBody>
          <a:bodyPr>
            <a:normAutofit/>
          </a:bodyPr>
          <a:lstStyle/>
          <a:p>
            <a:r>
              <a:rPr lang="en-US" dirty="0"/>
              <a:t>Computer Code Options – One Analyst’s Opinion</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8598195" y="6309405"/>
            <a:ext cx="2743200" cy="365125"/>
          </a:xfrm>
        </p:spPr>
        <p:txBody>
          <a:bodyPr/>
          <a:lstStyle/>
          <a:p>
            <a:fld id="{23C6260E-304F-4BA0-8E11-6E941ACC6DAE}" type="slidenum">
              <a:rPr lang="en-US" smtClean="0"/>
              <a:pPr/>
              <a:t>15</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563638" y="5115780"/>
            <a:ext cx="10445448" cy="269020"/>
          </a:xfrm>
        </p:spPr>
        <p:txBody>
          <a:bodyPr>
            <a:noAutofit/>
          </a:bodyPr>
          <a:lstStyle/>
          <a:p>
            <a:pPr marL="0" indent="0">
              <a:lnSpc>
                <a:spcPct val="100000"/>
              </a:lnSpc>
              <a:spcBef>
                <a:spcPts val="0"/>
              </a:spcBef>
              <a:buNone/>
            </a:pPr>
            <a:r>
              <a:rPr lang="en-US" sz="1600" dirty="0"/>
              <a:t>*See Bunz et al. (1997) for an example with UFOTRI and COSYMA for the SEAFP project. See Taylor and Raskob (2007) for an example with UFOTRI and COSYMA for ITER site/region.</a:t>
            </a:r>
          </a:p>
        </p:txBody>
      </p:sp>
      <p:graphicFrame>
        <p:nvGraphicFramePr>
          <p:cNvPr id="2" name="Table 4">
            <a:extLst>
              <a:ext uri="{FF2B5EF4-FFF2-40B4-BE49-F238E27FC236}">
                <a16:creationId xmlns:a16="http://schemas.microsoft.com/office/drawing/2014/main" id="{8AE50A94-BA43-A9D9-AA37-43FBA46DBF92}"/>
              </a:ext>
            </a:extLst>
          </p:cNvPr>
          <p:cNvGraphicFramePr>
            <a:graphicFrameLocks noGrp="1"/>
          </p:cNvGraphicFramePr>
          <p:nvPr>
            <p:extLst>
              <p:ext uri="{D42A27DB-BD31-4B8C-83A1-F6EECF244321}">
                <p14:modId xmlns:p14="http://schemas.microsoft.com/office/powerpoint/2010/main" val="185834624"/>
              </p:ext>
            </p:extLst>
          </p:nvPr>
        </p:nvGraphicFramePr>
        <p:xfrm>
          <a:off x="563638" y="1046321"/>
          <a:ext cx="10670361" cy="3968511"/>
        </p:xfrm>
        <a:graphic>
          <a:graphicData uri="http://schemas.openxmlformats.org/drawingml/2006/table">
            <a:tbl>
              <a:tblPr firstRow="1" bandRow="1">
                <a:tableStyleId>{5C22544A-7EE6-4342-B048-85BDC9FD1C3A}</a:tableStyleId>
              </a:tblPr>
              <a:tblGrid>
                <a:gridCol w="746640">
                  <a:extLst>
                    <a:ext uri="{9D8B030D-6E8A-4147-A177-3AD203B41FA5}">
                      <a16:colId xmlns:a16="http://schemas.microsoft.com/office/drawing/2014/main" val="3932672144"/>
                    </a:ext>
                  </a:extLst>
                </a:gridCol>
                <a:gridCol w="1521672">
                  <a:extLst>
                    <a:ext uri="{9D8B030D-6E8A-4147-A177-3AD203B41FA5}">
                      <a16:colId xmlns:a16="http://schemas.microsoft.com/office/drawing/2014/main" val="2597711998"/>
                    </a:ext>
                  </a:extLst>
                </a:gridCol>
                <a:gridCol w="1802775">
                  <a:extLst>
                    <a:ext uri="{9D8B030D-6E8A-4147-A177-3AD203B41FA5}">
                      <a16:colId xmlns:a16="http://schemas.microsoft.com/office/drawing/2014/main" val="3136856876"/>
                    </a:ext>
                  </a:extLst>
                </a:gridCol>
                <a:gridCol w="1568616">
                  <a:extLst>
                    <a:ext uri="{9D8B030D-6E8A-4147-A177-3AD203B41FA5}">
                      <a16:colId xmlns:a16="http://schemas.microsoft.com/office/drawing/2014/main" val="1038333551"/>
                    </a:ext>
                  </a:extLst>
                </a:gridCol>
                <a:gridCol w="1394323">
                  <a:extLst>
                    <a:ext uri="{9D8B030D-6E8A-4147-A177-3AD203B41FA5}">
                      <a16:colId xmlns:a16="http://schemas.microsoft.com/office/drawing/2014/main" val="3533170085"/>
                    </a:ext>
                  </a:extLst>
                </a:gridCol>
                <a:gridCol w="3636335">
                  <a:extLst>
                    <a:ext uri="{9D8B030D-6E8A-4147-A177-3AD203B41FA5}">
                      <a16:colId xmlns:a16="http://schemas.microsoft.com/office/drawing/2014/main" val="907518138"/>
                    </a:ext>
                  </a:extLst>
                </a:gridCol>
              </a:tblGrid>
              <a:tr h="370840">
                <a:tc>
                  <a:txBody>
                    <a:bodyPr/>
                    <a:lstStyle/>
                    <a:p>
                      <a:r>
                        <a:rPr lang="en-US" dirty="0"/>
                        <a:t>Row</a:t>
                      </a:r>
                    </a:p>
                  </a:txBody>
                  <a:tcP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Analysis Mode</a:t>
                      </a:r>
                    </a:p>
                  </a:txBody>
                  <a:tcPr>
                    <a:lnB w="12700" cap="flat" cmpd="sng" algn="ctr">
                      <a:solidFill>
                        <a:schemeClr val="tx1"/>
                      </a:solidFill>
                      <a:prstDash val="solid"/>
                      <a:round/>
                      <a:headEnd type="none" w="med" len="med"/>
                      <a:tailEnd type="none" w="med" len="med"/>
                    </a:lnB>
                  </a:tcPr>
                </a:tc>
                <a:tc>
                  <a:txBody>
                    <a:bodyPr/>
                    <a:lstStyle/>
                    <a:p>
                      <a:r>
                        <a:rPr lang="en-US" dirty="0"/>
                        <a:t>Mixed (M)</a:t>
                      </a:r>
                    </a:p>
                    <a:p>
                      <a:r>
                        <a:rPr lang="en-US" dirty="0"/>
                        <a:t>Tritium Only (T)</a:t>
                      </a:r>
                    </a:p>
                  </a:txBody>
                  <a:tcPr>
                    <a:lnB w="12700" cap="flat" cmpd="sng" algn="ctr">
                      <a:solidFill>
                        <a:schemeClr val="tx1"/>
                      </a:solidFill>
                      <a:prstDash val="solid"/>
                      <a:round/>
                      <a:headEnd type="none" w="med" len="med"/>
                      <a:tailEnd type="none" w="med" len="med"/>
                    </a:lnB>
                  </a:tcPr>
                </a:tc>
                <a:tc>
                  <a:txBody>
                    <a:bodyPr/>
                    <a:lstStyle/>
                    <a:p>
                      <a:r>
                        <a:rPr lang="en-US" dirty="0"/>
                        <a:t>Acute (A) + Long-Term (LT)</a:t>
                      </a:r>
                    </a:p>
                  </a:txBody>
                  <a:tcP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Food Pathway</a:t>
                      </a:r>
                    </a:p>
                    <a:p>
                      <a:endParaRPr lang="en-US" dirty="0"/>
                    </a:p>
                  </a:txBody>
                  <a:tcPr>
                    <a:lnB w="12700" cap="flat" cmpd="sng" algn="ctr">
                      <a:solidFill>
                        <a:schemeClr val="tx1"/>
                      </a:solidFill>
                      <a:prstDash val="solid"/>
                      <a:round/>
                      <a:headEnd type="none" w="med" len="med"/>
                      <a:tailEnd type="none" w="med" len="med"/>
                    </a:lnB>
                  </a:tcPr>
                </a:tc>
                <a:tc>
                  <a:txBody>
                    <a:bodyPr/>
                    <a:lstStyle/>
                    <a:p>
                      <a:r>
                        <a:rPr lang="en-US" dirty="0"/>
                        <a:t>Code Options</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6212281"/>
                  </a:ext>
                </a:extLst>
              </a:tr>
              <a:tr h="370840">
                <a:tc>
                  <a:txBody>
                    <a:bodyPr/>
                    <a:lstStyle/>
                    <a:p>
                      <a:r>
                        <a:rPr lang="en-US" dirty="0">
                          <a:solidFill>
                            <a:srgbClr val="000000"/>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Probabilistic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A + LT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UFOTRI 4.0 (or successor)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67081876"/>
                  </a:ext>
                </a:extLst>
              </a:tr>
              <a:tr h="370840">
                <a:tc>
                  <a:txBody>
                    <a:bodyPr/>
                    <a:lstStyle/>
                    <a:p>
                      <a:r>
                        <a:rPr lang="en-US" dirty="0">
                          <a:solidFill>
                            <a:srgbClr val="000000"/>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Probabilistic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A + LT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UFOTRI 4.0 (or successor)</a:t>
                      </a:r>
                    </a:p>
                    <a:p>
                      <a:pPr algn="ctr"/>
                      <a:r>
                        <a:rPr lang="en-US" dirty="0">
                          <a:solidFill>
                            <a:srgbClr val="000000"/>
                          </a:solidFill>
                        </a:rPr>
                        <a:t>MACCS 4.2 (or successor)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52375597"/>
                  </a:ext>
                </a:extLst>
              </a:tr>
              <a:tr h="370840">
                <a:tc>
                  <a:txBody>
                    <a:bodyPr/>
                    <a:lstStyle/>
                    <a:p>
                      <a:r>
                        <a:rPr lang="en-US" dirty="0">
                          <a:solidFill>
                            <a:srgbClr val="000000"/>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Deterministic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A + LT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UFOTRI 4.0 (or successor)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21859505"/>
                  </a:ext>
                </a:extLst>
              </a:tr>
              <a:tr h="661431">
                <a:tc>
                  <a:txBody>
                    <a:bodyPr/>
                    <a:lstStyle/>
                    <a:p>
                      <a:r>
                        <a:rPr lang="en-US" dirty="0">
                          <a:solidFill>
                            <a:srgbClr val="000000"/>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Deterministic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A + LT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UFOTRI 4.0 (or successor)*</a:t>
                      </a:r>
                    </a:p>
                    <a:p>
                      <a:pPr algn="ctr"/>
                      <a:r>
                        <a:rPr lang="en-US" dirty="0">
                          <a:solidFill>
                            <a:srgbClr val="000000"/>
                          </a:solidFill>
                        </a:rPr>
                        <a:t>MACCS 4.2 (or successor)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52227472"/>
                  </a:ext>
                </a:extLst>
              </a:tr>
              <a:tr h="370840">
                <a:tc>
                  <a:txBody>
                    <a:bodyPr/>
                    <a:lstStyle/>
                    <a:p>
                      <a:r>
                        <a:rPr lang="en-US" dirty="0">
                          <a:solidFill>
                            <a:srgbClr val="000000"/>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Deterministic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UFOTRI 4.0 (or successor)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MACCS 4.2 (or successor)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76469735"/>
                  </a:ext>
                </a:extLst>
              </a:tr>
              <a:tr h="370840">
                <a:tc>
                  <a:txBody>
                    <a:bodyPr/>
                    <a:lstStyle/>
                    <a:p>
                      <a:r>
                        <a:rPr lang="en-US" dirty="0">
                          <a:solidFill>
                            <a:srgbClr val="000000"/>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Deterministic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rgbClr val="000000"/>
                          </a:solidFill>
                        </a:rPr>
                        <a:t>MACCS 4.2 (or successor)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40397038"/>
                  </a:ext>
                </a:extLst>
              </a:tr>
            </a:tbl>
          </a:graphicData>
        </a:graphic>
      </p:graphicFrame>
      <p:sp>
        <p:nvSpPr>
          <p:cNvPr id="5" name="Footer Placeholder 7">
            <a:extLst>
              <a:ext uri="{FF2B5EF4-FFF2-40B4-BE49-F238E27FC236}">
                <a16:creationId xmlns:a16="http://schemas.microsoft.com/office/drawing/2014/main" id="{6E6AAC20-1E9D-06A6-7CB0-F43A1B06147D}"/>
              </a:ext>
            </a:extLst>
          </p:cNvPr>
          <p:cNvSpPr>
            <a:spLocks noGrp="1"/>
          </p:cNvSpPr>
          <p:nvPr>
            <p:ph type="ftr" sz="quarter" idx="11"/>
          </p:nvPr>
        </p:nvSpPr>
        <p:spPr>
          <a:xfrm>
            <a:off x="563638" y="6309405"/>
            <a:ext cx="4114800" cy="365125"/>
          </a:xfrm>
        </p:spPr>
        <p:txBody>
          <a:bodyPr/>
          <a:lstStyle>
            <a:lvl1pPr algn="l">
              <a:defRPr b="1">
                <a:solidFill>
                  <a:schemeClr val="tx1"/>
                </a:solidFill>
              </a:defRPr>
            </a:lvl1pPr>
          </a:lstStyle>
          <a:p>
            <a:r>
              <a:rPr lang="en-US" sz="1400" dirty="0"/>
              <a:t>IMUG 2023</a:t>
            </a:r>
          </a:p>
        </p:txBody>
      </p:sp>
    </p:spTree>
    <p:extLst>
      <p:ext uri="{BB962C8B-B14F-4D97-AF65-F5344CB8AC3E}">
        <p14:creationId xmlns:p14="http://schemas.microsoft.com/office/powerpoint/2010/main" val="4129315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367694" y="182563"/>
            <a:ext cx="11541277" cy="890361"/>
          </a:xfrm>
        </p:spPr>
        <p:txBody>
          <a:bodyPr>
            <a:normAutofit/>
          </a:bodyPr>
          <a:lstStyle/>
          <a:p>
            <a:r>
              <a:rPr lang="en-US" dirty="0"/>
              <a:t>SQA and Sensitivity and Uncertainty Analysis</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9053285" y="6215969"/>
            <a:ext cx="2743200" cy="365125"/>
          </a:xfrm>
        </p:spPr>
        <p:txBody>
          <a:bodyPr/>
          <a:lstStyle/>
          <a:p>
            <a:fld id="{23C6260E-304F-4BA0-8E11-6E941ACC6DAE}" type="slidenum">
              <a:rPr lang="en-US" smtClean="0"/>
              <a:pPr/>
              <a:t>16</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367694" y="1145496"/>
            <a:ext cx="11635620" cy="3099026"/>
          </a:xfrm>
        </p:spPr>
        <p:txBody>
          <a:bodyPr>
            <a:noAutofit/>
          </a:bodyPr>
          <a:lstStyle/>
          <a:p>
            <a:pPr>
              <a:lnSpc>
                <a:spcPct val="100000"/>
              </a:lnSpc>
              <a:spcBef>
                <a:spcPts val="0"/>
              </a:spcBef>
            </a:pPr>
            <a:r>
              <a:rPr lang="en-US" sz="2000" dirty="0"/>
              <a:t>Recommend comprehensive review of tritium ACA code’s quality assurance before application</a:t>
            </a:r>
          </a:p>
          <a:p>
            <a:pPr lvl="1">
              <a:lnSpc>
                <a:spcPct val="100000"/>
              </a:lnSpc>
              <a:spcBef>
                <a:spcPts val="0"/>
              </a:spcBef>
            </a:pPr>
            <a:r>
              <a:rPr lang="en-US" sz="2000" dirty="0"/>
              <a:t>Example references: DOE Order 414.1D, ANSI/ASME NQA-1-2008 </a:t>
            </a:r>
          </a:p>
          <a:p>
            <a:pPr>
              <a:lnSpc>
                <a:spcPct val="100000"/>
              </a:lnSpc>
              <a:spcBef>
                <a:spcPts val="0"/>
              </a:spcBef>
            </a:pPr>
            <a:r>
              <a:rPr lang="en-US" sz="2000" dirty="0"/>
              <a:t>Address validation and verification of the software</a:t>
            </a:r>
          </a:p>
          <a:p>
            <a:pPr lvl="1">
              <a:lnSpc>
                <a:spcPct val="100000"/>
              </a:lnSpc>
              <a:spcBef>
                <a:spcPts val="0"/>
              </a:spcBef>
            </a:pPr>
            <a:r>
              <a:rPr lang="en-US" sz="2000" dirty="0"/>
              <a:t>Deterministic software V&amp;V: IAEA No. SSG-2 (Rev. 1), Deterministic Safety Analysis for Nuclear Power Plants</a:t>
            </a:r>
          </a:p>
          <a:p>
            <a:pPr lvl="1">
              <a:lnSpc>
                <a:spcPct val="100000"/>
              </a:lnSpc>
              <a:spcBef>
                <a:spcPts val="0"/>
              </a:spcBef>
            </a:pPr>
            <a:r>
              <a:rPr lang="en-US" sz="2000" dirty="0"/>
              <a:t>BIOMOVs code intercomparison reports</a:t>
            </a:r>
          </a:p>
          <a:p>
            <a:pPr lvl="1">
              <a:lnSpc>
                <a:spcPct val="100000"/>
              </a:lnSpc>
              <a:spcBef>
                <a:spcPts val="0"/>
              </a:spcBef>
            </a:pPr>
            <a:r>
              <a:rPr lang="en-US" sz="2000" dirty="0"/>
              <a:t>Individual organization and industry V&amp;V guides</a:t>
            </a:r>
          </a:p>
          <a:p>
            <a:pPr>
              <a:lnSpc>
                <a:spcPct val="100000"/>
              </a:lnSpc>
              <a:spcBef>
                <a:spcPts val="0"/>
              </a:spcBef>
            </a:pPr>
            <a:r>
              <a:rPr lang="en-US" sz="2000" dirty="0"/>
              <a:t>Use code amenable to sensitivity and/or uncertainty analysis (UA)</a:t>
            </a:r>
          </a:p>
          <a:p>
            <a:pPr lvl="1">
              <a:lnSpc>
                <a:spcPct val="100000"/>
              </a:lnSpc>
              <a:spcBef>
                <a:spcPts val="0"/>
              </a:spcBef>
            </a:pPr>
            <a:r>
              <a:rPr lang="en-US" sz="2000" dirty="0"/>
              <a:t>Latin Hypercube Sampling example: Dan </a:t>
            </a:r>
            <a:r>
              <a:rPr lang="en-US" sz="2000" dirty="0" err="1"/>
              <a:t>Galeriu</a:t>
            </a:r>
            <a:r>
              <a:rPr lang="en-US" sz="2000" dirty="0"/>
              <a:t> et al., </a:t>
            </a:r>
            <a:r>
              <a:rPr lang="en-US" sz="2000" i="1" dirty="0"/>
              <a:t>Uncertainty and Sensitivity Analysis for the Environmental Tritium Code UFOTRI</a:t>
            </a:r>
            <a:r>
              <a:rPr lang="en-US" sz="2000" dirty="0"/>
              <a:t>,” Fusion Technology, 28, pp. 853-858 (October 1995)</a:t>
            </a:r>
          </a:p>
          <a:p>
            <a:pPr lvl="1">
              <a:lnSpc>
                <a:spcPct val="100000"/>
              </a:lnSpc>
              <a:spcBef>
                <a:spcPts val="0"/>
              </a:spcBef>
            </a:pPr>
            <a:r>
              <a:rPr lang="en-US" sz="2000" dirty="0" err="1"/>
              <a:t>Goossens</a:t>
            </a:r>
            <a:r>
              <a:rPr lang="en-US" sz="2000" dirty="0"/>
              <a:t>, L. H. J. et al. (1998), Probabilistic Accident Consequence Uncertainty Analysis, Uncertainty Assessment for Internal Dosimetry, Vol. 1 &amp; 2</a:t>
            </a:r>
          </a:p>
          <a:p>
            <a:pPr lvl="1">
              <a:lnSpc>
                <a:spcPct val="100000"/>
              </a:lnSpc>
              <a:spcBef>
                <a:spcPts val="0"/>
              </a:spcBef>
            </a:pPr>
            <a:r>
              <a:rPr lang="en-US" sz="2000" dirty="0"/>
              <a:t>Brown, J. et al. (1999), “Probabilistic Accident Consequence Uncertainty Analysis, Food Chain Uncertainty Assessment.”</a:t>
            </a:r>
          </a:p>
          <a:p>
            <a:pPr lvl="1">
              <a:lnSpc>
                <a:spcPct val="100000"/>
              </a:lnSpc>
              <a:spcBef>
                <a:spcPts val="0"/>
              </a:spcBef>
            </a:pPr>
            <a:r>
              <a:rPr lang="en-US" sz="2000" dirty="0"/>
              <a:t>SOARCA or Level 3 PRA - See NRC ADAMS for documentation</a:t>
            </a:r>
          </a:p>
        </p:txBody>
      </p:sp>
      <p:sp>
        <p:nvSpPr>
          <p:cNvPr id="2" name="Footer Placeholder 7">
            <a:extLst>
              <a:ext uri="{FF2B5EF4-FFF2-40B4-BE49-F238E27FC236}">
                <a16:creationId xmlns:a16="http://schemas.microsoft.com/office/drawing/2014/main" id="{CB336CA2-AC5B-DC08-4A19-B25EAD970925}"/>
              </a:ext>
            </a:extLst>
          </p:cNvPr>
          <p:cNvSpPr>
            <a:spLocks noGrp="1"/>
          </p:cNvSpPr>
          <p:nvPr>
            <p:ph type="ftr" sz="quarter" idx="11"/>
          </p:nvPr>
        </p:nvSpPr>
        <p:spPr>
          <a:xfrm>
            <a:off x="563638" y="6309405"/>
            <a:ext cx="4114800" cy="365125"/>
          </a:xfrm>
        </p:spPr>
        <p:txBody>
          <a:bodyPr/>
          <a:lstStyle>
            <a:lvl1pPr algn="l">
              <a:defRPr b="1">
                <a:solidFill>
                  <a:schemeClr val="tx1"/>
                </a:solidFill>
              </a:defRPr>
            </a:lvl1pPr>
          </a:lstStyle>
          <a:p>
            <a:r>
              <a:rPr lang="en-US" sz="1400" dirty="0"/>
              <a:t>IMUG 2023</a:t>
            </a:r>
          </a:p>
        </p:txBody>
      </p:sp>
    </p:spTree>
    <p:extLst>
      <p:ext uri="{BB962C8B-B14F-4D97-AF65-F5344CB8AC3E}">
        <p14:creationId xmlns:p14="http://schemas.microsoft.com/office/powerpoint/2010/main" val="4071518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BD5BBA-16B8-CD5C-11E3-3FCDCE5A1DDA}"/>
              </a:ext>
            </a:extLst>
          </p:cNvPr>
          <p:cNvSpPr>
            <a:spLocks noGrp="1"/>
          </p:cNvSpPr>
          <p:nvPr>
            <p:ph type="title"/>
          </p:nvPr>
        </p:nvSpPr>
        <p:spPr>
          <a:xfrm>
            <a:off x="478973" y="290285"/>
            <a:ext cx="11214705" cy="812574"/>
          </a:xfrm>
        </p:spPr>
        <p:txBody>
          <a:bodyPr/>
          <a:lstStyle/>
          <a:p>
            <a:r>
              <a:rPr lang="en-US" dirty="0"/>
              <a:t>Summary</a:t>
            </a:r>
          </a:p>
        </p:txBody>
      </p:sp>
      <p:sp>
        <p:nvSpPr>
          <p:cNvPr id="4" name="Slide Number Placeholder 3">
            <a:extLst>
              <a:ext uri="{FF2B5EF4-FFF2-40B4-BE49-F238E27FC236}">
                <a16:creationId xmlns:a16="http://schemas.microsoft.com/office/drawing/2014/main" id="{69E89563-A2ED-41E6-52D9-8D238D7F85A5}"/>
              </a:ext>
            </a:extLst>
          </p:cNvPr>
          <p:cNvSpPr>
            <a:spLocks noGrp="1"/>
          </p:cNvSpPr>
          <p:nvPr>
            <p:ph type="sldNum" sz="quarter" idx="12"/>
          </p:nvPr>
        </p:nvSpPr>
        <p:spPr/>
        <p:txBody>
          <a:bodyPr/>
          <a:lstStyle/>
          <a:p>
            <a:fld id="{23C6260E-304F-4BA0-8E11-6E941ACC6DAE}" type="slidenum">
              <a:rPr lang="en-US" smtClean="0"/>
              <a:pPr/>
              <a:t>17</a:t>
            </a:fld>
            <a:endParaRPr lang="en-US"/>
          </a:p>
        </p:txBody>
      </p:sp>
      <p:sp>
        <p:nvSpPr>
          <p:cNvPr id="10" name="Content Placeholder 2">
            <a:extLst>
              <a:ext uri="{FF2B5EF4-FFF2-40B4-BE49-F238E27FC236}">
                <a16:creationId xmlns:a16="http://schemas.microsoft.com/office/drawing/2014/main" id="{D9CC6BAA-1D06-0774-B4F2-1CE982CE98F6}"/>
              </a:ext>
            </a:extLst>
          </p:cNvPr>
          <p:cNvSpPr>
            <a:spLocks noGrp="1"/>
          </p:cNvSpPr>
          <p:nvPr>
            <p:ph idx="1"/>
          </p:nvPr>
        </p:nvSpPr>
        <p:spPr>
          <a:xfrm>
            <a:off x="319315" y="994002"/>
            <a:ext cx="11815978" cy="3099026"/>
          </a:xfrm>
        </p:spPr>
        <p:txBody>
          <a:bodyPr>
            <a:noAutofit/>
          </a:bodyPr>
          <a:lstStyle/>
          <a:p>
            <a:pPr>
              <a:lnSpc>
                <a:spcPct val="100000"/>
              </a:lnSpc>
              <a:spcBef>
                <a:spcPts val="0"/>
              </a:spcBef>
            </a:pPr>
            <a:r>
              <a:rPr lang="en-US" dirty="0"/>
              <a:t>Probabilistic analysis documentation: (PRA or risk-informed decision-making applications)</a:t>
            </a:r>
          </a:p>
          <a:p>
            <a:pPr lvl="1">
              <a:lnSpc>
                <a:spcPct val="100000"/>
              </a:lnSpc>
              <a:spcBef>
                <a:spcPts val="0"/>
              </a:spcBef>
            </a:pPr>
            <a:r>
              <a:rPr lang="en-US" dirty="0"/>
              <a:t>Best-estimate, consequence estimates for acute + long-term phase of </a:t>
            </a:r>
            <a:r>
              <a:rPr lang="en-US" baseline="30000" dirty="0"/>
              <a:t>3</a:t>
            </a:r>
            <a:r>
              <a:rPr lang="en-US" dirty="0"/>
              <a:t>H release</a:t>
            </a:r>
          </a:p>
          <a:p>
            <a:pPr lvl="1">
              <a:lnSpc>
                <a:spcPct val="100000"/>
              </a:lnSpc>
              <a:spcBef>
                <a:spcPts val="0"/>
              </a:spcBef>
            </a:pPr>
            <a:r>
              <a:rPr lang="en-US" dirty="0"/>
              <a:t>Consider developing generic or regional/site-specific protocols</a:t>
            </a:r>
          </a:p>
          <a:p>
            <a:pPr lvl="1">
              <a:lnSpc>
                <a:spcPct val="100000"/>
              </a:lnSpc>
              <a:spcBef>
                <a:spcPts val="0"/>
              </a:spcBef>
            </a:pPr>
            <a:r>
              <a:rPr lang="en-US" dirty="0"/>
              <a:t>Inhalation, skin absorption, and ingestion dose pathways to receptors</a:t>
            </a:r>
          </a:p>
          <a:p>
            <a:pPr lvl="1">
              <a:lnSpc>
                <a:spcPct val="100000"/>
              </a:lnSpc>
              <a:spcBef>
                <a:spcPts val="0"/>
              </a:spcBef>
            </a:pPr>
            <a:endParaRPr lang="en-US" sz="900" dirty="0"/>
          </a:p>
          <a:p>
            <a:pPr>
              <a:lnSpc>
                <a:spcPct val="100000"/>
              </a:lnSpc>
              <a:spcBef>
                <a:spcPts val="0"/>
              </a:spcBef>
            </a:pPr>
            <a:r>
              <a:rPr lang="en-US" dirty="0"/>
              <a:t>Deterministic safety analysis documentation: (SARs and DSAs)</a:t>
            </a:r>
          </a:p>
          <a:p>
            <a:pPr lvl="1">
              <a:lnSpc>
                <a:spcPct val="100000"/>
              </a:lnSpc>
              <a:spcBef>
                <a:spcPts val="0"/>
              </a:spcBef>
            </a:pPr>
            <a:r>
              <a:rPr lang="en-US" dirty="0"/>
              <a:t>Conservative consequence estimates for acute phase of </a:t>
            </a:r>
            <a:r>
              <a:rPr lang="en-US" baseline="30000" dirty="0"/>
              <a:t>3</a:t>
            </a:r>
            <a:r>
              <a:rPr lang="en-US" dirty="0"/>
              <a:t>H release (some applications may not require long-term phase)</a:t>
            </a:r>
          </a:p>
          <a:p>
            <a:pPr lvl="1">
              <a:lnSpc>
                <a:spcPct val="100000"/>
              </a:lnSpc>
              <a:spcBef>
                <a:spcPts val="0"/>
              </a:spcBef>
            </a:pPr>
            <a:r>
              <a:rPr lang="en-US" dirty="0"/>
              <a:t>Treat HTO, HT, and other compounds as non-interacting gas</a:t>
            </a:r>
          </a:p>
          <a:p>
            <a:pPr lvl="1">
              <a:lnSpc>
                <a:spcPct val="100000"/>
              </a:lnSpc>
              <a:spcBef>
                <a:spcPts val="0"/>
              </a:spcBef>
            </a:pPr>
            <a:r>
              <a:rPr lang="en-US" dirty="0"/>
              <a:t>Maximize consequence-dominant source term</a:t>
            </a:r>
          </a:p>
          <a:p>
            <a:pPr lvl="1">
              <a:lnSpc>
                <a:spcPct val="100000"/>
              </a:lnSpc>
              <a:spcBef>
                <a:spcPts val="0"/>
              </a:spcBef>
            </a:pPr>
            <a:r>
              <a:rPr lang="en-US" dirty="0"/>
              <a:t>Inhalation and skin absorption dose pathways to MEI receptor</a:t>
            </a:r>
          </a:p>
          <a:p>
            <a:pPr marL="457200" lvl="1" indent="0">
              <a:lnSpc>
                <a:spcPct val="100000"/>
              </a:lnSpc>
              <a:spcBef>
                <a:spcPts val="0"/>
              </a:spcBef>
              <a:buNone/>
            </a:pPr>
            <a:endParaRPr lang="en-US" sz="1000" dirty="0"/>
          </a:p>
          <a:p>
            <a:pPr>
              <a:lnSpc>
                <a:spcPct val="100000"/>
              </a:lnSpc>
              <a:spcBef>
                <a:spcPts val="0"/>
              </a:spcBef>
            </a:pPr>
            <a:r>
              <a:rPr lang="en-US"/>
              <a:t>Base ACA code choice </a:t>
            </a:r>
            <a:r>
              <a:rPr lang="en-US" dirty="0"/>
              <a:t>on application and desired level of conservatism</a:t>
            </a:r>
          </a:p>
          <a:p>
            <a:pPr>
              <a:lnSpc>
                <a:spcPct val="100000"/>
              </a:lnSpc>
              <a:spcBef>
                <a:spcPts val="0"/>
              </a:spcBef>
            </a:pPr>
            <a:endParaRPr lang="en-US" dirty="0"/>
          </a:p>
        </p:txBody>
      </p:sp>
      <p:sp>
        <p:nvSpPr>
          <p:cNvPr id="2" name="Footer Placeholder 7">
            <a:extLst>
              <a:ext uri="{FF2B5EF4-FFF2-40B4-BE49-F238E27FC236}">
                <a16:creationId xmlns:a16="http://schemas.microsoft.com/office/drawing/2014/main" id="{497835BA-617F-AD93-C480-E008C4C2E2A0}"/>
              </a:ext>
            </a:extLst>
          </p:cNvPr>
          <p:cNvSpPr>
            <a:spLocks noGrp="1"/>
          </p:cNvSpPr>
          <p:nvPr>
            <p:ph type="ftr" sz="quarter" idx="11"/>
          </p:nvPr>
        </p:nvSpPr>
        <p:spPr>
          <a:xfrm>
            <a:off x="563638" y="6309405"/>
            <a:ext cx="4114800" cy="365125"/>
          </a:xfrm>
        </p:spPr>
        <p:txBody>
          <a:bodyPr/>
          <a:lstStyle>
            <a:lvl1pPr algn="l">
              <a:defRPr b="1">
                <a:solidFill>
                  <a:schemeClr val="tx1"/>
                </a:solidFill>
              </a:defRPr>
            </a:lvl1pPr>
          </a:lstStyle>
          <a:p>
            <a:r>
              <a:rPr lang="en-US" sz="1400" dirty="0"/>
              <a:t>IMUG 2023</a:t>
            </a:r>
          </a:p>
        </p:txBody>
      </p:sp>
    </p:spTree>
    <p:extLst>
      <p:ext uri="{BB962C8B-B14F-4D97-AF65-F5344CB8AC3E}">
        <p14:creationId xmlns:p14="http://schemas.microsoft.com/office/powerpoint/2010/main" val="951674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BD5BBA-16B8-CD5C-11E3-3FCDCE5A1DDA}"/>
              </a:ext>
            </a:extLst>
          </p:cNvPr>
          <p:cNvSpPr>
            <a:spLocks noGrp="1"/>
          </p:cNvSpPr>
          <p:nvPr>
            <p:ph type="title"/>
          </p:nvPr>
        </p:nvSpPr>
        <p:spPr>
          <a:xfrm>
            <a:off x="478973" y="290285"/>
            <a:ext cx="11214705" cy="812574"/>
          </a:xfrm>
        </p:spPr>
        <p:txBody>
          <a:bodyPr/>
          <a:lstStyle/>
          <a:p>
            <a:r>
              <a:rPr lang="en-US" dirty="0"/>
              <a:t>Recommendations </a:t>
            </a:r>
          </a:p>
        </p:txBody>
      </p:sp>
      <p:sp>
        <p:nvSpPr>
          <p:cNvPr id="4" name="Slide Number Placeholder 3">
            <a:extLst>
              <a:ext uri="{FF2B5EF4-FFF2-40B4-BE49-F238E27FC236}">
                <a16:creationId xmlns:a16="http://schemas.microsoft.com/office/drawing/2014/main" id="{69E89563-A2ED-41E6-52D9-8D238D7F85A5}"/>
              </a:ext>
            </a:extLst>
          </p:cNvPr>
          <p:cNvSpPr>
            <a:spLocks noGrp="1"/>
          </p:cNvSpPr>
          <p:nvPr>
            <p:ph type="sldNum" sz="quarter" idx="12"/>
          </p:nvPr>
        </p:nvSpPr>
        <p:spPr/>
        <p:txBody>
          <a:bodyPr/>
          <a:lstStyle/>
          <a:p>
            <a:fld id="{23C6260E-304F-4BA0-8E11-6E941ACC6DAE}" type="slidenum">
              <a:rPr lang="en-US" smtClean="0"/>
              <a:pPr/>
              <a:t>18</a:t>
            </a:fld>
            <a:endParaRPr lang="en-US"/>
          </a:p>
        </p:txBody>
      </p:sp>
      <p:sp>
        <p:nvSpPr>
          <p:cNvPr id="10" name="Content Placeholder 2">
            <a:extLst>
              <a:ext uri="{FF2B5EF4-FFF2-40B4-BE49-F238E27FC236}">
                <a16:creationId xmlns:a16="http://schemas.microsoft.com/office/drawing/2014/main" id="{D9CC6BAA-1D06-0774-B4F2-1CE982CE98F6}"/>
              </a:ext>
            </a:extLst>
          </p:cNvPr>
          <p:cNvSpPr>
            <a:spLocks noGrp="1"/>
          </p:cNvSpPr>
          <p:nvPr>
            <p:ph idx="1"/>
          </p:nvPr>
        </p:nvSpPr>
        <p:spPr>
          <a:xfrm>
            <a:off x="399145" y="1102859"/>
            <a:ext cx="10834914" cy="3099026"/>
          </a:xfrm>
        </p:spPr>
        <p:txBody>
          <a:bodyPr>
            <a:noAutofit/>
          </a:bodyPr>
          <a:lstStyle/>
          <a:p>
            <a:pPr marL="514350" indent="-514350">
              <a:lnSpc>
                <a:spcPct val="100000"/>
              </a:lnSpc>
              <a:spcBef>
                <a:spcPts val="0"/>
              </a:spcBef>
              <a:buFont typeface="+mj-lt"/>
              <a:buAutoNum type="arabicPeriod"/>
            </a:pPr>
            <a:r>
              <a:rPr lang="en-US" dirty="0"/>
              <a:t>Expand existing dry and wet deposition experimental data for lesser-known tritium compounds (e.g., tritides, STCs or other </a:t>
            </a:r>
            <a:r>
              <a:rPr lang="en-US" baseline="30000" dirty="0"/>
              <a:t>3</a:t>
            </a:r>
            <a:r>
              <a:rPr lang="en-US" dirty="0"/>
              <a:t>H compounds) and for new siting regions where existing data are limited.</a:t>
            </a:r>
          </a:p>
          <a:p>
            <a:pPr marL="514350" indent="-514350">
              <a:lnSpc>
                <a:spcPct val="100000"/>
              </a:lnSpc>
              <a:spcBef>
                <a:spcPts val="0"/>
              </a:spcBef>
              <a:buFont typeface="+mj-lt"/>
              <a:buAutoNum type="arabicPeriod"/>
            </a:pPr>
            <a:r>
              <a:rPr lang="en-US" dirty="0"/>
              <a:t>Establish PRA tritium-specific modeling protocols for  generic and site-specific analyses.</a:t>
            </a:r>
          </a:p>
          <a:p>
            <a:pPr marL="514350" indent="-514350">
              <a:lnSpc>
                <a:spcPct val="100000"/>
              </a:lnSpc>
              <a:spcBef>
                <a:spcPts val="0"/>
              </a:spcBef>
              <a:buFont typeface="+mj-lt"/>
              <a:buAutoNum type="arabicPeriod"/>
            </a:pPr>
            <a:r>
              <a:rPr lang="en-US" dirty="0"/>
              <a:t>Interim measure: Use UFOTRI and MACCS in concert to quantify consequences for tritium and non-tritium radionuclides, respectively, in accident analysis for mixed source term.</a:t>
            </a:r>
          </a:p>
          <a:p>
            <a:pPr marL="514350" indent="-514350">
              <a:lnSpc>
                <a:spcPct val="100000"/>
              </a:lnSpc>
              <a:spcBef>
                <a:spcPts val="0"/>
              </a:spcBef>
              <a:buFont typeface="+mj-lt"/>
              <a:buAutoNum type="arabicPeriod"/>
            </a:pPr>
            <a:r>
              <a:rPr lang="en-US" dirty="0"/>
              <a:t>Address Software Quality Assurance practices applied to the code of choice before implementation.</a:t>
            </a:r>
          </a:p>
        </p:txBody>
      </p:sp>
      <p:sp>
        <p:nvSpPr>
          <p:cNvPr id="2" name="Footer Placeholder 7">
            <a:extLst>
              <a:ext uri="{FF2B5EF4-FFF2-40B4-BE49-F238E27FC236}">
                <a16:creationId xmlns:a16="http://schemas.microsoft.com/office/drawing/2014/main" id="{2B6C0F00-1AE5-9108-0BAB-99A137FDB28B}"/>
              </a:ext>
            </a:extLst>
          </p:cNvPr>
          <p:cNvSpPr>
            <a:spLocks noGrp="1"/>
          </p:cNvSpPr>
          <p:nvPr>
            <p:ph type="ftr" sz="quarter" idx="11"/>
          </p:nvPr>
        </p:nvSpPr>
        <p:spPr>
          <a:xfrm>
            <a:off x="563638" y="6309405"/>
            <a:ext cx="4114800" cy="365125"/>
          </a:xfrm>
        </p:spPr>
        <p:txBody>
          <a:bodyPr/>
          <a:lstStyle>
            <a:lvl1pPr algn="l">
              <a:defRPr b="1">
                <a:solidFill>
                  <a:schemeClr val="tx1"/>
                </a:solidFill>
              </a:defRPr>
            </a:lvl1pPr>
          </a:lstStyle>
          <a:p>
            <a:r>
              <a:rPr lang="en-US" sz="1400" dirty="0"/>
              <a:t>IMUG 2023</a:t>
            </a:r>
          </a:p>
        </p:txBody>
      </p:sp>
    </p:spTree>
    <p:extLst>
      <p:ext uri="{BB962C8B-B14F-4D97-AF65-F5344CB8AC3E}">
        <p14:creationId xmlns:p14="http://schemas.microsoft.com/office/powerpoint/2010/main" val="150529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4BF0E72-B36D-3F96-838A-AF66EA7E0AFC}"/>
              </a:ext>
            </a:extLst>
          </p:cNvPr>
          <p:cNvSpPr>
            <a:spLocks noGrp="1"/>
          </p:cNvSpPr>
          <p:nvPr>
            <p:ph type="title"/>
          </p:nvPr>
        </p:nvSpPr>
        <p:spPr>
          <a:xfrm>
            <a:off x="374371" y="366759"/>
            <a:ext cx="11214100" cy="753346"/>
          </a:xfrm>
        </p:spPr>
        <p:txBody>
          <a:bodyPr>
            <a:normAutofit fontScale="90000"/>
          </a:bodyPr>
          <a:lstStyle/>
          <a:p>
            <a:r>
              <a:rPr lang="en-US" sz="4000" dirty="0"/>
              <a:t>Thank you for your attention!</a:t>
            </a:r>
            <a:br>
              <a:rPr lang="en-US" sz="4000" dirty="0"/>
            </a:br>
            <a:r>
              <a:rPr lang="en-US" sz="4000" dirty="0"/>
              <a:t>Questions? - Comments?</a:t>
            </a:r>
          </a:p>
        </p:txBody>
      </p:sp>
      <p:sp>
        <p:nvSpPr>
          <p:cNvPr id="10" name="TextBox 9">
            <a:extLst>
              <a:ext uri="{FF2B5EF4-FFF2-40B4-BE49-F238E27FC236}">
                <a16:creationId xmlns:a16="http://schemas.microsoft.com/office/drawing/2014/main" id="{9634E4E1-0727-80D9-E218-B455F0C8B3F7}"/>
              </a:ext>
            </a:extLst>
          </p:cNvPr>
          <p:cNvSpPr txBox="1"/>
          <p:nvPr/>
        </p:nvSpPr>
        <p:spPr>
          <a:xfrm>
            <a:off x="760581" y="2169100"/>
            <a:ext cx="3234729" cy="1323439"/>
          </a:xfrm>
          <a:prstGeom prst="rect">
            <a:avLst/>
          </a:prstGeom>
          <a:noFill/>
          <a:ln w="12700">
            <a:solidFill>
              <a:schemeClr val="tx1"/>
            </a:solidFill>
          </a:ln>
        </p:spPr>
        <p:txBody>
          <a:bodyPr wrap="square" rtlCol="0">
            <a:spAutoFit/>
          </a:bodyPr>
          <a:lstStyle/>
          <a:p>
            <a:r>
              <a:rPr lang="en-US" sz="2000" dirty="0">
                <a:solidFill>
                  <a:srgbClr val="000000"/>
                </a:solidFill>
              </a:rPr>
              <a:t>Kevin O’Kula, Ph.D.</a:t>
            </a:r>
          </a:p>
          <a:p>
            <a:r>
              <a:rPr lang="en-US" sz="2000" dirty="0">
                <a:solidFill>
                  <a:srgbClr val="000000"/>
                </a:solidFill>
              </a:rPr>
              <a:t>Contact Information</a:t>
            </a:r>
          </a:p>
          <a:p>
            <a:r>
              <a:rPr lang="en-US" sz="2000" dirty="0">
                <a:solidFill>
                  <a:srgbClr val="000000"/>
                </a:solidFill>
                <a:hlinkClick r:id="rId3">
                  <a:extLst>
                    <a:ext uri="{A12FA001-AC4F-418D-AE19-62706E023703}">
                      <ahyp:hlinkClr xmlns:ahyp="http://schemas.microsoft.com/office/drawing/2018/hyperlinkcolor" val="tx"/>
                    </a:ext>
                  </a:extLst>
                </a:hlinkClick>
              </a:rPr>
              <a:t>kokula52@gmail.com</a:t>
            </a:r>
            <a:r>
              <a:rPr lang="en-US" sz="2000" dirty="0">
                <a:solidFill>
                  <a:srgbClr val="000000"/>
                </a:solidFill>
              </a:rPr>
              <a:t>;</a:t>
            </a:r>
          </a:p>
          <a:p>
            <a:r>
              <a:rPr lang="en-US" sz="2000" dirty="0">
                <a:solidFill>
                  <a:srgbClr val="000000"/>
                </a:solidFill>
              </a:rPr>
              <a:t>+1.706.726.0488 (m)</a:t>
            </a:r>
          </a:p>
        </p:txBody>
      </p:sp>
      <p:pic>
        <p:nvPicPr>
          <p:cNvPr id="4" name="Picture 3" descr="A boat on the water at sunset&#10;&#10;Description automatically generated">
            <a:extLst>
              <a:ext uri="{FF2B5EF4-FFF2-40B4-BE49-F238E27FC236}">
                <a16:creationId xmlns:a16="http://schemas.microsoft.com/office/drawing/2014/main" id="{3A3270E2-8903-F265-0EE9-61E01D3841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0914" y="1475520"/>
            <a:ext cx="6429997" cy="4822498"/>
          </a:xfrm>
          <a:prstGeom prst="rect">
            <a:avLst/>
          </a:prstGeom>
        </p:spPr>
      </p:pic>
      <p:sp>
        <p:nvSpPr>
          <p:cNvPr id="2" name="Slide Number Placeholder 3">
            <a:extLst>
              <a:ext uri="{FF2B5EF4-FFF2-40B4-BE49-F238E27FC236}">
                <a16:creationId xmlns:a16="http://schemas.microsoft.com/office/drawing/2014/main" id="{BD720F10-4762-23B0-4FFE-105787926394}"/>
              </a:ext>
            </a:extLst>
          </p:cNvPr>
          <p:cNvSpPr>
            <a:spLocks noGrp="1"/>
          </p:cNvSpPr>
          <p:nvPr>
            <p:ph type="sldNum" sz="quarter" idx="12"/>
          </p:nvPr>
        </p:nvSpPr>
        <p:spPr>
          <a:xfrm>
            <a:off x="9035143" y="6264274"/>
            <a:ext cx="2743200" cy="365125"/>
          </a:xfrm>
        </p:spPr>
        <p:txBody>
          <a:bodyPr/>
          <a:lstStyle/>
          <a:p>
            <a:fld id="{23C6260E-304F-4BA0-8E11-6E941ACC6DAE}" type="slidenum">
              <a:rPr lang="en-US" smtClean="0"/>
              <a:pPr/>
              <a:t>19</a:t>
            </a:fld>
            <a:endParaRPr lang="en-US"/>
          </a:p>
        </p:txBody>
      </p:sp>
      <p:sp>
        <p:nvSpPr>
          <p:cNvPr id="3" name="Footer Placeholder 7">
            <a:extLst>
              <a:ext uri="{FF2B5EF4-FFF2-40B4-BE49-F238E27FC236}">
                <a16:creationId xmlns:a16="http://schemas.microsoft.com/office/drawing/2014/main" id="{E6E15562-7E57-589D-FD96-A242A301EE56}"/>
              </a:ext>
            </a:extLst>
          </p:cNvPr>
          <p:cNvSpPr>
            <a:spLocks noGrp="1"/>
          </p:cNvSpPr>
          <p:nvPr>
            <p:ph type="ftr" sz="quarter" idx="11"/>
          </p:nvPr>
        </p:nvSpPr>
        <p:spPr>
          <a:xfrm>
            <a:off x="563638" y="6309405"/>
            <a:ext cx="4114800" cy="365125"/>
          </a:xfrm>
        </p:spPr>
        <p:txBody>
          <a:bodyPr/>
          <a:lstStyle>
            <a:lvl1pPr algn="l">
              <a:defRPr b="1">
                <a:solidFill>
                  <a:schemeClr val="tx1"/>
                </a:solidFill>
              </a:defRPr>
            </a:lvl1pPr>
          </a:lstStyle>
          <a:p>
            <a:r>
              <a:rPr lang="en-US" sz="1400" dirty="0"/>
              <a:t>IMUG 2023</a:t>
            </a:r>
          </a:p>
        </p:txBody>
      </p:sp>
    </p:spTree>
    <p:extLst>
      <p:ext uri="{BB962C8B-B14F-4D97-AF65-F5344CB8AC3E}">
        <p14:creationId xmlns:p14="http://schemas.microsoft.com/office/powerpoint/2010/main" val="3359478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488647" y="182563"/>
            <a:ext cx="11214705" cy="890361"/>
          </a:xfrm>
        </p:spPr>
        <p:txBody>
          <a:bodyPr/>
          <a:lstStyle/>
          <a:p>
            <a:r>
              <a:rPr lang="en-US" dirty="0">
                <a:solidFill>
                  <a:srgbClr val="000000"/>
                </a:solidFill>
              </a:rPr>
              <a:t>Outline of Presentation*</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8885162" y="6334124"/>
            <a:ext cx="2743200" cy="365125"/>
          </a:xfrm>
        </p:spPr>
        <p:txBody>
          <a:bodyPr/>
          <a:lstStyle/>
          <a:p>
            <a:fld id="{23C6260E-304F-4BA0-8E11-6E941ACC6DAE}" type="slidenum">
              <a:rPr lang="en-US" smtClean="0"/>
              <a:pPr/>
              <a:t>2</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622014" y="949188"/>
            <a:ext cx="10456325" cy="3742994"/>
          </a:xfrm>
        </p:spPr>
        <p:txBody>
          <a:bodyPr>
            <a:noAutofit/>
          </a:bodyPr>
          <a:lstStyle/>
          <a:p>
            <a:pPr>
              <a:lnSpc>
                <a:spcPct val="100000"/>
              </a:lnSpc>
              <a:spcBef>
                <a:spcPts val="600"/>
              </a:spcBef>
            </a:pPr>
            <a:r>
              <a:rPr lang="en-US" sz="1800" dirty="0"/>
              <a:t>Earlier Work in Incorporating Tritium Model in an Accident Consequence Analysis Code</a:t>
            </a:r>
          </a:p>
          <a:p>
            <a:pPr>
              <a:lnSpc>
                <a:spcPct val="100000"/>
              </a:lnSpc>
              <a:spcBef>
                <a:spcPts val="600"/>
              </a:spcBef>
            </a:pPr>
            <a:r>
              <a:rPr lang="en-US" sz="1800" dirty="0"/>
              <a:t>Categories of Tritium ACA Applications</a:t>
            </a:r>
          </a:p>
          <a:p>
            <a:pPr>
              <a:lnSpc>
                <a:spcPct val="100000"/>
              </a:lnSpc>
              <a:spcBef>
                <a:spcPts val="600"/>
              </a:spcBef>
            </a:pPr>
            <a:r>
              <a:rPr lang="en-US" sz="1800" dirty="0"/>
              <a:t>Atmospheric Release of Tritium – Similarities &amp; Differences to General Purpose (non-tritium)</a:t>
            </a:r>
          </a:p>
          <a:p>
            <a:pPr lvl="1">
              <a:lnSpc>
                <a:spcPct val="100000"/>
              </a:lnSpc>
              <a:spcBef>
                <a:spcPts val="600"/>
              </a:spcBef>
            </a:pPr>
            <a:r>
              <a:rPr lang="en-US" sz="1400" dirty="0"/>
              <a:t>Modularization Schematic of Release</a:t>
            </a:r>
          </a:p>
          <a:p>
            <a:pPr>
              <a:lnSpc>
                <a:spcPct val="100000"/>
              </a:lnSpc>
              <a:spcBef>
                <a:spcPts val="600"/>
              </a:spcBef>
            </a:pPr>
            <a:r>
              <a:rPr lang="en-US" sz="1800" dirty="0"/>
              <a:t>Key Considerations</a:t>
            </a:r>
          </a:p>
          <a:p>
            <a:pPr>
              <a:lnSpc>
                <a:spcPct val="100000"/>
              </a:lnSpc>
              <a:spcBef>
                <a:spcPts val="600"/>
              </a:spcBef>
            </a:pPr>
            <a:r>
              <a:rPr lang="en-US" sz="1800" dirty="0"/>
              <a:t>Probabilistic: Best Estimate – Acute and Long-Term Phases</a:t>
            </a:r>
          </a:p>
          <a:p>
            <a:pPr lvl="1">
              <a:lnSpc>
                <a:spcPct val="100000"/>
              </a:lnSpc>
              <a:spcBef>
                <a:spcPts val="600"/>
              </a:spcBef>
            </a:pPr>
            <a:r>
              <a:rPr lang="en-US" sz="1400" dirty="0"/>
              <a:t>Modularization</a:t>
            </a:r>
          </a:p>
          <a:p>
            <a:pPr lvl="1">
              <a:lnSpc>
                <a:spcPct val="100000"/>
              </a:lnSpc>
              <a:spcBef>
                <a:spcPts val="600"/>
              </a:spcBef>
            </a:pPr>
            <a:r>
              <a:rPr lang="en-US" sz="1400" dirty="0"/>
              <a:t>Protocols</a:t>
            </a:r>
          </a:p>
          <a:p>
            <a:pPr>
              <a:lnSpc>
                <a:spcPct val="100000"/>
              </a:lnSpc>
              <a:spcBef>
                <a:spcPts val="600"/>
              </a:spcBef>
            </a:pPr>
            <a:r>
              <a:rPr lang="en-US" sz="1800" dirty="0"/>
              <a:t>Deterministic: Conservative Analyses – Acute Phase</a:t>
            </a:r>
          </a:p>
          <a:p>
            <a:pPr>
              <a:lnSpc>
                <a:spcPct val="100000"/>
              </a:lnSpc>
              <a:spcBef>
                <a:spcPts val="600"/>
              </a:spcBef>
            </a:pPr>
            <a:r>
              <a:rPr lang="en-US" sz="1800" dirty="0"/>
              <a:t>Code Options</a:t>
            </a:r>
          </a:p>
          <a:p>
            <a:pPr>
              <a:lnSpc>
                <a:spcPct val="100000"/>
              </a:lnSpc>
              <a:spcBef>
                <a:spcPts val="600"/>
              </a:spcBef>
            </a:pPr>
            <a:r>
              <a:rPr lang="en-US" sz="1800" dirty="0"/>
              <a:t>Important Prerequisites</a:t>
            </a:r>
          </a:p>
          <a:p>
            <a:pPr>
              <a:lnSpc>
                <a:spcPct val="100000"/>
              </a:lnSpc>
              <a:spcBef>
                <a:spcPts val="600"/>
              </a:spcBef>
            </a:pPr>
            <a:r>
              <a:rPr lang="en-US" sz="1800" dirty="0"/>
              <a:t>Summary and Recommendations</a:t>
            </a:r>
          </a:p>
          <a:p>
            <a:pPr>
              <a:lnSpc>
                <a:spcPct val="100000"/>
              </a:lnSpc>
              <a:spcBef>
                <a:spcPts val="600"/>
              </a:spcBef>
            </a:pPr>
            <a:r>
              <a:rPr lang="en-US" sz="1800" dirty="0"/>
              <a:t>Supporting Bibliography</a:t>
            </a:r>
          </a:p>
          <a:p>
            <a:endParaRPr lang="en-US" sz="1800" dirty="0"/>
          </a:p>
          <a:p>
            <a:endParaRPr lang="en-US" sz="1800" dirty="0"/>
          </a:p>
        </p:txBody>
      </p:sp>
      <p:sp>
        <p:nvSpPr>
          <p:cNvPr id="8" name="Footer Placeholder 7">
            <a:extLst>
              <a:ext uri="{FF2B5EF4-FFF2-40B4-BE49-F238E27FC236}">
                <a16:creationId xmlns:a16="http://schemas.microsoft.com/office/drawing/2014/main" id="{E000D35B-74AF-6322-FDA1-F88CC313FAF7}"/>
              </a:ext>
            </a:extLst>
          </p:cNvPr>
          <p:cNvSpPr>
            <a:spLocks noGrp="1"/>
          </p:cNvSpPr>
          <p:nvPr>
            <p:ph type="ftr" sz="quarter" idx="11"/>
          </p:nvPr>
        </p:nvSpPr>
        <p:spPr>
          <a:xfrm>
            <a:off x="563638" y="6309405"/>
            <a:ext cx="4114800" cy="365125"/>
          </a:xfrm>
        </p:spPr>
        <p:txBody>
          <a:bodyPr/>
          <a:lstStyle/>
          <a:p>
            <a:r>
              <a:rPr lang="en-US" sz="1400" dirty="0"/>
              <a:t>IMUG 2023</a:t>
            </a:r>
          </a:p>
        </p:txBody>
      </p:sp>
      <p:sp>
        <p:nvSpPr>
          <p:cNvPr id="9" name="TextBox 8">
            <a:extLst>
              <a:ext uri="{FF2B5EF4-FFF2-40B4-BE49-F238E27FC236}">
                <a16:creationId xmlns:a16="http://schemas.microsoft.com/office/drawing/2014/main" id="{1D0157B4-27C2-720A-D583-C790720F7A46}"/>
              </a:ext>
            </a:extLst>
          </p:cNvPr>
          <p:cNvSpPr txBox="1"/>
          <p:nvPr/>
        </p:nvSpPr>
        <p:spPr>
          <a:xfrm>
            <a:off x="326004" y="5664950"/>
            <a:ext cx="11719809" cy="615553"/>
          </a:xfrm>
          <a:prstGeom prst="rect">
            <a:avLst/>
          </a:prstGeom>
          <a:noFill/>
          <a:ln w="19050">
            <a:solidFill>
              <a:schemeClr val="tx1"/>
            </a:solidFill>
          </a:ln>
        </p:spPr>
        <p:txBody>
          <a:bodyPr wrap="square" rtlCol="0">
            <a:spAutoFit/>
          </a:bodyPr>
          <a:lstStyle/>
          <a:p>
            <a:pPr marL="176213" indent="-176213"/>
            <a:r>
              <a:rPr lang="en-US" sz="1700" dirty="0"/>
              <a:t>* This talk represents the views and perspectives of the presenter alone and should not be interpreted as those of any of the presenter’s past/current employers, or other organization in which the presenter participates or has membership.</a:t>
            </a:r>
          </a:p>
        </p:txBody>
      </p:sp>
      <p:pic>
        <p:nvPicPr>
          <p:cNvPr id="5" name="Picture 4" descr="A city at night with a blue sky&#10;&#10;Description automatically generated">
            <a:extLst>
              <a:ext uri="{FF2B5EF4-FFF2-40B4-BE49-F238E27FC236}">
                <a16:creationId xmlns:a16="http://schemas.microsoft.com/office/drawing/2014/main" id="{61EE52E0-BB89-C531-A029-4492164A715F}"/>
              </a:ext>
            </a:extLst>
          </p:cNvPr>
          <p:cNvPicPr>
            <a:picLocks noChangeAspect="1"/>
          </p:cNvPicPr>
          <p:nvPr/>
        </p:nvPicPr>
        <p:blipFill rotWithShape="1">
          <a:blip r:embed="rId3">
            <a:extLst>
              <a:ext uri="{28A0092B-C50C-407E-A947-70E740481C1C}">
                <a14:useLocalDpi xmlns:a14="http://schemas.microsoft.com/office/drawing/2010/main" val="0"/>
              </a:ext>
            </a:extLst>
          </a:blip>
          <a:srcRect t="7998" b="38982"/>
          <a:stretch/>
        </p:blipFill>
        <p:spPr>
          <a:xfrm>
            <a:off x="6901732" y="3077155"/>
            <a:ext cx="5144081" cy="2443227"/>
          </a:xfrm>
          <a:prstGeom prst="rect">
            <a:avLst/>
          </a:prstGeom>
        </p:spPr>
      </p:pic>
    </p:spTree>
    <p:extLst>
      <p:ext uri="{BB962C8B-B14F-4D97-AF65-F5344CB8AC3E}">
        <p14:creationId xmlns:p14="http://schemas.microsoft.com/office/powerpoint/2010/main" val="381854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325361" y="120874"/>
            <a:ext cx="11541277" cy="601211"/>
          </a:xfrm>
        </p:spPr>
        <p:txBody>
          <a:bodyPr>
            <a:normAutofit/>
          </a:bodyPr>
          <a:lstStyle/>
          <a:p>
            <a:r>
              <a:rPr lang="en-US" sz="2800" dirty="0"/>
              <a:t>Supporting Bibliography - 1</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4953000" y="6310312"/>
            <a:ext cx="2743200" cy="365125"/>
          </a:xfrm>
        </p:spPr>
        <p:txBody>
          <a:bodyPr/>
          <a:lstStyle/>
          <a:p>
            <a:fld id="{23C6260E-304F-4BA0-8E11-6E941ACC6DAE}" type="slidenum">
              <a:rPr lang="en-US" smtClean="0"/>
              <a:pPr/>
              <a:t>20</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390675" y="595650"/>
            <a:ext cx="11606592" cy="4272393"/>
          </a:xfrm>
        </p:spPr>
        <p:txBody>
          <a:bodyPr>
            <a:noAutofit/>
          </a:bodyPr>
          <a:lstStyle/>
          <a:p>
            <a:pPr marL="0" indent="0">
              <a:lnSpc>
                <a:spcPct val="100000"/>
              </a:lnSpc>
              <a:spcBef>
                <a:spcPts val="0"/>
              </a:spcBef>
              <a:spcAft>
                <a:spcPts val="300"/>
              </a:spcAft>
              <a:buNone/>
            </a:pPr>
            <a:r>
              <a:rPr lang="en-US" sz="1350" dirty="0"/>
              <a:t>American Society of Mechanical Engineers (ASME), NQA-1-2008 with the NQA-1a-2009 addenda, Quality Assurance Requirements for Nuclear Facility Applications.</a:t>
            </a:r>
          </a:p>
          <a:p>
            <a:pPr marL="0" indent="0">
              <a:lnSpc>
                <a:spcPct val="100000"/>
              </a:lnSpc>
              <a:spcBef>
                <a:spcPts val="0"/>
              </a:spcBef>
              <a:spcAft>
                <a:spcPts val="300"/>
              </a:spcAft>
              <a:buNone/>
            </a:pPr>
            <a:r>
              <a:rPr lang="en-US" sz="1350" dirty="0"/>
              <a:t>American Society of Mechanical Engineers (ASME)/American Nuclear Society (ANS) Standard ASME/ANS RA-S-1.4-2021, “Probabilistic Risk Assessment Standard for Advanced Non-Light Water Reactor Nuclear Power Plants,” ASME, New York, NY, ANS, La Grange Park, IL, (2021).</a:t>
            </a:r>
          </a:p>
          <a:p>
            <a:pPr marL="0" indent="0">
              <a:lnSpc>
                <a:spcPct val="100000"/>
              </a:lnSpc>
              <a:spcBef>
                <a:spcPts val="0"/>
              </a:spcBef>
              <a:spcAft>
                <a:spcPts val="300"/>
              </a:spcAft>
              <a:buNone/>
            </a:pPr>
            <a:r>
              <a:rPr lang="en-US" sz="1350" dirty="0"/>
              <a:t>Andrews, N.C., Higgins, M., </a:t>
            </a:r>
            <a:r>
              <a:rPr lang="en-US" sz="1350" dirty="0" err="1"/>
              <a:t>Taconi</a:t>
            </a:r>
            <a:r>
              <a:rPr lang="en-US" sz="1350" dirty="0"/>
              <a:t>, A. and Leute, J., Preliminary Radioisotope Screening for Off-site Consequence Assessment of Advanced Non-LWR Systems, Sandia National Laboratories Report, SAND2021-11703, September 2021.</a:t>
            </a:r>
          </a:p>
          <a:p>
            <a:pPr marL="0" indent="0">
              <a:lnSpc>
                <a:spcPct val="100000"/>
              </a:lnSpc>
              <a:spcBef>
                <a:spcPts val="0"/>
              </a:spcBef>
              <a:spcAft>
                <a:spcPts val="300"/>
              </a:spcAft>
              <a:buNone/>
            </a:pPr>
            <a:r>
              <a:rPr lang="en-US" sz="1350" dirty="0"/>
              <a:t>Barry, P.J. Ed., Tech. Report No. 8, BIOMOVS II Steering Committee, Stockholm, Sweden (1997).</a:t>
            </a:r>
          </a:p>
          <a:p>
            <a:pPr marL="0" indent="0">
              <a:lnSpc>
                <a:spcPct val="100000"/>
              </a:lnSpc>
              <a:spcBef>
                <a:spcPts val="0"/>
              </a:spcBef>
              <a:spcAft>
                <a:spcPts val="300"/>
              </a:spcAft>
              <a:buNone/>
            </a:pPr>
            <a:r>
              <a:rPr lang="en-US" sz="1350" dirty="0"/>
              <a:t>Brereton, S.J. and Piet, S.J., “Modifications to FUSCRAC2 in Creating FUSCRAC3,” Idaho National Engineering Laboratory, (1988).</a:t>
            </a:r>
          </a:p>
          <a:p>
            <a:pPr marL="0" indent="0">
              <a:lnSpc>
                <a:spcPct val="100000"/>
              </a:lnSpc>
              <a:spcBef>
                <a:spcPts val="0"/>
              </a:spcBef>
              <a:spcAft>
                <a:spcPts val="300"/>
              </a:spcAft>
              <a:buNone/>
            </a:pPr>
            <a:r>
              <a:rPr lang="en-US" sz="1350" dirty="0"/>
              <a:t>Brereton, S.J., et al., “Offsite Dose Calculations for Hypothetical Fusion Facility,” IAEA Workshop on Fusion Reactor Safety, Jackson, Wyoming, April 1989.</a:t>
            </a:r>
          </a:p>
          <a:p>
            <a:pPr marL="0" indent="0">
              <a:lnSpc>
                <a:spcPct val="100000"/>
              </a:lnSpc>
              <a:spcBef>
                <a:spcPts val="0"/>
              </a:spcBef>
              <a:spcAft>
                <a:spcPts val="300"/>
              </a:spcAft>
              <a:buNone/>
            </a:pPr>
            <a:r>
              <a:rPr lang="en-US" sz="1350" dirty="0"/>
              <a:t>Brown, J. et al., “Probabilistic Accident Consequence Uncertainty Analysis, Food Chain Uncertainty Assessment,” Vol. 1 &amp; 2, NUREG/CR-6523, EUR 16771, SAND97-0335, USNRC, Washington, DC, 1999.</a:t>
            </a:r>
          </a:p>
          <a:p>
            <a:pPr marL="0" indent="0">
              <a:lnSpc>
                <a:spcPct val="100000"/>
              </a:lnSpc>
              <a:spcBef>
                <a:spcPts val="0"/>
              </a:spcBef>
              <a:spcAft>
                <a:spcPts val="300"/>
              </a:spcAft>
              <a:buNone/>
            </a:pPr>
            <a:r>
              <a:rPr lang="en-US" sz="1350" dirty="0"/>
              <a:t>Bunz, H., Forty, C.B.A., </a:t>
            </a:r>
            <a:r>
              <a:rPr lang="en-US" sz="1350" dirty="0" err="1"/>
              <a:t>Freudenstein</a:t>
            </a:r>
            <a:r>
              <a:rPr lang="en-US" sz="1350" dirty="0"/>
              <a:t>, K.F., Raskob, W., and Cook, I., “SEAP Modeling of Accident Sequences, Source Terms, and Public Doses,” Journal of Fusion Energy, 16, (3), pp. 269-276 (1997).</a:t>
            </a:r>
          </a:p>
          <a:p>
            <a:pPr marL="0" indent="0">
              <a:lnSpc>
                <a:spcPct val="100000"/>
              </a:lnSpc>
              <a:spcBef>
                <a:spcPts val="0"/>
              </a:spcBef>
              <a:spcAft>
                <a:spcPts val="300"/>
              </a:spcAft>
              <a:buNone/>
            </a:pPr>
            <a:r>
              <a:rPr lang="en-US" sz="1350" dirty="0"/>
              <a:t>Clavier, K.A., and Clayton, D.J., Reviewing MACCS Capabilities for Assessing Tritium Releases to the Environment, Sandia National Laboratories Report, SAND2022-12016, September 2022.</a:t>
            </a:r>
          </a:p>
          <a:p>
            <a:pPr marL="0" indent="0">
              <a:lnSpc>
                <a:spcPct val="100000"/>
              </a:lnSpc>
              <a:spcBef>
                <a:spcPts val="0"/>
              </a:spcBef>
              <a:spcAft>
                <a:spcPts val="300"/>
              </a:spcAft>
              <a:buNone/>
            </a:pPr>
            <a:r>
              <a:rPr lang="en-US" sz="1350" dirty="0" err="1"/>
              <a:t>Galeriu</a:t>
            </a:r>
            <a:r>
              <a:rPr lang="en-US" sz="1350" dirty="0"/>
              <a:t>, D., Davis, P., Chouhan, S., and Raskob, W., “Uncertainty and Sensitivity Analysis for the Environmental Tritium Code UFOTRI,” Fusion Technology, 28, pp. 853-858 (October 1995).</a:t>
            </a:r>
          </a:p>
          <a:p>
            <a:pPr marL="0" indent="0">
              <a:lnSpc>
                <a:spcPct val="100000"/>
              </a:lnSpc>
              <a:spcBef>
                <a:spcPts val="0"/>
              </a:spcBef>
              <a:spcAft>
                <a:spcPts val="300"/>
              </a:spcAft>
              <a:buNone/>
            </a:pPr>
            <a:r>
              <a:rPr lang="en-US" sz="1350" dirty="0" err="1"/>
              <a:t>Goossens</a:t>
            </a:r>
            <a:r>
              <a:rPr lang="en-US" sz="1350" dirty="0"/>
              <a:t>, L. H. J. et al., Probabilistic Accident Consequence Uncertainty Analysis, Uncertainty Assessment for Internal Dosimetry, Vol. 1 &amp; 2, NUREG/CR-6571, EUR16773, SAND98-0119, USNRC, Washington, DC, 1998</a:t>
            </a:r>
          </a:p>
          <a:p>
            <a:pPr marL="0" indent="0">
              <a:lnSpc>
                <a:spcPct val="100000"/>
              </a:lnSpc>
              <a:spcBef>
                <a:spcPts val="0"/>
              </a:spcBef>
              <a:spcAft>
                <a:spcPts val="300"/>
              </a:spcAft>
              <a:buNone/>
            </a:pPr>
            <a:r>
              <a:rPr lang="en-US" sz="1350" dirty="0"/>
              <a:t>Gulden, W., and Raskob, W., “Accidental Tritium Doses Based on Realistic Modelling,” Fourth Topical Meeting on Tritium Technology in Fission, Fusion, and Isotopic Applications. Albuquerque, NM, September 29-October 4, 1991. Fusion Technology, 21, pp. 536-543 (March 1992).</a:t>
            </a:r>
          </a:p>
          <a:p>
            <a:pPr marL="0" indent="0">
              <a:lnSpc>
                <a:spcPct val="100000"/>
              </a:lnSpc>
              <a:spcBef>
                <a:spcPts val="0"/>
              </a:spcBef>
              <a:spcAft>
                <a:spcPts val="300"/>
              </a:spcAft>
              <a:buNone/>
            </a:pPr>
            <a:r>
              <a:rPr lang="en-US" sz="1350" dirty="0"/>
              <a:t>International Atomic Energy Agency (IAEA), IAEA-TECDOC-1738, Transfer of tritium in the environment after accidental releases from nuclear facilities: Report of working group Environmental Modelling for Radiation Safety (EMRAS II) </a:t>
            </a:r>
            <a:r>
              <a:rPr lang="en-US" sz="1350" dirty="0" err="1"/>
              <a:t>Programme</a:t>
            </a:r>
            <a:r>
              <a:rPr lang="en-US" sz="1350" dirty="0"/>
              <a:t>. Vienna, Austria (2014).</a:t>
            </a:r>
          </a:p>
          <a:p>
            <a:pPr marL="0" indent="0">
              <a:lnSpc>
                <a:spcPct val="100000"/>
              </a:lnSpc>
              <a:spcBef>
                <a:spcPts val="0"/>
              </a:spcBef>
              <a:spcAft>
                <a:spcPts val="300"/>
              </a:spcAft>
              <a:buNone/>
            </a:pPr>
            <a:r>
              <a:rPr lang="en-US" sz="1350" dirty="0"/>
              <a:t>International Atomic Energy Agency (IAEA), IAEA No. SSG-2 (Rev. 1), Deterministic Safety Analysis for Nuclear Power Plants, Vienna, Austria (2014).</a:t>
            </a:r>
          </a:p>
          <a:p>
            <a:pPr>
              <a:lnSpc>
                <a:spcPct val="100000"/>
              </a:lnSpc>
              <a:spcBef>
                <a:spcPts val="0"/>
              </a:spcBef>
            </a:pPr>
            <a:endParaRPr lang="en-US" sz="1350" dirty="0"/>
          </a:p>
          <a:p>
            <a:pPr marL="0" indent="0">
              <a:lnSpc>
                <a:spcPct val="100000"/>
              </a:lnSpc>
              <a:spcBef>
                <a:spcPts val="0"/>
              </a:spcBef>
              <a:buNone/>
            </a:pPr>
            <a:endParaRPr lang="en-US" sz="1350" dirty="0"/>
          </a:p>
        </p:txBody>
      </p:sp>
      <p:sp>
        <p:nvSpPr>
          <p:cNvPr id="2" name="Footer Placeholder 7">
            <a:extLst>
              <a:ext uri="{FF2B5EF4-FFF2-40B4-BE49-F238E27FC236}">
                <a16:creationId xmlns:a16="http://schemas.microsoft.com/office/drawing/2014/main" id="{71658B6D-609E-ACB7-A7CB-539D64A48399}"/>
              </a:ext>
            </a:extLst>
          </p:cNvPr>
          <p:cNvSpPr>
            <a:spLocks noGrp="1"/>
          </p:cNvSpPr>
          <p:nvPr>
            <p:ph type="ftr" sz="quarter" idx="11"/>
          </p:nvPr>
        </p:nvSpPr>
        <p:spPr>
          <a:xfrm>
            <a:off x="563638" y="6309405"/>
            <a:ext cx="4114800" cy="365125"/>
          </a:xfrm>
        </p:spPr>
        <p:txBody>
          <a:bodyPr/>
          <a:lstStyle>
            <a:lvl1pPr algn="l">
              <a:defRPr b="1">
                <a:solidFill>
                  <a:schemeClr val="tx1"/>
                </a:solidFill>
              </a:defRPr>
            </a:lvl1pPr>
          </a:lstStyle>
          <a:p>
            <a:r>
              <a:rPr lang="en-US" sz="1400" dirty="0"/>
              <a:t>IMUG 2023</a:t>
            </a:r>
          </a:p>
        </p:txBody>
      </p:sp>
    </p:spTree>
    <p:extLst>
      <p:ext uri="{BB962C8B-B14F-4D97-AF65-F5344CB8AC3E}">
        <p14:creationId xmlns:p14="http://schemas.microsoft.com/office/powerpoint/2010/main" val="3020490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367694" y="182563"/>
            <a:ext cx="11541277" cy="890361"/>
          </a:xfrm>
        </p:spPr>
        <p:txBody>
          <a:bodyPr>
            <a:normAutofit/>
          </a:bodyPr>
          <a:lstStyle/>
          <a:p>
            <a:r>
              <a:rPr lang="en-US" dirty="0"/>
              <a:t>Supporting Bibliography - 2</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4953000" y="6310312"/>
            <a:ext cx="2743200" cy="365125"/>
          </a:xfrm>
        </p:spPr>
        <p:txBody>
          <a:bodyPr/>
          <a:lstStyle/>
          <a:p>
            <a:fld id="{23C6260E-304F-4BA0-8E11-6E941ACC6DAE}" type="slidenum">
              <a:rPr lang="en-US" smtClean="0"/>
              <a:pPr/>
              <a:t>21</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367694" y="857153"/>
            <a:ext cx="11265506" cy="4272393"/>
          </a:xfrm>
        </p:spPr>
        <p:txBody>
          <a:bodyPr>
            <a:noAutofit/>
          </a:bodyPr>
          <a:lstStyle/>
          <a:p>
            <a:pPr marL="0" indent="0">
              <a:lnSpc>
                <a:spcPct val="100000"/>
              </a:lnSpc>
              <a:spcBef>
                <a:spcPts val="0"/>
              </a:spcBef>
              <a:spcAft>
                <a:spcPts val="300"/>
              </a:spcAft>
              <a:buNone/>
            </a:pPr>
            <a:r>
              <a:rPr lang="en-US" sz="1400" dirty="0"/>
              <a:t>International Commission on Radiological Protection (ICRP). (See Partial Bibliography – 3)</a:t>
            </a:r>
          </a:p>
          <a:p>
            <a:pPr marL="0" indent="0">
              <a:lnSpc>
                <a:spcPct val="100000"/>
              </a:lnSpc>
              <a:spcBef>
                <a:spcPts val="0"/>
              </a:spcBef>
              <a:spcAft>
                <a:spcPts val="300"/>
              </a:spcAft>
              <a:buNone/>
            </a:pPr>
            <a:r>
              <a:rPr lang="en-US" sz="1400" dirty="0"/>
              <a:t>Kim, S.B., </a:t>
            </a:r>
            <a:r>
              <a:rPr lang="en-US" sz="1400" dirty="0" err="1"/>
              <a:t>Baglan</a:t>
            </a:r>
            <a:r>
              <a:rPr lang="en-US" sz="1400" dirty="0"/>
              <a:t>, N., and Davis, P.A., “Current understanding of organically bound tritium(OBT) in the environment,” Journal of Environmental Radioactivity, 126, pp. 83-91 (2013).</a:t>
            </a:r>
          </a:p>
          <a:p>
            <a:pPr marL="0" indent="0">
              <a:lnSpc>
                <a:spcPct val="100000"/>
              </a:lnSpc>
              <a:spcBef>
                <a:spcPts val="0"/>
              </a:spcBef>
              <a:spcAft>
                <a:spcPts val="300"/>
              </a:spcAft>
              <a:buNone/>
            </a:pPr>
            <a:r>
              <a:rPr lang="en-US" sz="1400" dirty="0"/>
              <a:t>O’Kula, K.R., and Thoman, D.C., “Modeling Atmospheric Releases of Tritium from Nuclear Installations,” ANS Embedded Topical Meeting on the Safety and Technology of Nuclear Hydrogen Production, Control and Management, June 24-28, 2007, pp. 189-197 (Boston, MA).</a:t>
            </a:r>
          </a:p>
          <a:p>
            <a:pPr marL="0" indent="0">
              <a:lnSpc>
                <a:spcPct val="100000"/>
              </a:lnSpc>
              <a:spcBef>
                <a:spcPts val="0"/>
              </a:spcBef>
              <a:spcAft>
                <a:spcPts val="300"/>
              </a:spcAft>
              <a:buNone/>
            </a:pPr>
            <a:r>
              <a:rPr lang="en-US" sz="1400" dirty="0"/>
              <a:t>Piet, S.J., et al., “FUSCRAC: Modifications of CRAC for Fusion Applications,” PFC/RR-82-20, M.I.T. Plasma Fusion Center, (June 1982).</a:t>
            </a:r>
          </a:p>
          <a:p>
            <a:pPr marL="0" indent="0">
              <a:lnSpc>
                <a:spcPct val="100000"/>
              </a:lnSpc>
              <a:spcBef>
                <a:spcPts val="0"/>
              </a:spcBef>
              <a:spcAft>
                <a:spcPts val="300"/>
              </a:spcAft>
              <a:buNone/>
            </a:pPr>
            <a:r>
              <a:rPr lang="en-US" sz="1400" dirty="0"/>
              <a:t>Raskob, W., UFOTRI: Program for Assessing the Off-Site Consequences from Accidental Tritium Releases. </a:t>
            </a:r>
            <a:r>
              <a:rPr lang="en-US" sz="1400" dirty="0" err="1"/>
              <a:t>KfK</a:t>
            </a:r>
            <a:r>
              <a:rPr lang="en-US" sz="1400" dirty="0"/>
              <a:t> 4605, Karlsruhe, Germany (July 1990).</a:t>
            </a:r>
          </a:p>
          <a:p>
            <a:pPr marL="0" indent="0">
              <a:lnSpc>
                <a:spcPct val="100000"/>
              </a:lnSpc>
              <a:spcBef>
                <a:spcPts val="0"/>
              </a:spcBef>
              <a:spcAft>
                <a:spcPts val="300"/>
              </a:spcAft>
              <a:buNone/>
            </a:pPr>
            <a:r>
              <a:rPr lang="en-US" sz="1400" dirty="0"/>
              <a:t>Raskob, W., Description of the New Version 4.0 of the Tritium Model UFOTRI Including User Guide. </a:t>
            </a:r>
            <a:r>
              <a:rPr lang="en-US" sz="1400" dirty="0" err="1"/>
              <a:t>KfK</a:t>
            </a:r>
            <a:r>
              <a:rPr lang="en-US" sz="1400" dirty="0"/>
              <a:t> 5194, Karlsruhe, Germany (August 1993).</a:t>
            </a:r>
          </a:p>
          <a:p>
            <a:pPr marL="0" indent="0">
              <a:lnSpc>
                <a:spcPct val="100000"/>
              </a:lnSpc>
              <a:spcBef>
                <a:spcPts val="0"/>
              </a:spcBef>
              <a:spcAft>
                <a:spcPts val="300"/>
              </a:spcAft>
              <a:buNone/>
            </a:pPr>
            <a:r>
              <a:rPr lang="en-US" sz="1400" dirty="0"/>
              <a:t>Raskob, W., 1991. “Modelling of Tritium </a:t>
            </a:r>
            <a:r>
              <a:rPr lang="en-US" sz="1400" dirty="0" err="1"/>
              <a:t>Behaviour</a:t>
            </a:r>
            <a:r>
              <a:rPr lang="en-US" sz="1400" dirty="0"/>
              <a:t> in the Environment,” Fourth Topical Meeting on Tritium Technology in Fission, Fusion, and Isotopic Applications. Albuquerque, NM, September 29-October 4, 1991. Fusion Technology, 21, pp. 636-644 (March 1992).</a:t>
            </a:r>
          </a:p>
          <a:p>
            <a:pPr marL="0" indent="0">
              <a:lnSpc>
                <a:spcPct val="100000"/>
              </a:lnSpc>
              <a:spcBef>
                <a:spcPts val="0"/>
              </a:spcBef>
              <a:spcAft>
                <a:spcPts val="300"/>
              </a:spcAft>
              <a:buNone/>
            </a:pPr>
            <a:r>
              <a:rPr lang="en-US" sz="1400" dirty="0"/>
              <a:t>Taylor, N.P., and Raskob, W., Updated Accident Consequence Analysis for ITER at </a:t>
            </a:r>
            <a:r>
              <a:rPr lang="en-US" sz="1400" dirty="0" err="1"/>
              <a:t>Cadarache</a:t>
            </a:r>
            <a:r>
              <a:rPr lang="en-US" sz="1400" dirty="0"/>
              <a:t>,” Fusion Science and Technology, 52, pp. 359-366 (October 2007).</a:t>
            </a:r>
          </a:p>
          <a:p>
            <a:pPr marL="0" indent="0">
              <a:lnSpc>
                <a:spcPct val="100000"/>
              </a:lnSpc>
              <a:spcBef>
                <a:spcPts val="0"/>
              </a:spcBef>
              <a:spcAft>
                <a:spcPts val="300"/>
              </a:spcAft>
              <a:buNone/>
            </a:pPr>
            <a:r>
              <a:rPr lang="en-US" sz="1400" dirty="0"/>
              <a:t>U.S. Department of Energy (DOE). DOE Order 414.1D, </a:t>
            </a:r>
            <a:r>
              <a:rPr lang="en-US" sz="1400" dirty="0" err="1"/>
              <a:t>Chg</a:t>
            </a:r>
            <a:r>
              <a:rPr lang="en-US" sz="1400" dirty="0"/>
              <a:t> 2 (</a:t>
            </a:r>
            <a:r>
              <a:rPr lang="en-US" sz="1400" dirty="0" err="1"/>
              <a:t>LtdChg</a:t>
            </a:r>
            <a:r>
              <a:rPr lang="en-US" sz="1400" dirty="0"/>
              <a:t>), 9-15-2020.</a:t>
            </a:r>
          </a:p>
          <a:p>
            <a:pPr marL="0" indent="0">
              <a:lnSpc>
                <a:spcPct val="100000"/>
              </a:lnSpc>
              <a:spcBef>
                <a:spcPts val="0"/>
              </a:spcBef>
              <a:spcAft>
                <a:spcPts val="300"/>
              </a:spcAft>
              <a:buNone/>
            </a:pPr>
            <a:r>
              <a:rPr lang="en-US" sz="1400" dirty="0"/>
              <a:t>U.S. Department of Energy. DOE-STD-3009-2014, Preparation of Nonreactor Nuclear Facility Documented Safety Analysis, November 2014.</a:t>
            </a:r>
          </a:p>
          <a:p>
            <a:pPr marL="0" indent="0">
              <a:lnSpc>
                <a:spcPct val="100000"/>
              </a:lnSpc>
              <a:spcBef>
                <a:spcPts val="0"/>
              </a:spcBef>
              <a:spcAft>
                <a:spcPts val="300"/>
              </a:spcAft>
              <a:buNone/>
            </a:pPr>
            <a:r>
              <a:rPr lang="en-US" sz="1400" dirty="0"/>
              <a:t>U.S. Department of Energy. DOE‐STD‐1129‐2015, Tritium Handling and Safe Storage, 2015.</a:t>
            </a:r>
          </a:p>
          <a:p>
            <a:pPr marL="0" indent="0">
              <a:lnSpc>
                <a:spcPct val="100000"/>
              </a:lnSpc>
              <a:spcBef>
                <a:spcPts val="0"/>
              </a:spcBef>
              <a:spcAft>
                <a:spcPts val="300"/>
              </a:spcAft>
              <a:buNone/>
            </a:pPr>
            <a:r>
              <a:rPr lang="en-US" sz="1400" dirty="0"/>
              <a:t>U.S. Nuclear Regulatory Commission Regulatory Guide 1.247 (For Trial Use), Acceptability of Probabilistic Risk Assessment Results for Non-Light-Water Reactor Risk-Informed Activities, (2022).</a:t>
            </a:r>
          </a:p>
          <a:p>
            <a:pPr marL="0" indent="0">
              <a:lnSpc>
                <a:spcPct val="100000"/>
              </a:lnSpc>
              <a:spcBef>
                <a:spcPts val="0"/>
              </a:spcBef>
              <a:spcAft>
                <a:spcPts val="300"/>
              </a:spcAft>
              <a:buNone/>
            </a:pPr>
            <a:r>
              <a:rPr lang="en-US" sz="1400" dirty="0"/>
              <a:t>NUREG-1935, “State-of-the-Art Reactor Consequence Analyses (SOARCA) Report,” U.S. Nuclear Regulatory Commission, Washington, DC, November 2012.</a:t>
            </a:r>
          </a:p>
          <a:p>
            <a:pPr marL="0" indent="0">
              <a:lnSpc>
                <a:spcPct val="100000"/>
              </a:lnSpc>
              <a:spcBef>
                <a:spcPts val="0"/>
              </a:spcBef>
              <a:spcAft>
                <a:spcPts val="300"/>
              </a:spcAft>
              <a:buNone/>
            </a:pPr>
            <a:r>
              <a:rPr lang="en-US" sz="1400" dirty="0"/>
              <a:t>U.S. Code of Federal Regulations, 51 FR 30028, “Safety Goals for the Operation of Nuclear Power Plants,” U.S. Nuclear Regulatory Commission, Washington, DC, August 1986.</a:t>
            </a:r>
          </a:p>
          <a:p>
            <a:pPr marL="0" indent="0">
              <a:lnSpc>
                <a:spcPct val="100000"/>
              </a:lnSpc>
              <a:spcBef>
                <a:spcPts val="0"/>
              </a:spcBef>
              <a:spcAft>
                <a:spcPts val="300"/>
              </a:spcAft>
              <a:buNone/>
            </a:pPr>
            <a:endParaRPr lang="en-US" sz="1400" dirty="0"/>
          </a:p>
          <a:p>
            <a:pPr marL="0" indent="0">
              <a:lnSpc>
                <a:spcPct val="100000"/>
              </a:lnSpc>
              <a:spcBef>
                <a:spcPts val="0"/>
              </a:spcBef>
              <a:spcAft>
                <a:spcPts val="300"/>
              </a:spcAft>
              <a:buNone/>
            </a:pPr>
            <a:endParaRPr lang="en-US" sz="1400" dirty="0"/>
          </a:p>
        </p:txBody>
      </p:sp>
      <p:sp>
        <p:nvSpPr>
          <p:cNvPr id="2" name="Footer Placeholder 7">
            <a:extLst>
              <a:ext uri="{FF2B5EF4-FFF2-40B4-BE49-F238E27FC236}">
                <a16:creationId xmlns:a16="http://schemas.microsoft.com/office/drawing/2014/main" id="{71658B6D-609E-ACB7-A7CB-539D64A48399}"/>
              </a:ext>
            </a:extLst>
          </p:cNvPr>
          <p:cNvSpPr>
            <a:spLocks noGrp="1"/>
          </p:cNvSpPr>
          <p:nvPr>
            <p:ph type="ftr" sz="quarter" idx="11"/>
          </p:nvPr>
        </p:nvSpPr>
        <p:spPr>
          <a:xfrm>
            <a:off x="563638" y="6309405"/>
            <a:ext cx="4114800" cy="365125"/>
          </a:xfrm>
        </p:spPr>
        <p:txBody>
          <a:bodyPr/>
          <a:lstStyle>
            <a:lvl1pPr algn="l">
              <a:defRPr b="1">
                <a:solidFill>
                  <a:schemeClr val="tx1"/>
                </a:solidFill>
              </a:defRPr>
            </a:lvl1pPr>
          </a:lstStyle>
          <a:p>
            <a:r>
              <a:rPr lang="en-US" sz="1400" dirty="0"/>
              <a:t>IMUG 2023</a:t>
            </a:r>
          </a:p>
        </p:txBody>
      </p:sp>
    </p:spTree>
    <p:extLst>
      <p:ext uri="{BB962C8B-B14F-4D97-AF65-F5344CB8AC3E}">
        <p14:creationId xmlns:p14="http://schemas.microsoft.com/office/powerpoint/2010/main" val="396125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497171" y="182563"/>
            <a:ext cx="11541277" cy="462190"/>
          </a:xfrm>
        </p:spPr>
        <p:txBody>
          <a:bodyPr>
            <a:normAutofit fontScale="90000"/>
          </a:bodyPr>
          <a:lstStyle/>
          <a:p>
            <a:r>
              <a:rPr lang="en-US" dirty="0"/>
              <a:t>Supporting Bibliography – 3 (ICRP)</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4953000" y="6310312"/>
            <a:ext cx="2743200" cy="365125"/>
          </a:xfrm>
        </p:spPr>
        <p:txBody>
          <a:bodyPr/>
          <a:lstStyle/>
          <a:p>
            <a:fld id="{23C6260E-304F-4BA0-8E11-6E941ACC6DAE}" type="slidenum">
              <a:rPr lang="en-US" smtClean="0"/>
              <a:pPr/>
              <a:t>22</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563638" y="893439"/>
            <a:ext cx="11197658" cy="4272393"/>
          </a:xfrm>
        </p:spPr>
        <p:txBody>
          <a:bodyPr>
            <a:noAutofit/>
          </a:bodyPr>
          <a:lstStyle/>
          <a:p>
            <a:pPr marL="0" indent="0">
              <a:lnSpc>
                <a:spcPct val="100000"/>
              </a:lnSpc>
              <a:spcBef>
                <a:spcPts val="0"/>
              </a:spcBef>
              <a:spcAft>
                <a:spcPts val="300"/>
              </a:spcAft>
              <a:buNone/>
            </a:pPr>
            <a:r>
              <a:rPr lang="en-US" sz="1300" dirty="0"/>
              <a:t>ICRP 26, “Recommendations of the International Commission on Radiological Protection,” Annuals of the ICRP, Ann. ICRP 1 (3), International Commission on Radiological Protection (1977).</a:t>
            </a:r>
          </a:p>
          <a:p>
            <a:pPr marL="0" indent="0">
              <a:lnSpc>
                <a:spcPct val="100000"/>
              </a:lnSpc>
              <a:spcBef>
                <a:spcPts val="0"/>
              </a:spcBef>
              <a:spcAft>
                <a:spcPts val="300"/>
              </a:spcAft>
              <a:buNone/>
            </a:pPr>
            <a:r>
              <a:rPr lang="en-US" sz="1300" dirty="0"/>
              <a:t>ICRP 30 Part 1, “Limits for intakes of radionuclides by workers. ICRP Publication 30 (Part 1). Ann. ICRP 2(3/4), (1979).</a:t>
            </a:r>
          </a:p>
          <a:p>
            <a:pPr marL="0" indent="0">
              <a:lnSpc>
                <a:spcPct val="100000"/>
              </a:lnSpc>
              <a:spcBef>
                <a:spcPts val="0"/>
              </a:spcBef>
              <a:spcAft>
                <a:spcPts val="300"/>
              </a:spcAft>
              <a:buNone/>
            </a:pPr>
            <a:r>
              <a:rPr lang="en-US" sz="1300" dirty="0"/>
              <a:t>ICRP 30 Part 2, “Limits for intakes of radionuclides by workers. ICRP Publication 30</a:t>
            </a:r>
          </a:p>
          <a:p>
            <a:pPr marL="0" indent="0">
              <a:lnSpc>
                <a:spcPct val="100000"/>
              </a:lnSpc>
              <a:spcBef>
                <a:spcPts val="0"/>
              </a:spcBef>
              <a:spcAft>
                <a:spcPts val="300"/>
              </a:spcAft>
              <a:buNone/>
            </a:pPr>
            <a:r>
              <a:rPr lang="en-US" sz="1300" dirty="0"/>
              <a:t>(Part 2). Ann. ICRP 4(3/4), (1980).</a:t>
            </a:r>
          </a:p>
          <a:p>
            <a:pPr marL="0" indent="0">
              <a:lnSpc>
                <a:spcPct val="100000"/>
              </a:lnSpc>
              <a:spcBef>
                <a:spcPts val="0"/>
              </a:spcBef>
              <a:spcAft>
                <a:spcPts val="300"/>
              </a:spcAft>
              <a:buNone/>
            </a:pPr>
            <a:r>
              <a:rPr lang="en-US" sz="1300" dirty="0"/>
              <a:t>ICRP 30 Part 3, “Limits for intakes of radionuclides by workers. ICRP Publication 30</a:t>
            </a:r>
          </a:p>
          <a:p>
            <a:pPr marL="0" indent="0">
              <a:lnSpc>
                <a:spcPct val="100000"/>
              </a:lnSpc>
              <a:spcBef>
                <a:spcPts val="0"/>
              </a:spcBef>
              <a:spcAft>
                <a:spcPts val="300"/>
              </a:spcAft>
              <a:buNone/>
            </a:pPr>
            <a:r>
              <a:rPr lang="en-US" sz="1300" dirty="0"/>
              <a:t>(Part 3). Ann. ICRP 6(2/3), (1981).</a:t>
            </a:r>
          </a:p>
          <a:p>
            <a:pPr marL="0" indent="0">
              <a:lnSpc>
                <a:spcPct val="100000"/>
              </a:lnSpc>
              <a:spcBef>
                <a:spcPts val="0"/>
              </a:spcBef>
              <a:spcAft>
                <a:spcPts val="300"/>
              </a:spcAft>
              <a:buNone/>
            </a:pPr>
            <a:r>
              <a:rPr lang="en-US" sz="1300" dirty="0"/>
              <a:t>ICRP 30 Part 4, “Limits for intakes of radionuclides by workers. ICRP Publication 30</a:t>
            </a:r>
          </a:p>
          <a:p>
            <a:pPr marL="0" indent="0">
              <a:lnSpc>
                <a:spcPct val="100000"/>
              </a:lnSpc>
              <a:spcBef>
                <a:spcPts val="0"/>
              </a:spcBef>
              <a:spcAft>
                <a:spcPts val="300"/>
              </a:spcAft>
              <a:buNone/>
            </a:pPr>
            <a:r>
              <a:rPr lang="en-US" sz="1300" dirty="0"/>
              <a:t>(Part 4). Ann. ICRP 19(4), (1988).</a:t>
            </a:r>
          </a:p>
          <a:p>
            <a:pPr marL="0" indent="0">
              <a:lnSpc>
                <a:spcPct val="100000"/>
              </a:lnSpc>
              <a:spcBef>
                <a:spcPts val="0"/>
              </a:spcBef>
              <a:spcAft>
                <a:spcPts val="300"/>
              </a:spcAft>
              <a:buNone/>
            </a:pPr>
            <a:r>
              <a:rPr lang="en-US" sz="1300" dirty="0"/>
              <a:t>ICRP 60, “1990 Recommendations of the International Commission on Radiological Protection,” Annuals of the ICRP, Ann. ICRP 21 (1-3), International Commission on Radiological Protection (1991)</a:t>
            </a:r>
          </a:p>
          <a:p>
            <a:pPr marL="0" indent="0">
              <a:lnSpc>
                <a:spcPct val="100000"/>
              </a:lnSpc>
              <a:spcBef>
                <a:spcPts val="0"/>
              </a:spcBef>
              <a:spcAft>
                <a:spcPts val="300"/>
              </a:spcAft>
              <a:buNone/>
            </a:pPr>
            <a:r>
              <a:rPr lang="en-US" sz="1300" dirty="0"/>
              <a:t>ICRP 68, “Dose Coefficients for Intakes of Radionuclides by Workers,” Annuals of the ICRP, Ann. ICRP 24 (4), International Commission on Radiological Protection (1995).</a:t>
            </a:r>
          </a:p>
          <a:p>
            <a:pPr marL="0" indent="0">
              <a:lnSpc>
                <a:spcPct val="100000"/>
              </a:lnSpc>
              <a:spcBef>
                <a:spcPts val="0"/>
              </a:spcBef>
              <a:spcAft>
                <a:spcPts val="300"/>
              </a:spcAft>
              <a:buNone/>
            </a:pPr>
            <a:r>
              <a:rPr lang="en-US" sz="1300" dirty="0"/>
              <a:t>ICRP 71, “Age-dependent Doses to Members of the Public from Intake of Radionuclides - Part 4 Inhalation Dose Coefficients,” Annuals of the ICRP, International Commission on Radiological Protection (1995)</a:t>
            </a:r>
          </a:p>
          <a:p>
            <a:pPr marL="0" indent="0">
              <a:lnSpc>
                <a:spcPct val="100000"/>
              </a:lnSpc>
              <a:spcBef>
                <a:spcPts val="0"/>
              </a:spcBef>
              <a:spcAft>
                <a:spcPts val="300"/>
              </a:spcAft>
              <a:buNone/>
            </a:pPr>
            <a:r>
              <a:rPr lang="en-US" sz="1300" dirty="0"/>
              <a:t>ICRP 72, “Age-dependent Doses to the Members of the Public from Intake of Radionuclides: Part 5 Compilation of Ingestion and Inhalation Coefficients,” Annuals of the ICRP, Ann. ICRP 26 (1), P 072 errata in SG 03 JAICRP 32(1-2), International Commission on Radiological Protection (1995).</a:t>
            </a:r>
          </a:p>
          <a:p>
            <a:pPr marL="0" indent="0">
              <a:lnSpc>
                <a:spcPct val="100000"/>
              </a:lnSpc>
              <a:spcBef>
                <a:spcPts val="0"/>
              </a:spcBef>
              <a:spcAft>
                <a:spcPts val="300"/>
              </a:spcAft>
              <a:buNone/>
            </a:pPr>
            <a:r>
              <a:rPr lang="en-US" sz="1300" dirty="0"/>
              <a:t>ICRP 103, “The 2007 Recommendations of the International Commission on Radiological Protection,” Annuals of the ICRP, Ann. ICRP 37 (2-4), International Commission on Radiological Protection (2007).</a:t>
            </a:r>
          </a:p>
          <a:p>
            <a:pPr marL="0" indent="0">
              <a:lnSpc>
                <a:spcPct val="100000"/>
              </a:lnSpc>
              <a:spcBef>
                <a:spcPts val="0"/>
              </a:spcBef>
              <a:spcAft>
                <a:spcPts val="300"/>
              </a:spcAft>
              <a:buNone/>
            </a:pPr>
            <a:r>
              <a:rPr lang="en-US" sz="1300" dirty="0"/>
              <a:t>ICRP 119, “Compendium of Dose Coefficients based on ICRP Publication 60,” Annuals of the ICRP, Ann. ICRP 41 Supplement 1, International Commission on Radiological Protection (2012).</a:t>
            </a:r>
          </a:p>
          <a:p>
            <a:pPr marL="0" indent="0">
              <a:lnSpc>
                <a:spcPct val="100000"/>
              </a:lnSpc>
              <a:spcBef>
                <a:spcPts val="0"/>
              </a:spcBef>
              <a:spcAft>
                <a:spcPts val="300"/>
              </a:spcAft>
              <a:buNone/>
            </a:pPr>
            <a:r>
              <a:rPr lang="en-US" sz="1300" dirty="0"/>
              <a:t>International Commission on Radiological Protection (ICRP). Occupational intakes of radionuclides: Part 2. ICRP Publication 134. Ann. ICRP 45(3/4), 1–352, (2016).</a:t>
            </a:r>
          </a:p>
          <a:p>
            <a:pPr marL="0" indent="0">
              <a:lnSpc>
                <a:spcPct val="100000"/>
              </a:lnSpc>
              <a:spcBef>
                <a:spcPts val="0"/>
              </a:spcBef>
              <a:spcAft>
                <a:spcPts val="300"/>
              </a:spcAft>
              <a:buNone/>
            </a:pPr>
            <a:endParaRPr lang="en-US" sz="1300" dirty="0"/>
          </a:p>
          <a:p>
            <a:pPr marL="0" indent="0">
              <a:lnSpc>
                <a:spcPct val="100000"/>
              </a:lnSpc>
              <a:spcBef>
                <a:spcPts val="0"/>
              </a:spcBef>
              <a:spcAft>
                <a:spcPts val="300"/>
              </a:spcAft>
              <a:buNone/>
            </a:pPr>
            <a:endParaRPr lang="en-US" sz="1300" dirty="0"/>
          </a:p>
          <a:p>
            <a:pPr marL="0" indent="0">
              <a:lnSpc>
                <a:spcPct val="100000"/>
              </a:lnSpc>
              <a:spcBef>
                <a:spcPts val="0"/>
              </a:spcBef>
              <a:spcAft>
                <a:spcPts val="300"/>
              </a:spcAft>
              <a:buNone/>
            </a:pPr>
            <a:endParaRPr lang="en-US" sz="1300" dirty="0"/>
          </a:p>
        </p:txBody>
      </p:sp>
      <p:sp>
        <p:nvSpPr>
          <p:cNvPr id="2" name="Footer Placeholder 7">
            <a:extLst>
              <a:ext uri="{FF2B5EF4-FFF2-40B4-BE49-F238E27FC236}">
                <a16:creationId xmlns:a16="http://schemas.microsoft.com/office/drawing/2014/main" id="{71658B6D-609E-ACB7-A7CB-539D64A48399}"/>
              </a:ext>
            </a:extLst>
          </p:cNvPr>
          <p:cNvSpPr>
            <a:spLocks noGrp="1"/>
          </p:cNvSpPr>
          <p:nvPr>
            <p:ph type="ftr" sz="quarter" idx="11"/>
          </p:nvPr>
        </p:nvSpPr>
        <p:spPr>
          <a:xfrm>
            <a:off x="563638" y="6309405"/>
            <a:ext cx="4114800" cy="365125"/>
          </a:xfrm>
        </p:spPr>
        <p:txBody>
          <a:bodyPr/>
          <a:lstStyle>
            <a:lvl1pPr algn="l">
              <a:defRPr b="1">
                <a:solidFill>
                  <a:schemeClr val="tx1"/>
                </a:solidFill>
              </a:defRPr>
            </a:lvl1pPr>
          </a:lstStyle>
          <a:p>
            <a:r>
              <a:rPr lang="en-US" sz="1400" dirty="0"/>
              <a:t>IMUG 2023</a:t>
            </a:r>
          </a:p>
        </p:txBody>
      </p:sp>
    </p:spTree>
    <p:extLst>
      <p:ext uri="{BB962C8B-B14F-4D97-AF65-F5344CB8AC3E}">
        <p14:creationId xmlns:p14="http://schemas.microsoft.com/office/powerpoint/2010/main" val="3536944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342702" y="323991"/>
            <a:ext cx="11539879" cy="890361"/>
          </a:xfrm>
        </p:spPr>
        <p:txBody>
          <a:bodyPr>
            <a:normAutofit/>
          </a:bodyPr>
          <a:lstStyle/>
          <a:p>
            <a:r>
              <a:rPr lang="en-US" sz="3200" dirty="0"/>
              <a:t>Earlier Work in Incorporation of Tritium in ACA Codes</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8720451" y="6204329"/>
            <a:ext cx="2743200" cy="365125"/>
          </a:xfrm>
        </p:spPr>
        <p:txBody>
          <a:bodyPr/>
          <a:lstStyle/>
          <a:p>
            <a:fld id="{23C6260E-304F-4BA0-8E11-6E941ACC6DAE}" type="slidenum">
              <a:rPr lang="en-US" smtClean="0"/>
              <a:pPr/>
              <a:t>3</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396720" y="1364675"/>
            <a:ext cx="6317314" cy="4897436"/>
          </a:xfrm>
        </p:spPr>
        <p:txBody>
          <a:bodyPr>
            <a:normAutofit fontScale="77500" lnSpcReduction="20000"/>
          </a:bodyPr>
          <a:lstStyle/>
          <a:p>
            <a:r>
              <a:rPr lang="en-US" dirty="0"/>
              <a:t>Piet et al. and Brereton (1980s) led modification of CRAC code to develop versions of FUSCRAC</a:t>
            </a:r>
          </a:p>
          <a:p>
            <a:pPr lvl="1"/>
            <a:r>
              <a:rPr lang="en-US" dirty="0"/>
              <a:t>Primarily fusion design applications</a:t>
            </a:r>
          </a:p>
          <a:p>
            <a:r>
              <a:rPr lang="en-US" dirty="0"/>
              <a:t>Accounted for coolant, structural, and other activation products from fusion system source term along with tritium</a:t>
            </a:r>
          </a:p>
          <a:p>
            <a:pPr lvl="1"/>
            <a:r>
              <a:rPr lang="en-US" dirty="0"/>
              <a:t>Fixed tritium deposition velocity</a:t>
            </a:r>
          </a:p>
          <a:p>
            <a:pPr lvl="1"/>
            <a:r>
              <a:rPr lang="en-US" dirty="0"/>
              <a:t>Food compartment model</a:t>
            </a:r>
          </a:p>
          <a:p>
            <a:r>
              <a:rPr lang="en-US" dirty="0"/>
              <a:t>Example of application:  PSA for SRS reactor</a:t>
            </a:r>
          </a:p>
          <a:p>
            <a:pPr lvl="1"/>
            <a:r>
              <a:rPr lang="en-US" b="1" dirty="0"/>
              <a:t>MACCS 1.5.11 </a:t>
            </a:r>
            <a:r>
              <a:rPr lang="en-US" dirty="0"/>
              <a:t>used for fission products and water ingestion H-3</a:t>
            </a:r>
          </a:p>
          <a:p>
            <a:pPr lvl="1"/>
            <a:r>
              <a:rPr lang="en-US" b="1" dirty="0"/>
              <a:t>MACCS</a:t>
            </a:r>
            <a:r>
              <a:rPr lang="en-US" dirty="0"/>
              <a:t> accounted for inhalation &amp; skin absorption pathways</a:t>
            </a:r>
          </a:p>
          <a:p>
            <a:pPr lvl="1"/>
            <a:r>
              <a:rPr lang="en-US" b="1" dirty="0"/>
              <a:t>FUSCRAC3</a:t>
            </a:r>
            <a:r>
              <a:rPr lang="en-US" dirty="0"/>
              <a:t> for food pathway tritium</a:t>
            </a:r>
          </a:p>
          <a:p>
            <a:pPr lvl="1"/>
            <a:r>
              <a:rPr lang="en-US" b="1" dirty="0"/>
              <a:t>Metric example</a:t>
            </a:r>
            <a:r>
              <a:rPr lang="en-US" dirty="0"/>
              <a:t>: PSA (1992) indicated mean population dose due to </a:t>
            </a:r>
            <a:r>
              <a:rPr lang="en-US" baseline="30000" dirty="0"/>
              <a:t>3</a:t>
            </a:r>
            <a:r>
              <a:rPr lang="en-US" dirty="0"/>
              <a:t>H &lt; 7% total mean population dose</a:t>
            </a:r>
          </a:p>
        </p:txBody>
      </p:sp>
      <p:sp>
        <p:nvSpPr>
          <p:cNvPr id="8" name="Footer Placeholder 7">
            <a:extLst>
              <a:ext uri="{FF2B5EF4-FFF2-40B4-BE49-F238E27FC236}">
                <a16:creationId xmlns:a16="http://schemas.microsoft.com/office/drawing/2014/main" id="{E000D35B-74AF-6322-FDA1-F88CC313FAF7}"/>
              </a:ext>
            </a:extLst>
          </p:cNvPr>
          <p:cNvSpPr>
            <a:spLocks noGrp="1"/>
          </p:cNvSpPr>
          <p:nvPr>
            <p:ph type="ftr" sz="quarter" idx="11"/>
          </p:nvPr>
        </p:nvSpPr>
        <p:spPr>
          <a:xfrm>
            <a:off x="563638" y="6309405"/>
            <a:ext cx="4114800" cy="365125"/>
          </a:xfrm>
        </p:spPr>
        <p:txBody>
          <a:bodyPr/>
          <a:lstStyle/>
          <a:p>
            <a:r>
              <a:rPr lang="en-US" sz="1400" dirty="0"/>
              <a:t>IMUG 2023</a:t>
            </a:r>
          </a:p>
        </p:txBody>
      </p:sp>
      <p:sp>
        <p:nvSpPr>
          <p:cNvPr id="29" name="Rectangle 28">
            <a:extLst>
              <a:ext uri="{FF2B5EF4-FFF2-40B4-BE49-F238E27FC236}">
                <a16:creationId xmlns:a16="http://schemas.microsoft.com/office/drawing/2014/main" id="{B996B2CD-053A-C76E-56C6-04EA07622441}"/>
              </a:ext>
            </a:extLst>
          </p:cNvPr>
          <p:cNvSpPr/>
          <p:nvPr/>
        </p:nvSpPr>
        <p:spPr>
          <a:xfrm>
            <a:off x="6833557" y="1189987"/>
            <a:ext cx="1886894" cy="584775"/>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dirty="0"/>
          </a:p>
        </p:txBody>
      </p:sp>
      <p:sp>
        <p:nvSpPr>
          <p:cNvPr id="30" name="TextBox 4">
            <a:extLst>
              <a:ext uri="{FF2B5EF4-FFF2-40B4-BE49-F238E27FC236}">
                <a16:creationId xmlns:a16="http://schemas.microsoft.com/office/drawing/2014/main" id="{21BA9155-DBF0-DA43-6036-5ACDFC621278}"/>
              </a:ext>
            </a:extLst>
          </p:cNvPr>
          <p:cNvSpPr txBox="1"/>
          <p:nvPr/>
        </p:nvSpPr>
        <p:spPr>
          <a:xfrm>
            <a:off x="6763363" y="1189987"/>
            <a:ext cx="1945489"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WASH-1400</a:t>
            </a:r>
          </a:p>
          <a:p>
            <a:pPr algn="ctr"/>
            <a:r>
              <a:rPr lang="en-US" sz="1600" b="1" dirty="0">
                <a:latin typeface="Arial" panose="020B0604020202020204" pitchFamily="34" charset="0"/>
                <a:cs typeface="Arial" panose="020B0604020202020204" pitchFamily="34" charset="0"/>
              </a:rPr>
              <a:t>(1975)</a:t>
            </a:r>
          </a:p>
        </p:txBody>
      </p:sp>
      <p:sp>
        <p:nvSpPr>
          <p:cNvPr id="31" name="Rectangle 30">
            <a:extLst>
              <a:ext uri="{FF2B5EF4-FFF2-40B4-BE49-F238E27FC236}">
                <a16:creationId xmlns:a16="http://schemas.microsoft.com/office/drawing/2014/main" id="{3029FED6-3867-975C-BF96-3408B540CBEC}"/>
              </a:ext>
            </a:extLst>
          </p:cNvPr>
          <p:cNvSpPr/>
          <p:nvPr/>
        </p:nvSpPr>
        <p:spPr>
          <a:xfrm>
            <a:off x="6850848" y="2668984"/>
            <a:ext cx="1945487" cy="623565"/>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dirty="0"/>
          </a:p>
        </p:txBody>
      </p:sp>
      <p:sp>
        <p:nvSpPr>
          <p:cNvPr id="32" name="TextBox 7">
            <a:extLst>
              <a:ext uri="{FF2B5EF4-FFF2-40B4-BE49-F238E27FC236}">
                <a16:creationId xmlns:a16="http://schemas.microsoft.com/office/drawing/2014/main" id="{70792A98-B461-FA29-7FD2-34B2B601FD6F}"/>
              </a:ext>
            </a:extLst>
          </p:cNvPr>
          <p:cNvSpPr txBox="1"/>
          <p:nvPr/>
        </p:nvSpPr>
        <p:spPr>
          <a:xfrm>
            <a:off x="6833558" y="2654989"/>
            <a:ext cx="1697968"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CRAC</a:t>
            </a:r>
          </a:p>
          <a:p>
            <a:pPr algn="ctr"/>
            <a:r>
              <a:rPr lang="en-US" sz="1600" b="1" dirty="0">
                <a:latin typeface="Arial" panose="020B0604020202020204" pitchFamily="34" charset="0"/>
                <a:cs typeface="Arial" panose="020B0604020202020204" pitchFamily="34" charset="0"/>
              </a:rPr>
              <a:t>(Sandia, 1975)</a:t>
            </a:r>
          </a:p>
        </p:txBody>
      </p:sp>
      <p:sp>
        <p:nvSpPr>
          <p:cNvPr id="35" name="Rectangle 34">
            <a:extLst>
              <a:ext uri="{FF2B5EF4-FFF2-40B4-BE49-F238E27FC236}">
                <a16:creationId xmlns:a16="http://schemas.microsoft.com/office/drawing/2014/main" id="{4CADBCB6-9AA0-7E8E-91EB-9E6FF3002697}"/>
              </a:ext>
            </a:extLst>
          </p:cNvPr>
          <p:cNvSpPr/>
          <p:nvPr/>
        </p:nvSpPr>
        <p:spPr>
          <a:xfrm>
            <a:off x="9593501" y="4466776"/>
            <a:ext cx="1793244" cy="665848"/>
          </a:xfrm>
          <a:prstGeom prst="rect">
            <a:avLst/>
          </a:prstGeom>
          <a:solidFill>
            <a:schemeClr val="accent1">
              <a:lumMod val="40000"/>
              <a:lumOff val="60000"/>
            </a:schemeClr>
          </a:solid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dirty="0"/>
          </a:p>
        </p:txBody>
      </p:sp>
      <p:sp>
        <p:nvSpPr>
          <p:cNvPr id="39" name="TextBox 19">
            <a:extLst>
              <a:ext uri="{FF2B5EF4-FFF2-40B4-BE49-F238E27FC236}">
                <a16:creationId xmlns:a16="http://schemas.microsoft.com/office/drawing/2014/main" id="{11F3B1E3-7C7D-D5A5-9D37-47777B0622D5}"/>
              </a:ext>
            </a:extLst>
          </p:cNvPr>
          <p:cNvSpPr txBox="1"/>
          <p:nvPr/>
        </p:nvSpPr>
        <p:spPr>
          <a:xfrm>
            <a:off x="9636663" y="4538090"/>
            <a:ext cx="1643514" cy="584775"/>
          </a:xfrm>
          <a:prstGeom prst="rect">
            <a:avLst/>
          </a:prstGeom>
          <a:noFill/>
          <a:ln w="28575">
            <a:noFill/>
            <a:prstDash val="solid"/>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FUSCRAC3</a:t>
            </a:r>
          </a:p>
          <a:p>
            <a:pPr algn="ctr"/>
            <a:r>
              <a:rPr lang="en-US" sz="1600" b="1" dirty="0">
                <a:latin typeface="Arial" panose="020B0604020202020204" pitchFamily="34" charset="0"/>
                <a:cs typeface="Arial" panose="020B0604020202020204" pitchFamily="34" charset="0"/>
              </a:rPr>
              <a:t>(INL,1988)</a:t>
            </a:r>
          </a:p>
        </p:txBody>
      </p:sp>
      <p:sp>
        <p:nvSpPr>
          <p:cNvPr id="40" name="Rectangle 39">
            <a:extLst>
              <a:ext uri="{FF2B5EF4-FFF2-40B4-BE49-F238E27FC236}">
                <a16:creationId xmlns:a16="http://schemas.microsoft.com/office/drawing/2014/main" id="{B05E32FA-780B-5E9D-CA30-78E074DEEC35}"/>
              </a:ext>
            </a:extLst>
          </p:cNvPr>
          <p:cNvSpPr/>
          <p:nvPr/>
        </p:nvSpPr>
        <p:spPr>
          <a:xfrm>
            <a:off x="9610794" y="2679469"/>
            <a:ext cx="1549860" cy="642311"/>
          </a:xfrm>
          <a:prstGeom prst="rect">
            <a:avLst/>
          </a:prstGeom>
          <a:solidFill>
            <a:schemeClr val="accent1">
              <a:lumMod val="40000"/>
              <a:lumOff val="60000"/>
            </a:schemeClr>
          </a:solidFill>
          <a:ln w="28575">
            <a:solidFill>
              <a:schemeClr val="tx1"/>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dirty="0"/>
          </a:p>
        </p:txBody>
      </p:sp>
      <p:sp>
        <p:nvSpPr>
          <p:cNvPr id="41" name="TextBox 22">
            <a:extLst>
              <a:ext uri="{FF2B5EF4-FFF2-40B4-BE49-F238E27FC236}">
                <a16:creationId xmlns:a16="http://schemas.microsoft.com/office/drawing/2014/main" id="{A0C504A3-8F43-7E37-41A7-D5436DC147EA}"/>
              </a:ext>
            </a:extLst>
          </p:cNvPr>
          <p:cNvSpPr txBox="1"/>
          <p:nvPr/>
        </p:nvSpPr>
        <p:spPr>
          <a:xfrm>
            <a:off x="9464348" y="2700184"/>
            <a:ext cx="1815829"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FUSECRAC</a:t>
            </a:r>
          </a:p>
          <a:p>
            <a:pPr algn="ctr"/>
            <a:r>
              <a:rPr lang="en-US" sz="1600" b="1" dirty="0">
                <a:latin typeface="Arial" panose="020B0604020202020204" pitchFamily="34" charset="0"/>
                <a:cs typeface="Arial" panose="020B0604020202020204" pitchFamily="34" charset="0"/>
              </a:rPr>
              <a:t>(MIT, 1982)</a:t>
            </a:r>
          </a:p>
        </p:txBody>
      </p:sp>
      <p:cxnSp>
        <p:nvCxnSpPr>
          <p:cNvPr id="42" name="Straight Arrow Connector 41">
            <a:extLst>
              <a:ext uri="{FF2B5EF4-FFF2-40B4-BE49-F238E27FC236}">
                <a16:creationId xmlns:a16="http://schemas.microsoft.com/office/drawing/2014/main" id="{98BAB562-EC85-D492-BEEA-B6E74040BE72}"/>
              </a:ext>
            </a:extLst>
          </p:cNvPr>
          <p:cNvCxnSpPr>
            <a:cxnSpLocks/>
          </p:cNvCxnSpPr>
          <p:nvPr/>
        </p:nvCxnSpPr>
        <p:spPr>
          <a:xfrm>
            <a:off x="8813628" y="2911412"/>
            <a:ext cx="779873"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5" name="TextBox 86">
            <a:extLst>
              <a:ext uri="{FF2B5EF4-FFF2-40B4-BE49-F238E27FC236}">
                <a16:creationId xmlns:a16="http://schemas.microsoft.com/office/drawing/2014/main" id="{B2B6889A-7713-2200-DFE7-753761706C1C}"/>
              </a:ext>
            </a:extLst>
          </p:cNvPr>
          <p:cNvSpPr txBox="1"/>
          <p:nvPr/>
        </p:nvSpPr>
        <p:spPr>
          <a:xfrm>
            <a:off x="9593501" y="3659504"/>
            <a:ext cx="1729839" cy="338554"/>
          </a:xfrm>
          <a:prstGeom prst="rect">
            <a:avLst/>
          </a:prstGeom>
          <a:solidFill>
            <a:schemeClr val="accent1">
              <a:lumMod val="40000"/>
              <a:lumOff val="60000"/>
            </a:schemeClr>
          </a:solidFill>
          <a:ln w="28575">
            <a:solidFill>
              <a:schemeClr val="tx1"/>
            </a:solidFill>
            <a:prstDash val="solid"/>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FUSCRAC2</a:t>
            </a:r>
          </a:p>
        </p:txBody>
      </p:sp>
      <p:sp>
        <p:nvSpPr>
          <p:cNvPr id="46" name="Rectangle 45">
            <a:extLst>
              <a:ext uri="{FF2B5EF4-FFF2-40B4-BE49-F238E27FC236}">
                <a16:creationId xmlns:a16="http://schemas.microsoft.com/office/drawing/2014/main" id="{5A60CDC3-73B6-07C4-D4AD-24AA0BFEFFE9}"/>
              </a:ext>
            </a:extLst>
          </p:cNvPr>
          <p:cNvSpPr/>
          <p:nvPr/>
        </p:nvSpPr>
        <p:spPr>
          <a:xfrm>
            <a:off x="6833557" y="3605146"/>
            <a:ext cx="1945488" cy="487520"/>
          </a:xfrm>
          <a:prstGeom prst="rect">
            <a:avLst/>
          </a:prstGeom>
          <a:solidFill>
            <a:schemeClr val="accent1">
              <a:lumMod val="40000"/>
              <a:lumOff val="60000"/>
            </a:schemeClr>
          </a:solid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dirty="0"/>
          </a:p>
        </p:txBody>
      </p:sp>
      <p:sp>
        <p:nvSpPr>
          <p:cNvPr id="47" name="TextBox 90">
            <a:extLst>
              <a:ext uri="{FF2B5EF4-FFF2-40B4-BE49-F238E27FC236}">
                <a16:creationId xmlns:a16="http://schemas.microsoft.com/office/drawing/2014/main" id="{1D9B5028-0CFA-3501-0FBE-599DB5CB218A}"/>
              </a:ext>
            </a:extLst>
          </p:cNvPr>
          <p:cNvSpPr txBox="1"/>
          <p:nvPr/>
        </p:nvSpPr>
        <p:spPr>
          <a:xfrm>
            <a:off x="6850849" y="3556435"/>
            <a:ext cx="1828302"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CRAC2</a:t>
            </a:r>
          </a:p>
          <a:p>
            <a:pPr algn="ctr"/>
            <a:r>
              <a:rPr lang="en-US" sz="1600" b="1" dirty="0">
                <a:latin typeface="Arial" panose="020B0604020202020204" pitchFamily="34" charset="0"/>
                <a:cs typeface="Arial" panose="020B0604020202020204" pitchFamily="34" charset="0"/>
              </a:rPr>
              <a:t>(Sandia, 1983)</a:t>
            </a:r>
          </a:p>
        </p:txBody>
      </p:sp>
      <p:cxnSp>
        <p:nvCxnSpPr>
          <p:cNvPr id="55" name="Straight Arrow Connector 54">
            <a:extLst>
              <a:ext uri="{FF2B5EF4-FFF2-40B4-BE49-F238E27FC236}">
                <a16:creationId xmlns:a16="http://schemas.microsoft.com/office/drawing/2014/main" id="{4A6844A6-CA59-01AD-0936-319858296BCB}"/>
              </a:ext>
            </a:extLst>
          </p:cNvPr>
          <p:cNvCxnSpPr>
            <a:cxnSpLocks/>
            <a:stCxn id="32" idx="2"/>
          </p:cNvCxnSpPr>
          <p:nvPr/>
        </p:nvCxnSpPr>
        <p:spPr>
          <a:xfrm>
            <a:off x="7682542" y="3239764"/>
            <a:ext cx="5277" cy="3839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3BF83E6F-FFE7-9B5D-2757-29CEDE2ADBCC}"/>
              </a:ext>
            </a:extLst>
          </p:cNvPr>
          <p:cNvCxnSpPr>
            <a:cxnSpLocks/>
            <a:endCxn id="45" idx="1"/>
          </p:cNvCxnSpPr>
          <p:nvPr/>
        </p:nvCxnSpPr>
        <p:spPr>
          <a:xfrm>
            <a:off x="8779045" y="3813393"/>
            <a:ext cx="814456" cy="1538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C125E95F-557F-C78F-3E4D-7C686E4D1555}"/>
              </a:ext>
            </a:extLst>
          </p:cNvPr>
          <p:cNvCxnSpPr>
            <a:cxnSpLocks/>
          </p:cNvCxnSpPr>
          <p:nvPr/>
        </p:nvCxnSpPr>
        <p:spPr>
          <a:xfrm flipH="1">
            <a:off x="10380663" y="3992401"/>
            <a:ext cx="161" cy="46375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FFAD4182-0165-221C-DEC8-61A29769CC0C}"/>
              </a:ext>
            </a:extLst>
          </p:cNvPr>
          <p:cNvCxnSpPr>
            <a:cxnSpLocks/>
          </p:cNvCxnSpPr>
          <p:nvPr/>
        </p:nvCxnSpPr>
        <p:spPr>
          <a:xfrm>
            <a:off x="10380663" y="3321780"/>
            <a:ext cx="0" cy="32464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89A89AA-6EAF-9570-1EC2-A752C616074C}"/>
              </a:ext>
            </a:extLst>
          </p:cNvPr>
          <p:cNvCxnSpPr>
            <a:cxnSpLocks/>
            <a:endCxn id="32" idx="0"/>
          </p:cNvCxnSpPr>
          <p:nvPr/>
        </p:nvCxnSpPr>
        <p:spPr>
          <a:xfrm>
            <a:off x="7667506" y="1765146"/>
            <a:ext cx="15036" cy="88984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6595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563639" y="563907"/>
            <a:ext cx="10695408" cy="890361"/>
          </a:xfrm>
        </p:spPr>
        <p:txBody>
          <a:bodyPr>
            <a:normAutofit fontScale="90000"/>
          </a:bodyPr>
          <a:lstStyle/>
          <a:p>
            <a:r>
              <a:rPr lang="en-US" dirty="0">
                <a:solidFill>
                  <a:srgbClr val="000000"/>
                </a:solidFill>
              </a:rPr>
              <a:t>Emergent Interest &amp; Categories of Tritium Accident Consequence Analysis (ACA) Code Applications</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9004882" y="6097661"/>
            <a:ext cx="2743200" cy="365125"/>
          </a:xfrm>
        </p:spPr>
        <p:txBody>
          <a:bodyPr/>
          <a:lstStyle/>
          <a:p>
            <a:fld id="{23C6260E-304F-4BA0-8E11-6E941ACC6DAE}" type="slidenum">
              <a:rPr lang="en-US" smtClean="0"/>
              <a:pPr/>
              <a:t>4</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640936" y="1665105"/>
            <a:ext cx="11246264" cy="4628988"/>
          </a:xfrm>
        </p:spPr>
        <p:txBody>
          <a:bodyPr>
            <a:normAutofit fontScale="85000" lnSpcReduction="20000"/>
          </a:bodyPr>
          <a:lstStyle/>
          <a:p>
            <a:r>
              <a:rPr lang="en-US" dirty="0"/>
              <a:t>Current: Advanced reactor accident analysis involving fuel, coolant, structure, and other sources of activation products</a:t>
            </a:r>
          </a:p>
          <a:p>
            <a:r>
              <a:rPr lang="en-US" dirty="0"/>
              <a:t>Deterministic/Conservative:</a:t>
            </a:r>
          </a:p>
          <a:p>
            <a:pPr lvl="1"/>
            <a:r>
              <a:rPr lang="en-US" dirty="0"/>
              <a:t>Reactor Safety Analysis Reports (SARs) and Nonreactor Documented Safety Analyses (DSAs) for Department of Energy (DOE) facilities</a:t>
            </a:r>
          </a:p>
          <a:p>
            <a:pPr lvl="1"/>
            <a:r>
              <a:rPr lang="en-US" dirty="0"/>
              <a:t>Design studies and dose evaluation</a:t>
            </a:r>
          </a:p>
          <a:p>
            <a:pPr lvl="1"/>
            <a:r>
              <a:rPr lang="en-US" dirty="0"/>
              <a:t>Typically examines Acute Phase (~first few days, plume passage) only</a:t>
            </a:r>
          </a:p>
          <a:p>
            <a:r>
              <a:rPr lang="en-US" dirty="0"/>
              <a:t>Probabilistic/Best Estimate:</a:t>
            </a:r>
          </a:p>
          <a:p>
            <a:pPr lvl="1"/>
            <a:r>
              <a:rPr lang="en-US" dirty="0"/>
              <a:t>Safety Goal evaluation for tritium facilities</a:t>
            </a:r>
          </a:p>
          <a:p>
            <a:pPr lvl="1"/>
            <a:r>
              <a:rPr lang="en-US" dirty="0"/>
              <a:t>Probabilistic Safety Assessments (PSA)</a:t>
            </a:r>
          </a:p>
          <a:p>
            <a:pPr lvl="1"/>
            <a:r>
              <a:rPr lang="en-US" dirty="0"/>
              <a:t>Design studies and dose evaluation</a:t>
            </a:r>
          </a:p>
          <a:p>
            <a:pPr lvl="1"/>
            <a:r>
              <a:rPr lang="en-US" dirty="0"/>
              <a:t>Typically examines Acute and Long-Term (~ several years) phase</a:t>
            </a:r>
          </a:p>
          <a:p>
            <a:pPr marL="0" indent="0">
              <a:buNone/>
            </a:pPr>
            <a:r>
              <a:rPr lang="en-US" dirty="0"/>
              <a:t>Environmental Impact Statements or Environmental Assessments</a:t>
            </a:r>
          </a:p>
          <a:p>
            <a:pPr lvl="1"/>
            <a:r>
              <a:rPr lang="en-US" dirty="0"/>
              <a:t>Existing Deterministic and Probabilistic studies</a:t>
            </a:r>
          </a:p>
          <a:p>
            <a:endParaRPr lang="en-US" dirty="0"/>
          </a:p>
        </p:txBody>
      </p:sp>
      <p:sp>
        <p:nvSpPr>
          <p:cNvPr id="2" name="Footer Placeholder 7">
            <a:extLst>
              <a:ext uri="{FF2B5EF4-FFF2-40B4-BE49-F238E27FC236}">
                <a16:creationId xmlns:a16="http://schemas.microsoft.com/office/drawing/2014/main" id="{EC9C0729-EDF3-8E90-FA66-0C5A4FE4861E}"/>
              </a:ext>
            </a:extLst>
          </p:cNvPr>
          <p:cNvSpPr>
            <a:spLocks noGrp="1"/>
          </p:cNvSpPr>
          <p:nvPr>
            <p:ph type="ftr" sz="quarter" idx="11"/>
          </p:nvPr>
        </p:nvSpPr>
        <p:spPr>
          <a:xfrm>
            <a:off x="563638" y="6309405"/>
            <a:ext cx="4114800" cy="365125"/>
          </a:xfrm>
        </p:spPr>
        <p:txBody>
          <a:bodyPr/>
          <a:lstStyle/>
          <a:p>
            <a:r>
              <a:rPr lang="en-US" sz="1400" dirty="0"/>
              <a:t>IMUG 2023</a:t>
            </a:r>
          </a:p>
        </p:txBody>
      </p:sp>
    </p:spTree>
    <p:extLst>
      <p:ext uri="{BB962C8B-B14F-4D97-AF65-F5344CB8AC3E}">
        <p14:creationId xmlns:p14="http://schemas.microsoft.com/office/powerpoint/2010/main" val="3343319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Cotton wool cloud supported by miniature wood ladders">
            <a:extLst>
              <a:ext uri="{FF2B5EF4-FFF2-40B4-BE49-F238E27FC236}">
                <a16:creationId xmlns:a16="http://schemas.microsoft.com/office/drawing/2014/main" id="{693C6791-9BD0-CAC8-DCDB-7940E1E1CCA5}"/>
              </a:ext>
            </a:extLst>
          </p:cNvPr>
          <p:cNvPicPr>
            <a:picLocks noGrp="1" noChangeAspect="1"/>
          </p:cNvPicPr>
          <p:nvPr>
            <p:ph idx="1"/>
          </p:nvPr>
        </p:nvPicPr>
        <p:blipFill rotWithShape="1">
          <a:blip r:embed="rId3">
            <a:lum bright="70000" contrast="-70000"/>
            <a:extLst>
              <a:ext uri="{28A0092B-C50C-407E-A947-70E740481C1C}">
                <a14:useLocalDpi xmlns:a14="http://schemas.microsoft.com/office/drawing/2010/main" val="0"/>
              </a:ext>
            </a:extLst>
          </a:blip>
          <a:srcRect b="60935"/>
          <a:stretch/>
        </p:blipFill>
        <p:spPr>
          <a:xfrm>
            <a:off x="846359" y="1371750"/>
            <a:ext cx="5699584" cy="2996950"/>
          </a:xfrm>
        </p:spPr>
      </p:pic>
      <p:pic>
        <p:nvPicPr>
          <p:cNvPr id="40" name="Picture 39" descr="Long grass and a clear sky">
            <a:extLst>
              <a:ext uri="{FF2B5EF4-FFF2-40B4-BE49-F238E27FC236}">
                <a16:creationId xmlns:a16="http://schemas.microsoft.com/office/drawing/2014/main" id="{092E96DA-83C2-2FD7-2A44-F0D0A67F73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7849" y="3910042"/>
            <a:ext cx="1881525" cy="450534"/>
          </a:xfrm>
          <a:prstGeom prst="rect">
            <a:avLst/>
          </a:prstGeom>
        </p:spPr>
      </p:pic>
      <p:sp>
        <p:nvSpPr>
          <p:cNvPr id="4" name="Rectangle 3">
            <a:extLst>
              <a:ext uri="{FF2B5EF4-FFF2-40B4-BE49-F238E27FC236}">
                <a16:creationId xmlns:a16="http://schemas.microsoft.com/office/drawing/2014/main" id="{D3B2F8F0-708B-A14F-851D-96033E2DB694}"/>
              </a:ext>
            </a:extLst>
          </p:cNvPr>
          <p:cNvSpPr/>
          <p:nvPr/>
        </p:nvSpPr>
        <p:spPr>
          <a:xfrm>
            <a:off x="1269882" y="3728109"/>
            <a:ext cx="499287" cy="670049"/>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solidFill>
                <a:schemeClr val="accent1">
                  <a:lumMod val="20000"/>
                  <a:lumOff val="80000"/>
                </a:schemeClr>
              </a:solidFill>
            </a:endParaRPr>
          </a:p>
        </p:txBody>
      </p:sp>
      <p:sp>
        <p:nvSpPr>
          <p:cNvPr id="5" name="Rectangle 4">
            <a:extLst>
              <a:ext uri="{FF2B5EF4-FFF2-40B4-BE49-F238E27FC236}">
                <a16:creationId xmlns:a16="http://schemas.microsoft.com/office/drawing/2014/main" id="{551C78C9-E5B0-A752-6268-A6E5077A4ACC}"/>
              </a:ext>
            </a:extLst>
          </p:cNvPr>
          <p:cNvSpPr/>
          <p:nvPr/>
        </p:nvSpPr>
        <p:spPr>
          <a:xfrm>
            <a:off x="1764502" y="3998013"/>
            <a:ext cx="237489" cy="358754"/>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solidFill>
                <a:schemeClr val="accent1">
                  <a:lumMod val="20000"/>
                  <a:lumOff val="80000"/>
                </a:schemeClr>
              </a:solidFill>
            </a:endParaRPr>
          </a:p>
        </p:txBody>
      </p:sp>
      <p:sp>
        <p:nvSpPr>
          <p:cNvPr id="6" name="Rectangle 5">
            <a:extLst>
              <a:ext uri="{FF2B5EF4-FFF2-40B4-BE49-F238E27FC236}">
                <a16:creationId xmlns:a16="http://schemas.microsoft.com/office/drawing/2014/main" id="{EEE69679-F3EE-2CED-5847-4C0BB51F6B50}"/>
              </a:ext>
            </a:extLst>
          </p:cNvPr>
          <p:cNvSpPr/>
          <p:nvPr/>
        </p:nvSpPr>
        <p:spPr>
          <a:xfrm>
            <a:off x="1185845" y="3162387"/>
            <a:ext cx="84037" cy="1235771"/>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solidFill>
                <a:schemeClr val="accent1">
                  <a:lumMod val="20000"/>
                  <a:lumOff val="80000"/>
                </a:schemeClr>
              </a:solidFill>
            </a:endParaRPr>
          </a:p>
        </p:txBody>
      </p:sp>
      <p:pic>
        <p:nvPicPr>
          <p:cNvPr id="14" name="Graphic 13" descr="Cow with solid fill">
            <a:extLst>
              <a:ext uri="{FF2B5EF4-FFF2-40B4-BE49-F238E27FC236}">
                <a16:creationId xmlns:a16="http://schemas.microsoft.com/office/drawing/2014/main" id="{DAA3A5A7-F32E-435B-C129-E15B3FF856E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40698" y="3814333"/>
            <a:ext cx="696809" cy="696809"/>
          </a:xfrm>
          <a:prstGeom prst="rect">
            <a:avLst/>
          </a:prstGeom>
        </p:spPr>
      </p:pic>
      <p:pic>
        <p:nvPicPr>
          <p:cNvPr id="16" name="Graphic 15" descr="Family with boy with solid fill">
            <a:extLst>
              <a:ext uri="{FF2B5EF4-FFF2-40B4-BE49-F238E27FC236}">
                <a16:creationId xmlns:a16="http://schemas.microsoft.com/office/drawing/2014/main" id="{3EC48907-0EE2-2BE1-62FC-F53FC39929B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899374" y="3843319"/>
            <a:ext cx="496497" cy="539874"/>
          </a:xfrm>
          <a:prstGeom prst="rect">
            <a:avLst/>
          </a:prstGeom>
        </p:spPr>
      </p:pic>
      <p:pic>
        <p:nvPicPr>
          <p:cNvPr id="18" name="Graphic 17" descr="Tree With Roots with solid fill">
            <a:extLst>
              <a:ext uri="{FF2B5EF4-FFF2-40B4-BE49-F238E27FC236}">
                <a16:creationId xmlns:a16="http://schemas.microsoft.com/office/drawing/2014/main" id="{068DFEAE-ADCC-26CA-8C6A-A659E585A87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42443" y="3194792"/>
            <a:ext cx="891196" cy="1580436"/>
          </a:xfrm>
          <a:prstGeom prst="rect">
            <a:avLst/>
          </a:prstGeom>
        </p:spPr>
      </p:pic>
      <p:pic>
        <p:nvPicPr>
          <p:cNvPr id="20" name="Graphic 19" descr="Back with solid fill">
            <a:extLst>
              <a:ext uri="{FF2B5EF4-FFF2-40B4-BE49-F238E27FC236}">
                <a16:creationId xmlns:a16="http://schemas.microsoft.com/office/drawing/2014/main" id="{C2E712A7-A412-9D07-14A8-BCC7E238787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20336405">
            <a:off x="1317443" y="2988839"/>
            <a:ext cx="1492167" cy="638619"/>
          </a:xfrm>
          <a:prstGeom prst="rect">
            <a:avLst/>
          </a:prstGeom>
        </p:spPr>
      </p:pic>
      <p:sp>
        <p:nvSpPr>
          <p:cNvPr id="21" name="TextBox 20">
            <a:extLst>
              <a:ext uri="{FF2B5EF4-FFF2-40B4-BE49-F238E27FC236}">
                <a16:creationId xmlns:a16="http://schemas.microsoft.com/office/drawing/2014/main" id="{B341FE6F-857E-A674-F6DB-484B64347939}"/>
              </a:ext>
            </a:extLst>
          </p:cNvPr>
          <p:cNvSpPr txBox="1"/>
          <p:nvPr/>
        </p:nvSpPr>
        <p:spPr>
          <a:xfrm>
            <a:off x="892608" y="2667299"/>
            <a:ext cx="1909225" cy="553998"/>
          </a:xfrm>
          <a:prstGeom prst="rect">
            <a:avLst/>
          </a:prstGeom>
          <a:noFill/>
        </p:spPr>
        <p:txBody>
          <a:bodyPr wrap="square" rtlCol="0">
            <a:spAutoFit/>
          </a:bodyPr>
          <a:lstStyle/>
          <a:p>
            <a:r>
              <a:rPr lang="en-US" sz="1000" b="1" dirty="0"/>
              <a:t>Accidental tritium release from nuclear installation breach or stack</a:t>
            </a:r>
          </a:p>
        </p:txBody>
      </p:sp>
      <p:sp>
        <p:nvSpPr>
          <p:cNvPr id="22" name="TextBox 21">
            <a:extLst>
              <a:ext uri="{FF2B5EF4-FFF2-40B4-BE49-F238E27FC236}">
                <a16:creationId xmlns:a16="http://schemas.microsoft.com/office/drawing/2014/main" id="{DB463973-AB36-80A0-FD46-284B893C8724}"/>
              </a:ext>
            </a:extLst>
          </p:cNvPr>
          <p:cNvSpPr txBox="1"/>
          <p:nvPr/>
        </p:nvSpPr>
        <p:spPr>
          <a:xfrm>
            <a:off x="3138417" y="4761636"/>
            <a:ext cx="1003380" cy="514372"/>
          </a:xfrm>
          <a:prstGeom prst="rect">
            <a:avLst/>
          </a:prstGeom>
          <a:noFill/>
        </p:spPr>
        <p:txBody>
          <a:bodyPr wrap="square" rtlCol="0">
            <a:spAutoFit/>
          </a:bodyPr>
          <a:lstStyle/>
          <a:p>
            <a:r>
              <a:rPr lang="en-US" sz="914" b="1" dirty="0"/>
              <a:t>HTO Uptake by vegetation root system</a:t>
            </a:r>
          </a:p>
        </p:txBody>
      </p:sp>
      <p:sp>
        <p:nvSpPr>
          <p:cNvPr id="23" name="TextBox 22">
            <a:extLst>
              <a:ext uri="{FF2B5EF4-FFF2-40B4-BE49-F238E27FC236}">
                <a16:creationId xmlns:a16="http://schemas.microsoft.com/office/drawing/2014/main" id="{57B97A89-FA95-A5CF-63E7-6FDC922989E1}"/>
              </a:ext>
            </a:extLst>
          </p:cNvPr>
          <p:cNvSpPr txBox="1"/>
          <p:nvPr/>
        </p:nvSpPr>
        <p:spPr>
          <a:xfrm>
            <a:off x="4686119" y="4424421"/>
            <a:ext cx="1448506" cy="514372"/>
          </a:xfrm>
          <a:prstGeom prst="rect">
            <a:avLst/>
          </a:prstGeom>
          <a:noFill/>
        </p:spPr>
        <p:txBody>
          <a:bodyPr wrap="square" rtlCol="0">
            <a:spAutoFit/>
          </a:bodyPr>
          <a:lstStyle/>
          <a:p>
            <a:r>
              <a:rPr lang="en-US" sz="914" b="1" dirty="0"/>
              <a:t>HTO diffusion and transport into soil layers</a:t>
            </a:r>
          </a:p>
        </p:txBody>
      </p:sp>
      <p:sp>
        <p:nvSpPr>
          <p:cNvPr id="27" name="Freeform: Shape 26">
            <a:extLst>
              <a:ext uri="{FF2B5EF4-FFF2-40B4-BE49-F238E27FC236}">
                <a16:creationId xmlns:a16="http://schemas.microsoft.com/office/drawing/2014/main" id="{1174413A-9F5A-6A51-8759-7D8BE52BCFEE}"/>
              </a:ext>
            </a:extLst>
          </p:cNvPr>
          <p:cNvSpPr/>
          <p:nvPr/>
        </p:nvSpPr>
        <p:spPr>
          <a:xfrm>
            <a:off x="855775" y="1657342"/>
            <a:ext cx="5690167" cy="158911"/>
          </a:xfrm>
          <a:custGeom>
            <a:avLst/>
            <a:gdLst>
              <a:gd name="connsiteX0" fmla="*/ 0 w 6540500"/>
              <a:gd name="connsiteY0" fmla="*/ 69850 h 177800"/>
              <a:gd name="connsiteX1" fmla="*/ 260350 w 6540500"/>
              <a:gd name="connsiteY1" fmla="*/ 63500 h 177800"/>
              <a:gd name="connsiteX2" fmla="*/ 444500 w 6540500"/>
              <a:gd name="connsiteY2" fmla="*/ 95250 h 177800"/>
              <a:gd name="connsiteX3" fmla="*/ 622300 w 6540500"/>
              <a:gd name="connsiteY3" fmla="*/ 88900 h 177800"/>
              <a:gd name="connsiteX4" fmla="*/ 692150 w 6540500"/>
              <a:gd name="connsiteY4" fmla="*/ 82550 h 177800"/>
              <a:gd name="connsiteX5" fmla="*/ 1041400 w 6540500"/>
              <a:gd name="connsiteY5" fmla="*/ 88900 h 177800"/>
              <a:gd name="connsiteX6" fmla="*/ 1962150 w 6540500"/>
              <a:gd name="connsiteY6" fmla="*/ 114300 h 177800"/>
              <a:gd name="connsiteX7" fmla="*/ 2025650 w 6540500"/>
              <a:gd name="connsiteY7" fmla="*/ 120650 h 177800"/>
              <a:gd name="connsiteX8" fmla="*/ 2101850 w 6540500"/>
              <a:gd name="connsiteY8" fmla="*/ 127000 h 177800"/>
              <a:gd name="connsiteX9" fmla="*/ 2209800 w 6540500"/>
              <a:gd name="connsiteY9" fmla="*/ 139700 h 177800"/>
              <a:gd name="connsiteX10" fmla="*/ 2616200 w 6540500"/>
              <a:gd name="connsiteY10" fmla="*/ 152400 h 177800"/>
              <a:gd name="connsiteX11" fmla="*/ 2965450 w 6540500"/>
              <a:gd name="connsiteY11" fmla="*/ 114300 h 177800"/>
              <a:gd name="connsiteX12" fmla="*/ 3022600 w 6540500"/>
              <a:gd name="connsiteY12" fmla="*/ 101600 h 177800"/>
              <a:gd name="connsiteX13" fmla="*/ 3060700 w 6540500"/>
              <a:gd name="connsiteY13" fmla="*/ 88900 h 177800"/>
              <a:gd name="connsiteX14" fmla="*/ 3206750 w 6540500"/>
              <a:gd name="connsiteY14" fmla="*/ 63500 h 177800"/>
              <a:gd name="connsiteX15" fmla="*/ 3282950 w 6540500"/>
              <a:gd name="connsiteY15" fmla="*/ 44450 h 177800"/>
              <a:gd name="connsiteX16" fmla="*/ 3390900 w 6540500"/>
              <a:gd name="connsiteY16" fmla="*/ 0 h 177800"/>
              <a:gd name="connsiteX17" fmla="*/ 3448050 w 6540500"/>
              <a:gd name="connsiteY17" fmla="*/ 6350 h 177800"/>
              <a:gd name="connsiteX18" fmla="*/ 3530600 w 6540500"/>
              <a:gd name="connsiteY18" fmla="*/ 38100 h 177800"/>
              <a:gd name="connsiteX19" fmla="*/ 3556000 w 6540500"/>
              <a:gd name="connsiteY19" fmla="*/ 44450 h 177800"/>
              <a:gd name="connsiteX20" fmla="*/ 3689350 w 6540500"/>
              <a:gd name="connsiteY20" fmla="*/ 88900 h 177800"/>
              <a:gd name="connsiteX21" fmla="*/ 3740150 w 6540500"/>
              <a:gd name="connsiteY21" fmla="*/ 95250 h 177800"/>
              <a:gd name="connsiteX22" fmla="*/ 3841750 w 6540500"/>
              <a:gd name="connsiteY22" fmla="*/ 120650 h 177800"/>
              <a:gd name="connsiteX23" fmla="*/ 4044950 w 6540500"/>
              <a:gd name="connsiteY23" fmla="*/ 114300 h 177800"/>
              <a:gd name="connsiteX24" fmla="*/ 4089400 w 6540500"/>
              <a:gd name="connsiteY24" fmla="*/ 107950 h 177800"/>
              <a:gd name="connsiteX25" fmla="*/ 4476750 w 6540500"/>
              <a:gd name="connsiteY25" fmla="*/ 114300 h 177800"/>
              <a:gd name="connsiteX26" fmla="*/ 4572000 w 6540500"/>
              <a:gd name="connsiteY26" fmla="*/ 120650 h 177800"/>
              <a:gd name="connsiteX27" fmla="*/ 5029200 w 6540500"/>
              <a:gd name="connsiteY27" fmla="*/ 133350 h 177800"/>
              <a:gd name="connsiteX28" fmla="*/ 5372100 w 6540500"/>
              <a:gd name="connsiteY28" fmla="*/ 133350 h 177800"/>
              <a:gd name="connsiteX29" fmla="*/ 5505450 w 6540500"/>
              <a:gd name="connsiteY29" fmla="*/ 146050 h 177800"/>
              <a:gd name="connsiteX30" fmla="*/ 5568950 w 6540500"/>
              <a:gd name="connsiteY30" fmla="*/ 158750 h 177800"/>
              <a:gd name="connsiteX31" fmla="*/ 5943600 w 6540500"/>
              <a:gd name="connsiteY31" fmla="*/ 133350 h 177800"/>
              <a:gd name="connsiteX32" fmla="*/ 6007100 w 6540500"/>
              <a:gd name="connsiteY32" fmla="*/ 127000 h 177800"/>
              <a:gd name="connsiteX33" fmla="*/ 6102350 w 6540500"/>
              <a:gd name="connsiteY33" fmla="*/ 114300 h 177800"/>
              <a:gd name="connsiteX34" fmla="*/ 6248400 w 6540500"/>
              <a:gd name="connsiteY34" fmla="*/ 127000 h 177800"/>
              <a:gd name="connsiteX35" fmla="*/ 6299200 w 6540500"/>
              <a:gd name="connsiteY35" fmla="*/ 139700 h 177800"/>
              <a:gd name="connsiteX36" fmla="*/ 6369050 w 6540500"/>
              <a:gd name="connsiteY36" fmla="*/ 146050 h 177800"/>
              <a:gd name="connsiteX37" fmla="*/ 6464300 w 6540500"/>
              <a:gd name="connsiteY37" fmla="*/ 158750 h 177800"/>
              <a:gd name="connsiteX38" fmla="*/ 6489700 w 6540500"/>
              <a:gd name="connsiteY38" fmla="*/ 171450 h 177800"/>
              <a:gd name="connsiteX39" fmla="*/ 6540500 w 6540500"/>
              <a:gd name="connsiteY39"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540500" h="177800">
                <a:moveTo>
                  <a:pt x="0" y="69850"/>
                </a:moveTo>
                <a:cubicBezTo>
                  <a:pt x="86783" y="67733"/>
                  <a:pt x="173682" y="58548"/>
                  <a:pt x="260350" y="63500"/>
                </a:cubicBezTo>
                <a:cubicBezTo>
                  <a:pt x="322538" y="67054"/>
                  <a:pt x="444500" y="95250"/>
                  <a:pt x="444500" y="95250"/>
                </a:cubicBezTo>
                <a:lnTo>
                  <a:pt x="622300" y="88900"/>
                </a:lnTo>
                <a:cubicBezTo>
                  <a:pt x="645649" y="87703"/>
                  <a:pt x="668771" y="82550"/>
                  <a:pt x="692150" y="82550"/>
                </a:cubicBezTo>
                <a:cubicBezTo>
                  <a:pt x="808586" y="82550"/>
                  <a:pt x="924983" y="86783"/>
                  <a:pt x="1041400" y="88900"/>
                </a:cubicBezTo>
                <a:cubicBezTo>
                  <a:pt x="1382848" y="131581"/>
                  <a:pt x="1026946" y="88852"/>
                  <a:pt x="1962150" y="114300"/>
                </a:cubicBezTo>
                <a:cubicBezTo>
                  <a:pt x="1983414" y="114879"/>
                  <a:pt x="2004465" y="118724"/>
                  <a:pt x="2025650" y="120650"/>
                </a:cubicBezTo>
                <a:cubicBezTo>
                  <a:pt x="2051033" y="122958"/>
                  <a:pt x="2076497" y="124377"/>
                  <a:pt x="2101850" y="127000"/>
                </a:cubicBezTo>
                <a:cubicBezTo>
                  <a:pt x="2137889" y="130728"/>
                  <a:pt x="2173656" y="137178"/>
                  <a:pt x="2209800" y="139700"/>
                </a:cubicBezTo>
                <a:cubicBezTo>
                  <a:pt x="2278423" y="144488"/>
                  <a:pt x="2578258" y="151402"/>
                  <a:pt x="2616200" y="152400"/>
                </a:cubicBezTo>
                <a:cubicBezTo>
                  <a:pt x="2735315" y="143892"/>
                  <a:pt x="2848317" y="140329"/>
                  <a:pt x="2965450" y="114300"/>
                </a:cubicBezTo>
                <a:cubicBezTo>
                  <a:pt x="2984500" y="110067"/>
                  <a:pt x="3003744" y="106628"/>
                  <a:pt x="3022600" y="101600"/>
                </a:cubicBezTo>
                <a:cubicBezTo>
                  <a:pt x="3035535" y="98151"/>
                  <a:pt x="3047591" y="91612"/>
                  <a:pt x="3060700" y="88900"/>
                </a:cubicBezTo>
                <a:cubicBezTo>
                  <a:pt x="3109089" y="78888"/>
                  <a:pt x="3158811" y="75485"/>
                  <a:pt x="3206750" y="63500"/>
                </a:cubicBezTo>
                <a:lnTo>
                  <a:pt x="3282950" y="44450"/>
                </a:lnTo>
                <a:cubicBezTo>
                  <a:pt x="3323656" y="22247"/>
                  <a:pt x="3346274" y="0"/>
                  <a:pt x="3390900" y="0"/>
                </a:cubicBezTo>
                <a:cubicBezTo>
                  <a:pt x="3410067" y="0"/>
                  <a:pt x="3429000" y="4233"/>
                  <a:pt x="3448050" y="6350"/>
                </a:cubicBezTo>
                <a:cubicBezTo>
                  <a:pt x="3475567" y="16933"/>
                  <a:pt x="3501998" y="30950"/>
                  <a:pt x="3530600" y="38100"/>
                </a:cubicBezTo>
                <a:cubicBezTo>
                  <a:pt x="3539067" y="40217"/>
                  <a:pt x="3547770" y="41545"/>
                  <a:pt x="3556000" y="44450"/>
                </a:cubicBezTo>
                <a:cubicBezTo>
                  <a:pt x="3623099" y="68132"/>
                  <a:pt x="3628741" y="77536"/>
                  <a:pt x="3689350" y="88900"/>
                </a:cubicBezTo>
                <a:cubicBezTo>
                  <a:pt x="3706123" y="92045"/>
                  <a:pt x="3723444" y="91769"/>
                  <a:pt x="3740150" y="95250"/>
                </a:cubicBezTo>
                <a:cubicBezTo>
                  <a:pt x="3774325" y="102370"/>
                  <a:pt x="3841750" y="120650"/>
                  <a:pt x="3841750" y="120650"/>
                </a:cubicBezTo>
                <a:cubicBezTo>
                  <a:pt x="3909483" y="118533"/>
                  <a:pt x="3977273" y="117771"/>
                  <a:pt x="4044950" y="114300"/>
                </a:cubicBezTo>
                <a:cubicBezTo>
                  <a:pt x="4059897" y="113533"/>
                  <a:pt x="4074433" y="107950"/>
                  <a:pt x="4089400" y="107950"/>
                </a:cubicBezTo>
                <a:cubicBezTo>
                  <a:pt x="4218534" y="107950"/>
                  <a:pt x="4347633" y="112183"/>
                  <a:pt x="4476750" y="114300"/>
                </a:cubicBezTo>
                <a:cubicBezTo>
                  <a:pt x="4508500" y="116417"/>
                  <a:pt x="4540211" y="119237"/>
                  <a:pt x="4572000" y="120650"/>
                </a:cubicBezTo>
                <a:cubicBezTo>
                  <a:pt x="4700943" y="126381"/>
                  <a:pt x="4909532" y="130501"/>
                  <a:pt x="5029200" y="133350"/>
                </a:cubicBezTo>
                <a:cubicBezTo>
                  <a:pt x="5176883" y="157964"/>
                  <a:pt x="4980682" y="127677"/>
                  <a:pt x="5372100" y="133350"/>
                </a:cubicBezTo>
                <a:cubicBezTo>
                  <a:pt x="5416746" y="133997"/>
                  <a:pt x="5505450" y="146050"/>
                  <a:pt x="5505450" y="146050"/>
                </a:cubicBezTo>
                <a:cubicBezTo>
                  <a:pt x="5526617" y="150283"/>
                  <a:pt x="5547364" y="158750"/>
                  <a:pt x="5568950" y="158750"/>
                </a:cubicBezTo>
                <a:cubicBezTo>
                  <a:pt x="6000702" y="158750"/>
                  <a:pt x="5749660" y="161056"/>
                  <a:pt x="5943600" y="133350"/>
                </a:cubicBezTo>
                <a:cubicBezTo>
                  <a:pt x="5964658" y="130342"/>
                  <a:pt x="5985979" y="129534"/>
                  <a:pt x="6007100" y="127000"/>
                </a:cubicBezTo>
                <a:cubicBezTo>
                  <a:pt x="6038903" y="123184"/>
                  <a:pt x="6070600" y="118533"/>
                  <a:pt x="6102350" y="114300"/>
                </a:cubicBezTo>
                <a:cubicBezTo>
                  <a:pt x="6151033" y="118533"/>
                  <a:pt x="6200992" y="115148"/>
                  <a:pt x="6248400" y="127000"/>
                </a:cubicBezTo>
                <a:cubicBezTo>
                  <a:pt x="6265333" y="131233"/>
                  <a:pt x="6281959" y="136978"/>
                  <a:pt x="6299200" y="139700"/>
                </a:cubicBezTo>
                <a:cubicBezTo>
                  <a:pt x="6322293" y="143346"/>
                  <a:pt x="6345799" y="143603"/>
                  <a:pt x="6369050" y="146050"/>
                </a:cubicBezTo>
                <a:cubicBezTo>
                  <a:pt x="6400234" y="149333"/>
                  <a:pt x="6433186" y="154305"/>
                  <a:pt x="6464300" y="158750"/>
                </a:cubicBezTo>
                <a:cubicBezTo>
                  <a:pt x="6472767" y="162983"/>
                  <a:pt x="6480517" y="169154"/>
                  <a:pt x="6489700" y="171450"/>
                </a:cubicBezTo>
                <a:cubicBezTo>
                  <a:pt x="6506256" y="175589"/>
                  <a:pt x="6540500" y="177800"/>
                  <a:pt x="6540500" y="17780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28" name="Freeform: Shape 27">
            <a:extLst>
              <a:ext uri="{FF2B5EF4-FFF2-40B4-BE49-F238E27FC236}">
                <a16:creationId xmlns:a16="http://schemas.microsoft.com/office/drawing/2014/main" id="{DAC2CDB3-0C18-2835-7A58-70E3B18AB1C8}"/>
              </a:ext>
            </a:extLst>
          </p:cNvPr>
          <p:cNvSpPr/>
          <p:nvPr/>
        </p:nvSpPr>
        <p:spPr>
          <a:xfrm>
            <a:off x="851541" y="1945714"/>
            <a:ext cx="5690167" cy="91227"/>
          </a:xfrm>
          <a:custGeom>
            <a:avLst/>
            <a:gdLst>
              <a:gd name="connsiteX0" fmla="*/ 0 w 6515100"/>
              <a:gd name="connsiteY0" fmla="*/ 50800 h 190500"/>
              <a:gd name="connsiteX1" fmla="*/ 127000 w 6515100"/>
              <a:gd name="connsiteY1" fmla="*/ 38100 h 190500"/>
              <a:gd name="connsiteX2" fmla="*/ 177800 w 6515100"/>
              <a:gd name="connsiteY2" fmla="*/ 25400 h 190500"/>
              <a:gd name="connsiteX3" fmla="*/ 247650 w 6515100"/>
              <a:gd name="connsiteY3" fmla="*/ 19050 h 190500"/>
              <a:gd name="connsiteX4" fmla="*/ 482600 w 6515100"/>
              <a:gd name="connsiteY4" fmla="*/ 6350 h 190500"/>
              <a:gd name="connsiteX5" fmla="*/ 793750 w 6515100"/>
              <a:gd name="connsiteY5" fmla="*/ 31750 h 190500"/>
              <a:gd name="connsiteX6" fmla="*/ 920750 w 6515100"/>
              <a:gd name="connsiteY6" fmla="*/ 50800 h 190500"/>
              <a:gd name="connsiteX7" fmla="*/ 1695450 w 6515100"/>
              <a:gd name="connsiteY7" fmla="*/ 44450 h 190500"/>
              <a:gd name="connsiteX8" fmla="*/ 1828800 w 6515100"/>
              <a:gd name="connsiteY8" fmla="*/ 31750 h 190500"/>
              <a:gd name="connsiteX9" fmla="*/ 3568700 w 6515100"/>
              <a:gd name="connsiteY9" fmla="*/ 25400 h 190500"/>
              <a:gd name="connsiteX10" fmla="*/ 3619500 w 6515100"/>
              <a:gd name="connsiteY10" fmla="*/ 6350 h 190500"/>
              <a:gd name="connsiteX11" fmla="*/ 3651250 w 6515100"/>
              <a:gd name="connsiteY11" fmla="*/ 0 h 190500"/>
              <a:gd name="connsiteX12" fmla="*/ 3822700 w 6515100"/>
              <a:gd name="connsiteY12" fmla="*/ 6350 h 190500"/>
              <a:gd name="connsiteX13" fmla="*/ 4057650 w 6515100"/>
              <a:gd name="connsiteY13" fmla="*/ 38100 h 190500"/>
              <a:gd name="connsiteX14" fmla="*/ 4362450 w 6515100"/>
              <a:gd name="connsiteY14" fmla="*/ 44450 h 190500"/>
              <a:gd name="connsiteX15" fmla="*/ 4502150 w 6515100"/>
              <a:gd name="connsiteY15" fmla="*/ 50800 h 190500"/>
              <a:gd name="connsiteX16" fmla="*/ 4629150 w 6515100"/>
              <a:gd name="connsiteY16" fmla="*/ 69850 h 190500"/>
              <a:gd name="connsiteX17" fmla="*/ 4679950 w 6515100"/>
              <a:gd name="connsiteY17" fmla="*/ 76200 h 190500"/>
              <a:gd name="connsiteX18" fmla="*/ 5060950 w 6515100"/>
              <a:gd name="connsiteY18" fmla="*/ 82550 h 190500"/>
              <a:gd name="connsiteX19" fmla="*/ 5187950 w 6515100"/>
              <a:gd name="connsiteY19" fmla="*/ 101600 h 190500"/>
              <a:gd name="connsiteX20" fmla="*/ 5734050 w 6515100"/>
              <a:gd name="connsiteY20" fmla="*/ 114300 h 190500"/>
              <a:gd name="connsiteX21" fmla="*/ 5994400 w 6515100"/>
              <a:gd name="connsiteY21" fmla="*/ 165100 h 190500"/>
              <a:gd name="connsiteX22" fmla="*/ 6146800 w 6515100"/>
              <a:gd name="connsiteY22" fmla="*/ 177800 h 190500"/>
              <a:gd name="connsiteX23" fmla="*/ 6203950 w 6515100"/>
              <a:gd name="connsiteY23" fmla="*/ 158750 h 190500"/>
              <a:gd name="connsiteX24" fmla="*/ 6223000 w 6515100"/>
              <a:gd name="connsiteY24" fmla="*/ 152400 h 190500"/>
              <a:gd name="connsiteX25" fmla="*/ 6438900 w 6515100"/>
              <a:gd name="connsiteY25" fmla="*/ 158750 h 190500"/>
              <a:gd name="connsiteX26" fmla="*/ 6508750 w 6515100"/>
              <a:gd name="connsiteY26" fmla="*/ 177800 h 190500"/>
              <a:gd name="connsiteX27" fmla="*/ 6515100 w 6515100"/>
              <a:gd name="connsiteY27"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15100" h="190500">
                <a:moveTo>
                  <a:pt x="0" y="50800"/>
                </a:moveTo>
                <a:cubicBezTo>
                  <a:pt x="95916" y="31617"/>
                  <a:pt x="-76203" y="64605"/>
                  <a:pt x="127000" y="38100"/>
                </a:cubicBezTo>
                <a:cubicBezTo>
                  <a:pt x="144308" y="35842"/>
                  <a:pt x="160559" y="28122"/>
                  <a:pt x="177800" y="25400"/>
                </a:cubicBezTo>
                <a:cubicBezTo>
                  <a:pt x="200893" y="21754"/>
                  <a:pt x="224330" y="20716"/>
                  <a:pt x="247650" y="19050"/>
                </a:cubicBezTo>
                <a:cubicBezTo>
                  <a:pt x="309523" y="14630"/>
                  <a:pt x="423538" y="9303"/>
                  <a:pt x="482600" y="6350"/>
                </a:cubicBezTo>
                <a:lnTo>
                  <a:pt x="793750" y="31750"/>
                </a:lnTo>
                <a:cubicBezTo>
                  <a:pt x="836338" y="36071"/>
                  <a:pt x="877947" y="50197"/>
                  <a:pt x="920750" y="50800"/>
                </a:cubicBezTo>
                <a:lnTo>
                  <a:pt x="1695450" y="44450"/>
                </a:lnTo>
                <a:cubicBezTo>
                  <a:pt x="1747535" y="27088"/>
                  <a:pt x="1725866" y="32455"/>
                  <a:pt x="1828800" y="31750"/>
                </a:cubicBezTo>
                <a:lnTo>
                  <a:pt x="3568700" y="25400"/>
                </a:lnTo>
                <a:cubicBezTo>
                  <a:pt x="3578411" y="21515"/>
                  <a:pt x="3606227" y="9668"/>
                  <a:pt x="3619500" y="6350"/>
                </a:cubicBezTo>
                <a:cubicBezTo>
                  <a:pt x="3629971" y="3732"/>
                  <a:pt x="3640667" y="2117"/>
                  <a:pt x="3651250" y="0"/>
                </a:cubicBezTo>
                <a:cubicBezTo>
                  <a:pt x="3708400" y="2117"/>
                  <a:pt x="3765773" y="876"/>
                  <a:pt x="3822700" y="6350"/>
                </a:cubicBezTo>
                <a:cubicBezTo>
                  <a:pt x="3976651" y="21153"/>
                  <a:pt x="3942298" y="34255"/>
                  <a:pt x="4057650" y="38100"/>
                </a:cubicBezTo>
                <a:cubicBezTo>
                  <a:pt x="4159216" y="41486"/>
                  <a:pt x="4260850" y="42333"/>
                  <a:pt x="4362450" y="44450"/>
                </a:cubicBezTo>
                <a:cubicBezTo>
                  <a:pt x="4409017" y="46567"/>
                  <a:pt x="4455745" y="46380"/>
                  <a:pt x="4502150" y="50800"/>
                </a:cubicBezTo>
                <a:cubicBezTo>
                  <a:pt x="4544764" y="54858"/>
                  <a:pt x="4586674" y="64540"/>
                  <a:pt x="4629150" y="69850"/>
                </a:cubicBezTo>
                <a:cubicBezTo>
                  <a:pt x="4646083" y="71967"/>
                  <a:pt x="4662892" y="75698"/>
                  <a:pt x="4679950" y="76200"/>
                </a:cubicBezTo>
                <a:cubicBezTo>
                  <a:pt x="4806913" y="79934"/>
                  <a:pt x="4933950" y="80433"/>
                  <a:pt x="5060950" y="82550"/>
                </a:cubicBezTo>
                <a:cubicBezTo>
                  <a:pt x="5108707" y="98469"/>
                  <a:pt x="5104020" y="98341"/>
                  <a:pt x="5187950" y="101600"/>
                </a:cubicBezTo>
                <a:cubicBezTo>
                  <a:pt x="5369895" y="108666"/>
                  <a:pt x="5552017" y="110067"/>
                  <a:pt x="5734050" y="114300"/>
                </a:cubicBezTo>
                <a:cubicBezTo>
                  <a:pt x="5820833" y="131233"/>
                  <a:pt x="5907008" y="151655"/>
                  <a:pt x="5994400" y="165100"/>
                </a:cubicBezTo>
                <a:cubicBezTo>
                  <a:pt x="6044783" y="172851"/>
                  <a:pt x="6095847" y="179344"/>
                  <a:pt x="6146800" y="177800"/>
                </a:cubicBezTo>
                <a:cubicBezTo>
                  <a:pt x="6166871" y="177192"/>
                  <a:pt x="6184900" y="165100"/>
                  <a:pt x="6203950" y="158750"/>
                </a:cubicBezTo>
                <a:lnTo>
                  <a:pt x="6223000" y="152400"/>
                </a:lnTo>
                <a:cubicBezTo>
                  <a:pt x="6294967" y="154517"/>
                  <a:pt x="6366992" y="155155"/>
                  <a:pt x="6438900" y="158750"/>
                </a:cubicBezTo>
                <a:cubicBezTo>
                  <a:pt x="6457561" y="159683"/>
                  <a:pt x="6492210" y="166773"/>
                  <a:pt x="6508750" y="177800"/>
                </a:cubicBezTo>
                <a:cubicBezTo>
                  <a:pt x="6512688" y="180425"/>
                  <a:pt x="6512983" y="186267"/>
                  <a:pt x="6515100" y="19050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29" name="Freeform: Shape 28">
            <a:extLst>
              <a:ext uri="{FF2B5EF4-FFF2-40B4-BE49-F238E27FC236}">
                <a16:creationId xmlns:a16="http://schemas.microsoft.com/office/drawing/2014/main" id="{0E3FCC08-115F-CAAC-DF47-4645E0DA3BD3}"/>
              </a:ext>
            </a:extLst>
          </p:cNvPr>
          <p:cNvSpPr/>
          <p:nvPr/>
        </p:nvSpPr>
        <p:spPr>
          <a:xfrm>
            <a:off x="841791" y="1831423"/>
            <a:ext cx="5699917" cy="94706"/>
          </a:xfrm>
          <a:custGeom>
            <a:avLst/>
            <a:gdLst>
              <a:gd name="connsiteX0" fmla="*/ 0 w 6432550"/>
              <a:gd name="connsiteY0" fmla="*/ 12700 h 139700"/>
              <a:gd name="connsiteX1" fmla="*/ 31750 w 6432550"/>
              <a:gd name="connsiteY1" fmla="*/ 6350 h 139700"/>
              <a:gd name="connsiteX2" fmla="*/ 57150 w 6432550"/>
              <a:gd name="connsiteY2" fmla="*/ 0 h 139700"/>
              <a:gd name="connsiteX3" fmla="*/ 381000 w 6432550"/>
              <a:gd name="connsiteY3" fmla="*/ 6350 h 139700"/>
              <a:gd name="connsiteX4" fmla="*/ 444500 w 6432550"/>
              <a:gd name="connsiteY4" fmla="*/ 12700 h 139700"/>
              <a:gd name="connsiteX5" fmla="*/ 539750 w 6432550"/>
              <a:gd name="connsiteY5" fmla="*/ 19050 h 139700"/>
              <a:gd name="connsiteX6" fmla="*/ 565150 w 6432550"/>
              <a:gd name="connsiteY6" fmla="*/ 25400 h 139700"/>
              <a:gd name="connsiteX7" fmla="*/ 615950 w 6432550"/>
              <a:gd name="connsiteY7" fmla="*/ 31750 h 139700"/>
              <a:gd name="connsiteX8" fmla="*/ 1047750 w 6432550"/>
              <a:gd name="connsiteY8" fmla="*/ 44450 h 139700"/>
              <a:gd name="connsiteX9" fmla="*/ 1066800 w 6432550"/>
              <a:gd name="connsiteY9" fmla="*/ 50800 h 139700"/>
              <a:gd name="connsiteX10" fmla="*/ 1117600 w 6432550"/>
              <a:gd name="connsiteY10" fmla="*/ 57150 h 139700"/>
              <a:gd name="connsiteX11" fmla="*/ 1485900 w 6432550"/>
              <a:gd name="connsiteY11" fmla="*/ 63500 h 139700"/>
              <a:gd name="connsiteX12" fmla="*/ 2470150 w 6432550"/>
              <a:gd name="connsiteY12" fmla="*/ 69850 h 139700"/>
              <a:gd name="connsiteX13" fmla="*/ 2635250 w 6432550"/>
              <a:gd name="connsiteY13" fmla="*/ 76200 h 139700"/>
              <a:gd name="connsiteX14" fmla="*/ 2724150 w 6432550"/>
              <a:gd name="connsiteY14" fmla="*/ 88900 h 139700"/>
              <a:gd name="connsiteX15" fmla="*/ 2787650 w 6432550"/>
              <a:gd name="connsiteY15" fmla="*/ 95250 h 139700"/>
              <a:gd name="connsiteX16" fmla="*/ 3225800 w 6432550"/>
              <a:gd name="connsiteY16" fmla="*/ 69850 h 139700"/>
              <a:gd name="connsiteX17" fmla="*/ 3422650 w 6432550"/>
              <a:gd name="connsiteY17" fmla="*/ 6350 h 139700"/>
              <a:gd name="connsiteX18" fmla="*/ 3441700 w 6432550"/>
              <a:gd name="connsiteY18" fmla="*/ 0 h 139700"/>
              <a:gd name="connsiteX19" fmla="*/ 3600450 w 6432550"/>
              <a:gd name="connsiteY19" fmla="*/ 50800 h 139700"/>
              <a:gd name="connsiteX20" fmla="*/ 3632200 w 6432550"/>
              <a:gd name="connsiteY20" fmla="*/ 63500 h 139700"/>
              <a:gd name="connsiteX21" fmla="*/ 3746500 w 6432550"/>
              <a:gd name="connsiteY21" fmla="*/ 76200 h 139700"/>
              <a:gd name="connsiteX22" fmla="*/ 3835400 w 6432550"/>
              <a:gd name="connsiteY22" fmla="*/ 95250 h 139700"/>
              <a:gd name="connsiteX23" fmla="*/ 3892550 w 6432550"/>
              <a:gd name="connsiteY23" fmla="*/ 107950 h 139700"/>
              <a:gd name="connsiteX24" fmla="*/ 3962400 w 6432550"/>
              <a:gd name="connsiteY24" fmla="*/ 114300 h 139700"/>
              <a:gd name="connsiteX25" fmla="*/ 4483100 w 6432550"/>
              <a:gd name="connsiteY25" fmla="*/ 114300 h 139700"/>
              <a:gd name="connsiteX26" fmla="*/ 4559300 w 6432550"/>
              <a:gd name="connsiteY26" fmla="*/ 101600 h 139700"/>
              <a:gd name="connsiteX27" fmla="*/ 4673600 w 6432550"/>
              <a:gd name="connsiteY27" fmla="*/ 107950 h 139700"/>
              <a:gd name="connsiteX28" fmla="*/ 4724400 w 6432550"/>
              <a:gd name="connsiteY28" fmla="*/ 114300 h 139700"/>
              <a:gd name="connsiteX29" fmla="*/ 4921250 w 6432550"/>
              <a:gd name="connsiteY29" fmla="*/ 120650 h 139700"/>
              <a:gd name="connsiteX30" fmla="*/ 5213350 w 6432550"/>
              <a:gd name="connsiteY30" fmla="*/ 101600 h 139700"/>
              <a:gd name="connsiteX31" fmla="*/ 5302250 w 6432550"/>
              <a:gd name="connsiteY31" fmla="*/ 76200 h 139700"/>
              <a:gd name="connsiteX32" fmla="*/ 5689600 w 6432550"/>
              <a:gd name="connsiteY32" fmla="*/ 82550 h 139700"/>
              <a:gd name="connsiteX33" fmla="*/ 5753100 w 6432550"/>
              <a:gd name="connsiteY33" fmla="*/ 88900 h 139700"/>
              <a:gd name="connsiteX34" fmla="*/ 5772150 w 6432550"/>
              <a:gd name="connsiteY34" fmla="*/ 95250 h 139700"/>
              <a:gd name="connsiteX35" fmla="*/ 6216650 w 6432550"/>
              <a:gd name="connsiteY35" fmla="*/ 107950 h 139700"/>
              <a:gd name="connsiteX36" fmla="*/ 6254750 w 6432550"/>
              <a:gd name="connsiteY36" fmla="*/ 114300 h 139700"/>
              <a:gd name="connsiteX37" fmla="*/ 6273800 w 6432550"/>
              <a:gd name="connsiteY37" fmla="*/ 120650 h 139700"/>
              <a:gd name="connsiteX38" fmla="*/ 6330950 w 6432550"/>
              <a:gd name="connsiteY38" fmla="*/ 127000 h 139700"/>
              <a:gd name="connsiteX39" fmla="*/ 6350000 w 6432550"/>
              <a:gd name="connsiteY39" fmla="*/ 133350 h 139700"/>
              <a:gd name="connsiteX40" fmla="*/ 6432550 w 6432550"/>
              <a:gd name="connsiteY40" fmla="*/ 139700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32550" h="139700">
                <a:moveTo>
                  <a:pt x="0" y="12700"/>
                </a:moveTo>
                <a:cubicBezTo>
                  <a:pt x="10583" y="10583"/>
                  <a:pt x="21214" y="8691"/>
                  <a:pt x="31750" y="6350"/>
                </a:cubicBezTo>
                <a:cubicBezTo>
                  <a:pt x="40269" y="4457"/>
                  <a:pt x="48423" y="0"/>
                  <a:pt x="57150" y="0"/>
                </a:cubicBezTo>
                <a:cubicBezTo>
                  <a:pt x="165121" y="0"/>
                  <a:pt x="273050" y="4233"/>
                  <a:pt x="381000" y="6350"/>
                </a:cubicBezTo>
                <a:cubicBezTo>
                  <a:pt x="402167" y="8467"/>
                  <a:pt x="423296" y="11004"/>
                  <a:pt x="444500" y="12700"/>
                </a:cubicBezTo>
                <a:cubicBezTo>
                  <a:pt x="476219" y="15238"/>
                  <a:pt x="508104" y="15719"/>
                  <a:pt x="539750" y="19050"/>
                </a:cubicBezTo>
                <a:cubicBezTo>
                  <a:pt x="548429" y="19964"/>
                  <a:pt x="556542" y="23965"/>
                  <a:pt x="565150" y="25400"/>
                </a:cubicBezTo>
                <a:cubicBezTo>
                  <a:pt x="581983" y="28205"/>
                  <a:pt x="598932" y="30489"/>
                  <a:pt x="615950" y="31750"/>
                </a:cubicBezTo>
                <a:cubicBezTo>
                  <a:pt x="750597" y="41724"/>
                  <a:pt x="927134" y="41988"/>
                  <a:pt x="1047750" y="44450"/>
                </a:cubicBezTo>
                <a:cubicBezTo>
                  <a:pt x="1054100" y="46567"/>
                  <a:pt x="1060214" y="49603"/>
                  <a:pt x="1066800" y="50800"/>
                </a:cubicBezTo>
                <a:cubicBezTo>
                  <a:pt x="1083590" y="53853"/>
                  <a:pt x="1100543" y="56633"/>
                  <a:pt x="1117600" y="57150"/>
                </a:cubicBezTo>
                <a:cubicBezTo>
                  <a:pt x="1240329" y="60869"/>
                  <a:pt x="1363120" y="62347"/>
                  <a:pt x="1485900" y="63500"/>
                </a:cubicBezTo>
                <a:lnTo>
                  <a:pt x="2470150" y="69850"/>
                </a:lnTo>
                <a:cubicBezTo>
                  <a:pt x="2525183" y="71967"/>
                  <a:pt x="2580271" y="72966"/>
                  <a:pt x="2635250" y="76200"/>
                </a:cubicBezTo>
                <a:cubicBezTo>
                  <a:pt x="2681093" y="78897"/>
                  <a:pt x="2682596" y="83706"/>
                  <a:pt x="2724150" y="88900"/>
                </a:cubicBezTo>
                <a:cubicBezTo>
                  <a:pt x="2745258" y="91538"/>
                  <a:pt x="2766483" y="93133"/>
                  <a:pt x="2787650" y="95250"/>
                </a:cubicBezTo>
                <a:cubicBezTo>
                  <a:pt x="2867787" y="93766"/>
                  <a:pt x="3102042" y="109772"/>
                  <a:pt x="3225800" y="69850"/>
                </a:cubicBezTo>
                <a:lnTo>
                  <a:pt x="3422650" y="6350"/>
                </a:lnTo>
                <a:lnTo>
                  <a:pt x="3441700" y="0"/>
                </a:lnTo>
                <a:cubicBezTo>
                  <a:pt x="3520817" y="13186"/>
                  <a:pt x="3471910" y="2598"/>
                  <a:pt x="3600450" y="50800"/>
                </a:cubicBezTo>
                <a:cubicBezTo>
                  <a:pt x="3611123" y="54802"/>
                  <a:pt x="3620841" y="62553"/>
                  <a:pt x="3632200" y="63500"/>
                </a:cubicBezTo>
                <a:cubicBezTo>
                  <a:pt x="3685461" y="67938"/>
                  <a:pt x="3701328" y="67166"/>
                  <a:pt x="3746500" y="76200"/>
                </a:cubicBezTo>
                <a:cubicBezTo>
                  <a:pt x="3776218" y="82144"/>
                  <a:pt x="3805816" y="88676"/>
                  <a:pt x="3835400" y="95250"/>
                </a:cubicBezTo>
                <a:cubicBezTo>
                  <a:pt x="3854450" y="99483"/>
                  <a:pt x="3873251" y="105055"/>
                  <a:pt x="3892550" y="107950"/>
                </a:cubicBezTo>
                <a:cubicBezTo>
                  <a:pt x="3915671" y="111418"/>
                  <a:pt x="3939117" y="112183"/>
                  <a:pt x="3962400" y="114300"/>
                </a:cubicBezTo>
                <a:cubicBezTo>
                  <a:pt x="4151048" y="152030"/>
                  <a:pt x="4027666" y="129652"/>
                  <a:pt x="4483100" y="114300"/>
                </a:cubicBezTo>
                <a:cubicBezTo>
                  <a:pt x="4508836" y="113433"/>
                  <a:pt x="4533900" y="105833"/>
                  <a:pt x="4559300" y="101600"/>
                </a:cubicBezTo>
                <a:cubicBezTo>
                  <a:pt x="4597400" y="103717"/>
                  <a:pt x="4635554" y="105023"/>
                  <a:pt x="4673600" y="107950"/>
                </a:cubicBezTo>
                <a:cubicBezTo>
                  <a:pt x="4690615" y="109259"/>
                  <a:pt x="4707357" y="113426"/>
                  <a:pt x="4724400" y="114300"/>
                </a:cubicBezTo>
                <a:cubicBezTo>
                  <a:pt x="4789965" y="117662"/>
                  <a:pt x="4855633" y="118533"/>
                  <a:pt x="4921250" y="120650"/>
                </a:cubicBezTo>
                <a:cubicBezTo>
                  <a:pt x="5018617" y="114300"/>
                  <a:pt x="5116434" y="112907"/>
                  <a:pt x="5213350" y="101600"/>
                </a:cubicBezTo>
                <a:cubicBezTo>
                  <a:pt x="5243962" y="98029"/>
                  <a:pt x="5271455" y="77432"/>
                  <a:pt x="5302250" y="76200"/>
                </a:cubicBezTo>
                <a:cubicBezTo>
                  <a:pt x="5431281" y="71039"/>
                  <a:pt x="5560483" y="80433"/>
                  <a:pt x="5689600" y="82550"/>
                </a:cubicBezTo>
                <a:cubicBezTo>
                  <a:pt x="5710767" y="84667"/>
                  <a:pt x="5732075" y="85665"/>
                  <a:pt x="5753100" y="88900"/>
                </a:cubicBezTo>
                <a:cubicBezTo>
                  <a:pt x="5759716" y="89918"/>
                  <a:pt x="5765478" y="94716"/>
                  <a:pt x="5772150" y="95250"/>
                </a:cubicBezTo>
                <a:cubicBezTo>
                  <a:pt x="5872528" y="103280"/>
                  <a:pt x="6172280" y="107026"/>
                  <a:pt x="6216650" y="107950"/>
                </a:cubicBezTo>
                <a:cubicBezTo>
                  <a:pt x="6229350" y="110067"/>
                  <a:pt x="6242181" y="111507"/>
                  <a:pt x="6254750" y="114300"/>
                </a:cubicBezTo>
                <a:cubicBezTo>
                  <a:pt x="6261284" y="115752"/>
                  <a:pt x="6267198" y="119550"/>
                  <a:pt x="6273800" y="120650"/>
                </a:cubicBezTo>
                <a:cubicBezTo>
                  <a:pt x="6292706" y="123801"/>
                  <a:pt x="6311900" y="124883"/>
                  <a:pt x="6330950" y="127000"/>
                </a:cubicBezTo>
                <a:cubicBezTo>
                  <a:pt x="6337300" y="129117"/>
                  <a:pt x="6343358" y="132520"/>
                  <a:pt x="6350000" y="133350"/>
                </a:cubicBezTo>
                <a:cubicBezTo>
                  <a:pt x="6377385" y="136773"/>
                  <a:pt x="6432550" y="139700"/>
                  <a:pt x="6432550" y="13970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30" name="TextBox 29">
            <a:extLst>
              <a:ext uri="{FF2B5EF4-FFF2-40B4-BE49-F238E27FC236}">
                <a16:creationId xmlns:a16="http://schemas.microsoft.com/office/drawing/2014/main" id="{A831CC4D-0CF4-8196-48A3-F2E061CC402B}"/>
              </a:ext>
            </a:extLst>
          </p:cNvPr>
          <p:cNvSpPr txBox="1"/>
          <p:nvPr/>
        </p:nvSpPr>
        <p:spPr>
          <a:xfrm>
            <a:off x="990980" y="2023568"/>
            <a:ext cx="1094774" cy="373692"/>
          </a:xfrm>
          <a:prstGeom prst="rect">
            <a:avLst/>
          </a:prstGeom>
          <a:noFill/>
        </p:spPr>
        <p:txBody>
          <a:bodyPr wrap="square" rtlCol="0">
            <a:spAutoFit/>
          </a:bodyPr>
          <a:lstStyle/>
          <a:p>
            <a:r>
              <a:rPr lang="en-US" sz="914" b="1" dirty="0"/>
              <a:t>Mixing layer height</a:t>
            </a:r>
          </a:p>
        </p:txBody>
      </p:sp>
      <p:cxnSp>
        <p:nvCxnSpPr>
          <p:cNvPr id="32" name="Straight Arrow Connector 31">
            <a:extLst>
              <a:ext uri="{FF2B5EF4-FFF2-40B4-BE49-F238E27FC236}">
                <a16:creationId xmlns:a16="http://schemas.microsoft.com/office/drawing/2014/main" id="{1E10072A-4143-46BA-1218-F082B4E40ACB}"/>
              </a:ext>
            </a:extLst>
          </p:cNvPr>
          <p:cNvCxnSpPr>
            <a:cxnSpLocks/>
          </p:cNvCxnSpPr>
          <p:nvPr/>
        </p:nvCxnSpPr>
        <p:spPr>
          <a:xfrm>
            <a:off x="3138417" y="4542053"/>
            <a:ext cx="197664"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B0ABAF19-D7F6-7BB4-D518-643F89EC74D1}"/>
              </a:ext>
            </a:extLst>
          </p:cNvPr>
          <p:cNvCxnSpPr>
            <a:cxnSpLocks/>
          </p:cNvCxnSpPr>
          <p:nvPr/>
        </p:nvCxnSpPr>
        <p:spPr>
          <a:xfrm flipH="1" flipV="1">
            <a:off x="3850277" y="4561349"/>
            <a:ext cx="166989" cy="66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9B489BD9-3A52-2180-7EA7-566532760459}"/>
              </a:ext>
            </a:extLst>
          </p:cNvPr>
          <p:cNvCxnSpPr>
            <a:cxnSpLocks/>
          </p:cNvCxnSpPr>
          <p:nvPr/>
        </p:nvCxnSpPr>
        <p:spPr>
          <a:xfrm>
            <a:off x="4686119" y="4383193"/>
            <a:ext cx="0" cy="353854"/>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1" name="TextBox 40">
            <a:extLst>
              <a:ext uri="{FF2B5EF4-FFF2-40B4-BE49-F238E27FC236}">
                <a16:creationId xmlns:a16="http://schemas.microsoft.com/office/drawing/2014/main" id="{180A6CD5-97FD-444B-0241-81407247A583}"/>
              </a:ext>
            </a:extLst>
          </p:cNvPr>
          <p:cNvSpPr txBox="1"/>
          <p:nvPr/>
        </p:nvSpPr>
        <p:spPr>
          <a:xfrm>
            <a:off x="2101084" y="4458556"/>
            <a:ext cx="1096713" cy="514372"/>
          </a:xfrm>
          <a:prstGeom prst="rect">
            <a:avLst/>
          </a:prstGeom>
          <a:noFill/>
        </p:spPr>
        <p:txBody>
          <a:bodyPr wrap="square" rtlCol="0">
            <a:spAutoFit/>
          </a:bodyPr>
          <a:lstStyle/>
          <a:p>
            <a:r>
              <a:rPr lang="en-US" sz="914" b="1" dirty="0"/>
              <a:t>HTO reemission from soil to the atmosphere</a:t>
            </a:r>
          </a:p>
        </p:txBody>
      </p:sp>
      <p:sp>
        <p:nvSpPr>
          <p:cNvPr id="42" name="Arrow: Up 41">
            <a:extLst>
              <a:ext uri="{FF2B5EF4-FFF2-40B4-BE49-F238E27FC236}">
                <a16:creationId xmlns:a16="http://schemas.microsoft.com/office/drawing/2014/main" id="{2034208D-4DD6-53B3-3E30-61294A7384A6}"/>
              </a:ext>
            </a:extLst>
          </p:cNvPr>
          <p:cNvSpPr/>
          <p:nvPr/>
        </p:nvSpPr>
        <p:spPr>
          <a:xfrm rot="10800000">
            <a:off x="2092087" y="3969388"/>
            <a:ext cx="91940" cy="341746"/>
          </a:xfrm>
          <a:prstGeom prst="upArrow">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43" name="Arrow: Up 42">
            <a:extLst>
              <a:ext uri="{FF2B5EF4-FFF2-40B4-BE49-F238E27FC236}">
                <a16:creationId xmlns:a16="http://schemas.microsoft.com/office/drawing/2014/main" id="{3F0E487D-0875-7A64-C362-0435DFCEBCDD}"/>
              </a:ext>
            </a:extLst>
          </p:cNvPr>
          <p:cNvSpPr/>
          <p:nvPr/>
        </p:nvSpPr>
        <p:spPr>
          <a:xfrm>
            <a:off x="2823953" y="4165336"/>
            <a:ext cx="91940" cy="341746"/>
          </a:xfrm>
          <a:prstGeom prst="upArrow">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44" name="TextBox 43">
            <a:extLst>
              <a:ext uri="{FF2B5EF4-FFF2-40B4-BE49-F238E27FC236}">
                <a16:creationId xmlns:a16="http://schemas.microsoft.com/office/drawing/2014/main" id="{E14F24EF-4AAB-4E31-6928-6E842B06D623}"/>
              </a:ext>
            </a:extLst>
          </p:cNvPr>
          <p:cNvSpPr txBox="1"/>
          <p:nvPr/>
        </p:nvSpPr>
        <p:spPr>
          <a:xfrm>
            <a:off x="3198630" y="3350950"/>
            <a:ext cx="779446" cy="631455"/>
          </a:xfrm>
          <a:prstGeom prst="rect">
            <a:avLst/>
          </a:prstGeom>
          <a:noFill/>
        </p:spPr>
        <p:txBody>
          <a:bodyPr wrap="square" rtlCol="0">
            <a:spAutoFit/>
          </a:bodyPr>
          <a:lstStyle/>
          <a:p>
            <a:pPr algn="ctr"/>
            <a:r>
              <a:rPr lang="en-US" sz="876" b="1" dirty="0">
                <a:solidFill>
                  <a:schemeClr val="bg1"/>
                </a:solidFill>
              </a:rPr>
              <a:t>HTO </a:t>
            </a:r>
            <a:r>
              <a:rPr lang="en-US" sz="800" b="1" dirty="0">
                <a:solidFill>
                  <a:schemeClr val="bg1"/>
                </a:solidFill>
              </a:rPr>
              <a:t>re-emission</a:t>
            </a:r>
            <a:r>
              <a:rPr lang="en-US" sz="876" b="1" dirty="0">
                <a:solidFill>
                  <a:schemeClr val="bg1"/>
                </a:solidFill>
              </a:rPr>
              <a:t> from vegetation</a:t>
            </a:r>
          </a:p>
        </p:txBody>
      </p:sp>
      <p:cxnSp>
        <p:nvCxnSpPr>
          <p:cNvPr id="46" name="Straight Arrow Connector 45">
            <a:extLst>
              <a:ext uri="{FF2B5EF4-FFF2-40B4-BE49-F238E27FC236}">
                <a16:creationId xmlns:a16="http://schemas.microsoft.com/office/drawing/2014/main" id="{F552D278-0B3A-2C97-3D76-6C030FFD9DAF}"/>
              </a:ext>
            </a:extLst>
          </p:cNvPr>
          <p:cNvCxnSpPr>
            <a:cxnSpLocks/>
          </p:cNvCxnSpPr>
          <p:nvPr/>
        </p:nvCxnSpPr>
        <p:spPr>
          <a:xfrm flipV="1">
            <a:off x="3776783" y="3285363"/>
            <a:ext cx="226242" cy="1288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A2D176FE-994A-B5A2-68C6-E2EA300FA67B}"/>
              </a:ext>
            </a:extLst>
          </p:cNvPr>
          <p:cNvCxnSpPr>
            <a:cxnSpLocks/>
          </p:cNvCxnSpPr>
          <p:nvPr/>
        </p:nvCxnSpPr>
        <p:spPr>
          <a:xfrm flipV="1">
            <a:off x="3819474" y="3422156"/>
            <a:ext cx="226242" cy="1288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F28748E-074F-3DFB-F954-47D0EDBFDE64}"/>
              </a:ext>
            </a:extLst>
          </p:cNvPr>
          <p:cNvCxnSpPr>
            <a:cxnSpLocks/>
          </p:cNvCxnSpPr>
          <p:nvPr/>
        </p:nvCxnSpPr>
        <p:spPr>
          <a:xfrm flipH="1" flipV="1">
            <a:off x="3311708" y="3099261"/>
            <a:ext cx="172267" cy="2753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161B07E6-7AC0-C442-3B32-958A29901C2D}"/>
              </a:ext>
            </a:extLst>
          </p:cNvPr>
          <p:cNvCxnSpPr>
            <a:cxnSpLocks/>
          </p:cNvCxnSpPr>
          <p:nvPr/>
        </p:nvCxnSpPr>
        <p:spPr>
          <a:xfrm flipV="1">
            <a:off x="4880305" y="3717548"/>
            <a:ext cx="0" cy="4515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33AB0820-DD97-8655-F460-6F208D697A8C}"/>
              </a:ext>
            </a:extLst>
          </p:cNvPr>
          <p:cNvCxnSpPr>
            <a:cxnSpLocks/>
          </p:cNvCxnSpPr>
          <p:nvPr/>
        </p:nvCxnSpPr>
        <p:spPr>
          <a:xfrm flipH="1" flipV="1">
            <a:off x="3109857" y="3414164"/>
            <a:ext cx="224184" cy="1495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02CE4748-9C48-FE6A-8F0C-4C4FF53F1D57}"/>
              </a:ext>
            </a:extLst>
          </p:cNvPr>
          <p:cNvCxnSpPr>
            <a:cxnSpLocks/>
          </p:cNvCxnSpPr>
          <p:nvPr/>
        </p:nvCxnSpPr>
        <p:spPr>
          <a:xfrm>
            <a:off x="5596695" y="2578613"/>
            <a:ext cx="104361" cy="1913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3B43B9CF-5A2E-40C9-E6E1-076481517FA8}"/>
              </a:ext>
            </a:extLst>
          </p:cNvPr>
          <p:cNvCxnSpPr>
            <a:cxnSpLocks/>
          </p:cNvCxnSpPr>
          <p:nvPr/>
        </p:nvCxnSpPr>
        <p:spPr>
          <a:xfrm flipV="1">
            <a:off x="5058773" y="3728109"/>
            <a:ext cx="2309" cy="4043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Arrow: Right 60">
            <a:extLst>
              <a:ext uri="{FF2B5EF4-FFF2-40B4-BE49-F238E27FC236}">
                <a16:creationId xmlns:a16="http://schemas.microsoft.com/office/drawing/2014/main" id="{1CD0ECAA-F815-A13E-4AD0-3182236597C0}"/>
              </a:ext>
            </a:extLst>
          </p:cNvPr>
          <p:cNvSpPr/>
          <p:nvPr/>
        </p:nvSpPr>
        <p:spPr>
          <a:xfrm>
            <a:off x="4777434" y="4094542"/>
            <a:ext cx="1121940" cy="4571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62" name="Arrow: Right 61">
            <a:extLst>
              <a:ext uri="{FF2B5EF4-FFF2-40B4-BE49-F238E27FC236}">
                <a16:creationId xmlns:a16="http://schemas.microsoft.com/office/drawing/2014/main" id="{82F256DD-B2BB-6439-4EC7-AF2EAFFD3614}"/>
              </a:ext>
            </a:extLst>
          </p:cNvPr>
          <p:cNvSpPr/>
          <p:nvPr/>
        </p:nvSpPr>
        <p:spPr>
          <a:xfrm>
            <a:off x="5020569" y="4184533"/>
            <a:ext cx="878805" cy="4571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63" name="TextBox 62">
            <a:extLst>
              <a:ext uri="{FF2B5EF4-FFF2-40B4-BE49-F238E27FC236}">
                <a16:creationId xmlns:a16="http://schemas.microsoft.com/office/drawing/2014/main" id="{12D702CF-1250-E0E6-9C69-C2CFC05D9CD8}"/>
              </a:ext>
            </a:extLst>
          </p:cNvPr>
          <p:cNvSpPr txBox="1"/>
          <p:nvPr/>
        </p:nvSpPr>
        <p:spPr>
          <a:xfrm>
            <a:off x="5002663" y="4178666"/>
            <a:ext cx="1372419" cy="221279"/>
          </a:xfrm>
          <a:prstGeom prst="rect">
            <a:avLst/>
          </a:prstGeom>
          <a:noFill/>
        </p:spPr>
        <p:txBody>
          <a:bodyPr wrap="square" rtlCol="0">
            <a:spAutoFit/>
          </a:bodyPr>
          <a:lstStyle/>
          <a:p>
            <a:r>
              <a:rPr lang="en-US" sz="838" b="1" dirty="0"/>
              <a:t>Plant ingestion</a:t>
            </a:r>
          </a:p>
        </p:txBody>
      </p:sp>
      <p:sp>
        <p:nvSpPr>
          <p:cNvPr id="64" name="TextBox 63">
            <a:extLst>
              <a:ext uri="{FF2B5EF4-FFF2-40B4-BE49-F238E27FC236}">
                <a16:creationId xmlns:a16="http://schemas.microsoft.com/office/drawing/2014/main" id="{5B32CED1-71E6-7967-80A6-5350018A5A25}"/>
              </a:ext>
            </a:extLst>
          </p:cNvPr>
          <p:cNvSpPr txBox="1"/>
          <p:nvPr/>
        </p:nvSpPr>
        <p:spPr>
          <a:xfrm>
            <a:off x="4625457" y="3887101"/>
            <a:ext cx="1312657" cy="221279"/>
          </a:xfrm>
          <a:prstGeom prst="rect">
            <a:avLst/>
          </a:prstGeom>
          <a:noFill/>
        </p:spPr>
        <p:txBody>
          <a:bodyPr wrap="square" rtlCol="0">
            <a:spAutoFit/>
          </a:bodyPr>
          <a:lstStyle/>
          <a:p>
            <a:r>
              <a:rPr lang="en-US" sz="838" b="1" dirty="0">
                <a:solidFill>
                  <a:srgbClr val="002060"/>
                </a:solidFill>
              </a:rPr>
              <a:t>Animal/milk ingestion</a:t>
            </a:r>
          </a:p>
        </p:txBody>
      </p:sp>
      <p:sp>
        <p:nvSpPr>
          <p:cNvPr id="65" name="TextBox 64">
            <a:extLst>
              <a:ext uri="{FF2B5EF4-FFF2-40B4-BE49-F238E27FC236}">
                <a16:creationId xmlns:a16="http://schemas.microsoft.com/office/drawing/2014/main" id="{0D28B2E3-AD51-79C8-8612-B0A1A31FCAEC}"/>
              </a:ext>
            </a:extLst>
          </p:cNvPr>
          <p:cNvSpPr txBox="1"/>
          <p:nvPr/>
        </p:nvSpPr>
        <p:spPr>
          <a:xfrm>
            <a:off x="5342554" y="3134079"/>
            <a:ext cx="1187338" cy="400110"/>
          </a:xfrm>
          <a:prstGeom prst="rect">
            <a:avLst/>
          </a:prstGeom>
          <a:noFill/>
        </p:spPr>
        <p:txBody>
          <a:bodyPr wrap="square" rtlCol="0">
            <a:spAutoFit/>
          </a:bodyPr>
          <a:lstStyle/>
          <a:p>
            <a:r>
              <a:rPr lang="en-US" sz="1000" b="1" dirty="0">
                <a:solidFill>
                  <a:srgbClr val="002060"/>
                </a:solidFill>
              </a:rPr>
              <a:t>Inhalation/Skin absorption</a:t>
            </a:r>
          </a:p>
        </p:txBody>
      </p:sp>
      <p:sp>
        <p:nvSpPr>
          <p:cNvPr id="66" name="Arrow: Right 65">
            <a:extLst>
              <a:ext uri="{FF2B5EF4-FFF2-40B4-BE49-F238E27FC236}">
                <a16:creationId xmlns:a16="http://schemas.microsoft.com/office/drawing/2014/main" id="{771BE72F-E2CC-6E60-0914-59E8FB967761}"/>
              </a:ext>
            </a:extLst>
          </p:cNvPr>
          <p:cNvSpPr/>
          <p:nvPr/>
        </p:nvSpPr>
        <p:spPr>
          <a:xfrm rot="5400000" flipV="1">
            <a:off x="5603533" y="3653010"/>
            <a:ext cx="414812" cy="3484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67" name="TextBox 66">
            <a:extLst>
              <a:ext uri="{FF2B5EF4-FFF2-40B4-BE49-F238E27FC236}">
                <a16:creationId xmlns:a16="http://schemas.microsoft.com/office/drawing/2014/main" id="{1F95E19A-3518-745F-3F0A-1482DB6331AB}"/>
              </a:ext>
            </a:extLst>
          </p:cNvPr>
          <p:cNvSpPr txBox="1"/>
          <p:nvPr/>
        </p:nvSpPr>
        <p:spPr>
          <a:xfrm>
            <a:off x="2141415" y="3345268"/>
            <a:ext cx="924945" cy="936410"/>
          </a:xfrm>
          <a:prstGeom prst="rect">
            <a:avLst/>
          </a:prstGeom>
          <a:noFill/>
        </p:spPr>
        <p:txBody>
          <a:bodyPr wrap="square" rtlCol="0">
            <a:spAutoFit/>
          </a:bodyPr>
          <a:lstStyle/>
          <a:p>
            <a:r>
              <a:rPr lang="en-US" sz="914" b="1" dirty="0"/>
              <a:t>HT/HTO deposition with conversion of HT to HTO in soil</a:t>
            </a:r>
          </a:p>
        </p:txBody>
      </p:sp>
      <p:cxnSp>
        <p:nvCxnSpPr>
          <p:cNvPr id="68" name="Straight Arrow Connector 67">
            <a:extLst>
              <a:ext uri="{FF2B5EF4-FFF2-40B4-BE49-F238E27FC236}">
                <a16:creationId xmlns:a16="http://schemas.microsoft.com/office/drawing/2014/main" id="{B4E3E95C-99A4-7448-679A-D662666E4463}"/>
              </a:ext>
            </a:extLst>
          </p:cNvPr>
          <p:cNvCxnSpPr>
            <a:cxnSpLocks/>
          </p:cNvCxnSpPr>
          <p:nvPr/>
        </p:nvCxnSpPr>
        <p:spPr>
          <a:xfrm flipH="1" flipV="1">
            <a:off x="3184081" y="3599415"/>
            <a:ext cx="257111" cy="1486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055219E9-693E-2BBC-D32D-B828AD01BE13}"/>
              </a:ext>
            </a:extLst>
          </p:cNvPr>
          <p:cNvCxnSpPr>
            <a:cxnSpLocks/>
          </p:cNvCxnSpPr>
          <p:nvPr/>
        </p:nvCxnSpPr>
        <p:spPr>
          <a:xfrm>
            <a:off x="2959479" y="3527959"/>
            <a:ext cx="99549" cy="4553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84F53FF3-637A-C9FE-C398-6E2841FAF866}"/>
              </a:ext>
            </a:extLst>
          </p:cNvPr>
          <p:cNvCxnSpPr>
            <a:cxnSpLocks/>
          </p:cNvCxnSpPr>
          <p:nvPr/>
        </p:nvCxnSpPr>
        <p:spPr>
          <a:xfrm>
            <a:off x="3026291" y="3551671"/>
            <a:ext cx="72628" cy="3143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64BBC613-A0BF-B5CF-F48D-19A20F2CDAB0}"/>
              </a:ext>
            </a:extLst>
          </p:cNvPr>
          <p:cNvSpPr txBox="1"/>
          <p:nvPr/>
        </p:nvSpPr>
        <p:spPr>
          <a:xfrm>
            <a:off x="3673348" y="2623602"/>
            <a:ext cx="1276947" cy="553998"/>
          </a:xfrm>
          <a:prstGeom prst="rect">
            <a:avLst/>
          </a:prstGeom>
          <a:noFill/>
        </p:spPr>
        <p:txBody>
          <a:bodyPr wrap="square" rtlCol="0">
            <a:spAutoFit/>
          </a:bodyPr>
          <a:lstStyle/>
          <a:p>
            <a:r>
              <a:rPr lang="en-US" sz="1000" b="1" dirty="0"/>
              <a:t>HTO uptake by vegetation from atmosphere</a:t>
            </a:r>
          </a:p>
        </p:txBody>
      </p:sp>
      <p:cxnSp>
        <p:nvCxnSpPr>
          <p:cNvPr id="78" name="Straight Arrow Connector 77">
            <a:extLst>
              <a:ext uri="{FF2B5EF4-FFF2-40B4-BE49-F238E27FC236}">
                <a16:creationId xmlns:a16="http://schemas.microsoft.com/office/drawing/2014/main" id="{5D9FE694-6215-0D43-9D74-E36E13FEB02E}"/>
              </a:ext>
            </a:extLst>
          </p:cNvPr>
          <p:cNvCxnSpPr>
            <a:cxnSpLocks/>
          </p:cNvCxnSpPr>
          <p:nvPr/>
        </p:nvCxnSpPr>
        <p:spPr>
          <a:xfrm flipH="1" flipV="1">
            <a:off x="3225991" y="3530299"/>
            <a:ext cx="224184" cy="1495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35AD8957-E69E-2E85-0CD9-F9378906D563}"/>
              </a:ext>
            </a:extLst>
          </p:cNvPr>
          <p:cNvCxnSpPr>
            <a:cxnSpLocks/>
          </p:cNvCxnSpPr>
          <p:nvPr/>
        </p:nvCxnSpPr>
        <p:spPr>
          <a:xfrm>
            <a:off x="4460993" y="3177600"/>
            <a:ext cx="289760" cy="9517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B38FDC4E-1CD6-D214-2D18-89296B245502}"/>
              </a:ext>
            </a:extLst>
          </p:cNvPr>
          <p:cNvCxnSpPr>
            <a:cxnSpLocks/>
          </p:cNvCxnSpPr>
          <p:nvPr/>
        </p:nvCxnSpPr>
        <p:spPr>
          <a:xfrm flipH="1">
            <a:off x="3702369" y="3148629"/>
            <a:ext cx="173865" cy="2259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ADDF57F1-EA48-393C-2AC4-E177C5314257}"/>
              </a:ext>
            </a:extLst>
          </p:cNvPr>
          <p:cNvCxnSpPr>
            <a:cxnSpLocks/>
          </p:cNvCxnSpPr>
          <p:nvPr/>
        </p:nvCxnSpPr>
        <p:spPr>
          <a:xfrm>
            <a:off x="846358" y="4376877"/>
            <a:ext cx="5699584" cy="0"/>
          </a:xfrm>
          <a:prstGeom prst="line">
            <a:avLst/>
          </a:prstGeom>
          <a:ln w="762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29C6A264-9540-13C0-15CB-F6A3C6ADAEB7}"/>
              </a:ext>
            </a:extLst>
          </p:cNvPr>
          <p:cNvSpPr txBox="1"/>
          <p:nvPr/>
        </p:nvSpPr>
        <p:spPr>
          <a:xfrm>
            <a:off x="4061822" y="3434418"/>
            <a:ext cx="928767" cy="514372"/>
          </a:xfrm>
          <a:prstGeom prst="rect">
            <a:avLst/>
          </a:prstGeom>
          <a:noFill/>
        </p:spPr>
        <p:txBody>
          <a:bodyPr wrap="square" rtlCol="0">
            <a:spAutoFit/>
          </a:bodyPr>
          <a:lstStyle/>
          <a:p>
            <a:r>
              <a:rPr lang="en-US" sz="914" b="1" dirty="0"/>
              <a:t>HTO conversion into OBT</a:t>
            </a:r>
          </a:p>
        </p:txBody>
      </p:sp>
      <p:cxnSp>
        <p:nvCxnSpPr>
          <p:cNvPr id="88" name="Straight Arrow Connector 87">
            <a:extLst>
              <a:ext uri="{FF2B5EF4-FFF2-40B4-BE49-F238E27FC236}">
                <a16:creationId xmlns:a16="http://schemas.microsoft.com/office/drawing/2014/main" id="{D4EA2172-3AE3-E798-1D90-840F9974C40D}"/>
              </a:ext>
            </a:extLst>
          </p:cNvPr>
          <p:cNvCxnSpPr>
            <a:cxnSpLocks/>
          </p:cNvCxnSpPr>
          <p:nvPr/>
        </p:nvCxnSpPr>
        <p:spPr>
          <a:xfrm flipH="1">
            <a:off x="3847093" y="3672664"/>
            <a:ext cx="225855" cy="26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C5D0F701-CB1F-0E8F-0992-8DC7011431EA}"/>
              </a:ext>
            </a:extLst>
          </p:cNvPr>
          <p:cNvSpPr txBox="1"/>
          <p:nvPr/>
        </p:nvSpPr>
        <p:spPr>
          <a:xfrm>
            <a:off x="2047200" y="2204073"/>
            <a:ext cx="2678300" cy="514628"/>
          </a:xfrm>
          <a:prstGeom prst="rect">
            <a:avLst/>
          </a:prstGeom>
          <a:noFill/>
        </p:spPr>
        <p:txBody>
          <a:bodyPr wrap="square" rtlCol="0">
            <a:spAutoFit/>
          </a:bodyPr>
          <a:lstStyle/>
          <a:p>
            <a:r>
              <a:rPr lang="en-US" sz="1372" b="1" dirty="0"/>
              <a:t>Atmospheric transport and dilution</a:t>
            </a:r>
          </a:p>
        </p:txBody>
      </p:sp>
      <p:sp>
        <p:nvSpPr>
          <p:cNvPr id="91" name="Freeform: Shape 90">
            <a:extLst>
              <a:ext uri="{FF2B5EF4-FFF2-40B4-BE49-F238E27FC236}">
                <a16:creationId xmlns:a16="http://schemas.microsoft.com/office/drawing/2014/main" id="{9E83DE5A-2464-CEE9-569B-4F45FDB7BA70}"/>
              </a:ext>
            </a:extLst>
          </p:cNvPr>
          <p:cNvSpPr/>
          <p:nvPr/>
        </p:nvSpPr>
        <p:spPr>
          <a:xfrm rot="14997230">
            <a:off x="2625762" y="2605613"/>
            <a:ext cx="254300" cy="311461"/>
          </a:xfrm>
          <a:custGeom>
            <a:avLst/>
            <a:gdLst>
              <a:gd name="connsiteX0" fmla="*/ 171450 w 187336"/>
              <a:gd name="connsiteY0" fmla="*/ 0 h 358579"/>
              <a:gd name="connsiteX1" fmla="*/ 171450 w 187336"/>
              <a:gd name="connsiteY1" fmla="*/ 342900 h 358579"/>
              <a:gd name="connsiteX2" fmla="*/ 6350 w 187336"/>
              <a:gd name="connsiteY2" fmla="*/ 304800 h 358579"/>
              <a:gd name="connsiteX3" fmla="*/ 6350 w 187336"/>
              <a:gd name="connsiteY3" fmla="*/ 304800 h 358579"/>
              <a:gd name="connsiteX4" fmla="*/ 0 w 187336"/>
              <a:gd name="connsiteY4" fmla="*/ 292100 h 358579"/>
              <a:gd name="connsiteX5" fmla="*/ 0 w 187336"/>
              <a:gd name="connsiteY5" fmla="*/ 292100 h 35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336" h="358579">
                <a:moveTo>
                  <a:pt x="171450" y="0"/>
                </a:moveTo>
                <a:cubicBezTo>
                  <a:pt x="185208" y="146050"/>
                  <a:pt x="198967" y="292100"/>
                  <a:pt x="171450" y="342900"/>
                </a:cubicBezTo>
                <a:cubicBezTo>
                  <a:pt x="143933" y="393700"/>
                  <a:pt x="6350" y="304800"/>
                  <a:pt x="6350" y="304800"/>
                </a:cubicBezTo>
                <a:lnTo>
                  <a:pt x="6350" y="304800"/>
                </a:lnTo>
                <a:lnTo>
                  <a:pt x="0" y="292100"/>
                </a:lnTo>
                <a:lnTo>
                  <a:pt x="0" y="292100"/>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92" name="Freeform: Shape 91">
            <a:extLst>
              <a:ext uri="{FF2B5EF4-FFF2-40B4-BE49-F238E27FC236}">
                <a16:creationId xmlns:a16="http://schemas.microsoft.com/office/drawing/2014/main" id="{E1BA9BA6-4A78-0BA9-140E-819F069190F5}"/>
              </a:ext>
            </a:extLst>
          </p:cNvPr>
          <p:cNvSpPr/>
          <p:nvPr/>
        </p:nvSpPr>
        <p:spPr>
          <a:xfrm rot="14997230">
            <a:off x="3409410" y="2624894"/>
            <a:ext cx="254300" cy="311461"/>
          </a:xfrm>
          <a:custGeom>
            <a:avLst/>
            <a:gdLst>
              <a:gd name="connsiteX0" fmla="*/ 171450 w 187336"/>
              <a:gd name="connsiteY0" fmla="*/ 0 h 358579"/>
              <a:gd name="connsiteX1" fmla="*/ 171450 w 187336"/>
              <a:gd name="connsiteY1" fmla="*/ 342900 h 358579"/>
              <a:gd name="connsiteX2" fmla="*/ 6350 w 187336"/>
              <a:gd name="connsiteY2" fmla="*/ 304800 h 358579"/>
              <a:gd name="connsiteX3" fmla="*/ 6350 w 187336"/>
              <a:gd name="connsiteY3" fmla="*/ 304800 h 358579"/>
              <a:gd name="connsiteX4" fmla="*/ 0 w 187336"/>
              <a:gd name="connsiteY4" fmla="*/ 292100 h 358579"/>
              <a:gd name="connsiteX5" fmla="*/ 0 w 187336"/>
              <a:gd name="connsiteY5" fmla="*/ 292100 h 35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336" h="358579">
                <a:moveTo>
                  <a:pt x="171450" y="0"/>
                </a:moveTo>
                <a:cubicBezTo>
                  <a:pt x="185208" y="146050"/>
                  <a:pt x="198967" y="292100"/>
                  <a:pt x="171450" y="342900"/>
                </a:cubicBezTo>
                <a:cubicBezTo>
                  <a:pt x="143933" y="393700"/>
                  <a:pt x="6350" y="304800"/>
                  <a:pt x="6350" y="304800"/>
                </a:cubicBezTo>
                <a:lnTo>
                  <a:pt x="6350" y="304800"/>
                </a:lnTo>
                <a:lnTo>
                  <a:pt x="0" y="292100"/>
                </a:lnTo>
                <a:lnTo>
                  <a:pt x="0" y="292100"/>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93" name="Freeform: Shape 92">
            <a:extLst>
              <a:ext uri="{FF2B5EF4-FFF2-40B4-BE49-F238E27FC236}">
                <a16:creationId xmlns:a16="http://schemas.microsoft.com/office/drawing/2014/main" id="{263A8FCC-EBE5-CECB-64EE-D850AD37CCE6}"/>
              </a:ext>
            </a:extLst>
          </p:cNvPr>
          <p:cNvSpPr/>
          <p:nvPr/>
        </p:nvSpPr>
        <p:spPr>
          <a:xfrm rot="14997230">
            <a:off x="3073332" y="2721964"/>
            <a:ext cx="130172" cy="258663"/>
          </a:xfrm>
          <a:custGeom>
            <a:avLst/>
            <a:gdLst>
              <a:gd name="connsiteX0" fmla="*/ 171450 w 187336"/>
              <a:gd name="connsiteY0" fmla="*/ 0 h 358579"/>
              <a:gd name="connsiteX1" fmla="*/ 171450 w 187336"/>
              <a:gd name="connsiteY1" fmla="*/ 342900 h 358579"/>
              <a:gd name="connsiteX2" fmla="*/ 6350 w 187336"/>
              <a:gd name="connsiteY2" fmla="*/ 304800 h 358579"/>
              <a:gd name="connsiteX3" fmla="*/ 6350 w 187336"/>
              <a:gd name="connsiteY3" fmla="*/ 304800 h 358579"/>
              <a:gd name="connsiteX4" fmla="*/ 0 w 187336"/>
              <a:gd name="connsiteY4" fmla="*/ 292100 h 358579"/>
              <a:gd name="connsiteX5" fmla="*/ 0 w 187336"/>
              <a:gd name="connsiteY5" fmla="*/ 292100 h 35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336" h="358579">
                <a:moveTo>
                  <a:pt x="171450" y="0"/>
                </a:moveTo>
                <a:cubicBezTo>
                  <a:pt x="185208" y="146050"/>
                  <a:pt x="198967" y="292100"/>
                  <a:pt x="171450" y="342900"/>
                </a:cubicBezTo>
                <a:cubicBezTo>
                  <a:pt x="143933" y="393700"/>
                  <a:pt x="6350" y="304800"/>
                  <a:pt x="6350" y="304800"/>
                </a:cubicBezTo>
                <a:lnTo>
                  <a:pt x="6350" y="304800"/>
                </a:lnTo>
                <a:lnTo>
                  <a:pt x="0" y="292100"/>
                </a:lnTo>
                <a:lnTo>
                  <a:pt x="0" y="292100"/>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94" name="Isosceles Triangle 93">
            <a:extLst>
              <a:ext uri="{FF2B5EF4-FFF2-40B4-BE49-F238E27FC236}">
                <a16:creationId xmlns:a16="http://schemas.microsoft.com/office/drawing/2014/main" id="{9811916C-DD39-17CE-B73F-7784065E2775}"/>
              </a:ext>
            </a:extLst>
          </p:cNvPr>
          <p:cNvSpPr/>
          <p:nvPr/>
        </p:nvSpPr>
        <p:spPr>
          <a:xfrm rot="12243082">
            <a:off x="3210654" y="2891624"/>
            <a:ext cx="34840" cy="47642"/>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pic>
        <p:nvPicPr>
          <p:cNvPr id="98" name="Graphic 97" descr="Cloud outline">
            <a:extLst>
              <a:ext uri="{FF2B5EF4-FFF2-40B4-BE49-F238E27FC236}">
                <a16:creationId xmlns:a16="http://schemas.microsoft.com/office/drawing/2014/main" id="{BCF3F424-6A53-6BB1-FB59-F61052CF54D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804052" y="1983358"/>
            <a:ext cx="893596" cy="819476"/>
          </a:xfrm>
          <a:prstGeom prst="rect">
            <a:avLst/>
          </a:prstGeom>
        </p:spPr>
      </p:pic>
      <p:sp>
        <p:nvSpPr>
          <p:cNvPr id="99" name="TextBox 98">
            <a:extLst>
              <a:ext uri="{FF2B5EF4-FFF2-40B4-BE49-F238E27FC236}">
                <a16:creationId xmlns:a16="http://schemas.microsoft.com/office/drawing/2014/main" id="{384D7CB3-733D-2A1B-17EA-786FF460FF02}"/>
              </a:ext>
            </a:extLst>
          </p:cNvPr>
          <p:cNvSpPr txBox="1"/>
          <p:nvPr/>
        </p:nvSpPr>
        <p:spPr>
          <a:xfrm>
            <a:off x="5488216" y="2199077"/>
            <a:ext cx="1039333" cy="246221"/>
          </a:xfrm>
          <a:prstGeom prst="rect">
            <a:avLst/>
          </a:prstGeom>
          <a:noFill/>
        </p:spPr>
        <p:txBody>
          <a:bodyPr wrap="square" rtlCol="0">
            <a:spAutoFit/>
          </a:bodyPr>
          <a:lstStyle/>
          <a:p>
            <a:r>
              <a:rPr lang="en-US" sz="1000" b="1" dirty="0"/>
              <a:t>Precipitation</a:t>
            </a:r>
          </a:p>
        </p:txBody>
      </p:sp>
      <p:cxnSp>
        <p:nvCxnSpPr>
          <p:cNvPr id="110" name="Straight Arrow Connector 109">
            <a:extLst>
              <a:ext uri="{FF2B5EF4-FFF2-40B4-BE49-F238E27FC236}">
                <a16:creationId xmlns:a16="http://schemas.microsoft.com/office/drawing/2014/main" id="{EEAA9402-EE36-8E36-B366-AC0F08E35D34}"/>
              </a:ext>
            </a:extLst>
          </p:cNvPr>
          <p:cNvCxnSpPr>
            <a:cxnSpLocks/>
          </p:cNvCxnSpPr>
          <p:nvPr/>
        </p:nvCxnSpPr>
        <p:spPr>
          <a:xfrm>
            <a:off x="5058774" y="2582233"/>
            <a:ext cx="125117" cy="2614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BB696F0B-EB2A-9A04-EEA6-6996E46BFB2A}"/>
              </a:ext>
            </a:extLst>
          </p:cNvPr>
          <p:cNvCxnSpPr>
            <a:cxnSpLocks/>
          </p:cNvCxnSpPr>
          <p:nvPr/>
        </p:nvCxnSpPr>
        <p:spPr>
          <a:xfrm flipH="1" flipV="1">
            <a:off x="3102532" y="3744611"/>
            <a:ext cx="257111" cy="1486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EB15B5F9-4C5B-F9E7-15AF-4D708C8974CB}"/>
              </a:ext>
            </a:extLst>
          </p:cNvPr>
          <p:cNvCxnSpPr>
            <a:cxnSpLocks/>
          </p:cNvCxnSpPr>
          <p:nvPr/>
        </p:nvCxnSpPr>
        <p:spPr>
          <a:xfrm flipV="1">
            <a:off x="3861246" y="3397456"/>
            <a:ext cx="455324" cy="2367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9547D155-A058-84B2-8CB7-F968CA316CFF}"/>
              </a:ext>
            </a:extLst>
          </p:cNvPr>
          <p:cNvCxnSpPr>
            <a:cxnSpLocks/>
          </p:cNvCxnSpPr>
          <p:nvPr/>
        </p:nvCxnSpPr>
        <p:spPr>
          <a:xfrm>
            <a:off x="5221277" y="2580574"/>
            <a:ext cx="92847" cy="2126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a:extLst>
              <a:ext uri="{FF2B5EF4-FFF2-40B4-BE49-F238E27FC236}">
                <a16:creationId xmlns:a16="http://schemas.microsoft.com/office/drawing/2014/main" id="{841D34EE-0D38-ED77-7A44-ADF97DBEBF37}"/>
              </a:ext>
            </a:extLst>
          </p:cNvPr>
          <p:cNvCxnSpPr>
            <a:cxnSpLocks/>
          </p:cNvCxnSpPr>
          <p:nvPr/>
        </p:nvCxnSpPr>
        <p:spPr>
          <a:xfrm>
            <a:off x="5395369" y="2614236"/>
            <a:ext cx="92847" cy="2126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5" name="TextBox 124">
            <a:extLst>
              <a:ext uri="{FF2B5EF4-FFF2-40B4-BE49-F238E27FC236}">
                <a16:creationId xmlns:a16="http://schemas.microsoft.com/office/drawing/2014/main" id="{D6F90EFB-A798-0210-B4BE-B334398F6A6D}"/>
              </a:ext>
            </a:extLst>
          </p:cNvPr>
          <p:cNvSpPr txBox="1"/>
          <p:nvPr/>
        </p:nvSpPr>
        <p:spPr>
          <a:xfrm>
            <a:off x="4880305" y="2866623"/>
            <a:ext cx="1379024" cy="400110"/>
          </a:xfrm>
          <a:prstGeom prst="rect">
            <a:avLst/>
          </a:prstGeom>
          <a:noFill/>
        </p:spPr>
        <p:txBody>
          <a:bodyPr wrap="square" rtlCol="0">
            <a:spAutoFit/>
          </a:bodyPr>
          <a:lstStyle/>
          <a:p>
            <a:r>
              <a:rPr lang="en-US" sz="1000" b="1" dirty="0">
                <a:solidFill>
                  <a:srgbClr val="002060"/>
                </a:solidFill>
              </a:rPr>
              <a:t>Wet Deposition of HTO</a:t>
            </a:r>
          </a:p>
        </p:txBody>
      </p:sp>
      <p:sp>
        <p:nvSpPr>
          <p:cNvPr id="126" name="TextBox 125">
            <a:extLst>
              <a:ext uri="{FF2B5EF4-FFF2-40B4-BE49-F238E27FC236}">
                <a16:creationId xmlns:a16="http://schemas.microsoft.com/office/drawing/2014/main" id="{EBDBD1FB-0272-B38A-BD89-7E9BE8E34563}"/>
              </a:ext>
            </a:extLst>
          </p:cNvPr>
          <p:cNvSpPr txBox="1"/>
          <p:nvPr/>
        </p:nvSpPr>
        <p:spPr>
          <a:xfrm rot="16200000">
            <a:off x="1099276" y="3809540"/>
            <a:ext cx="793939" cy="373692"/>
          </a:xfrm>
          <a:prstGeom prst="rect">
            <a:avLst/>
          </a:prstGeom>
          <a:noFill/>
        </p:spPr>
        <p:txBody>
          <a:bodyPr wrap="square" rtlCol="0">
            <a:spAutoFit/>
          </a:bodyPr>
          <a:lstStyle/>
          <a:p>
            <a:r>
              <a:rPr lang="en-US" sz="914" dirty="0"/>
              <a:t>Nuclear Installation</a:t>
            </a:r>
          </a:p>
        </p:txBody>
      </p:sp>
      <p:sp>
        <p:nvSpPr>
          <p:cNvPr id="130" name="Isosceles Triangle 129">
            <a:extLst>
              <a:ext uri="{FF2B5EF4-FFF2-40B4-BE49-F238E27FC236}">
                <a16:creationId xmlns:a16="http://schemas.microsoft.com/office/drawing/2014/main" id="{2B6863FE-50CC-40EF-9E00-5D7E123219FE}"/>
              </a:ext>
            </a:extLst>
          </p:cNvPr>
          <p:cNvSpPr/>
          <p:nvPr/>
        </p:nvSpPr>
        <p:spPr>
          <a:xfrm rot="12093229">
            <a:off x="2865265" y="2839452"/>
            <a:ext cx="54320" cy="34840"/>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131" name="Isosceles Triangle 130">
            <a:extLst>
              <a:ext uri="{FF2B5EF4-FFF2-40B4-BE49-F238E27FC236}">
                <a16:creationId xmlns:a16="http://schemas.microsoft.com/office/drawing/2014/main" id="{846C02F2-76E8-C27E-EF3B-97F3F66C78A3}"/>
              </a:ext>
            </a:extLst>
          </p:cNvPr>
          <p:cNvSpPr/>
          <p:nvPr/>
        </p:nvSpPr>
        <p:spPr>
          <a:xfrm rot="11882336">
            <a:off x="3644872" y="2870560"/>
            <a:ext cx="56953" cy="34840"/>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72" dirty="0"/>
          </a:p>
        </p:txBody>
      </p:sp>
      <p:cxnSp>
        <p:nvCxnSpPr>
          <p:cNvPr id="3" name="Straight Arrow Connector 2">
            <a:extLst>
              <a:ext uri="{FF2B5EF4-FFF2-40B4-BE49-F238E27FC236}">
                <a16:creationId xmlns:a16="http://schemas.microsoft.com/office/drawing/2014/main" id="{7B94D8FD-7558-1281-93A9-BCAB259F76E3}"/>
              </a:ext>
            </a:extLst>
          </p:cNvPr>
          <p:cNvCxnSpPr>
            <a:cxnSpLocks/>
          </p:cNvCxnSpPr>
          <p:nvPr/>
        </p:nvCxnSpPr>
        <p:spPr>
          <a:xfrm flipV="1">
            <a:off x="933754" y="1981130"/>
            <a:ext cx="13984" cy="23482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8A08D618-A49B-97BD-ABC0-A0616437B41F}"/>
              </a:ext>
            </a:extLst>
          </p:cNvPr>
          <p:cNvSpPr>
            <a:spLocks noGrp="1"/>
          </p:cNvSpPr>
          <p:nvPr>
            <p:ph type="sldNum" sz="quarter" idx="12"/>
          </p:nvPr>
        </p:nvSpPr>
        <p:spPr>
          <a:xfrm>
            <a:off x="9151786" y="6244058"/>
            <a:ext cx="2743200" cy="365125"/>
          </a:xfrm>
        </p:spPr>
        <p:txBody>
          <a:bodyPr/>
          <a:lstStyle/>
          <a:p>
            <a:fld id="{23C6260E-304F-4BA0-8E11-6E941ACC6DAE}" type="slidenum">
              <a:rPr lang="en-US" smtClean="0"/>
              <a:pPr/>
              <a:t>5</a:t>
            </a:fld>
            <a:endParaRPr lang="en-US" dirty="0"/>
          </a:p>
        </p:txBody>
      </p:sp>
      <p:sp>
        <p:nvSpPr>
          <p:cNvPr id="72" name="Title 2">
            <a:extLst>
              <a:ext uri="{FF2B5EF4-FFF2-40B4-BE49-F238E27FC236}">
                <a16:creationId xmlns:a16="http://schemas.microsoft.com/office/drawing/2014/main" id="{498F32FC-7773-3EAF-C421-D281DC2334EB}"/>
              </a:ext>
            </a:extLst>
          </p:cNvPr>
          <p:cNvSpPr txBox="1">
            <a:spLocks/>
          </p:cNvSpPr>
          <p:nvPr/>
        </p:nvSpPr>
        <p:spPr>
          <a:xfrm>
            <a:off x="686466" y="434126"/>
            <a:ext cx="6633118" cy="544329"/>
          </a:xfrm>
          <a:prstGeom prst="rect">
            <a:avLst/>
          </a:prstGeom>
        </p:spPr>
        <p:txBody>
          <a:bodyPr vert="horz" lIns="91440" tIns="45720" rIns="91440" bIns="45720" rtlCol="0" anchor="ctr">
            <a:noAutofit/>
          </a:bodyPr>
          <a:lstStyle>
            <a:lvl1pPr algn="l" defTabSz="914400" rtl="0" eaLnBrk="1" latinLnBrk="0" hangingPunct="1">
              <a:lnSpc>
                <a:spcPct val="95000"/>
              </a:lnSpc>
              <a:spcBef>
                <a:spcPct val="0"/>
              </a:spcBef>
              <a:buNone/>
              <a:defRPr sz="3600" b="0" kern="1200">
                <a:solidFill>
                  <a:schemeClr val="tx2"/>
                </a:solidFill>
                <a:effectLst/>
                <a:latin typeface="+mj-lt"/>
                <a:ea typeface="+mj-ea"/>
                <a:cs typeface="+mj-cs"/>
              </a:defRPr>
            </a:lvl1pPr>
          </a:lstStyle>
          <a:p>
            <a:r>
              <a:rPr lang="en-US" sz="3200" dirty="0"/>
              <a:t>Atmospheric Release of Tritium: Similarities and Differences</a:t>
            </a:r>
          </a:p>
        </p:txBody>
      </p:sp>
      <p:sp>
        <p:nvSpPr>
          <p:cNvPr id="80" name="Rectangle 79">
            <a:extLst>
              <a:ext uri="{FF2B5EF4-FFF2-40B4-BE49-F238E27FC236}">
                <a16:creationId xmlns:a16="http://schemas.microsoft.com/office/drawing/2014/main" id="{F60BA6AA-219E-61AD-BDE5-65F9040EE0BE}"/>
              </a:ext>
            </a:extLst>
          </p:cNvPr>
          <p:cNvSpPr/>
          <p:nvPr/>
        </p:nvSpPr>
        <p:spPr>
          <a:xfrm>
            <a:off x="850899" y="4421981"/>
            <a:ext cx="5699917" cy="948130"/>
          </a:xfrm>
          <a:prstGeom prst="rect">
            <a:avLst/>
          </a:prstGeom>
          <a:solidFill>
            <a:srgbClr val="996633">
              <a:alpha val="47843"/>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Content Placeholder 2">
            <a:extLst>
              <a:ext uri="{FF2B5EF4-FFF2-40B4-BE49-F238E27FC236}">
                <a16:creationId xmlns:a16="http://schemas.microsoft.com/office/drawing/2014/main" id="{D27D8A7E-D2B7-42EA-4B18-A8D3D243593E}"/>
              </a:ext>
            </a:extLst>
          </p:cNvPr>
          <p:cNvSpPr txBox="1">
            <a:spLocks/>
          </p:cNvSpPr>
          <p:nvPr/>
        </p:nvSpPr>
        <p:spPr>
          <a:xfrm>
            <a:off x="6757420" y="128630"/>
            <a:ext cx="5137566" cy="5837199"/>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1800"/>
              </a:spcBef>
              <a:buClr>
                <a:schemeClr val="tx1"/>
              </a:buClr>
              <a:buFont typeface="Arial" panose="020B0604020202020204" pitchFamily="34" charset="0"/>
              <a:buChar char="•"/>
              <a:defRPr lang="en-US" sz="2800" kern="1200">
                <a:solidFill>
                  <a:srgbClr val="000000"/>
                </a:solidFill>
                <a:effectLst/>
                <a:latin typeface="+mn-lt"/>
                <a:ea typeface="+mn-ea"/>
                <a:cs typeface="+mn-cs"/>
              </a:defRPr>
            </a:lvl1pPr>
            <a:lvl2pPr marL="685800" indent="-228600" algn="l" defTabSz="914400" rtl="0" eaLnBrk="1" latinLnBrk="0" hangingPunct="1">
              <a:lnSpc>
                <a:spcPct val="95000"/>
              </a:lnSpc>
              <a:spcBef>
                <a:spcPts val="200"/>
              </a:spcBef>
              <a:buClr>
                <a:schemeClr val="tx2"/>
              </a:buClr>
              <a:buFont typeface="Arial" panose="020B0604020202020204" pitchFamily="34" charset="0"/>
              <a:buChar char="-"/>
              <a:defRPr lang="en-US" sz="2400" kern="1200">
                <a:solidFill>
                  <a:srgbClr val="000000"/>
                </a:solidFill>
                <a:effectLst/>
                <a:latin typeface="+mn-lt"/>
                <a:ea typeface="+mn-ea"/>
                <a:cs typeface="+mn-cs"/>
              </a:defRPr>
            </a:lvl2pPr>
            <a:lvl3pPr marL="1143000" indent="-228600" algn="l" defTabSz="914400" rtl="0" eaLnBrk="1" latinLnBrk="0" hangingPunct="1">
              <a:lnSpc>
                <a:spcPct val="95000"/>
              </a:lnSpc>
              <a:spcBef>
                <a:spcPts val="500"/>
              </a:spcBef>
              <a:buClr>
                <a:schemeClr val="tx2"/>
              </a:buClr>
              <a:buFont typeface="Wingdings" panose="05000000000000000000" pitchFamily="2" charset="2"/>
              <a:buChar char="§"/>
              <a:defRPr lang="en-US" sz="2000" kern="1200">
                <a:solidFill>
                  <a:srgbClr val="000000"/>
                </a:solidFill>
                <a:effectLst/>
                <a:latin typeface="+mn-lt"/>
                <a:ea typeface="+mn-ea"/>
                <a:cs typeface="+mn-cs"/>
              </a:defRPr>
            </a:lvl3pPr>
            <a:lvl4pPr marL="1600200" indent="-228600" algn="l" defTabSz="914400" rtl="0" eaLnBrk="1" latinLnBrk="0" hangingPunct="1">
              <a:lnSpc>
                <a:spcPct val="95000"/>
              </a:lnSpc>
              <a:spcBef>
                <a:spcPts val="500"/>
              </a:spcBef>
              <a:buClr>
                <a:schemeClr val="tx1"/>
              </a:buClr>
              <a:buFont typeface="Arial" panose="020B0604020202020204" pitchFamily="34" charset="0"/>
              <a:buChar char="•"/>
              <a:defRPr sz="1800" kern="1200">
                <a:solidFill>
                  <a:srgbClr val="000000"/>
                </a:solidFill>
                <a:effectLst/>
                <a:latin typeface="+mn-lt"/>
                <a:ea typeface="+mn-ea"/>
                <a:cs typeface="+mn-cs"/>
              </a:defRPr>
            </a:lvl4pPr>
            <a:lvl5pPr marL="2057400" indent="-228600" algn="l" defTabSz="914400" rtl="0" eaLnBrk="1" latinLnBrk="0" hangingPunct="1">
              <a:lnSpc>
                <a:spcPct val="95000"/>
              </a:lnSpc>
              <a:spcBef>
                <a:spcPts val="500"/>
              </a:spcBef>
              <a:buClr>
                <a:schemeClr val="tx1"/>
              </a:buClr>
              <a:buFont typeface="Arial" panose="020B0604020202020204" pitchFamily="34" charset="0"/>
              <a:buChar char="•"/>
              <a:defRPr sz="1800" kern="1200">
                <a:solidFill>
                  <a:srgbClr val="000000"/>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t>Similarities to other radionuclides</a:t>
            </a:r>
            <a:r>
              <a:rPr lang="en-US" sz="2000" dirty="0"/>
              <a:t>:</a:t>
            </a:r>
          </a:p>
          <a:p>
            <a:pPr marL="444500" lvl="1" indent="-174625"/>
            <a:r>
              <a:rPr lang="en-US" sz="2000" dirty="0"/>
              <a:t>Source term characteristics</a:t>
            </a:r>
          </a:p>
          <a:p>
            <a:pPr marL="444500" lvl="1" indent="-174625"/>
            <a:r>
              <a:rPr lang="en-US" sz="2000" dirty="0"/>
              <a:t>Atmospheric dispersion</a:t>
            </a:r>
          </a:p>
          <a:p>
            <a:pPr marL="444500" lvl="1" indent="-174625"/>
            <a:r>
              <a:rPr lang="en-US" sz="2000" dirty="0"/>
              <a:t>Time frames of interest (acute &amp; long-term)</a:t>
            </a:r>
          </a:p>
          <a:p>
            <a:pPr marL="0" indent="-187325"/>
            <a:r>
              <a:rPr lang="en-US" sz="2200" dirty="0"/>
              <a:t>Differences:</a:t>
            </a:r>
          </a:p>
          <a:p>
            <a:pPr marL="457200" lvl="1" indent="-187325"/>
            <a:r>
              <a:rPr lang="en-US" sz="2000" dirty="0"/>
              <a:t>Interaction with biosphere</a:t>
            </a:r>
          </a:p>
          <a:p>
            <a:pPr marL="457200" lvl="1" indent="-187325"/>
            <a:r>
              <a:rPr lang="en-US" sz="2000" dirty="0"/>
              <a:t>Subsequent secondary, area sources</a:t>
            </a:r>
          </a:p>
          <a:p>
            <a:pPr marL="0" indent="-187325"/>
            <a:endParaRPr lang="en-US" sz="2600" dirty="0"/>
          </a:p>
          <a:p>
            <a:pPr marL="0" indent="-187325"/>
            <a:endParaRPr lang="en-US" sz="2600" dirty="0"/>
          </a:p>
          <a:p>
            <a:pPr marL="0" indent="-187325"/>
            <a:endParaRPr lang="en-US" sz="2600" dirty="0"/>
          </a:p>
          <a:p>
            <a:pPr marL="0" indent="-187325"/>
            <a:endParaRPr lang="en-US" sz="2200" dirty="0"/>
          </a:p>
          <a:p>
            <a:pPr marL="0" indent="-187325"/>
            <a:r>
              <a:rPr lang="en-US" sz="2200" dirty="0"/>
              <a:t>Recognize major transfer processes in the biospheric environment (soil, plant and animal) after release</a:t>
            </a:r>
          </a:p>
          <a:p>
            <a:pPr marL="0" indent="-187325"/>
            <a:endParaRPr lang="en-US" sz="2200" dirty="0"/>
          </a:p>
          <a:p>
            <a:endParaRPr lang="en-US" sz="2400" dirty="0"/>
          </a:p>
          <a:p>
            <a:endParaRPr lang="en-US" sz="2400" dirty="0"/>
          </a:p>
          <a:p>
            <a:endParaRPr lang="en-US" sz="2400" dirty="0"/>
          </a:p>
        </p:txBody>
      </p:sp>
      <p:pic>
        <p:nvPicPr>
          <p:cNvPr id="95" name="Picture 94">
            <a:extLst>
              <a:ext uri="{FF2B5EF4-FFF2-40B4-BE49-F238E27FC236}">
                <a16:creationId xmlns:a16="http://schemas.microsoft.com/office/drawing/2014/main" id="{A960FE15-7171-02B0-6937-FD2057FD4AFD}"/>
              </a:ext>
            </a:extLst>
          </p:cNvPr>
          <p:cNvPicPr>
            <a:picLocks noChangeAspect="1"/>
          </p:cNvPicPr>
          <p:nvPr/>
        </p:nvPicPr>
        <p:blipFill>
          <a:blip r:embed="rId15"/>
          <a:stretch>
            <a:fillRect/>
          </a:stretch>
        </p:blipFill>
        <p:spPr>
          <a:xfrm rot="5400000">
            <a:off x="8360778" y="2183127"/>
            <a:ext cx="2309857" cy="4085369"/>
          </a:xfrm>
          <a:prstGeom prst="rect">
            <a:avLst/>
          </a:prstGeom>
          <a:ln w="19050">
            <a:solidFill>
              <a:schemeClr val="tx1"/>
            </a:solidFill>
          </a:ln>
        </p:spPr>
      </p:pic>
      <p:sp>
        <p:nvSpPr>
          <p:cNvPr id="96" name="TextBox 95">
            <a:extLst>
              <a:ext uri="{FF2B5EF4-FFF2-40B4-BE49-F238E27FC236}">
                <a16:creationId xmlns:a16="http://schemas.microsoft.com/office/drawing/2014/main" id="{C4070DE5-9003-9264-312E-B56A2764A46D}"/>
              </a:ext>
            </a:extLst>
          </p:cNvPr>
          <p:cNvSpPr txBox="1"/>
          <p:nvPr/>
        </p:nvSpPr>
        <p:spPr>
          <a:xfrm>
            <a:off x="9482844" y="4938793"/>
            <a:ext cx="2081084" cy="369332"/>
          </a:xfrm>
          <a:prstGeom prst="rect">
            <a:avLst/>
          </a:prstGeom>
          <a:solidFill>
            <a:schemeClr val="bg1"/>
          </a:solidFill>
          <a:ln w="3175">
            <a:solidFill>
              <a:schemeClr val="tx1"/>
            </a:solidFill>
          </a:ln>
        </p:spPr>
        <p:txBody>
          <a:bodyPr wrap="square" rtlCol="0">
            <a:spAutoFit/>
          </a:bodyPr>
          <a:lstStyle/>
          <a:p>
            <a:r>
              <a:rPr lang="en-US" dirty="0"/>
              <a:t>Ref. 3:  </a:t>
            </a:r>
            <a:r>
              <a:rPr lang="en-US" dirty="0" err="1"/>
              <a:t>KfK</a:t>
            </a:r>
            <a:r>
              <a:rPr lang="en-US" dirty="0"/>
              <a:t> 4605</a:t>
            </a:r>
          </a:p>
        </p:txBody>
      </p:sp>
      <p:sp>
        <p:nvSpPr>
          <p:cNvPr id="2" name="Footer Placeholder 7">
            <a:extLst>
              <a:ext uri="{FF2B5EF4-FFF2-40B4-BE49-F238E27FC236}">
                <a16:creationId xmlns:a16="http://schemas.microsoft.com/office/drawing/2014/main" id="{C042C0D8-61B0-B8C0-4645-9D07FBE8F03E}"/>
              </a:ext>
            </a:extLst>
          </p:cNvPr>
          <p:cNvSpPr>
            <a:spLocks noGrp="1"/>
          </p:cNvSpPr>
          <p:nvPr>
            <p:ph type="ftr" sz="quarter" idx="11"/>
          </p:nvPr>
        </p:nvSpPr>
        <p:spPr>
          <a:xfrm>
            <a:off x="610700" y="6299859"/>
            <a:ext cx="4114800" cy="365125"/>
          </a:xfrm>
        </p:spPr>
        <p:txBody>
          <a:bodyPr/>
          <a:lstStyle/>
          <a:p>
            <a:r>
              <a:rPr lang="en-US" sz="1400" dirty="0"/>
              <a:t>IMUG 2023</a:t>
            </a:r>
          </a:p>
        </p:txBody>
      </p:sp>
      <p:sp>
        <p:nvSpPr>
          <p:cNvPr id="10" name="TextBox 9">
            <a:extLst>
              <a:ext uri="{FF2B5EF4-FFF2-40B4-BE49-F238E27FC236}">
                <a16:creationId xmlns:a16="http://schemas.microsoft.com/office/drawing/2014/main" id="{E058388D-376A-82AA-2D04-F3BBB1A1A039}"/>
              </a:ext>
            </a:extLst>
          </p:cNvPr>
          <p:cNvSpPr txBox="1"/>
          <p:nvPr/>
        </p:nvSpPr>
        <p:spPr>
          <a:xfrm>
            <a:off x="789051" y="5364110"/>
            <a:ext cx="6201705" cy="584775"/>
          </a:xfrm>
          <a:prstGeom prst="rect">
            <a:avLst/>
          </a:prstGeom>
          <a:noFill/>
        </p:spPr>
        <p:txBody>
          <a:bodyPr wrap="square" rtlCol="0">
            <a:spAutoFit/>
          </a:bodyPr>
          <a:lstStyle/>
          <a:p>
            <a:r>
              <a:rPr lang="en-US" sz="1600" dirty="0">
                <a:solidFill>
                  <a:srgbClr val="000000"/>
                </a:solidFill>
              </a:rPr>
              <a:t>( ) Based on Raskob, Description of the New Version 4.0 of the Tritium Model UFOTRI Including User Guide, </a:t>
            </a:r>
            <a:r>
              <a:rPr lang="en-US" sz="1600" dirty="0" err="1">
                <a:solidFill>
                  <a:srgbClr val="000000"/>
                </a:solidFill>
              </a:rPr>
              <a:t>KfK</a:t>
            </a:r>
            <a:r>
              <a:rPr lang="en-US" sz="1600" dirty="0">
                <a:solidFill>
                  <a:srgbClr val="000000"/>
                </a:solidFill>
              </a:rPr>
              <a:t> 5194 (1993)</a:t>
            </a:r>
          </a:p>
        </p:txBody>
      </p:sp>
      <p:cxnSp>
        <p:nvCxnSpPr>
          <p:cNvPr id="11" name="Straight Arrow Connector 10">
            <a:extLst>
              <a:ext uri="{FF2B5EF4-FFF2-40B4-BE49-F238E27FC236}">
                <a16:creationId xmlns:a16="http://schemas.microsoft.com/office/drawing/2014/main" id="{26F240CC-3164-A356-89EC-BCA76180D492}"/>
              </a:ext>
            </a:extLst>
          </p:cNvPr>
          <p:cNvCxnSpPr/>
          <p:nvPr/>
        </p:nvCxnSpPr>
        <p:spPr>
          <a:xfrm flipV="1">
            <a:off x="988032" y="5451541"/>
            <a:ext cx="0" cy="204956"/>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950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369099" y="78640"/>
            <a:ext cx="10695408" cy="890361"/>
          </a:xfrm>
        </p:spPr>
        <p:txBody>
          <a:bodyPr>
            <a:normAutofit/>
          </a:bodyPr>
          <a:lstStyle/>
          <a:p>
            <a:r>
              <a:rPr lang="en-US" dirty="0"/>
              <a:t>Key Considerations for Contemporary Applications</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8661400" y="6126842"/>
            <a:ext cx="2743200" cy="365125"/>
          </a:xfrm>
        </p:spPr>
        <p:txBody>
          <a:bodyPr/>
          <a:lstStyle/>
          <a:p>
            <a:fld id="{23C6260E-304F-4BA0-8E11-6E941ACC6DAE}" type="slidenum">
              <a:rPr lang="en-US" smtClean="0"/>
              <a:pPr/>
              <a:t>6</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369099" y="875597"/>
            <a:ext cx="10933702" cy="5106806"/>
          </a:xfrm>
        </p:spPr>
        <p:txBody>
          <a:bodyPr>
            <a:noAutofit/>
          </a:bodyPr>
          <a:lstStyle/>
          <a:p>
            <a:pPr marL="514350" indent="-514350">
              <a:buFont typeface="+mj-lt"/>
              <a:buAutoNum type="arabicPeriod"/>
            </a:pPr>
            <a:r>
              <a:rPr lang="en-US" sz="2000" dirty="0"/>
              <a:t>What type of source term does the ACA need to address?</a:t>
            </a:r>
          </a:p>
          <a:p>
            <a:pPr marL="914400" lvl="1" indent="-457200">
              <a:buFont typeface="+mj-lt"/>
              <a:buAutoNum type="alphaLcPeriod"/>
            </a:pPr>
            <a:r>
              <a:rPr lang="en-US" sz="1800" dirty="0"/>
              <a:t>Tritium water vapor (HTO), Tritium gas (HT), Special Tritium Compounds (STCs), Others</a:t>
            </a:r>
          </a:p>
          <a:p>
            <a:pPr marL="914400" lvl="1" indent="-457200">
              <a:buFont typeface="+mj-lt"/>
              <a:buAutoNum type="alphaLcPeriod"/>
            </a:pPr>
            <a:r>
              <a:rPr lang="en-US" sz="1800" dirty="0"/>
              <a:t>Fission and/or activation product radionuclides</a:t>
            </a:r>
          </a:p>
          <a:p>
            <a:pPr marL="914400" lvl="1" indent="-457200">
              <a:buFont typeface="+mj-lt"/>
              <a:buAutoNum type="alphaLcPeriod"/>
            </a:pPr>
            <a:r>
              <a:rPr lang="en-US" sz="1800" dirty="0"/>
              <a:t>Both</a:t>
            </a:r>
          </a:p>
          <a:p>
            <a:pPr marL="514350" indent="-514350">
              <a:spcBef>
                <a:spcPts val="600"/>
              </a:spcBef>
              <a:buFont typeface="+mj-lt"/>
              <a:buAutoNum type="arabicPeriod"/>
            </a:pPr>
            <a:r>
              <a:rPr lang="en-US" sz="2000" dirty="0"/>
              <a:t>Are there region of transport and dose conversion factor (DCF) data available for the tritium species?</a:t>
            </a:r>
          </a:p>
          <a:p>
            <a:pPr marL="914400" lvl="1" indent="-457200">
              <a:buFont typeface="+mj-lt"/>
              <a:buAutoNum type="alphaLcPeriod"/>
            </a:pPr>
            <a:r>
              <a:rPr lang="en-US" sz="1800" dirty="0"/>
              <a:t>HTO, HT</a:t>
            </a:r>
          </a:p>
          <a:p>
            <a:pPr marL="914400" lvl="1" indent="-457200">
              <a:buFont typeface="+mj-lt"/>
              <a:buAutoNum type="alphaLcPeriod"/>
            </a:pPr>
            <a:r>
              <a:rPr lang="en-US" sz="1800" dirty="0"/>
              <a:t>OBT</a:t>
            </a:r>
          </a:p>
          <a:p>
            <a:pPr marL="914400" lvl="1" indent="-457200">
              <a:buFont typeface="+mj-lt"/>
              <a:buAutoNum type="alphaLcPeriod"/>
            </a:pPr>
            <a:r>
              <a:rPr lang="en-US" sz="1800" dirty="0"/>
              <a:t>STCs</a:t>
            </a:r>
          </a:p>
          <a:p>
            <a:pPr marL="914400" lvl="1" indent="-457200">
              <a:buFont typeface="+mj-lt"/>
              <a:buAutoNum type="alphaLcPeriod"/>
            </a:pPr>
            <a:r>
              <a:rPr lang="en-US" sz="1800" dirty="0"/>
              <a:t>Others</a:t>
            </a:r>
          </a:p>
          <a:p>
            <a:pPr marL="514350" indent="-514350">
              <a:spcBef>
                <a:spcPts val="600"/>
              </a:spcBef>
              <a:buFont typeface="+mj-lt"/>
              <a:buAutoNum type="arabicPeriod"/>
            </a:pPr>
            <a:r>
              <a:rPr lang="en-US" sz="2000" dirty="0"/>
              <a:t>Is the analysis for an Deterministic or Probabilistic application?</a:t>
            </a:r>
          </a:p>
          <a:p>
            <a:pPr marL="514350" indent="-514350">
              <a:spcBef>
                <a:spcPts val="600"/>
              </a:spcBef>
              <a:buFont typeface="+mj-lt"/>
              <a:buAutoNum type="arabicPeriod"/>
            </a:pPr>
            <a:r>
              <a:rPr lang="en-US" sz="2000" dirty="0"/>
              <a:t>What phases of the accident release environment are analyzed and area/zone of interest?</a:t>
            </a:r>
          </a:p>
          <a:p>
            <a:pPr marL="971550" lvl="1" indent="-514350">
              <a:buFont typeface="+mj-lt"/>
              <a:buAutoNum type="alphaLcPeriod"/>
            </a:pPr>
            <a:r>
              <a:rPr lang="en-US" sz="1800" dirty="0"/>
              <a:t>Acute</a:t>
            </a:r>
          </a:p>
          <a:p>
            <a:pPr marL="971550" lvl="1" indent="-514350">
              <a:buFont typeface="+mj-lt"/>
              <a:buAutoNum type="alphaLcPeriod"/>
            </a:pPr>
            <a:r>
              <a:rPr lang="en-US" sz="1800" dirty="0"/>
              <a:t>Long-term</a:t>
            </a:r>
          </a:p>
          <a:p>
            <a:pPr marL="971550" lvl="1" indent="-514350">
              <a:buFont typeface="+mj-lt"/>
              <a:buAutoNum type="alphaLcPeriod"/>
            </a:pPr>
            <a:r>
              <a:rPr lang="en-US" sz="1800" dirty="0"/>
              <a:t>Both</a:t>
            </a:r>
          </a:p>
          <a:p>
            <a:pPr marL="514350" indent="-514350">
              <a:spcBef>
                <a:spcPts val="600"/>
              </a:spcBef>
              <a:buFont typeface="+mj-lt"/>
              <a:buAutoNum type="arabicPeriod"/>
            </a:pPr>
            <a:r>
              <a:rPr lang="en-US" sz="2000" dirty="0"/>
              <a:t>What site-specificity and regional data/characteristics are available?</a:t>
            </a:r>
          </a:p>
          <a:p>
            <a:pPr marL="914400" lvl="1" indent="-457200">
              <a:buFont typeface="+mj-lt"/>
              <a:buAutoNum type="alphaLcPeriod"/>
            </a:pPr>
            <a:r>
              <a:rPr lang="en-US" sz="1800" dirty="0"/>
              <a:t>Generic</a:t>
            </a:r>
          </a:p>
          <a:p>
            <a:pPr marL="914400" lvl="1" indent="-457200">
              <a:buFont typeface="+mj-lt"/>
              <a:buAutoNum type="alphaLcPeriod"/>
            </a:pPr>
            <a:r>
              <a:rPr lang="en-US" sz="1800" dirty="0"/>
              <a:t>Site/Regional</a:t>
            </a:r>
          </a:p>
        </p:txBody>
      </p:sp>
      <p:sp>
        <p:nvSpPr>
          <p:cNvPr id="2" name="Footer Placeholder 7">
            <a:extLst>
              <a:ext uri="{FF2B5EF4-FFF2-40B4-BE49-F238E27FC236}">
                <a16:creationId xmlns:a16="http://schemas.microsoft.com/office/drawing/2014/main" id="{EC9C0729-EDF3-8E90-FA66-0C5A4FE4861E}"/>
              </a:ext>
            </a:extLst>
          </p:cNvPr>
          <p:cNvSpPr>
            <a:spLocks noGrp="1"/>
          </p:cNvSpPr>
          <p:nvPr>
            <p:ph type="ftr" sz="quarter" idx="11"/>
          </p:nvPr>
        </p:nvSpPr>
        <p:spPr>
          <a:xfrm>
            <a:off x="563638" y="6309405"/>
            <a:ext cx="4114800" cy="365125"/>
          </a:xfrm>
        </p:spPr>
        <p:txBody>
          <a:bodyPr/>
          <a:lstStyle/>
          <a:p>
            <a:r>
              <a:rPr lang="en-US" sz="1400" dirty="0"/>
              <a:t>IMUG 2023</a:t>
            </a:r>
          </a:p>
        </p:txBody>
      </p:sp>
    </p:spTree>
    <p:extLst>
      <p:ext uri="{BB962C8B-B14F-4D97-AF65-F5344CB8AC3E}">
        <p14:creationId xmlns:p14="http://schemas.microsoft.com/office/powerpoint/2010/main" val="359279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456" y="203047"/>
            <a:ext cx="6224839" cy="1325563"/>
          </a:xfrm>
        </p:spPr>
        <p:txBody>
          <a:bodyPr>
            <a:normAutofit/>
          </a:bodyPr>
          <a:lstStyle/>
          <a:p>
            <a:r>
              <a:rPr lang="en-US" sz="2800" dirty="0">
                <a:solidFill>
                  <a:srgbClr val="000000"/>
                </a:solidFill>
              </a:rPr>
              <a:t>Modularization of Tritium Release:</a:t>
            </a:r>
            <a:br>
              <a:rPr lang="en-US" sz="2800" dirty="0">
                <a:solidFill>
                  <a:srgbClr val="000000"/>
                </a:solidFill>
              </a:rPr>
            </a:br>
            <a:r>
              <a:rPr lang="en-US" sz="2800" dirty="0">
                <a:solidFill>
                  <a:srgbClr val="000000"/>
                </a:solidFill>
              </a:rPr>
              <a:t>Acute and Late Phases</a:t>
            </a:r>
          </a:p>
        </p:txBody>
      </p:sp>
      <p:sp>
        <p:nvSpPr>
          <p:cNvPr id="4" name="Title 1">
            <a:extLst>
              <a:ext uri="{FF2B5EF4-FFF2-40B4-BE49-F238E27FC236}">
                <a16:creationId xmlns:a16="http://schemas.microsoft.com/office/drawing/2014/main" id="{A3A1138F-A1DB-EB1F-E17A-BEAB02F4B15D}"/>
              </a:ext>
            </a:extLst>
          </p:cNvPr>
          <p:cNvSpPr txBox="1">
            <a:spLocks/>
          </p:cNvSpPr>
          <p:nvPr/>
        </p:nvSpPr>
        <p:spPr>
          <a:xfrm>
            <a:off x="1240620" y="384270"/>
            <a:ext cx="4871787" cy="270400"/>
          </a:xfrm>
          <a:prstGeom prst="rect">
            <a:avLst/>
          </a:prstGeom>
        </p:spPr>
        <p:txBody>
          <a:bodyPr vert="horz" lIns="91440" tIns="45720" rIns="91440" bIns="45720" rtlCol="0" anchor="ctr">
            <a:noAutofit/>
          </a:bodyPr>
          <a:lstStyle>
            <a:lvl1pPr algn="l" defTabSz="914400" rtl="0" eaLnBrk="1" latinLnBrk="0" hangingPunct="1">
              <a:lnSpc>
                <a:spcPct val="95000"/>
              </a:lnSpc>
              <a:spcBef>
                <a:spcPct val="0"/>
              </a:spcBef>
              <a:buNone/>
              <a:defRPr sz="3600" b="0" kern="1200">
                <a:solidFill>
                  <a:schemeClr val="tx2"/>
                </a:solidFill>
                <a:effectLst/>
                <a:latin typeface="+mj-lt"/>
                <a:ea typeface="+mj-ea"/>
                <a:cs typeface="+mj-cs"/>
              </a:defRPr>
            </a:lvl1pPr>
          </a:lstStyle>
          <a:p>
            <a:endParaRPr lang="en-US" sz="1219" dirty="0">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46F5CA80-E03A-D5A6-DC05-F307CE186479}"/>
              </a:ext>
            </a:extLst>
          </p:cNvPr>
          <p:cNvSpPr/>
          <p:nvPr/>
        </p:nvSpPr>
        <p:spPr>
          <a:xfrm>
            <a:off x="7014166" y="509143"/>
            <a:ext cx="1668576" cy="234538"/>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6" name="TextBox 5">
            <a:extLst>
              <a:ext uri="{FF2B5EF4-FFF2-40B4-BE49-F238E27FC236}">
                <a16:creationId xmlns:a16="http://schemas.microsoft.com/office/drawing/2014/main" id="{FC4F9AD5-E8B4-9648-3AE3-1E801F13224F}"/>
              </a:ext>
            </a:extLst>
          </p:cNvPr>
          <p:cNvSpPr txBox="1"/>
          <p:nvPr/>
        </p:nvSpPr>
        <p:spPr>
          <a:xfrm>
            <a:off x="7045709" y="501641"/>
            <a:ext cx="1562126" cy="256545"/>
          </a:xfrm>
          <a:prstGeom prst="rect">
            <a:avLst/>
          </a:prstGeom>
          <a:noFill/>
        </p:spPr>
        <p:txBody>
          <a:bodyPr wrap="square" rtlCol="0">
            <a:spAutoFit/>
          </a:bodyPr>
          <a:lstStyle/>
          <a:p>
            <a:pPr algn="ctr"/>
            <a:r>
              <a:rPr lang="en-US" sz="1067" b="1" dirty="0">
                <a:latin typeface="Arial" panose="020B0604020202020204" pitchFamily="34" charset="0"/>
                <a:cs typeface="Arial" panose="020B0604020202020204" pitchFamily="34" charset="0"/>
              </a:rPr>
              <a:t>1. Source Term</a:t>
            </a:r>
          </a:p>
        </p:txBody>
      </p:sp>
      <p:sp>
        <p:nvSpPr>
          <p:cNvPr id="7" name="Rectangle 6">
            <a:extLst>
              <a:ext uri="{FF2B5EF4-FFF2-40B4-BE49-F238E27FC236}">
                <a16:creationId xmlns:a16="http://schemas.microsoft.com/office/drawing/2014/main" id="{E0CCD00A-1DC2-12C3-A186-EBADD6EC48A4}"/>
              </a:ext>
            </a:extLst>
          </p:cNvPr>
          <p:cNvSpPr/>
          <p:nvPr/>
        </p:nvSpPr>
        <p:spPr>
          <a:xfrm>
            <a:off x="7014167" y="940138"/>
            <a:ext cx="1668576" cy="474615"/>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8" name="TextBox 7">
            <a:extLst>
              <a:ext uri="{FF2B5EF4-FFF2-40B4-BE49-F238E27FC236}">
                <a16:creationId xmlns:a16="http://schemas.microsoft.com/office/drawing/2014/main" id="{0EF170F6-18DA-61EE-8F4F-79F6583B48A2}"/>
              </a:ext>
            </a:extLst>
          </p:cNvPr>
          <p:cNvSpPr txBox="1"/>
          <p:nvPr/>
        </p:nvSpPr>
        <p:spPr>
          <a:xfrm>
            <a:off x="6986153" y="963304"/>
            <a:ext cx="1724601" cy="410433"/>
          </a:xfrm>
          <a:prstGeom prst="rect">
            <a:avLst/>
          </a:prstGeom>
          <a:noFill/>
        </p:spPr>
        <p:txBody>
          <a:bodyPr wrap="square" rtlCol="0">
            <a:spAutoFit/>
          </a:bodyPr>
          <a:lstStyle/>
          <a:p>
            <a:pPr algn="ctr"/>
            <a:r>
              <a:rPr lang="en-US" sz="1067" b="1" dirty="0">
                <a:latin typeface="Arial" panose="020B0604020202020204" pitchFamily="34" charset="0"/>
                <a:cs typeface="Arial" panose="020B0604020202020204" pitchFamily="34" charset="0"/>
              </a:rPr>
              <a:t>2</a:t>
            </a:r>
            <a:r>
              <a:rPr lang="en-US" sz="1000" b="1" dirty="0">
                <a:latin typeface="Arial" panose="020B0604020202020204" pitchFamily="34" charset="0"/>
                <a:cs typeface="Arial" panose="020B0604020202020204" pitchFamily="34" charset="0"/>
              </a:rPr>
              <a:t>. Dispersion Model and Site Meteorological Data</a:t>
            </a:r>
          </a:p>
        </p:txBody>
      </p:sp>
      <p:sp>
        <p:nvSpPr>
          <p:cNvPr id="9" name="Rectangle 8">
            <a:extLst>
              <a:ext uri="{FF2B5EF4-FFF2-40B4-BE49-F238E27FC236}">
                <a16:creationId xmlns:a16="http://schemas.microsoft.com/office/drawing/2014/main" id="{B5FBDEB3-EBAF-89CF-412F-6A775C38DBCD}"/>
              </a:ext>
            </a:extLst>
          </p:cNvPr>
          <p:cNvSpPr/>
          <p:nvPr/>
        </p:nvSpPr>
        <p:spPr>
          <a:xfrm>
            <a:off x="6995593" y="1588136"/>
            <a:ext cx="1724602" cy="436088"/>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10" name="TextBox 9">
            <a:extLst>
              <a:ext uri="{FF2B5EF4-FFF2-40B4-BE49-F238E27FC236}">
                <a16:creationId xmlns:a16="http://schemas.microsoft.com/office/drawing/2014/main" id="{2394381E-B919-FFBA-803B-B6F5B9DC90BA}"/>
              </a:ext>
            </a:extLst>
          </p:cNvPr>
          <p:cNvSpPr txBox="1"/>
          <p:nvPr/>
        </p:nvSpPr>
        <p:spPr>
          <a:xfrm>
            <a:off x="6958141" y="1584889"/>
            <a:ext cx="1724601" cy="420756"/>
          </a:xfrm>
          <a:prstGeom prst="rect">
            <a:avLst/>
          </a:prstGeom>
          <a:noFill/>
        </p:spPr>
        <p:txBody>
          <a:bodyPr wrap="square" rtlCol="0">
            <a:spAutoFit/>
          </a:bodyPr>
          <a:lstStyle/>
          <a:p>
            <a:pPr algn="ctr"/>
            <a:r>
              <a:rPr lang="en-US" sz="1067" b="1" dirty="0">
                <a:latin typeface="Arial" panose="020B0604020202020204" pitchFamily="34" charset="0"/>
                <a:cs typeface="Arial" panose="020B0604020202020204" pitchFamily="34" charset="0"/>
              </a:rPr>
              <a:t>3. Site Grid and Region of Transport Model</a:t>
            </a:r>
          </a:p>
        </p:txBody>
      </p:sp>
      <p:sp>
        <p:nvSpPr>
          <p:cNvPr id="13" name="Rectangle 12">
            <a:extLst>
              <a:ext uri="{FF2B5EF4-FFF2-40B4-BE49-F238E27FC236}">
                <a16:creationId xmlns:a16="http://schemas.microsoft.com/office/drawing/2014/main" id="{B13044F7-1C79-D37B-5004-D32E2FE10DF0}"/>
              </a:ext>
            </a:extLst>
          </p:cNvPr>
          <p:cNvSpPr/>
          <p:nvPr/>
        </p:nvSpPr>
        <p:spPr>
          <a:xfrm>
            <a:off x="7064398" y="5266074"/>
            <a:ext cx="1708925" cy="398714"/>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14" name="TextBox 13">
            <a:extLst>
              <a:ext uri="{FF2B5EF4-FFF2-40B4-BE49-F238E27FC236}">
                <a16:creationId xmlns:a16="http://schemas.microsoft.com/office/drawing/2014/main" id="{00951745-A89B-96C9-FC73-4C5901E5159E}"/>
              </a:ext>
            </a:extLst>
          </p:cNvPr>
          <p:cNvSpPr txBox="1"/>
          <p:nvPr/>
        </p:nvSpPr>
        <p:spPr>
          <a:xfrm>
            <a:off x="6965146" y="5220905"/>
            <a:ext cx="1846026" cy="420756"/>
          </a:xfrm>
          <a:prstGeom prst="rect">
            <a:avLst/>
          </a:prstGeom>
          <a:noFill/>
          <a:ln w="28575">
            <a:noFill/>
          </a:ln>
        </p:spPr>
        <p:txBody>
          <a:bodyPr wrap="square" rtlCol="0">
            <a:spAutoFit/>
          </a:bodyPr>
          <a:lstStyle/>
          <a:p>
            <a:pPr algn="ctr"/>
            <a:r>
              <a:rPr lang="en-US" sz="1067" b="1" dirty="0">
                <a:latin typeface="Arial" panose="020B0604020202020204" pitchFamily="34" charset="0"/>
                <a:cs typeface="Arial" panose="020B0604020202020204" pitchFamily="34" charset="0"/>
              </a:rPr>
              <a:t>A. Software Quality Assurance and Site V&amp;V</a:t>
            </a:r>
          </a:p>
        </p:txBody>
      </p:sp>
      <p:sp>
        <p:nvSpPr>
          <p:cNvPr id="15" name="TextBox 14">
            <a:extLst>
              <a:ext uri="{FF2B5EF4-FFF2-40B4-BE49-F238E27FC236}">
                <a16:creationId xmlns:a16="http://schemas.microsoft.com/office/drawing/2014/main" id="{85B22771-120C-1FF1-82EA-3124F4A7806F}"/>
              </a:ext>
            </a:extLst>
          </p:cNvPr>
          <p:cNvSpPr txBox="1"/>
          <p:nvPr/>
        </p:nvSpPr>
        <p:spPr>
          <a:xfrm>
            <a:off x="9489670" y="5292964"/>
            <a:ext cx="1561664" cy="420756"/>
          </a:xfrm>
          <a:prstGeom prst="rect">
            <a:avLst/>
          </a:prstGeom>
          <a:solidFill>
            <a:schemeClr val="accent1">
              <a:lumMod val="40000"/>
              <a:lumOff val="60000"/>
            </a:schemeClr>
          </a:solidFill>
          <a:ln w="28575">
            <a:solidFill>
              <a:schemeClr val="tx1"/>
            </a:solidFill>
          </a:ln>
        </p:spPr>
        <p:txBody>
          <a:bodyPr wrap="square" rtlCol="0">
            <a:spAutoFit/>
          </a:bodyPr>
          <a:lstStyle/>
          <a:p>
            <a:pPr algn="ctr"/>
            <a:r>
              <a:rPr lang="en-US" sz="1067" b="1" dirty="0">
                <a:latin typeface="Arial" panose="020B0604020202020204" pitchFamily="34" charset="0"/>
                <a:cs typeface="Arial" panose="020B0604020202020204" pitchFamily="34" charset="0"/>
              </a:rPr>
              <a:t>B. Sensitivity &amp; Uncertainty Analysis</a:t>
            </a:r>
          </a:p>
        </p:txBody>
      </p:sp>
      <p:sp>
        <p:nvSpPr>
          <p:cNvPr id="16" name="Rectangle 15">
            <a:extLst>
              <a:ext uri="{FF2B5EF4-FFF2-40B4-BE49-F238E27FC236}">
                <a16:creationId xmlns:a16="http://schemas.microsoft.com/office/drawing/2014/main" id="{B7AF8E9A-163D-E444-2398-0157F09CEAE9}"/>
              </a:ext>
            </a:extLst>
          </p:cNvPr>
          <p:cNvSpPr/>
          <p:nvPr/>
        </p:nvSpPr>
        <p:spPr>
          <a:xfrm>
            <a:off x="9878110" y="3828614"/>
            <a:ext cx="1169271" cy="727067"/>
          </a:xfrm>
          <a:prstGeom prst="rect">
            <a:avLst/>
          </a:prstGeom>
          <a:solidFill>
            <a:schemeClr val="accent1">
              <a:lumMod val="40000"/>
              <a:lumOff val="60000"/>
            </a:schemeClr>
          </a:solid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17" name="TextBox 16">
            <a:extLst>
              <a:ext uri="{FF2B5EF4-FFF2-40B4-BE49-F238E27FC236}">
                <a16:creationId xmlns:a16="http://schemas.microsoft.com/office/drawing/2014/main" id="{DC84217A-6800-F27B-DD47-279E756EA5A5}"/>
              </a:ext>
            </a:extLst>
          </p:cNvPr>
          <p:cNvSpPr txBox="1"/>
          <p:nvPr/>
        </p:nvSpPr>
        <p:spPr>
          <a:xfrm>
            <a:off x="9790455" y="3844925"/>
            <a:ext cx="1414956" cy="749179"/>
          </a:xfrm>
          <a:prstGeom prst="rect">
            <a:avLst/>
          </a:prstGeom>
          <a:noFill/>
          <a:ln>
            <a:noFill/>
            <a:prstDash val="solid"/>
          </a:ln>
        </p:spPr>
        <p:txBody>
          <a:bodyPr wrap="square" rtlCol="0">
            <a:spAutoFit/>
          </a:bodyPr>
          <a:lstStyle/>
          <a:p>
            <a:pPr algn="ctr"/>
            <a:r>
              <a:rPr lang="en-US" sz="1067" b="1" dirty="0">
                <a:latin typeface="Arial" panose="020B0604020202020204" pitchFamily="34" charset="0"/>
                <a:cs typeface="Arial" panose="020B0604020202020204" pitchFamily="34" charset="0"/>
              </a:rPr>
              <a:t>10. Late Phase Radiological Consequence</a:t>
            </a:r>
          </a:p>
          <a:p>
            <a:pPr algn="ctr"/>
            <a:r>
              <a:rPr lang="en-US" sz="1067" b="1" dirty="0">
                <a:latin typeface="Arial" panose="020B0604020202020204" pitchFamily="34" charset="0"/>
                <a:cs typeface="Arial" panose="020B0604020202020204" pitchFamily="34" charset="0"/>
              </a:rPr>
              <a:t>Output</a:t>
            </a:r>
          </a:p>
        </p:txBody>
      </p:sp>
      <p:sp>
        <p:nvSpPr>
          <p:cNvPr id="18" name="Rectangle 17">
            <a:extLst>
              <a:ext uri="{FF2B5EF4-FFF2-40B4-BE49-F238E27FC236}">
                <a16:creationId xmlns:a16="http://schemas.microsoft.com/office/drawing/2014/main" id="{FB3D6864-D762-1A26-5A89-4EF1CC173075}"/>
              </a:ext>
            </a:extLst>
          </p:cNvPr>
          <p:cNvSpPr/>
          <p:nvPr/>
        </p:nvSpPr>
        <p:spPr>
          <a:xfrm>
            <a:off x="7100805" y="3720447"/>
            <a:ext cx="1117187" cy="727067"/>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dirty="0"/>
          </a:p>
        </p:txBody>
      </p:sp>
      <p:sp>
        <p:nvSpPr>
          <p:cNvPr id="19" name="TextBox 18">
            <a:extLst>
              <a:ext uri="{FF2B5EF4-FFF2-40B4-BE49-F238E27FC236}">
                <a16:creationId xmlns:a16="http://schemas.microsoft.com/office/drawing/2014/main" id="{7BEB0919-3FA7-25E8-8938-F5A566FCD3EC}"/>
              </a:ext>
            </a:extLst>
          </p:cNvPr>
          <p:cNvSpPr txBox="1"/>
          <p:nvPr/>
        </p:nvSpPr>
        <p:spPr>
          <a:xfrm>
            <a:off x="7025304" y="3704208"/>
            <a:ext cx="1232631" cy="749179"/>
          </a:xfrm>
          <a:prstGeom prst="rect">
            <a:avLst/>
          </a:prstGeom>
          <a:noFill/>
        </p:spPr>
        <p:txBody>
          <a:bodyPr wrap="square" rtlCol="0">
            <a:spAutoFit/>
          </a:bodyPr>
          <a:lstStyle/>
          <a:p>
            <a:pPr algn="ctr"/>
            <a:r>
              <a:rPr lang="en-US" sz="1067" b="1" dirty="0">
                <a:latin typeface="Arial" panose="020B0604020202020204" pitchFamily="34" charset="0"/>
                <a:cs typeface="Arial" panose="020B0604020202020204" pitchFamily="34" charset="0"/>
              </a:rPr>
              <a:t>5. Acute Phase Radiological Consequence</a:t>
            </a:r>
          </a:p>
          <a:p>
            <a:pPr algn="ctr"/>
            <a:r>
              <a:rPr lang="en-US" sz="1067" b="1" dirty="0">
                <a:latin typeface="Arial" panose="020B0604020202020204" pitchFamily="34" charset="0"/>
                <a:cs typeface="Arial" panose="020B0604020202020204" pitchFamily="34" charset="0"/>
              </a:rPr>
              <a:t>Output</a:t>
            </a:r>
          </a:p>
        </p:txBody>
      </p:sp>
      <p:sp>
        <p:nvSpPr>
          <p:cNvPr id="20" name="Rectangle 19">
            <a:extLst>
              <a:ext uri="{FF2B5EF4-FFF2-40B4-BE49-F238E27FC236}">
                <a16:creationId xmlns:a16="http://schemas.microsoft.com/office/drawing/2014/main" id="{EA3054BD-E76C-46B5-54F1-786E18EAF548}"/>
              </a:ext>
            </a:extLst>
          </p:cNvPr>
          <p:cNvSpPr/>
          <p:nvPr/>
        </p:nvSpPr>
        <p:spPr>
          <a:xfrm>
            <a:off x="7057273" y="2807688"/>
            <a:ext cx="1550561" cy="520644"/>
          </a:xfrm>
          <a:prstGeom prst="rect">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21" name="TextBox 20">
            <a:extLst>
              <a:ext uri="{FF2B5EF4-FFF2-40B4-BE49-F238E27FC236}">
                <a16:creationId xmlns:a16="http://schemas.microsoft.com/office/drawing/2014/main" id="{A98B4333-0C2A-46E2-E55A-C725CE4A1DE3}"/>
              </a:ext>
            </a:extLst>
          </p:cNvPr>
          <p:cNvSpPr txBox="1"/>
          <p:nvPr/>
        </p:nvSpPr>
        <p:spPr>
          <a:xfrm>
            <a:off x="6973286" y="2778255"/>
            <a:ext cx="1706971" cy="584968"/>
          </a:xfrm>
          <a:prstGeom prst="rect">
            <a:avLst/>
          </a:prstGeom>
          <a:noFill/>
          <a:ln w="28575">
            <a:noFill/>
          </a:ln>
        </p:spPr>
        <p:txBody>
          <a:bodyPr wrap="square" rtlCol="0">
            <a:spAutoFit/>
          </a:bodyPr>
          <a:lstStyle/>
          <a:p>
            <a:pPr algn="ctr"/>
            <a:r>
              <a:rPr lang="en-US" sz="1067" b="1" dirty="0">
                <a:latin typeface="Arial" panose="020B0604020202020204" pitchFamily="34" charset="0"/>
                <a:cs typeface="Arial" panose="020B0604020202020204" pitchFamily="34" charset="0"/>
              </a:rPr>
              <a:t>4. Inhalation and Skin Absorption Dosimetry Model</a:t>
            </a:r>
          </a:p>
        </p:txBody>
      </p:sp>
      <p:sp>
        <p:nvSpPr>
          <p:cNvPr id="22" name="Rectangle 21">
            <a:extLst>
              <a:ext uri="{FF2B5EF4-FFF2-40B4-BE49-F238E27FC236}">
                <a16:creationId xmlns:a16="http://schemas.microsoft.com/office/drawing/2014/main" id="{91BF9C6B-D9ED-492C-FCDF-3649468C7B32}"/>
              </a:ext>
            </a:extLst>
          </p:cNvPr>
          <p:cNvSpPr/>
          <p:nvPr/>
        </p:nvSpPr>
        <p:spPr>
          <a:xfrm>
            <a:off x="9942255" y="3168395"/>
            <a:ext cx="1080927" cy="539565"/>
          </a:xfrm>
          <a:prstGeom prst="rect">
            <a:avLst/>
          </a:prstGeom>
          <a:solidFill>
            <a:schemeClr val="accent1">
              <a:lumMod val="40000"/>
              <a:lumOff val="60000"/>
            </a:schemeClr>
          </a:solid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23" name="TextBox 22">
            <a:extLst>
              <a:ext uri="{FF2B5EF4-FFF2-40B4-BE49-F238E27FC236}">
                <a16:creationId xmlns:a16="http://schemas.microsoft.com/office/drawing/2014/main" id="{696A0941-A78A-7030-3A0F-0B3861C4E8CD}"/>
              </a:ext>
            </a:extLst>
          </p:cNvPr>
          <p:cNvSpPr txBox="1"/>
          <p:nvPr/>
        </p:nvSpPr>
        <p:spPr>
          <a:xfrm>
            <a:off x="9900978" y="3121655"/>
            <a:ext cx="1071640" cy="584968"/>
          </a:xfrm>
          <a:prstGeom prst="rect">
            <a:avLst/>
          </a:prstGeom>
          <a:noFill/>
          <a:ln w="28575">
            <a:noFill/>
            <a:prstDash val="solid"/>
          </a:ln>
        </p:spPr>
        <p:txBody>
          <a:bodyPr wrap="square" rtlCol="0">
            <a:spAutoFit/>
          </a:bodyPr>
          <a:lstStyle/>
          <a:p>
            <a:pPr algn="ctr"/>
            <a:r>
              <a:rPr lang="en-US" sz="1067" b="1" dirty="0">
                <a:latin typeface="Arial" panose="020B0604020202020204" pitchFamily="34" charset="0"/>
                <a:cs typeface="Arial" panose="020B0604020202020204" pitchFamily="34" charset="0"/>
              </a:rPr>
              <a:t>9. Ingestion Dosimetry Model</a:t>
            </a:r>
          </a:p>
        </p:txBody>
      </p:sp>
      <p:sp>
        <p:nvSpPr>
          <p:cNvPr id="24" name="Rectangle 23">
            <a:extLst>
              <a:ext uri="{FF2B5EF4-FFF2-40B4-BE49-F238E27FC236}">
                <a16:creationId xmlns:a16="http://schemas.microsoft.com/office/drawing/2014/main" id="{F780C457-FE2B-F266-12CD-B55CF0E59B43}"/>
              </a:ext>
            </a:extLst>
          </p:cNvPr>
          <p:cNvSpPr/>
          <p:nvPr/>
        </p:nvSpPr>
        <p:spPr>
          <a:xfrm>
            <a:off x="9351747" y="501640"/>
            <a:ext cx="1752613" cy="910488"/>
          </a:xfrm>
          <a:prstGeom prst="rect">
            <a:avLst/>
          </a:prstGeom>
          <a:solidFill>
            <a:schemeClr val="accent1">
              <a:lumMod val="40000"/>
              <a:lumOff val="60000"/>
            </a:schemeClr>
          </a:solid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25" name="TextBox 24">
            <a:extLst>
              <a:ext uri="{FF2B5EF4-FFF2-40B4-BE49-F238E27FC236}">
                <a16:creationId xmlns:a16="http://schemas.microsoft.com/office/drawing/2014/main" id="{361869AE-F489-11E0-83BB-148B4FA62BFF}"/>
              </a:ext>
            </a:extLst>
          </p:cNvPr>
          <p:cNvSpPr txBox="1"/>
          <p:nvPr/>
        </p:nvSpPr>
        <p:spPr>
          <a:xfrm>
            <a:off x="9504515" y="599771"/>
            <a:ext cx="1458205" cy="749179"/>
          </a:xfrm>
          <a:prstGeom prst="rect">
            <a:avLst/>
          </a:prstGeom>
          <a:noFill/>
        </p:spPr>
        <p:txBody>
          <a:bodyPr wrap="square" rtlCol="0">
            <a:spAutoFit/>
          </a:bodyPr>
          <a:lstStyle/>
          <a:p>
            <a:pPr algn="ctr"/>
            <a:r>
              <a:rPr lang="en-US" sz="1067" b="1" dirty="0">
                <a:latin typeface="Arial" panose="020B0604020202020204" pitchFamily="34" charset="0"/>
                <a:cs typeface="Arial" panose="020B0604020202020204" pitchFamily="34" charset="0"/>
              </a:rPr>
              <a:t>6. Plume/Terrain Interaction: Deposition and Reemission Model</a:t>
            </a:r>
          </a:p>
        </p:txBody>
      </p:sp>
      <p:cxnSp>
        <p:nvCxnSpPr>
          <p:cNvPr id="26" name="Straight Arrow Connector 25">
            <a:extLst>
              <a:ext uri="{FF2B5EF4-FFF2-40B4-BE49-F238E27FC236}">
                <a16:creationId xmlns:a16="http://schemas.microsoft.com/office/drawing/2014/main" id="{6F674310-34F4-7F69-E477-4B5BB083D4C1}"/>
              </a:ext>
            </a:extLst>
          </p:cNvPr>
          <p:cNvCxnSpPr>
            <a:cxnSpLocks/>
            <a:stCxn id="5" idx="3"/>
          </p:cNvCxnSpPr>
          <p:nvPr/>
        </p:nvCxnSpPr>
        <p:spPr>
          <a:xfrm>
            <a:off x="8682743" y="626413"/>
            <a:ext cx="334502" cy="96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445622D-1B6F-DC0C-AE27-378FD41C6994}"/>
              </a:ext>
            </a:extLst>
          </p:cNvPr>
          <p:cNvCxnSpPr>
            <a:cxnSpLocks/>
          </p:cNvCxnSpPr>
          <p:nvPr/>
        </p:nvCxnSpPr>
        <p:spPr>
          <a:xfrm flipH="1">
            <a:off x="8972404" y="636057"/>
            <a:ext cx="25189" cy="3550409"/>
          </a:xfrm>
          <a:prstGeom prst="straightConnector1">
            <a:avLst/>
          </a:prstGeom>
          <a:ln w="28575">
            <a:headEnd w="lg" len="med"/>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17C2054-34BC-F0DF-FCDA-095D1AF9A13E}"/>
              </a:ext>
            </a:extLst>
          </p:cNvPr>
          <p:cNvCxnSpPr>
            <a:cxnSpLocks/>
          </p:cNvCxnSpPr>
          <p:nvPr/>
        </p:nvCxnSpPr>
        <p:spPr>
          <a:xfrm>
            <a:off x="8720194" y="1794548"/>
            <a:ext cx="26888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ECA45E7-40CB-40F8-F037-39B714D17DDF}"/>
              </a:ext>
            </a:extLst>
          </p:cNvPr>
          <p:cNvCxnSpPr>
            <a:cxnSpLocks/>
            <a:stCxn id="20" idx="3"/>
          </p:cNvCxnSpPr>
          <p:nvPr/>
        </p:nvCxnSpPr>
        <p:spPr>
          <a:xfrm>
            <a:off x="8607834" y="3068010"/>
            <a:ext cx="38124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54539A0-7AAA-B226-6530-B4F5B59ED2A1}"/>
              </a:ext>
            </a:extLst>
          </p:cNvPr>
          <p:cNvCxnSpPr>
            <a:cxnSpLocks/>
          </p:cNvCxnSpPr>
          <p:nvPr/>
        </p:nvCxnSpPr>
        <p:spPr>
          <a:xfrm flipV="1">
            <a:off x="8682743" y="1159120"/>
            <a:ext cx="302074" cy="450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F5B8E0A9-BF4A-DF71-AABE-2D3FD395C673}"/>
              </a:ext>
            </a:extLst>
          </p:cNvPr>
          <p:cNvCxnSpPr>
            <a:cxnSpLocks/>
          </p:cNvCxnSpPr>
          <p:nvPr/>
        </p:nvCxnSpPr>
        <p:spPr>
          <a:xfrm>
            <a:off x="11306461" y="1153176"/>
            <a:ext cx="0" cy="2916911"/>
          </a:xfrm>
          <a:prstGeom prst="straightConnector1">
            <a:avLst/>
          </a:prstGeom>
          <a:ln w="28575">
            <a:prstDash val="sysDash"/>
            <a:headEnd w="lg" len="med"/>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C853391C-B0A3-C262-9408-3683F4D484DC}"/>
              </a:ext>
            </a:extLst>
          </p:cNvPr>
          <p:cNvCxnSpPr>
            <a:cxnSpLocks/>
          </p:cNvCxnSpPr>
          <p:nvPr/>
        </p:nvCxnSpPr>
        <p:spPr>
          <a:xfrm>
            <a:off x="11104361" y="1162662"/>
            <a:ext cx="201551" cy="0"/>
          </a:xfrm>
          <a:prstGeom prst="straightConnector1">
            <a:avLst/>
          </a:prstGeom>
          <a:ln w="28575">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8E485C3-DB06-1631-16D4-428DD46D8289}"/>
              </a:ext>
            </a:extLst>
          </p:cNvPr>
          <p:cNvCxnSpPr>
            <a:cxnSpLocks/>
          </p:cNvCxnSpPr>
          <p:nvPr/>
        </p:nvCxnSpPr>
        <p:spPr>
          <a:xfrm>
            <a:off x="11044813" y="2170391"/>
            <a:ext cx="261650" cy="0"/>
          </a:xfrm>
          <a:prstGeom prst="straightConnector1">
            <a:avLst/>
          </a:prstGeom>
          <a:ln w="28575">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255C9361-CAC9-6C8D-28E6-3F876E8FA8D9}"/>
              </a:ext>
            </a:extLst>
          </p:cNvPr>
          <p:cNvCxnSpPr>
            <a:cxnSpLocks/>
          </p:cNvCxnSpPr>
          <p:nvPr/>
        </p:nvCxnSpPr>
        <p:spPr>
          <a:xfrm>
            <a:off x="11051336" y="4070087"/>
            <a:ext cx="261650" cy="0"/>
          </a:xfrm>
          <a:prstGeom prst="straightConnector1">
            <a:avLst/>
          </a:prstGeom>
          <a:ln w="28575">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13A376D-ED62-CCD3-8FC4-C5EEBCB73E0D}"/>
              </a:ext>
            </a:extLst>
          </p:cNvPr>
          <p:cNvCxnSpPr>
            <a:cxnSpLocks/>
          </p:cNvCxnSpPr>
          <p:nvPr/>
        </p:nvCxnSpPr>
        <p:spPr>
          <a:xfrm>
            <a:off x="11044759" y="3503263"/>
            <a:ext cx="261650" cy="0"/>
          </a:xfrm>
          <a:prstGeom prst="straightConnector1">
            <a:avLst/>
          </a:prstGeom>
          <a:ln w="28575">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A301198D-A65A-9C50-837E-B07125CF25EB}"/>
              </a:ext>
            </a:extLst>
          </p:cNvPr>
          <p:cNvCxnSpPr>
            <a:cxnSpLocks/>
          </p:cNvCxnSpPr>
          <p:nvPr/>
        </p:nvCxnSpPr>
        <p:spPr>
          <a:xfrm>
            <a:off x="8984817" y="1155578"/>
            <a:ext cx="366930" cy="3542"/>
          </a:xfrm>
          <a:prstGeom prst="straightConnector1">
            <a:avLst/>
          </a:prstGeom>
          <a:ln w="28575">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73C74046-EB37-2356-5A4C-E8078A02E233}"/>
              </a:ext>
            </a:extLst>
          </p:cNvPr>
          <p:cNvSpPr txBox="1"/>
          <p:nvPr/>
        </p:nvSpPr>
        <p:spPr>
          <a:xfrm rot="16200000">
            <a:off x="4352974" y="2508990"/>
            <a:ext cx="4780430" cy="326884"/>
          </a:xfrm>
          <a:prstGeom prst="rect">
            <a:avLst/>
          </a:prstGeom>
          <a:noFill/>
        </p:spPr>
        <p:txBody>
          <a:bodyPr wrap="square" rtlCol="0">
            <a:spAutoFit/>
          </a:bodyPr>
          <a:lstStyle/>
          <a:p>
            <a:pPr algn="ctr"/>
            <a:r>
              <a:rPr lang="en-US" sz="1524" b="1" i="1" dirty="0">
                <a:latin typeface="Arial" panose="020B0604020202020204" pitchFamily="34" charset="0"/>
                <a:cs typeface="Arial" panose="020B0604020202020204" pitchFamily="34" charset="0"/>
              </a:rPr>
              <a:t>Probabilistic – Acute Phase</a:t>
            </a:r>
          </a:p>
        </p:txBody>
      </p:sp>
      <p:cxnSp>
        <p:nvCxnSpPr>
          <p:cNvPr id="38" name="Straight Arrow Connector 37">
            <a:extLst>
              <a:ext uri="{FF2B5EF4-FFF2-40B4-BE49-F238E27FC236}">
                <a16:creationId xmlns:a16="http://schemas.microsoft.com/office/drawing/2014/main" id="{C39F0E51-F9E0-83F5-AE7C-2401BAF06D37}"/>
              </a:ext>
            </a:extLst>
          </p:cNvPr>
          <p:cNvCxnSpPr>
            <a:cxnSpLocks/>
          </p:cNvCxnSpPr>
          <p:nvPr/>
        </p:nvCxnSpPr>
        <p:spPr>
          <a:xfrm flipV="1">
            <a:off x="6742324" y="481787"/>
            <a:ext cx="0" cy="806324"/>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1C0D2D1-AF34-967F-AD36-8617D68BC9B7}"/>
              </a:ext>
            </a:extLst>
          </p:cNvPr>
          <p:cNvCxnSpPr>
            <a:cxnSpLocks/>
          </p:cNvCxnSpPr>
          <p:nvPr/>
        </p:nvCxnSpPr>
        <p:spPr>
          <a:xfrm>
            <a:off x="6782872" y="4048658"/>
            <a:ext cx="0" cy="1651732"/>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EB6C624E-3110-6AB6-4DF7-1FFBA6642984}"/>
              </a:ext>
            </a:extLst>
          </p:cNvPr>
          <p:cNvSpPr txBox="1"/>
          <p:nvPr/>
        </p:nvSpPr>
        <p:spPr>
          <a:xfrm rot="16200000">
            <a:off x="9100409" y="2746243"/>
            <a:ext cx="4780430" cy="326884"/>
          </a:xfrm>
          <a:prstGeom prst="rect">
            <a:avLst/>
          </a:prstGeom>
          <a:noFill/>
        </p:spPr>
        <p:txBody>
          <a:bodyPr wrap="square" rtlCol="0">
            <a:spAutoFit/>
          </a:bodyPr>
          <a:lstStyle/>
          <a:p>
            <a:pPr algn="ctr"/>
            <a:r>
              <a:rPr lang="en-US" sz="1524" b="1" i="1" dirty="0">
                <a:latin typeface="Arial" panose="020B0604020202020204" pitchFamily="34" charset="0"/>
                <a:cs typeface="Arial" panose="020B0604020202020204" pitchFamily="34" charset="0"/>
              </a:rPr>
              <a:t>Probabilistic – Late Phases</a:t>
            </a:r>
          </a:p>
        </p:txBody>
      </p:sp>
      <p:cxnSp>
        <p:nvCxnSpPr>
          <p:cNvPr id="41" name="Straight Arrow Connector 40">
            <a:extLst>
              <a:ext uri="{FF2B5EF4-FFF2-40B4-BE49-F238E27FC236}">
                <a16:creationId xmlns:a16="http://schemas.microsoft.com/office/drawing/2014/main" id="{6BD492FA-D919-BB5D-0568-33007BB24627}"/>
              </a:ext>
            </a:extLst>
          </p:cNvPr>
          <p:cNvCxnSpPr>
            <a:cxnSpLocks/>
          </p:cNvCxnSpPr>
          <p:nvPr/>
        </p:nvCxnSpPr>
        <p:spPr>
          <a:xfrm flipH="1" flipV="1">
            <a:off x="11473706" y="481788"/>
            <a:ext cx="16918" cy="1083108"/>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DBCB4200-7566-50A7-0225-1DE9973D9058}"/>
              </a:ext>
            </a:extLst>
          </p:cNvPr>
          <p:cNvCxnSpPr>
            <a:cxnSpLocks/>
          </p:cNvCxnSpPr>
          <p:nvPr/>
        </p:nvCxnSpPr>
        <p:spPr>
          <a:xfrm>
            <a:off x="11451687" y="4219515"/>
            <a:ext cx="32318" cy="1480875"/>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662CC931-D1D0-C2DD-25E5-38F9EBF6BD43}"/>
              </a:ext>
            </a:extLst>
          </p:cNvPr>
          <p:cNvSpPr/>
          <p:nvPr/>
        </p:nvSpPr>
        <p:spPr>
          <a:xfrm>
            <a:off x="9846053" y="2532355"/>
            <a:ext cx="1169271" cy="539565"/>
          </a:xfrm>
          <a:prstGeom prst="rect">
            <a:avLst/>
          </a:prstGeom>
          <a:solidFill>
            <a:schemeClr val="accent1">
              <a:lumMod val="40000"/>
              <a:lumOff val="60000"/>
            </a:schemeClr>
          </a:solid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44" name="TextBox 43">
            <a:extLst>
              <a:ext uri="{FF2B5EF4-FFF2-40B4-BE49-F238E27FC236}">
                <a16:creationId xmlns:a16="http://schemas.microsoft.com/office/drawing/2014/main" id="{047D23BD-C754-8DC6-4B62-A5CCED11CE34}"/>
              </a:ext>
            </a:extLst>
          </p:cNvPr>
          <p:cNvSpPr txBox="1"/>
          <p:nvPr/>
        </p:nvSpPr>
        <p:spPr>
          <a:xfrm>
            <a:off x="9818991" y="2583280"/>
            <a:ext cx="1196333" cy="397225"/>
          </a:xfrm>
          <a:prstGeom prst="rect">
            <a:avLst/>
          </a:prstGeom>
          <a:noFill/>
          <a:ln w="28575">
            <a:noFill/>
          </a:ln>
        </p:spPr>
        <p:txBody>
          <a:bodyPr wrap="square" rtlCol="0">
            <a:spAutoFit/>
          </a:bodyPr>
          <a:lstStyle/>
          <a:p>
            <a:pPr algn="ctr"/>
            <a:r>
              <a:rPr lang="en-US" sz="1067" b="1" dirty="0">
                <a:latin typeface="Arial" panose="020B0604020202020204" pitchFamily="34" charset="0"/>
                <a:cs typeface="Arial" panose="020B0604020202020204" pitchFamily="34" charset="0"/>
              </a:rPr>
              <a:t>8. Late Phase </a:t>
            </a:r>
            <a:r>
              <a:rPr lang="en-US" sz="914" b="1" dirty="0">
                <a:latin typeface="Arial" panose="020B0604020202020204" pitchFamily="34" charset="0"/>
                <a:cs typeface="Arial" panose="020B0604020202020204" pitchFamily="34" charset="0"/>
              </a:rPr>
              <a:t>Countermeasures</a:t>
            </a:r>
          </a:p>
        </p:txBody>
      </p:sp>
      <p:cxnSp>
        <p:nvCxnSpPr>
          <p:cNvPr id="45" name="Straight Arrow Connector 44">
            <a:extLst>
              <a:ext uri="{FF2B5EF4-FFF2-40B4-BE49-F238E27FC236}">
                <a16:creationId xmlns:a16="http://schemas.microsoft.com/office/drawing/2014/main" id="{0DF676CC-980F-618C-2769-1CD21A00F7DA}"/>
              </a:ext>
            </a:extLst>
          </p:cNvPr>
          <p:cNvCxnSpPr>
            <a:cxnSpLocks/>
          </p:cNvCxnSpPr>
          <p:nvPr/>
        </p:nvCxnSpPr>
        <p:spPr>
          <a:xfrm>
            <a:off x="11036901" y="2867224"/>
            <a:ext cx="261650" cy="0"/>
          </a:xfrm>
          <a:prstGeom prst="straightConnector1">
            <a:avLst/>
          </a:prstGeom>
          <a:ln w="28575">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6F63AFA7-7804-2DEB-5FCD-C530AC0E72A6}"/>
              </a:ext>
            </a:extLst>
          </p:cNvPr>
          <p:cNvSpPr/>
          <p:nvPr/>
        </p:nvSpPr>
        <p:spPr>
          <a:xfrm>
            <a:off x="6943293" y="2214259"/>
            <a:ext cx="1752614" cy="436088"/>
          </a:xfrm>
          <a:prstGeom prst="rect">
            <a:avLst/>
          </a:prstGeom>
          <a:solidFill>
            <a:schemeClr val="accent1">
              <a:lumMod val="40000"/>
              <a:lumOff val="60000"/>
            </a:schemeClr>
          </a:solid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47" name="TextBox 46">
            <a:extLst>
              <a:ext uri="{FF2B5EF4-FFF2-40B4-BE49-F238E27FC236}">
                <a16:creationId xmlns:a16="http://schemas.microsoft.com/office/drawing/2014/main" id="{1AFE041A-3DFD-CB7C-8050-E66CA7BBCA4D}"/>
              </a:ext>
            </a:extLst>
          </p:cNvPr>
          <p:cNvSpPr txBox="1"/>
          <p:nvPr/>
        </p:nvSpPr>
        <p:spPr>
          <a:xfrm>
            <a:off x="6943785" y="2189231"/>
            <a:ext cx="1640865" cy="420756"/>
          </a:xfrm>
          <a:prstGeom prst="rect">
            <a:avLst/>
          </a:prstGeom>
          <a:noFill/>
          <a:ln>
            <a:solidFill>
              <a:schemeClr val="tx1"/>
            </a:solidFill>
            <a:extLst>
              <a:ext uri="{C807C97D-BFC1-408E-A445-0C87EB9F89A2}">
                <ask:lineSketchStyleProps xmlns:ask="http://schemas.microsoft.com/office/drawing/2018/sketchyshapes">
                  <ask:type>
                    <ask:lineSketchNone/>
                  </ask:type>
                </ask:lineSketchStyleProps>
              </a:ext>
            </a:extLst>
          </a:ln>
        </p:spPr>
        <p:txBody>
          <a:bodyPr wrap="square" rtlCol="0">
            <a:spAutoFit/>
          </a:bodyPr>
          <a:lstStyle/>
          <a:p>
            <a:pPr algn="ctr"/>
            <a:r>
              <a:rPr lang="en-US" sz="1067" b="1" dirty="0">
                <a:latin typeface="Arial" panose="020B0604020202020204" pitchFamily="34" charset="0"/>
                <a:cs typeface="Arial" panose="020B0604020202020204" pitchFamily="34" charset="0"/>
              </a:rPr>
              <a:t>3.a Acute Phase Countermeasures</a:t>
            </a:r>
          </a:p>
        </p:txBody>
      </p:sp>
      <p:cxnSp>
        <p:nvCxnSpPr>
          <p:cNvPr id="48" name="Straight Arrow Connector 47">
            <a:extLst>
              <a:ext uri="{FF2B5EF4-FFF2-40B4-BE49-F238E27FC236}">
                <a16:creationId xmlns:a16="http://schemas.microsoft.com/office/drawing/2014/main" id="{C3B2383F-7FFC-695A-632D-EA0681E5BB9C}"/>
              </a:ext>
            </a:extLst>
          </p:cNvPr>
          <p:cNvCxnSpPr>
            <a:cxnSpLocks/>
          </p:cNvCxnSpPr>
          <p:nvPr/>
        </p:nvCxnSpPr>
        <p:spPr>
          <a:xfrm>
            <a:off x="8710755" y="2391476"/>
            <a:ext cx="278324" cy="0"/>
          </a:xfrm>
          <a:prstGeom prst="straightConnector1">
            <a:avLst/>
          </a:prstGeom>
          <a:ln w="28575">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C6B8122A-C4B2-7301-3A10-F6FDE9FBE609}"/>
              </a:ext>
            </a:extLst>
          </p:cNvPr>
          <p:cNvCxnSpPr>
            <a:cxnSpLocks/>
          </p:cNvCxnSpPr>
          <p:nvPr/>
        </p:nvCxnSpPr>
        <p:spPr>
          <a:xfrm flipH="1" flipV="1">
            <a:off x="8217991" y="4179382"/>
            <a:ext cx="754413" cy="708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7" name="Slide Number Placeholder 56">
            <a:extLst>
              <a:ext uri="{FF2B5EF4-FFF2-40B4-BE49-F238E27FC236}">
                <a16:creationId xmlns:a16="http://schemas.microsoft.com/office/drawing/2014/main" id="{93090ADD-352C-022D-F93B-591F4EAD4971}"/>
              </a:ext>
            </a:extLst>
          </p:cNvPr>
          <p:cNvSpPr>
            <a:spLocks noGrp="1"/>
          </p:cNvSpPr>
          <p:nvPr>
            <p:ph type="sldNum" sz="quarter" idx="12"/>
          </p:nvPr>
        </p:nvSpPr>
        <p:spPr>
          <a:xfrm>
            <a:off x="8764175" y="6221943"/>
            <a:ext cx="2743200" cy="365125"/>
          </a:xfrm>
        </p:spPr>
        <p:txBody>
          <a:bodyPr/>
          <a:lstStyle/>
          <a:p>
            <a:fld id="{23C6260E-304F-4BA0-8E11-6E941ACC6DAE}" type="slidenum">
              <a:rPr lang="en-US" smtClean="0"/>
              <a:pPr/>
              <a:t>7</a:t>
            </a:fld>
            <a:endParaRPr lang="en-US" dirty="0"/>
          </a:p>
        </p:txBody>
      </p:sp>
      <p:sp>
        <p:nvSpPr>
          <p:cNvPr id="58" name="TextBox 57">
            <a:extLst>
              <a:ext uri="{FF2B5EF4-FFF2-40B4-BE49-F238E27FC236}">
                <a16:creationId xmlns:a16="http://schemas.microsoft.com/office/drawing/2014/main" id="{85DA7630-CC92-056C-D221-7246A5B38C39}"/>
              </a:ext>
            </a:extLst>
          </p:cNvPr>
          <p:cNvSpPr txBox="1"/>
          <p:nvPr/>
        </p:nvSpPr>
        <p:spPr>
          <a:xfrm>
            <a:off x="9952614" y="1639041"/>
            <a:ext cx="1073069" cy="765386"/>
          </a:xfrm>
          <a:prstGeom prst="rect">
            <a:avLst/>
          </a:prstGeom>
          <a:noFill/>
          <a:ln w="28575">
            <a:solidFill>
              <a:schemeClr val="tx1"/>
            </a:solidFill>
            <a:prstDash val="dash"/>
          </a:ln>
        </p:spPr>
        <p:txBody>
          <a:bodyPr wrap="square" rtlCol="0">
            <a:spAutoFit/>
          </a:bodyPr>
          <a:lstStyle/>
          <a:p>
            <a:pPr algn="ctr"/>
            <a:r>
              <a:rPr lang="en-US" sz="1067" b="1" dirty="0">
                <a:latin typeface="Arial" panose="020B0604020202020204" pitchFamily="34" charset="0"/>
                <a:cs typeface="Arial" panose="020B0604020202020204" pitchFamily="34" charset="0"/>
              </a:rPr>
              <a:t>7.Agricultural Model and Regional Data</a:t>
            </a:r>
          </a:p>
        </p:txBody>
      </p:sp>
      <p:sp>
        <p:nvSpPr>
          <p:cNvPr id="59" name="Rectangle 58">
            <a:extLst>
              <a:ext uri="{FF2B5EF4-FFF2-40B4-BE49-F238E27FC236}">
                <a16:creationId xmlns:a16="http://schemas.microsoft.com/office/drawing/2014/main" id="{02BB5F96-B828-FA45-5BCA-6F2AF86C5E46}"/>
              </a:ext>
            </a:extLst>
          </p:cNvPr>
          <p:cNvSpPr/>
          <p:nvPr/>
        </p:nvSpPr>
        <p:spPr>
          <a:xfrm>
            <a:off x="9942255" y="1639041"/>
            <a:ext cx="1073069" cy="776413"/>
          </a:xfrm>
          <a:prstGeom prst="rect">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72"/>
          </a:p>
        </p:txBody>
      </p:sp>
      <p:sp>
        <p:nvSpPr>
          <p:cNvPr id="61" name="TextBox 60">
            <a:extLst>
              <a:ext uri="{FF2B5EF4-FFF2-40B4-BE49-F238E27FC236}">
                <a16:creationId xmlns:a16="http://schemas.microsoft.com/office/drawing/2014/main" id="{2A02FF44-2446-F496-B295-BC129FD4A9F0}"/>
              </a:ext>
            </a:extLst>
          </p:cNvPr>
          <p:cNvSpPr txBox="1"/>
          <p:nvPr/>
        </p:nvSpPr>
        <p:spPr>
          <a:xfrm>
            <a:off x="9950113" y="1639041"/>
            <a:ext cx="1073069" cy="765386"/>
          </a:xfrm>
          <a:prstGeom prst="rect">
            <a:avLst/>
          </a:prstGeom>
          <a:noFill/>
          <a:ln w="28575">
            <a:solidFill>
              <a:schemeClr val="tx1"/>
            </a:solidFill>
            <a:prstDash val="solid"/>
          </a:ln>
        </p:spPr>
        <p:txBody>
          <a:bodyPr wrap="square" rtlCol="0">
            <a:spAutoFit/>
          </a:bodyPr>
          <a:lstStyle/>
          <a:p>
            <a:pPr algn="ctr"/>
            <a:r>
              <a:rPr lang="en-US" sz="1067" b="1" dirty="0">
                <a:latin typeface="Arial" panose="020B0604020202020204" pitchFamily="34" charset="0"/>
                <a:cs typeface="Arial" panose="020B0604020202020204" pitchFamily="34" charset="0"/>
              </a:rPr>
              <a:t>7.Agricultural Model and Regional Data</a:t>
            </a:r>
          </a:p>
        </p:txBody>
      </p:sp>
      <p:sp>
        <p:nvSpPr>
          <p:cNvPr id="66" name="Content Placeholder 2">
            <a:extLst>
              <a:ext uri="{FF2B5EF4-FFF2-40B4-BE49-F238E27FC236}">
                <a16:creationId xmlns:a16="http://schemas.microsoft.com/office/drawing/2014/main" id="{4EE79258-CAA9-9B9B-EA68-0635DF067964}"/>
              </a:ext>
            </a:extLst>
          </p:cNvPr>
          <p:cNvSpPr>
            <a:spLocks noGrp="1"/>
          </p:cNvSpPr>
          <p:nvPr>
            <p:ph idx="1"/>
          </p:nvPr>
        </p:nvSpPr>
        <p:spPr>
          <a:xfrm>
            <a:off x="234893" y="1355329"/>
            <a:ext cx="6499051" cy="2899228"/>
          </a:xfrm>
        </p:spPr>
        <p:txBody>
          <a:bodyPr>
            <a:noAutofit/>
          </a:bodyPr>
          <a:lstStyle/>
          <a:p>
            <a:r>
              <a:rPr lang="en-US" sz="2400" dirty="0"/>
              <a:t>Conceptual Schematic of Analysis: Accidental atmospheric release of tritium over acute (left side) + long-term (right-side) phases</a:t>
            </a:r>
          </a:p>
          <a:p>
            <a:r>
              <a:rPr lang="en-US" sz="2400" dirty="0"/>
              <a:t>Undergirding inputs and assumptions for Probabilistic Application:</a:t>
            </a:r>
          </a:p>
          <a:p>
            <a:pPr lvl="1"/>
            <a:r>
              <a:rPr lang="en-US" sz="2000" dirty="0"/>
              <a:t>Generic</a:t>
            </a:r>
          </a:p>
          <a:p>
            <a:pPr lvl="1"/>
            <a:r>
              <a:rPr lang="en-US" sz="2000" dirty="0"/>
              <a:t>Site-Specific</a:t>
            </a:r>
          </a:p>
          <a:p>
            <a:pPr lvl="1"/>
            <a:r>
              <a:rPr lang="en-US" sz="2000" dirty="0"/>
              <a:t>Combination of both</a:t>
            </a:r>
          </a:p>
          <a:p>
            <a:r>
              <a:rPr lang="en-US" sz="2400" dirty="0"/>
              <a:t>Supplement with</a:t>
            </a:r>
          </a:p>
          <a:p>
            <a:pPr lvl="1"/>
            <a:r>
              <a:rPr lang="en-US" sz="2000" dirty="0"/>
              <a:t>A: Satisfactory SQA and V&amp;V and</a:t>
            </a:r>
          </a:p>
          <a:p>
            <a:pPr lvl="1"/>
            <a:r>
              <a:rPr lang="en-US" sz="2000" dirty="0"/>
              <a:t>B: Capability to perform Sensitivity and Uncertainty Analysis</a:t>
            </a:r>
          </a:p>
          <a:p>
            <a:pPr marL="0" indent="0">
              <a:buNone/>
            </a:pPr>
            <a:endParaRPr lang="en-US" sz="2400" dirty="0"/>
          </a:p>
          <a:p>
            <a:endParaRPr lang="en-US" sz="2400" dirty="0"/>
          </a:p>
        </p:txBody>
      </p:sp>
      <p:sp>
        <p:nvSpPr>
          <p:cNvPr id="3" name="Footer Placeholder 7">
            <a:extLst>
              <a:ext uri="{FF2B5EF4-FFF2-40B4-BE49-F238E27FC236}">
                <a16:creationId xmlns:a16="http://schemas.microsoft.com/office/drawing/2014/main" id="{AF0814D8-ACA6-EC47-1216-1DA8549FF1C0}"/>
              </a:ext>
            </a:extLst>
          </p:cNvPr>
          <p:cNvSpPr>
            <a:spLocks noGrp="1"/>
          </p:cNvSpPr>
          <p:nvPr>
            <p:ph type="ftr" sz="quarter" idx="11"/>
          </p:nvPr>
        </p:nvSpPr>
        <p:spPr>
          <a:xfrm>
            <a:off x="563638" y="6309405"/>
            <a:ext cx="4114800" cy="365125"/>
          </a:xfrm>
        </p:spPr>
        <p:txBody>
          <a:bodyPr/>
          <a:lstStyle/>
          <a:p>
            <a:r>
              <a:rPr lang="en-US" sz="1400" dirty="0"/>
              <a:t>IMUG 2023</a:t>
            </a:r>
          </a:p>
        </p:txBody>
      </p:sp>
    </p:spTree>
    <p:extLst>
      <p:ext uri="{BB962C8B-B14F-4D97-AF65-F5344CB8AC3E}">
        <p14:creationId xmlns:p14="http://schemas.microsoft.com/office/powerpoint/2010/main" val="1130768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224384" y="0"/>
            <a:ext cx="10695408" cy="774538"/>
          </a:xfrm>
        </p:spPr>
        <p:txBody>
          <a:bodyPr>
            <a:normAutofit/>
          </a:bodyPr>
          <a:lstStyle/>
          <a:p>
            <a:r>
              <a:rPr lang="en-US" sz="3200" dirty="0">
                <a:solidFill>
                  <a:srgbClr val="000000"/>
                </a:solidFill>
              </a:rPr>
              <a:t>Tritium ACA Code Data Requirements</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9222596" y="6268406"/>
            <a:ext cx="2743200" cy="365125"/>
          </a:xfrm>
        </p:spPr>
        <p:txBody>
          <a:bodyPr/>
          <a:lstStyle/>
          <a:p>
            <a:fld id="{23C6260E-304F-4BA0-8E11-6E941ACC6DAE}" type="slidenum">
              <a:rPr lang="en-US" smtClean="0"/>
              <a:pPr/>
              <a:t>8</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304800" y="918192"/>
            <a:ext cx="3788229" cy="4628988"/>
          </a:xfrm>
        </p:spPr>
        <p:txBody>
          <a:bodyPr>
            <a:noAutofit/>
          </a:bodyPr>
          <a:lstStyle/>
          <a:p>
            <a:r>
              <a:rPr lang="en-US" sz="2000" dirty="0"/>
              <a:t>Tritium-specific data preparation presents resource challenges relative to non-tritium source term analysis</a:t>
            </a:r>
          </a:p>
          <a:p>
            <a:r>
              <a:rPr lang="en-US" sz="2000" dirty="0"/>
              <a:t>Specificities include</a:t>
            </a:r>
          </a:p>
          <a:p>
            <a:pPr lvl="1"/>
            <a:r>
              <a:rPr lang="en-US" sz="1800" dirty="0"/>
              <a:t>Species</a:t>
            </a:r>
          </a:p>
          <a:p>
            <a:pPr lvl="1"/>
            <a:r>
              <a:rPr lang="en-US" sz="1800" dirty="0"/>
              <a:t>Site characteristics</a:t>
            </a:r>
          </a:p>
          <a:p>
            <a:pPr lvl="1"/>
            <a:r>
              <a:rPr lang="en-US" sz="1800" dirty="0"/>
              <a:t>Climate/meteorological</a:t>
            </a:r>
          </a:p>
          <a:p>
            <a:pPr lvl="1"/>
            <a:r>
              <a:rPr lang="en-US" sz="1800" dirty="0"/>
              <a:t>Regional agriculture practices</a:t>
            </a:r>
          </a:p>
          <a:p>
            <a:pPr lvl="1"/>
            <a:r>
              <a:rPr lang="en-US" sz="1800" dirty="0"/>
              <a:t>Regional diet</a:t>
            </a:r>
          </a:p>
          <a:p>
            <a:r>
              <a:rPr lang="en-US" sz="1800" dirty="0"/>
              <a:t>Table (=&gt;) based on Raskob, </a:t>
            </a:r>
            <a:r>
              <a:rPr lang="en-US" sz="1800" i="1" dirty="0"/>
              <a:t>Description of the New Version 4.0 of the Tritium Model UFOTRI Including User Guide</a:t>
            </a:r>
            <a:r>
              <a:rPr lang="en-US" sz="1800" dirty="0"/>
              <a:t>, </a:t>
            </a:r>
            <a:r>
              <a:rPr lang="en-US" sz="1800" dirty="0" err="1"/>
              <a:t>KfK</a:t>
            </a:r>
            <a:r>
              <a:rPr lang="en-US" sz="1800" dirty="0"/>
              <a:t> 5194 (1993)</a:t>
            </a:r>
          </a:p>
          <a:p>
            <a:pPr lvl="1"/>
            <a:endParaRPr lang="en-US" sz="1800" dirty="0"/>
          </a:p>
          <a:p>
            <a:endParaRPr lang="en-US" sz="1800" dirty="0"/>
          </a:p>
        </p:txBody>
      </p:sp>
      <p:sp>
        <p:nvSpPr>
          <p:cNvPr id="2" name="Footer Placeholder 7">
            <a:extLst>
              <a:ext uri="{FF2B5EF4-FFF2-40B4-BE49-F238E27FC236}">
                <a16:creationId xmlns:a16="http://schemas.microsoft.com/office/drawing/2014/main" id="{EC9C0729-EDF3-8E90-FA66-0C5A4FE4861E}"/>
              </a:ext>
            </a:extLst>
          </p:cNvPr>
          <p:cNvSpPr>
            <a:spLocks noGrp="1"/>
          </p:cNvSpPr>
          <p:nvPr>
            <p:ph type="ftr" sz="quarter" idx="11"/>
          </p:nvPr>
        </p:nvSpPr>
        <p:spPr>
          <a:xfrm>
            <a:off x="563638" y="6309405"/>
            <a:ext cx="4114800" cy="365125"/>
          </a:xfrm>
        </p:spPr>
        <p:txBody>
          <a:bodyPr/>
          <a:lstStyle/>
          <a:p>
            <a:r>
              <a:rPr lang="en-US" sz="1400" dirty="0"/>
              <a:t>IMUG 2023</a:t>
            </a:r>
          </a:p>
        </p:txBody>
      </p:sp>
      <p:graphicFrame>
        <p:nvGraphicFramePr>
          <p:cNvPr id="8" name="Object 7">
            <a:extLst>
              <a:ext uri="{FF2B5EF4-FFF2-40B4-BE49-F238E27FC236}">
                <a16:creationId xmlns:a16="http://schemas.microsoft.com/office/drawing/2014/main" id="{77FA0700-6850-923F-018F-904A04DB8BAF}"/>
              </a:ext>
            </a:extLst>
          </p:cNvPr>
          <p:cNvGraphicFramePr>
            <a:graphicFrameLocks noChangeAspect="1"/>
          </p:cNvGraphicFramePr>
          <p:nvPr>
            <p:extLst>
              <p:ext uri="{D42A27DB-BD31-4B8C-83A1-F6EECF244321}">
                <p14:modId xmlns:p14="http://schemas.microsoft.com/office/powerpoint/2010/main" val="3306000717"/>
              </p:ext>
            </p:extLst>
          </p:nvPr>
        </p:nvGraphicFramePr>
        <p:xfrm>
          <a:off x="4514071" y="791904"/>
          <a:ext cx="7451725" cy="5418137"/>
        </p:xfrm>
        <a:graphic>
          <a:graphicData uri="http://schemas.openxmlformats.org/presentationml/2006/ole">
            <mc:AlternateContent xmlns:mc="http://schemas.openxmlformats.org/markup-compatibility/2006">
              <mc:Choice xmlns:v="urn:schemas-microsoft-com:vml" Requires="v">
                <p:oleObj name="Worksheet" r:id="rId3" imgW="11684160" imgH="8496337" progId="Excel.Sheet.12">
                  <p:embed/>
                </p:oleObj>
              </mc:Choice>
              <mc:Fallback>
                <p:oleObj name="Worksheet" r:id="rId3" imgW="11684160" imgH="8496337" progId="Excel.Sheet.12">
                  <p:embed/>
                  <p:pic>
                    <p:nvPicPr>
                      <p:cNvPr id="8" name="Object 7">
                        <a:extLst>
                          <a:ext uri="{FF2B5EF4-FFF2-40B4-BE49-F238E27FC236}">
                            <a16:creationId xmlns:a16="http://schemas.microsoft.com/office/drawing/2014/main" id="{77FA0700-6850-923F-018F-904A04DB8BAF}"/>
                          </a:ext>
                        </a:extLst>
                      </p:cNvPr>
                      <p:cNvPicPr/>
                      <p:nvPr/>
                    </p:nvPicPr>
                    <p:blipFill>
                      <a:blip r:embed="rId4"/>
                      <a:stretch>
                        <a:fillRect/>
                      </a:stretch>
                    </p:blipFill>
                    <p:spPr>
                      <a:xfrm>
                        <a:off x="4514071" y="791904"/>
                        <a:ext cx="7451725" cy="5418137"/>
                      </a:xfrm>
                      <a:prstGeom prst="rect">
                        <a:avLst/>
                      </a:prstGeom>
                    </p:spPr>
                  </p:pic>
                </p:oleObj>
              </mc:Fallback>
            </mc:AlternateContent>
          </a:graphicData>
        </a:graphic>
      </p:graphicFrame>
    </p:spTree>
    <p:extLst>
      <p:ext uri="{BB962C8B-B14F-4D97-AF65-F5344CB8AC3E}">
        <p14:creationId xmlns:p14="http://schemas.microsoft.com/office/powerpoint/2010/main" val="184258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1EE0ED-BA41-7162-60E1-DA9C9453D1C2}"/>
              </a:ext>
            </a:extLst>
          </p:cNvPr>
          <p:cNvSpPr>
            <a:spLocks noGrp="1"/>
          </p:cNvSpPr>
          <p:nvPr>
            <p:ph type="title"/>
          </p:nvPr>
        </p:nvSpPr>
        <p:spPr>
          <a:xfrm>
            <a:off x="399497" y="253809"/>
            <a:ext cx="11541277" cy="624306"/>
          </a:xfrm>
        </p:spPr>
        <p:txBody>
          <a:bodyPr>
            <a:normAutofit/>
          </a:bodyPr>
          <a:lstStyle/>
          <a:p>
            <a:r>
              <a:rPr lang="en-US" dirty="0"/>
              <a:t>Probabilistic Safety Analysis Protocols - 1</a:t>
            </a:r>
          </a:p>
        </p:txBody>
      </p:sp>
      <p:sp>
        <p:nvSpPr>
          <p:cNvPr id="4" name="Slide Number Placeholder 3">
            <a:extLst>
              <a:ext uri="{FF2B5EF4-FFF2-40B4-BE49-F238E27FC236}">
                <a16:creationId xmlns:a16="http://schemas.microsoft.com/office/drawing/2014/main" id="{856FE723-A6C0-D3C0-0EFD-8AA1C916F803}"/>
              </a:ext>
            </a:extLst>
          </p:cNvPr>
          <p:cNvSpPr>
            <a:spLocks noGrp="1"/>
          </p:cNvSpPr>
          <p:nvPr>
            <p:ph type="sldNum" sz="quarter" idx="12"/>
          </p:nvPr>
        </p:nvSpPr>
        <p:spPr>
          <a:xfrm>
            <a:off x="9089571" y="6239066"/>
            <a:ext cx="2743200" cy="365125"/>
          </a:xfrm>
        </p:spPr>
        <p:txBody>
          <a:bodyPr/>
          <a:lstStyle/>
          <a:p>
            <a:fld id="{23C6260E-304F-4BA0-8E11-6E941ACC6DAE}" type="slidenum">
              <a:rPr lang="en-US" smtClean="0"/>
              <a:pPr/>
              <a:t>9</a:t>
            </a:fld>
            <a:endParaRPr lang="en-US" dirty="0"/>
          </a:p>
        </p:txBody>
      </p:sp>
      <p:sp>
        <p:nvSpPr>
          <p:cNvPr id="7" name="Content Placeholder 2">
            <a:extLst>
              <a:ext uri="{FF2B5EF4-FFF2-40B4-BE49-F238E27FC236}">
                <a16:creationId xmlns:a16="http://schemas.microsoft.com/office/drawing/2014/main" id="{16ABB680-5AA0-E359-637F-1FCB6D4667CB}"/>
              </a:ext>
            </a:extLst>
          </p:cNvPr>
          <p:cNvSpPr>
            <a:spLocks noGrp="1"/>
          </p:cNvSpPr>
          <p:nvPr>
            <p:ph idx="1"/>
          </p:nvPr>
        </p:nvSpPr>
        <p:spPr>
          <a:xfrm>
            <a:off x="505518" y="1007652"/>
            <a:ext cx="10786260" cy="3099026"/>
          </a:xfrm>
        </p:spPr>
        <p:txBody>
          <a:bodyPr>
            <a:noAutofit/>
          </a:bodyPr>
          <a:lstStyle/>
          <a:p>
            <a:pPr>
              <a:lnSpc>
                <a:spcPct val="100000"/>
              </a:lnSpc>
              <a:spcBef>
                <a:spcPts val="0"/>
              </a:spcBef>
            </a:pPr>
            <a:r>
              <a:rPr lang="en-US" sz="2400" b="1" dirty="0"/>
              <a:t>Site-Neutral or Generic Protocol</a:t>
            </a:r>
          </a:p>
          <a:p>
            <a:pPr lvl="1">
              <a:lnSpc>
                <a:spcPct val="100000"/>
              </a:lnSpc>
              <a:spcBef>
                <a:spcPts val="0"/>
              </a:spcBef>
            </a:pPr>
            <a:r>
              <a:rPr lang="en-US" dirty="0"/>
              <a:t>Acute (Plume Passage): Conservative inputs to maximize consequence metrics; Site-specific meteorology but minimize surface roughness length (z</a:t>
            </a:r>
            <a:r>
              <a:rPr lang="en-US" baseline="-25000" dirty="0"/>
              <a:t>o</a:t>
            </a:r>
            <a:r>
              <a:rPr lang="en-US" dirty="0"/>
              <a:t>)</a:t>
            </a:r>
          </a:p>
          <a:p>
            <a:pPr lvl="1">
              <a:lnSpc>
                <a:spcPct val="100000"/>
              </a:lnSpc>
              <a:spcBef>
                <a:spcPts val="0"/>
              </a:spcBef>
            </a:pPr>
            <a:r>
              <a:rPr lang="en-US" dirty="0"/>
              <a:t>Long-term Phase: Inputs to maximize food ingestion doses (temperate climate, agricultural productivity and traditional food basket)</a:t>
            </a:r>
          </a:p>
          <a:p>
            <a:pPr marL="457200" lvl="1" indent="0">
              <a:lnSpc>
                <a:spcPct val="100000"/>
              </a:lnSpc>
              <a:spcBef>
                <a:spcPts val="0"/>
              </a:spcBef>
              <a:buNone/>
            </a:pPr>
            <a:endParaRPr lang="en-US" dirty="0"/>
          </a:p>
          <a:p>
            <a:pPr>
              <a:lnSpc>
                <a:spcPct val="100000"/>
              </a:lnSpc>
              <a:spcBef>
                <a:spcPts val="0"/>
              </a:spcBef>
            </a:pPr>
            <a:r>
              <a:rPr lang="en-US" sz="2400" b="1" dirty="0"/>
              <a:t>Site-/Regional-Specific Protocol</a:t>
            </a:r>
            <a:endParaRPr lang="en-US" sz="2400" dirty="0"/>
          </a:p>
          <a:p>
            <a:pPr lvl="1">
              <a:lnSpc>
                <a:spcPct val="100000"/>
              </a:lnSpc>
              <a:spcBef>
                <a:spcPts val="0"/>
              </a:spcBef>
            </a:pPr>
            <a:r>
              <a:rPr lang="en-US" dirty="0"/>
              <a:t>Acute (Plume Passage): Best estimate inputs for realistic consequence metrics; Site-specific meteorology and z</a:t>
            </a:r>
            <a:r>
              <a:rPr lang="en-US" baseline="-25000" dirty="0"/>
              <a:t>o</a:t>
            </a:r>
            <a:endParaRPr lang="en-US" dirty="0"/>
          </a:p>
          <a:p>
            <a:pPr lvl="1">
              <a:lnSpc>
                <a:spcPct val="100000"/>
              </a:lnSpc>
              <a:spcBef>
                <a:spcPts val="0"/>
              </a:spcBef>
            </a:pPr>
            <a:r>
              <a:rPr lang="en-US" dirty="0"/>
              <a:t>Long-term Phase: Best estimate of food ingestion doses (regional climate, agricultural productivity, and local food basket)</a:t>
            </a:r>
          </a:p>
          <a:p>
            <a:pPr lvl="1">
              <a:lnSpc>
                <a:spcPct val="100000"/>
              </a:lnSpc>
              <a:spcBef>
                <a:spcPts val="0"/>
              </a:spcBef>
            </a:pPr>
            <a:r>
              <a:rPr lang="en-US" dirty="0"/>
              <a:t>Sample regions: such as temperate, arid north, arid south</a:t>
            </a:r>
          </a:p>
          <a:p>
            <a:pPr>
              <a:lnSpc>
                <a:spcPct val="100000"/>
              </a:lnSpc>
              <a:spcBef>
                <a:spcPts val="0"/>
              </a:spcBef>
            </a:pPr>
            <a:endParaRPr lang="en-US" sz="2400" dirty="0"/>
          </a:p>
        </p:txBody>
      </p:sp>
      <p:sp>
        <p:nvSpPr>
          <p:cNvPr id="2" name="Footer Placeholder 7">
            <a:extLst>
              <a:ext uri="{FF2B5EF4-FFF2-40B4-BE49-F238E27FC236}">
                <a16:creationId xmlns:a16="http://schemas.microsoft.com/office/drawing/2014/main" id="{851C6586-9B85-E5A5-3AF1-DBF5DCAA823B}"/>
              </a:ext>
            </a:extLst>
          </p:cNvPr>
          <p:cNvSpPr>
            <a:spLocks noGrp="1"/>
          </p:cNvSpPr>
          <p:nvPr>
            <p:ph type="ftr" sz="quarter" idx="11"/>
          </p:nvPr>
        </p:nvSpPr>
        <p:spPr>
          <a:xfrm>
            <a:off x="563638" y="6309405"/>
            <a:ext cx="4114800" cy="365125"/>
          </a:xfrm>
        </p:spPr>
        <p:txBody>
          <a:bodyPr/>
          <a:lstStyle/>
          <a:p>
            <a:r>
              <a:rPr lang="en-US" sz="1400" dirty="0"/>
              <a:t>IMUG 2023</a:t>
            </a:r>
          </a:p>
        </p:txBody>
      </p:sp>
    </p:spTree>
    <p:extLst>
      <p:ext uri="{BB962C8B-B14F-4D97-AF65-F5344CB8AC3E}">
        <p14:creationId xmlns:p14="http://schemas.microsoft.com/office/powerpoint/2010/main" val="3878349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NS 16x9_02_ NEW">
  <a:themeElements>
    <a:clrScheme name="ANS_2017">
      <a:dk1>
        <a:srgbClr val="2F5496"/>
      </a:dk1>
      <a:lt1>
        <a:srgbClr val="FFFFFF"/>
      </a:lt1>
      <a:dk2>
        <a:srgbClr val="2F5496"/>
      </a:dk2>
      <a:lt2>
        <a:srgbClr val="E7E6E6"/>
      </a:lt2>
      <a:accent1>
        <a:srgbClr val="2F5496"/>
      </a:accent1>
      <a:accent2>
        <a:srgbClr val="70AD47"/>
      </a:accent2>
      <a:accent3>
        <a:srgbClr val="FFC000"/>
      </a:accent3>
      <a:accent4>
        <a:srgbClr val="8F45C7"/>
      </a:accent4>
      <a:accent5>
        <a:srgbClr val="70AD47"/>
      </a:accent5>
      <a:accent6>
        <a:srgbClr val="BFBFBF"/>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ANS 16x9_02_ NEW</Template>
  <TotalTime>15238</TotalTime>
  <Words>3651</Words>
  <Application>Microsoft Office PowerPoint</Application>
  <PresentationFormat>Widescreen</PresentationFormat>
  <Paragraphs>428</Paragraphs>
  <Slides>22</Slides>
  <Notes>22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22</vt:i4>
      </vt:variant>
    </vt:vector>
  </HeadingPairs>
  <TitlesOfParts>
    <vt:vector size="31" baseType="lpstr">
      <vt:lpstr>Arial</vt:lpstr>
      <vt:lpstr>Calibri</vt:lpstr>
      <vt:lpstr>Franklin Gothic Demi Cond</vt:lpstr>
      <vt:lpstr>Franklin Gothic Medium</vt:lpstr>
      <vt:lpstr>Times New Roman</vt:lpstr>
      <vt:lpstr>Wingdings</vt:lpstr>
      <vt:lpstr>ANS 16x9_02_ NEW</vt:lpstr>
      <vt:lpstr>Microsoft Excel Worksheet</vt:lpstr>
      <vt:lpstr>Worksheet</vt:lpstr>
      <vt:lpstr>Revisiting Tritium in Accident Consequence Codes: One Analyst’s Perspectives</vt:lpstr>
      <vt:lpstr>Outline of Presentation*</vt:lpstr>
      <vt:lpstr>Earlier Work in Incorporation of Tritium in ACA Codes</vt:lpstr>
      <vt:lpstr>Emergent Interest &amp; Categories of Tritium Accident Consequence Analysis (ACA) Code Applications</vt:lpstr>
      <vt:lpstr>PowerPoint Presentation</vt:lpstr>
      <vt:lpstr>Key Considerations for Contemporary Applications</vt:lpstr>
      <vt:lpstr>Modularization of Tritium Release: Acute and Late Phases</vt:lpstr>
      <vt:lpstr>Tritium ACA Code Data Requirements</vt:lpstr>
      <vt:lpstr>Probabilistic Safety Analysis Protocols - 1</vt:lpstr>
      <vt:lpstr>Probabilistic Safety Analysis Protocols - 2</vt:lpstr>
      <vt:lpstr>Transport, biokinetic and DCF considerations</vt:lpstr>
      <vt:lpstr>Tritium dose conversion factor (DCF) example – Public</vt:lpstr>
      <vt:lpstr>Tritium DCFs - Occupational</vt:lpstr>
      <vt:lpstr>Conceptual Schematic of Modules for Deterministic ACA Application</vt:lpstr>
      <vt:lpstr>Computer Code Options – One Analyst’s Opinion</vt:lpstr>
      <vt:lpstr>SQA and Sensitivity and Uncertainty Analysis</vt:lpstr>
      <vt:lpstr>Summary</vt:lpstr>
      <vt:lpstr>Recommendations </vt:lpstr>
      <vt:lpstr>Thank you for your attention! Questions? - Comments?</vt:lpstr>
      <vt:lpstr>Supporting Bibliography - 1</vt:lpstr>
      <vt:lpstr>Supporting Bibliography - 2</vt:lpstr>
      <vt:lpstr>Supporting Bibliography – 3 (ICRP)</vt:lpstr>
    </vt:vector>
  </TitlesOfParts>
  <Company>Independent Nuclear Safety Consultant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Revisiting Tritium in ACA Codes</dc:title>
  <dc:subject>IMUG 2023</dc:subject>
  <dc:creator>Kevin O'Kula</dc:creator>
  <cp:lastModifiedBy>Kevin O'Kula</cp:lastModifiedBy>
  <cp:revision>34</cp:revision>
  <cp:lastPrinted>2023-09-11T01:58:22Z</cp:lastPrinted>
  <dcterms:created xsi:type="dcterms:W3CDTF">2017-01-30T20:04:56Z</dcterms:created>
  <dcterms:modified xsi:type="dcterms:W3CDTF">2023-09-12T10:33:14Z</dcterms:modified>
</cp:coreProperties>
</file>