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12.jpg" ContentType="image/jpg"/>
  <Override PartName="/ppt/media/image17.jpg" ContentType="image/jpg"/>
  <Override PartName="/ppt/media/image22.jpg" ContentType="image/jpg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32"/>
  </p:notesMasterIdLst>
  <p:handoutMasterIdLst>
    <p:handoutMasterId r:id="rId33"/>
  </p:handoutMasterIdLst>
  <p:sldIdLst>
    <p:sldId id="260" r:id="rId2"/>
    <p:sldId id="299" r:id="rId3"/>
    <p:sldId id="262" r:id="rId4"/>
    <p:sldId id="263" r:id="rId5"/>
    <p:sldId id="273" r:id="rId6"/>
    <p:sldId id="271" r:id="rId7"/>
    <p:sldId id="280" r:id="rId8"/>
    <p:sldId id="275" r:id="rId9"/>
    <p:sldId id="269" r:id="rId10"/>
    <p:sldId id="272" r:id="rId11"/>
    <p:sldId id="277" r:id="rId12"/>
    <p:sldId id="281" r:id="rId13"/>
    <p:sldId id="283" r:id="rId14"/>
    <p:sldId id="284" r:id="rId15"/>
    <p:sldId id="285" r:id="rId16"/>
    <p:sldId id="287" r:id="rId17"/>
    <p:sldId id="288" r:id="rId18"/>
    <p:sldId id="289" r:id="rId19"/>
    <p:sldId id="286" r:id="rId20"/>
    <p:sldId id="291" r:id="rId21"/>
    <p:sldId id="290" r:id="rId22"/>
    <p:sldId id="292" r:id="rId23"/>
    <p:sldId id="293" r:id="rId24"/>
    <p:sldId id="295" r:id="rId25"/>
    <p:sldId id="296" r:id="rId26"/>
    <p:sldId id="297" r:id="rId27"/>
    <p:sldId id="301" r:id="rId28"/>
    <p:sldId id="1052" r:id="rId29"/>
    <p:sldId id="274" r:id="rId30"/>
    <p:sldId id="302" r:id="rId31"/>
  </p:sldIdLst>
  <p:sldSz cx="14630400" cy="8229600"/>
  <p:notesSz cx="6858000" cy="9144000"/>
  <p:defaultTextStyle>
    <a:defPPr>
      <a:defRPr lang="en-US"/>
    </a:defPPr>
    <a:lvl1pPr marL="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37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70FBED-095C-E470-1C06-F5C2A1D1A028}" name="Edward Harvey" initials="EH" userId="S::EFH2@nrc.gov::f9a57170-af67-4f1c-94a5-30978829d8d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3064"/>
    <a:srgbClr val="9C4757"/>
    <a:srgbClr val="000000"/>
    <a:srgbClr val="719500"/>
    <a:srgbClr val="007836"/>
    <a:srgbClr val="BE0F34"/>
    <a:srgbClr val="820150"/>
    <a:srgbClr val="502D7F"/>
    <a:srgbClr val="00338E"/>
    <a:srgbClr val="0081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841B3A-B272-4B1A-9720-9880056E8710}" v="11" dt="2023-08-14T19:13:03.2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63" autoAdjust="0"/>
    <p:restoredTop sz="93844" autoAdjust="0"/>
  </p:normalViewPr>
  <p:slideViewPr>
    <p:cSldViewPr snapToGrid="0" snapToObjects="1">
      <p:cViewPr varScale="1">
        <p:scale>
          <a:sx n="67" d="100"/>
          <a:sy n="67" d="100"/>
        </p:scale>
        <p:origin x="691" y="91"/>
      </p:cViewPr>
      <p:guideLst>
        <p:guide orient="horz" pos="2592"/>
        <p:guide pos="4608"/>
        <p:guide pos="37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7" d="100"/>
          <a:sy n="117" d="100"/>
        </p:scale>
        <p:origin x="4976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anie Bush-Goddard" userId="543fcc9b-aeed-4d90-9850-58cd8c8a2882" providerId="ADAL" clId="{8A841B3A-B272-4B1A-9720-9880056E8710}"/>
    <pc:docChg chg="custSel addSld delSld modSld sldOrd">
      <pc:chgData name="Stephanie Bush-Goddard" userId="543fcc9b-aeed-4d90-9850-58cd8c8a2882" providerId="ADAL" clId="{8A841B3A-B272-4B1A-9720-9880056E8710}" dt="2023-08-14T19:13:22.343" v="164" actId="1076"/>
      <pc:docMkLst>
        <pc:docMk/>
      </pc:docMkLst>
      <pc:sldChg chg="modSp mod modNotesTx">
        <pc:chgData name="Stephanie Bush-Goddard" userId="543fcc9b-aeed-4d90-9850-58cd8c8a2882" providerId="ADAL" clId="{8A841B3A-B272-4B1A-9720-9880056E8710}" dt="2023-08-14T18:25:17.282" v="150" actId="6549"/>
        <pc:sldMkLst>
          <pc:docMk/>
          <pc:sldMk cId="1152154647" sldId="260"/>
        </pc:sldMkLst>
        <pc:spChg chg="mod">
          <ac:chgData name="Stephanie Bush-Goddard" userId="543fcc9b-aeed-4d90-9850-58cd8c8a2882" providerId="ADAL" clId="{8A841B3A-B272-4B1A-9720-9880056E8710}" dt="2023-08-14T17:11:45.184" v="21" actId="20577"/>
          <ac:spMkLst>
            <pc:docMk/>
            <pc:sldMk cId="1152154647" sldId="260"/>
            <ac:spMk id="6" creationId="{E6AF8584-F7D3-43CB-B2DB-D1799F283016}"/>
          </ac:spMkLst>
        </pc:spChg>
        <pc:spChg chg="mod">
          <ac:chgData name="Stephanie Bush-Goddard" userId="543fcc9b-aeed-4d90-9850-58cd8c8a2882" providerId="ADAL" clId="{8A841B3A-B272-4B1A-9720-9880056E8710}" dt="2023-08-14T17:11:48.916" v="28" actId="20577"/>
          <ac:spMkLst>
            <pc:docMk/>
            <pc:sldMk cId="1152154647" sldId="260"/>
            <ac:spMk id="10" creationId="{B3C12910-3A9C-4FFC-A950-52D0A31734CF}"/>
          </ac:spMkLst>
        </pc:spChg>
      </pc:sldChg>
      <pc:sldChg chg="addSp delSp modSp mod">
        <pc:chgData name="Stephanie Bush-Goddard" userId="543fcc9b-aeed-4d90-9850-58cd8c8a2882" providerId="ADAL" clId="{8A841B3A-B272-4B1A-9720-9880056E8710}" dt="2023-08-14T18:12:02.265" v="124" actId="1076"/>
        <pc:sldMkLst>
          <pc:docMk/>
          <pc:sldMk cId="118940903" sldId="262"/>
        </pc:sldMkLst>
        <pc:spChg chg="add mod">
          <ac:chgData name="Stephanie Bush-Goddard" userId="543fcc9b-aeed-4d90-9850-58cd8c8a2882" providerId="ADAL" clId="{8A841B3A-B272-4B1A-9720-9880056E8710}" dt="2023-08-14T18:10:26.629" v="60" actId="20577"/>
          <ac:spMkLst>
            <pc:docMk/>
            <pc:sldMk cId="118940903" sldId="262"/>
            <ac:spMk id="3" creationId="{44607238-79E2-9A7D-BD78-7CB8BA6026E9}"/>
          </ac:spMkLst>
        </pc:spChg>
        <pc:spChg chg="add del mod">
          <ac:chgData name="Stephanie Bush-Goddard" userId="543fcc9b-aeed-4d90-9850-58cd8c8a2882" providerId="ADAL" clId="{8A841B3A-B272-4B1A-9720-9880056E8710}" dt="2023-08-14T18:11:04.931" v="107" actId="478"/>
          <ac:spMkLst>
            <pc:docMk/>
            <pc:sldMk cId="118940903" sldId="262"/>
            <ac:spMk id="8" creationId="{7043156B-13DF-F560-7FD2-DA0972A8FA85}"/>
          </ac:spMkLst>
        </pc:spChg>
        <pc:spChg chg="add mod">
          <ac:chgData name="Stephanie Bush-Goddard" userId="543fcc9b-aeed-4d90-9850-58cd8c8a2882" providerId="ADAL" clId="{8A841B3A-B272-4B1A-9720-9880056E8710}" dt="2023-08-14T18:11:15.488" v="110" actId="1076"/>
          <ac:spMkLst>
            <pc:docMk/>
            <pc:sldMk cId="118940903" sldId="262"/>
            <ac:spMk id="9" creationId="{49CF1B74-4850-44C2-4051-749E0BCDBC8E}"/>
          </ac:spMkLst>
        </pc:spChg>
        <pc:spChg chg="add mod">
          <ac:chgData name="Stephanie Bush-Goddard" userId="543fcc9b-aeed-4d90-9850-58cd8c8a2882" providerId="ADAL" clId="{8A841B3A-B272-4B1A-9720-9880056E8710}" dt="2023-08-14T18:11:43.561" v="119" actId="1076"/>
          <ac:spMkLst>
            <pc:docMk/>
            <pc:sldMk cId="118940903" sldId="262"/>
            <ac:spMk id="10" creationId="{F7D7989D-265B-76E9-1D02-02EA8EC7498B}"/>
          </ac:spMkLst>
        </pc:spChg>
        <pc:spChg chg="add mod">
          <ac:chgData name="Stephanie Bush-Goddard" userId="543fcc9b-aeed-4d90-9850-58cd8c8a2882" providerId="ADAL" clId="{8A841B3A-B272-4B1A-9720-9880056E8710}" dt="2023-08-14T18:12:02.265" v="124" actId="1076"/>
          <ac:spMkLst>
            <pc:docMk/>
            <pc:sldMk cId="118940903" sldId="262"/>
            <ac:spMk id="11" creationId="{4D817750-372F-4CE8-C54F-26877597C34A}"/>
          </ac:spMkLst>
        </pc:spChg>
        <pc:picChg chg="mod">
          <ac:chgData name="Stephanie Bush-Goddard" userId="543fcc9b-aeed-4d90-9850-58cd8c8a2882" providerId="ADAL" clId="{8A841B3A-B272-4B1A-9720-9880056E8710}" dt="2023-08-14T18:09:45.240" v="37" actId="1076"/>
          <ac:picMkLst>
            <pc:docMk/>
            <pc:sldMk cId="118940903" sldId="262"/>
            <ac:picMk id="4" creationId="{5C5E016B-AF0E-8859-70C0-A5DF9FF2E4D3}"/>
          </ac:picMkLst>
        </pc:picChg>
      </pc:sldChg>
      <pc:sldChg chg="addSp delSp modSp mod">
        <pc:chgData name="Stephanie Bush-Goddard" userId="543fcc9b-aeed-4d90-9850-58cd8c8a2882" providerId="ADAL" clId="{8A841B3A-B272-4B1A-9720-9880056E8710}" dt="2023-08-14T19:13:22.343" v="164" actId="1076"/>
        <pc:sldMkLst>
          <pc:docMk/>
          <pc:sldMk cId="681480818" sldId="301"/>
        </pc:sldMkLst>
        <pc:spChg chg="del">
          <ac:chgData name="Stephanie Bush-Goddard" userId="543fcc9b-aeed-4d90-9850-58cd8c8a2882" providerId="ADAL" clId="{8A841B3A-B272-4B1A-9720-9880056E8710}" dt="2023-08-14T19:12:57.304" v="155" actId="478"/>
          <ac:spMkLst>
            <pc:docMk/>
            <pc:sldMk cId="681480818" sldId="301"/>
            <ac:spMk id="3" creationId="{6D50AF6E-CF6A-429E-A4B2-32D2D767B73B}"/>
          </ac:spMkLst>
        </pc:spChg>
        <pc:spChg chg="add mod">
          <ac:chgData name="Stephanie Bush-Goddard" userId="543fcc9b-aeed-4d90-9850-58cd8c8a2882" providerId="ADAL" clId="{8A841B3A-B272-4B1A-9720-9880056E8710}" dt="2023-08-14T19:13:22.343" v="164" actId="1076"/>
          <ac:spMkLst>
            <pc:docMk/>
            <pc:sldMk cId="681480818" sldId="301"/>
            <ac:spMk id="5" creationId="{60BAD49B-1CFE-C5CD-64C8-D9100497DBB6}"/>
          </ac:spMkLst>
        </pc:spChg>
        <pc:picChg chg="add mod">
          <ac:chgData name="Stephanie Bush-Goddard" userId="543fcc9b-aeed-4d90-9850-58cd8c8a2882" providerId="ADAL" clId="{8A841B3A-B272-4B1A-9720-9880056E8710}" dt="2023-08-14T19:13:17.483" v="162" actId="1076"/>
          <ac:picMkLst>
            <pc:docMk/>
            <pc:sldMk cId="681480818" sldId="301"/>
            <ac:picMk id="6" creationId="{8118DAFD-800D-A274-A969-BD25EB7FE96A}"/>
          </ac:picMkLst>
        </pc:picChg>
      </pc:sldChg>
      <pc:sldChg chg="add del">
        <pc:chgData name="Stephanie Bush-Goddard" userId="543fcc9b-aeed-4d90-9850-58cd8c8a2882" providerId="ADAL" clId="{8A841B3A-B272-4B1A-9720-9880056E8710}" dt="2023-08-14T17:13:54.114" v="31" actId="47"/>
        <pc:sldMkLst>
          <pc:docMk/>
          <pc:sldMk cId="2936187598" sldId="1050"/>
        </pc:sldMkLst>
      </pc:sldChg>
      <pc:sldChg chg="delSp modSp add del mod ord">
        <pc:chgData name="Stephanie Bush-Goddard" userId="543fcc9b-aeed-4d90-9850-58cd8c8a2882" providerId="ADAL" clId="{8A841B3A-B272-4B1A-9720-9880056E8710}" dt="2023-08-14T19:13:14.508" v="161" actId="47"/>
        <pc:sldMkLst>
          <pc:docMk/>
          <pc:sldMk cId="3762327101" sldId="1051"/>
        </pc:sldMkLst>
        <pc:spChg chg="mod">
          <ac:chgData name="Stephanie Bush-Goddard" userId="543fcc9b-aeed-4d90-9850-58cd8c8a2882" providerId="ADAL" clId="{8A841B3A-B272-4B1A-9720-9880056E8710}" dt="2023-08-14T19:13:10.212" v="159" actId="21"/>
          <ac:spMkLst>
            <pc:docMk/>
            <pc:sldMk cId="3762327101" sldId="1051"/>
            <ac:spMk id="2" creationId="{E04603E8-3DDC-4676-9EC6-A23A35603ACA}"/>
          </ac:spMkLst>
        </pc:spChg>
        <pc:picChg chg="del mod">
          <ac:chgData name="Stephanie Bush-Goddard" userId="543fcc9b-aeed-4d90-9850-58cd8c8a2882" providerId="ADAL" clId="{8A841B3A-B272-4B1A-9720-9880056E8710}" dt="2023-08-14T19:13:01.913" v="157" actId="21"/>
          <ac:picMkLst>
            <pc:docMk/>
            <pc:sldMk cId="3762327101" sldId="1051"/>
            <ac:picMk id="3" creationId="{67E8F061-40AA-413F-BECA-6E716DC5116D}"/>
          </ac:picMkLst>
        </pc:picChg>
      </pc:sldChg>
      <pc:sldChg chg="add">
        <pc:chgData name="Stephanie Bush-Goddard" userId="543fcc9b-aeed-4d90-9850-58cd8c8a2882" providerId="ADAL" clId="{8A841B3A-B272-4B1A-9720-9880056E8710}" dt="2023-08-14T19:12:53.341" v="154" actId="2890"/>
        <pc:sldMkLst>
          <pc:docMk/>
          <pc:sldMk cId="16605158" sldId="1052"/>
        </pc:sldMkLst>
      </pc:sldChg>
      <pc:sldChg chg="delSp modSp del mod">
        <pc:chgData name="Stephanie Bush-Goddard" userId="543fcc9b-aeed-4d90-9850-58cd8c8a2882" providerId="ADAL" clId="{8A841B3A-B272-4B1A-9720-9880056E8710}" dt="2023-08-14T18:12:06.968" v="125" actId="47"/>
        <pc:sldMkLst>
          <pc:docMk/>
          <pc:sldMk cId="1224787041" sldId="1059"/>
        </pc:sldMkLst>
        <pc:spChg chg="del">
          <ac:chgData name="Stephanie Bush-Goddard" userId="543fcc9b-aeed-4d90-9850-58cd8c8a2882" providerId="ADAL" clId="{8A841B3A-B272-4B1A-9720-9880056E8710}" dt="2023-08-14T18:09:26.930" v="32" actId="21"/>
          <ac:spMkLst>
            <pc:docMk/>
            <pc:sldMk cId="1224787041" sldId="1059"/>
            <ac:spMk id="4" creationId="{A95D4C44-B82E-873B-587F-63A94895DC11}"/>
          </ac:spMkLst>
        </pc:spChg>
        <pc:spChg chg="del mod">
          <ac:chgData name="Stephanie Bush-Goddard" userId="543fcc9b-aeed-4d90-9850-58cd8c8a2882" providerId="ADAL" clId="{8A841B3A-B272-4B1A-9720-9880056E8710}" dt="2023-08-14T18:10:45.434" v="74" actId="21"/>
          <ac:spMkLst>
            <pc:docMk/>
            <pc:sldMk cId="1224787041" sldId="1059"/>
            <ac:spMk id="5" creationId="{88383A2C-A47B-7479-93BF-C5CEC0429ED7}"/>
          </ac:spMkLst>
        </pc:spChg>
        <pc:spChg chg="del mod">
          <ac:chgData name="Stephanie Bush-Goddard" userId="543fcc9b-aeed-4d90-9850-58cd8c8a2882" providerId="ADAL" clId="{8A841B3A-B272-4B1A-9720-9880056E8710}" dt="2023-08-14T18:11:29.356" v="117" actId="21"/>
          <ac:spMkLst>
            <pc:docMk/>
            <pc:sldMk cId="1224787041" sldId="1059"/>
            <ac:spMk id="6" creationId="{F64E0DF6-4A40-8CB7-15A1-8706DB990B18}"/>
          </ac:spMkLst>
        </pc:spChg>
        <pc:spChg chg="del">
          <ac:chgData name="Stephanie Bush-Goddard" userId="543fcc9b-aeed-4d90-9850-58cd8c8a2882" providerId="ADAL" clId="{8A841B3A-B272-4B1A-9720-9880056E8710}" dt="2023-08-14T18:11:50.146" v="120" actId="21"/>
          <ac:spMkLst>
            <pc:docMk/>
            <pc:sldMk cId="1224787041" sldId="1059"/>
            <ac:spMk id="7" creationId="{DD21CBF7-A7A6-EF19-59ED-8FEA200BFD8D}"/>
          </ac:spMkLst>
        </pc:spChg>
      </pc:sldChg>
      <pc:sldMasterChg chg="delSldLayout">
        <pc:chgData name="Stephanie Bush-Goddard" userId="543fcc9b-aeed-4d90-9850-58cd8c8a2882" providerId="ADAL" clId="{8A841B3A-B272-4B1A-9720-9880056E8710}" dt="2023-08-14T19:13:14.508" v="161" actId="47"/>
        <pc:sldMasterMkLst>
          <pc:docMk/>
          <pc:sldMasterMk cId="647107024" sldId="2147483723"/>
        </pc:sldMasterMkLst>
        <pc:sldLayoutChg chg="del">
          <pc:chgData name="Stephanie Bush-Goddard" userId="543fcc9b-aeed-4d90-9850-58cd8c8a2882" providerId="ADAL" clId="{8A841B3A-B272-4B1A-9720-9880056E8710}" dt="2023-08-14T19:13:14.508" v="161" actId="47"/>
          <pc:sldLayoutMkLst>
            <pc:docMk/>
            <pc:sldMasterMk cId="647107024" sldId="2147483723"/>
            <pc:sldLayoutMk cId="3453237457" sldId="2147483733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6A69A9C-1087-184F-8370-423E175D9D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090E3D-F5E5-0D40-B323-A25B85CF9E8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E50B8-2EF8-564F-AE86-D84E6C503530}" type="datetimeFigureOut">
              <a:rPr lang="en-US" smtClean="0"/>
              <a:t>08/14/2023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3AA97-2F38-5340-B685-1E0EA3E358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B732F3-25A6-284F-A24C-5FD21AE6BEE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78BA3-E235-9946-9A4D-07E907F68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00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C8D20-1945-7145-91A2-3D134BDA25E2}" type="datetimeFigureOut">
              <a:rPr lang="en-US" smtClean="0"/>
              <a:t>08/14/2023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0104DB-87CA-D64F-AB86-DB2520DDF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05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06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Plain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36B83B-A5E4-524E-96A9-DFC12D58F12A}"/>
              </a:ext>
            </a:extLst>
          </p:cNvPr>
          <p:cNvSpPr/>
          <p:nvPr userDrawn="1"/>
        </p:nvSpPr>
        <p:spPr>
          <a:xfrm>
            <a:off x="914400" y="0"/>
            <a:ext cx="54864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743200"/>
            <a:ext cx="4572000" cy="18288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r">
              <a:defRPr sz="4800" b="1">
                <a:solidFill>
                  <a:srgbClr val="493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3061D5F4-8719-384B-945C-9A27060F99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0529" y="5669280"/>
            <a:ext cx="457200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 dirty="0"/>
              <a:t>Click to add presenter’s name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3E2D432E-6648-6643-9C6E-38B1EFF5E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1600" y="5983356"/>
            <a:ext cx="457200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600">
                <a:solidFill>
                  <a:srgbClr val="6162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 dirty="0"/>
              <a:t>Click to add presenter’s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15389B-4BB4-1644-9B7E-35A85D0C1E3B}"/>
              </a:ext>
            </a:extLst>
          </p:cNvPr>
          <p:cNvSpPr txBox="1"/>
          <p:nvPr userDrawn="1"/>
        </p:nvSpPr>
        <p:spPr>
          <a:xfrm>
            <a:off x="3710609" y="-1245704"/>
            <a:ext cx="1847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9D9DB338-5D5C-4ACA-9ECF-C3E34C4412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651641" y="4915645"/>
            <a:ext cx="3290888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4F8E3-4ED9-44B4-99E6-8A3D2CF8D415}" type="datetime4">
              <a:rPr lang="en-US" smtClean="0"/>
              <a:t>August 14, 2023</a:t>
            </a:fld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F55B65E8-4040-44D0-A4FE-A050FD948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730118"/>
            <a:ext cx="493712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9903FA-5B71-6024-8152-FAF02172CB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630386" y="375620"/>
            <a:ext cx="1116379" cy="9578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733B8D2-774D-27F7-BF1A-D1AA87B7685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39196" y="440970"/>
            <a:ext cx="2743627" cy="77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305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6022948" y="0"/>
            <a:ext cx="8607451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6026595-8D7E-D24C-9263-B65316A326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0800" y="457200"/>
            <a:ext cx="7772400" cy="73152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D0CE8D1-2F12-5A44-A6B5-2CD466F52A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0" y="6858000"/>
            <a:ext cx="77724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9B87A2-8960-403D-AE0D-D549462722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49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11" name="Content Placeholder 13">
            <a:extLst>
              <a:ext uri="{FF2B5EF4-FFF2-40B4-BE49-F238E27FC236}">
                <a16:creationId xmlns:a16="http://schemas.microsoft.com/office/drawing/2014/main" id="{29354FF4-9871-4E1B-A45A-ABAA2BE2B69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493064"/>
              </a:buClr>
              <a:defRPr sz="2800"/>
            </a:lvl1pPr>
            <a:lvl2pPr marL="822960" indent="-274320">
              <a:buFont typeface="Wingdings" panose="05000000000000000000" pitchFamily="2" charset="2"/>
              <a:buChar char="§"/>
              <a:defRPr sz="2400"/>
            </a:lvl2pPr>
            <a:lvl3pPr marL="1371600" indent="-274320">
              <a:buFont typeface="Wingdings" panose="05000000000000000000" pitchFamily="2" charset="2"/>
              <a:buChar char="ü"/>
              <a:defRPr sz="2000"/>
            </a:lvl3pPr>
            <a:lvl4pPr>
              <a:defRPr sz="1800"/>
            </a:lvl4pPr>
            <a:lvl5pPr marL="2468880" indent="-274320">
              <a:buFont typeface="Wingdings" panose="05000000000000000000" pitchFamily="2" charset="2"/>
              <a:buChar char="§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7EFCEB6-2E27-4C42-A1E5-AC8A8BA837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08/14/2023</a:t>
            </a:fld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A86FAFB9-0DC0-4AB0-9E8B-6EC7C8ABAA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3A9ADD-DEF3-1BDD-CA9F-601B4E7AE0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630386" y="375620"/>
            <a:ext cx="1116379" cy="9578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9AB2440-EBC5-83AA-7334-8C8F2E10A9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39196" y="440970"/>
            <a:ext cx="2743627" cy="77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28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5966458" y="0"/>
            <a:ext cx="8663941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0C408BC-A7DE-4A08-AD26-56414D2DD80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30642" y="457199"/>
            <a:ext cx="7772400" cy="73152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3C58F0F-5237-4527-BB8E-6EEF623543B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493064"/>
              </a:buClr>
              <a:defRPr sz="2800"/>
            </a:lvl1pPr>
            <a:lvl2pPr marL="822960" indent="-274320">
              <a:buFont typeface="Wingdings" panose="05000000000000000000" pitchFamily="2" charset="2"/>
              <a:buChar char="§"/>
              <a:defRPr sz="2400"/>
            </a:lvl2pPr>
            <a:lvl3pPr marL="1371600" indent="-274320">
              <a:buFont typeface="Wingdings" panose="05000000000000000000" pitchFamily="2" charset="2"/>
              <a:buChar char="ü"/>
              <a:defRPr sz="2000"/>
            </a:lvl3pPr>
            <a:lvl4pPr>
              <a:defRPr sz="1800"/>
            </a:lvl4pPr>
            <a:lvl5pPr marL="2468880" indent="-274320">
              <a:buFont typeface="Wingdings" panose="05000000000000000000" pitchFamily="2" charset="2"/>
              <a:buChar char="§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Date Placeholder 1">
            <a:extLst>
              <a:ext uri="{FF2B5EF4-FFF2-40B4-BE49-F238E27FC236}">
                <a16:creationId xmlns:a16="http://schemas.microsoft.com/office/drawing/2014/main" id="{33D0FD2D-15F4-4320-9C04-2023CAB47E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08/14/2023</a:t>
            </a:fld>
            <a:endParaRPr lang="en-US" dirty="0"/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08FBEF60-4239-4E67-A385-B22B813AD4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7614967-FAA9-4DA9-B7DE-539AA8923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49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D5B40E-9FAC-7154-6534-24ADECCE7B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630386" y="375620"/>
            <a:ext cx="1116379" cy="9578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6CC790-77B7-3A92-3F95-EB0A0510C1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39196" y="440970"/>
            <a:ext cx="2743627" cy="77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347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6064512" y="0"/>
            <a:ext cx="8565888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1406DC-BAEC-4717-8F68-46C92F166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49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28E3363-7137-4431-9927-3AE087A5B2B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057399"/>
            <a:ext cx="12801600" cy="5486401"/>
          </a:xfrm>
          <a:prstGeom prst="rect">
            <a:avLst/>
          </a:prstGeom>
        </p:spPr>
        <p:txBody>
          <a:bodyPr/>
          <a:lstStyle>
            <a:lvl1pPr>
              <a:buClr>
                <a:srgbClr val="493064"/>
              </a:buCl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E76F451D-D169-4CA9-91EE-97F19A35C6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08/14/2023</a:t>
            </a:fld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8A19F790-0343-4862-A140-1B409986B7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92DE5B0-FFA0-2DF3-ED40-0A9EAB7829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066461" y="375620"/>
            <a:ext cx="1116379" cy="9578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E095627-7E5A-075F-6B9D-3CDD5BF723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75271" y="440970"/>
            <a:ext cx="2743627" cy="77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792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4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6317672" y="0"/>
            <a:ext cx="8312727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0800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D00854A-4EC7-2D48-A025-5B0B48548B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515600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7A8C708-D197-CF47-8089-89928BE1E3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00800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C4D2EBC-B863-FD49-A9DF-13815630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15600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93B472-4A32-7C41-A565-485FDC3E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0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9F7807A-D120-BD49-9CBD-9174F26D79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00800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8ED17FC-CAF8-9A40-9A88-897DEF9CFE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15600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A16FA60-8BA9-8B4A-86AA-F8336C26C7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515600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7DC2EC3E-C641-FD49-9F15-878B1AFFFD9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648737A-DE0E-48DB-87F0-65418715CF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49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97DA340F-6103-4F2C-B3B8-8D8A524DC19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buClr>
                <a:srgbClr val="493064"/>
              </a:buClr>
              <a:defRPr sz="2800"/>
            </a:lvl1pPr>
            <a:lvl2pPr marL="822960" indent="-274320">
              <a:buFont typeface="Wingdings" panose="05000000000000000000" pitchFamily="2" charset="2"/>
              <a:buChar char="§"/>
              <a:defRPr sz="2400"/>
            </a:lvl2pPr>
            <a:lvl3pPr marL="1371600" indent="-274320">
              <a:buFont typeface="Wingdings" panose="05000000000000000000" pitchFamily="2" charset="2"/>
              <a:buChar char="ü"/>
              <a:defRPr sz="2000"/>
            </a:lvl3pPr>
            <a:lvl4pPr>
              <a:defRPr sz="1800"/>
            </a:lvl4pPr>
            <a:lvl5pPr marL="2468880" indent="-274320">
              <a:buFont typeface="Wingdings" panose="05000000000000000000" pitchFamily="2" charset="2"/>
              <a:buChar char="§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Date Placeholder 1">
            <a:extLst>
              <a:ext uri="{FF2B5EF4-FFF2-40B4-BE49-F238E27FC236}">
                <a16:creationId xmlns:a16="http://schemas.microsoft.com/office/drawing/2014/main" id="{EE384947-F0AD-4E73-95AD-CAD4DEE446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08/14/2023</a:t>
            </a:fld>
            <a:endParaRPr lang="en-US" dirty="0"/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8259C4D6-850D-4393-9434-3F69451FB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5F3154-95ED-4C46-DB26-4F4DB62292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630386" y="375620"/>
            <a:ext cx="1116379" cy="9578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7E0A227-8E4A-807B-5C98-10708B8679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39196" y="440970"/>
            <a:ext cx="2743627" cy="77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2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6075848" y="0"/>
            <a:ext cx="8554552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60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160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3786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86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160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786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3786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Date Placeholder 1">
            <a:extLst>
              <a:ext uri="{FF2B5EF4-FFF2-40B4-BE49-F238E27FC236}">
                <a16:creationId xmlns:a16="http://schemas.microsoft.com/office/drawing/2014/main" id="{E4CF0CE7-333F-4604-B518-6F7EE2AA82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08/14/2023</a:t>
            </a:fld>
            <a:endParaRPr lang="en-US" dirty="0"/>
          </a:p>
        </p:txBody>
      </p:sp>
      <p:sp>
        <p:nvSpPr>
          <p:cNvPr id="31" name="Footer Placeholder 2">
            <a:extLst>
              <a:ext uri="{FF2B5EF4-FFF2-40B4-BE49-F238E27FC236}">
                <a16:creationId xmlns:a16="http://schemas.microsoft.com/office/drawing/2014/main" id="{21303C4E-FB0C-4A46-BF34-C99D885AA3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Content Placeholder 4">
            <a:extLst>
              <a:ext uri="{FF2B5EF4-FFF2-40B4-BE49-F238E27FC236}">
                <a16:creationId xmlns:a16="http://schemas.microsoft.com/office/drawing/2014/main" id="{C14080C3-5390-4F4E-9C88-2C080B5CE5D9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371600" y="2194560"/>
            <a:ext cx="12801600" cy="525886"/>
          </a:xfrm>
          <a:prstGeom prst="rect">
            <a:avLst/>
          </a:prstGeom>
        </p:spPr>
        <p:txBody>
          <a:bodyPr/>
          <a:lstStyle>
            <a:lvl1pPr>
              <a:buClr>
                <a:srgbClr val="493064"/>
              </a:buCl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99476DF-EB14-B0C0-F260-BEAA5736EA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49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341EF2-D61E-A6D9-94BE-D8A1E398CF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066461" y="375620"/>
            <a:ext cx="1116379" cy="9578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366EA6-27F7-378C-533C-E618E60D47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75271" y="440970"/>
            <a:ext cx="2743627" cy="77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081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6151418" y="0"/>
            <a:ext cx="8478982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60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160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3786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86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160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786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3786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Date Placeholder 1">
            <a:extLst>
              <a:ext uri="{FF2B5EF4-FFF2-40B4-BE49-F238E27FC236}">
                <a16:creationId xmlns:a16="http://schemas.microsoft.com/office/drawing/2014/main" id="{68F188F7-153E-49D5-8DFC-1902520470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08/14/2023</a:t>
            </a:fld>
            <a:endParaRPr lang="en-US" dirty="0"/>
          </a:p>
        </p:txBody>
      </p:sp>
      <p:sp>
        <p:nvSpPr>
          <p:cNvPr id="29" name="Footer Placeholder 2">
            <a:extLst>
              <a:ext uri="{FF2B5EF4-FFF2-40B4-BE49-F238E27FC236}">
                <a16:creationId xmlns:a16="http://schemas.microsoft.com/office/drawing/2014/main" id="{578EF931-9BED-4D2C-8850-F588C3E36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E24851-2E35-F5FE-EAAC-B1980208F5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1" y="472966"/>
            <a:ext cx="8073512" cy="874673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4930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A166B3-25B3-62A4-6D1F-4EF09A96C4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066461" y="375620"/>
            <a:ext cx="1116379" cy="9578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C9BFD0-9586-9411-B09D-D3ED1CB191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75271" y="440970"/>
            <a:ext cx="2743627" cy="77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23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6007834" y="0"/>
            <a:ext cx="8622565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8F28E1ED-1888-403E-AAF0-8053EF9DF5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08/14/2023</a:t>
            </a:fld>
            <a:endParaRPr lang="en-US" dirty="0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227E8059-8EC0-42A2-8A9E-251427CDC0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145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 / 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66D1A4-6DD7-B54C-AB7B-63074374BB93}"/>
              </a:ext>
            </a:extLst>
          </p:cNvPr>
          <p:cNvSpPr txBox="1"/>
          <p:nvPr userDrawn="1"/>
        </p:nvSpPr>
        <p:spPr>
          <a:xfrm>
            <a:off x="1371600" y="2057400"/>
            <a:ext cx="4572000" cy="54864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4800" b="1" dirty="0">
                <a:solidFill>
                  <a:srgbClr val="493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B62A8373-42F9-431F-865E-129CCA004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7" y="7772400"/>
            <a:ext cx="5471554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3FD8B6-E5FF-9AD4-5BD9-7C32A4603B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630386" y="375620"/>
            <a:ext cx="1116379" cy="9578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18ED97A-FB56-9ED4-7FCD-940F19A0AA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39196" y="440970"/>
            <a:ext cx="2743627" cy="77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656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pos="460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729221F-20F2-144C-A638-0A6C756C26C9}"/>
              </a:ext>
            </a:extLst>
          </p:cNvPr>
          <p:cNvSpPr/>
          <p:nvPr userDrawn="1"/>
        </p:nvSpPr>
        <p:spPr>
          <a:xfrm>
            <a:off x="914400" y="0"/>
            <a:ext cx="54864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AA279-64AD-4C24-987C-D056E5350C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627938"/>
            <a:ext cx="493712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107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</p:sldLayoutIdLst>
  <p:hf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40" userDrawn="1">
          <p15:clr>
            <a:srgbClr val="F26B43"/>
          </p15:clr>
        </p15:guide>
        <p15:guide id="2" pos="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ramp.nrc-gateway.gov/events/fall-2023-user-group-meeting" TargetMode="Externa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ramp.nrc-gateway.gov/" TargetMode="Externa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png"/><Relationship Id="rId4" Type="http://schemas.openxmlformats.org/officeDocument/2006/relationships/image" Target="../media/image3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ramp.nrc-gateway.gov/" TargetMode="Externa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mailto:nirp-support-fogbugs@sandia.gov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EE0BE7-99BF-4161-B088-8724880AAC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2743200"/>
            <a:ext cx="4572000" cy="1828800"/>
          </a:xfrm>
        </p:spPr>
        <p:txBody>
          <a:bodyPr/>
          <a:lstStyle/>
          <a:p>
            <a:pPr algn="l"/>
            <a:r>
              <a:rPr lang="en-US" dirty="0"/>
              <a:t>US NRC RAMP Overview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AF8584-F7D3-43CB-B2DB-D1799F283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71600" y="5669280"/>
            <a:ext cx="4572000" cy="274320"/>
          </a:xfrm>
        </p:spPr>
        <p:txBody>
          <a:bodyPr/>
          <a:lstStyle/>
          <a:p>
            <a:r>
              <a:rPr lang="en-US" dirty="0"/>
              <a:t>Stephanie Bush-Goddard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3C12910-3A9C-4FFC-A950-52D0A31734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71600" y="5983356"/>
            <a:ext cx="4572000" cy="274320"/>
          </a:xfrm>
        </p:spPr>
        <p:txBody>
          <a:bodyPr/>
          <a:lstStyle/>
          <a:p>
            <a:r>
              <a:rPr lang="en-US" dirty="0"/>
              <a:t>Senior Health Physicist, US NRC</a:t>
            </a:r>
          </a:p>
        </p:txBody>
      </p:sp>
    </p:spTree>
    <p:extLst>
      <p:ext uri="{BB962C8B-B14F-4D97-AF65-F5344CB8AC3E}">
        <p14:creationId xmlns:p14="http://schemas.microsoft.com/office/powerpoint/2010/main" val="1152154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0BD2FD-1A79-4E55-9458-9294D45BD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25E1129-5FFA-4B82-BEB0-8A26ACAE6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458" y="1396596"/>
            <a:ext cx="4572001" cy="1065376"/>
          </a:xfrm>
        </p:spPr>
        <p:txBody>
          <a:bodyPr/>
          <a:lstStyle/>
          <a:p>
            <a:r>
              <a:rPr lang="en-US" dirty="0"/>
              <a:t>GALE</a:t>
            </a:r>
            <a:br>
              <a:rPr lang="en-US" dirty="0"/>
            </a:br>
            <a:r>
              <a:rPr lang="en-US" sz="2400" b="0" dirty="0"/>
              <a:t>Gaseous And Liquid Effluents</a:t>
            </a:r>
            <a:endParaRPr lang="en-US" sz="24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6CC710-250E-4B7A-AC52-86F0566B64C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8" y="2887520"/>
            <a:ext cx="5589145" cy="4613063"/>
          </a:xfrm>
        </p:spPr>
        <p:txBody>
          <a:bodyPr/>
          <a:lstStyle/>
          <a:p>
            <a:r>
              <a:rPr lang="en-US" sz="2400" dirty="0"/>
              <a:t>Calculates the gaseous and liquid effluents from routine releases (normal source term) from light water reactors. Aids in determination of compliance with the requirements of Appendix I to 10 CFR Part 50.</a:t>
            </a:r>
          </a:p>
          <a:p>
            <a:endParaRPr lang="en-US" sz="2400" dirty="0"/>
          </a:p>
          <a:p>
            <a:r>
              <a:rPr lang="en-US" sz="2400" b="1" dirty="0"/>
              <a:t>Code Distributed in two interfaces:</a:t>
            </a:r>
          </a:p>
          <a:p>
            <a:pPr lvl="1"/>
            <a:r>
              <a:rPr lang="en-US" sz="2000" dirty="0"/>
              <a:t>Pressurized Water Reactor (PWR)</a:t>
            </a:r>
          </a:p>
          <a:p>
            <a:pPr lvl="1"/>
            <a:r>
              <a:rPr lang="en-US" sz="2000" dirty="0"/>
              <a:t>Boiling Water Reactor (BWR)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DBCDD405-B09E-D29D-5B27-3B3D920CEB07}"/>
              </a:ext>
            </a:extLst>
          </p:cNvPr>
          <p:cNvSpPr/>
          <p:nvPr/>
        </p:nvSpPr>
        <p:spPr>
          <a:xfrm>
            <a:off x="7529313" y="1507253"/>
            <a:ext cx="5706628" cy="49739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538543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0BD2FD-1A79-4E55-9458-9294D45BD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25E1129-5FFA-4B82-BEB0-8A26ACAE6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9121" y="1681551"/>
            <a:ext cx="4572001" cy="663317"/>
          </a:xfrm>
        </p:spPr>
        <p:txBody>
          <a:bodyPr/>
          <a:lstStyle/>
          <a:p>
            <a:r>
              <a:rPr lang="en-US" dirty="0"/>
              <a:t>NRCDose3</a:t>
            </a:r>
            <a:endParaRPr lang="en-US" sz="24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6CC710-250E-4B7A-AC52-86F0566B64C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559121" y="2736795"/>
            <a:ext cx="6804997" cy="4613063"/>
          </a:xfrm>
        </p:spPr>
        <p:txBody>
          <a:bodyPr/>
          <a:lstStyle/>
          <a:p>
            <a:r>
              <a:rPr lang="en-US" sz="2400" dirty="0"/>
              <a:t>GUI for the LADTAP II, GASPAR II, and XOQDOQ Fortran codes that implement NRC’s current requirements for As Low As is Reasonably Achievable for radioactive effluents from NPP.</a:t>
            </a:r>
          </a:p>
          <a:p>
            <a:endParaRPr lang="en-US" sz="2400" dirty="0"/>
          </a:p>
          <a:p>
            <a:r>
              <a:rPr lang="en-US" sz="2400" b="1" dirty="0"/>
              <a:t>Current Activities:</a:t>
            </a:r>
          </a:p>
          <a:p>
            <a:pPr lvl="1"/>
            <a:r>
              <a:rPr lang="en-US" sz="2000" dirty="0"/>
              <a:t>NRCDose3 v1.1.4</a:t>
            </a:r>
          </a:p>
          <a:p>
            <a:pPr lvl="1"/>
            <a:r>
              <a:rPr lang="en-US" sz="2000" dirty="0"/>
              <a:t>Publish NUREG: User Guide and Technical Manual</a:t>
            </a:r>
          </a:p>
          <a:p>
            <a:pPr lvl="1"/>
            <a:r>
              <a:rPr lang="en-US" sz="2000" dirty="0"/>
              <a:t>Code Consolidation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E5698C3-A6C4-B7F4-B175-8DD2CADD5D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679" y="4341690"/>
            <a:ext cx="4429760" cy="3333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71D2139F-B048-ADC6-74C8-E9EA5927BF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5040" y="554401"/>
            <a:ext cx="2205038" cy="358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138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7D76F9-440F-153F-F110-7360C0B3E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F4C7A1-CD7A-6BAE-8A71-824A89A4F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459" y="1587640"/>
            <a:ext cx="4572001" cy="921936"/>
          </a:xfrm>
        </p:spPr>
        <p:txBody>
          <a:bodyPr/>
          <a:lstStyle/>
          <a:p>
            <a:r>
              <a:rPr lang="en-US" dirty="0"/>
              <a:t>NRC-RADTRAN</a:t>
            </a:r>
            <a:br>
              <a:rPr lang="en-US" dirty="0"/>
            </a:br>
            <a:r>
              <a:rPr lang="en-US" sz="2400" b="0" dirty="0"/>
              <a:t>Radioactive Material Transport</a:t>
            </a:r>
            <a:endParaRPr lang="en-US" b="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E9F557-A31E-24EF-74F8-B614F421E05F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8" y="2820788"/>
            <a:ext cx="5589145" cy="4928204"/>
          </a:xfrm>
        </p:spPr>
        <p:txBody>
          <a:bodyPr/>
          <a:lstStyle/>
          <a:p>
            <a:r>
              <a:rPr lang="en-US" sz="2400" dirty="0"/>
              <a:t>Code for risk and consequence analysis of radioactive material transportation.</a:t>
            </a:r>
          </a:p>
          <a:p>
            <a:endParaRPr lang="en-US" dirty="0"/>
          </a:p>
          <a:p>
            <a:r>
              <a:rPr lang="en-US" sz="2400" b="1" dirty="0"/>
              <a:t>Current Activities</a:t>
            </a:r>
          </a:p>
          <a:p>
            <a:pPr lvl="1"/>
            <a:r>
              <a:rPr lang="en-US" sz="2000" dirty="0"/>
              <a:t>Investigate KML file errors for speed and population densities</a:t>
            </a:r>
          </a:p>
          <a:p>
            <a:pPr lvl="1"/>
            <a:r>
              <a:rPr lang="en-US" sz="2000" dirty="0" err="1"/>
              <a:t>WebTRAGIS</a:t>
            </a:r>
            <a:r>
              <a:rPr lang="en-US" sz="2000" dirty="0"/>
              <a:t> alternatives</a:t>
            </a:r>
          </a:p>
          <a:p>
            <a:pPr lvl="1"/>
            <a:r>
              <a:rPr lang="en-US" sz="2000" dirty="0"/>
              <a:t>Sum population risk across all links</a:t>
            </a:r>
          </a:p>
          <a:p>
            <a:pPr lvl="1"/>
            <a:r>
              <a:rPr lang="en-US" sz="2000" dirty="0">
                <a:effectLst/>
              </a:rPr>
              <a:t>GUI changes to include air cargo, air passenger, and additional rail options</a:t>
            </a:r>
          </a:p>
          <a:p>
            <a:pPr lvl="1"/>
            <a:r>
              <a:rPr lang="en-US" sz="2000" dirty="0"/>
              <a:t>Resolution of coding errors</a:t>
            </a:r>
            <a:endParaRPr lang="en-US" dirty="0">
              <a:effectLst/>
            </a:endParaRPr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87FB741D-7BAB-00F0-586B-64F79DBA7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585" y="394412"/>
            <a:ext cx="5309186" cy="36341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28144D-A191-3895-2792-825B37E0B876}"/>
              </a:ext>
            </a:extLst>
          </p:cNvPr>
          <p:cNvPicPr/>
          <p:nvPr/>
        </p:nvPicPr>
        <p:blipFill rotWithShape="1">
          <a:blip r:embed="rId3"/>
          <a:srcRect l="1282" t="1330" r="1176" b="6363"/>
          <a:stretch/>
        </p:blipFill>
        <p:spPr bwMode="auto">
          <a:xfrm>
            <a:off x="8018585" y="4114800"/>
            <a:ext cx="5309186" cy="36341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12203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7D76F9-440F-153F-F110-7360C0B3E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F4C7A1-CD7A-6BAE-8A71-824A89A4F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459" y="1517300"/>
            <a:ext cx="5589144" cy="791309"/>
          </a:xfrm>
        </p:spPr>
        <p:txBody>
          <a:bodyPr/>
          <a:lstStyle/>
          <a:p>
            <a:r>
              <a:rPr lang="en-US" dirty="0" err="1"/>
              <a:t>ARCON</a:t>
            </a:r>
            <a:r>
              <a:rPr lang="en-US" dirty="0"/>
              <a:t> and PAVAN</a:t>
            </a:r>
            <a:endParaRPr lang="en-US" b="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E9F557-A31E-24EF-74F8-B614F421E05F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8" y="2820788"/>
            <a:ext cx="6212144" cy="4928204"/>
          </a:xfrm>
        </p:spPr>
        <p:txBody>
          <a:bodyPr/>
          <a:lstStyle/>
          <a:p>
            <a:r>
              <a:rPr lang="en-US" sz="2400" b="1" dirty="0"/>
              <a:t>ARCON 2.0 (2019) </a:t>
            </a:r>
          </a:p>
          <a:p>
            <a:pPr marL="0" indent="0">
              <a:buNone/>
            </a:pPr>
            <a:r>
              <a:rPr lang="en-US" sz="2400" dirty="0"/>
              <a:t>Calculates </a:t>
            </a:r>
            <a:r>
              <a:rPr lang="en-US" sz="2400" dirty="0">
                <a:sym typeface="Symbol" panose="05050102010706020507" pitchFamily="18" charset="2"/>
              </a:rPr>
              <a:t></a:t>
            </a:r>
            <a:r>
              <a:rPr lang="en-US" sz="2400" dirty="0"/>
              <a:t>/Q in the near field (~100 meters) for design basis accidents in the control room and technical support centers.</a:t>
            </a:r>
          </a:p>
          <a:p>
            <a:endParaRPr lang="en-US" dirty="0"/>
          </a:p>
          <a:p>
            <a:r>
              <a:rPr lang="en-US" sz="2400" b="1" dirty="0"/>
              <a:t>PAVAN</a:t>
            </a:r>
          </a:p>
          <a:p>
            <a:pPr marL="0" indent="0">
              <a:buNone/>
            </a:pPr>
            <a:r>
              <a:rPr lang="en-US" sz="2400" dirty="0"/>
              <a:t>Calculates </a:t>
            </a:r>
            <a:r>
              <a:rPr lang="en-US" sz="2400" dirty="0">
                <a:sym typeface="Symbol" panose="05050102010706020507" pitchFamily="18" charset="2"/>
              </a:rPr>
              <a:t></a:t>
            </a:r>
            <a:r>
              <a:rPr lang="en-US" sz="2400" dirty="0"/>
              <a:t>/Q in the mid-field (~10 km) for design basis accidents in the exclusion area boundary and low population zone.</a:t>
            </a:r>
            <a:endParaRPr lang="en-US" sz="2000" dirty="0"/>
          </a:p>
        </p:txBody>
      </p:sp>
      <p:sp>
        <p:nvSpPr>
          <p:cNvPr id="2" name="object 12">
            <a:extLst>
              <a:ext uri="{FF2B5EF4-FFF2-40B4-BE49-F238E27FC236}">
                <a16:creationId xmlns:a16="http://schemas.microsoft.com/office/drawing/2014/main" id="{B7DA9EE5-65B6-26FA-A5BB-D47AB4821697}"/>
              </a:ext>
            </a:extLst>
          </p:cNvPr>
          <p:cNvSpPr/>
          <p:nvPr/>
        </p:nvSpPr>
        <p:spPr>
          <a:xfrm>
            <a:off x="8013184" y="923841"/>
            <a:ext cx="5981112" cy="27695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DA4359-8F38-226A-6AEE-FAE2EBB7D9A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917" y="4114800"/>
            <a:ext cx="2667603" cy="3030185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62453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7D76F9-440F-153F-F110-7360C0B3E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F4C7A1-CD7A-6BAE-8A71-824A89A4F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459" y="1517300"/>
            <a:ext cx="5589144" cy="791309"/>
          </a:xfrm>
        </p:spPr>
        <p:txBody>
          <a:bodyPr/>
          <a:lstStyle/>
          <a:p>
            <a:r>
              <a:rPr lang="en-US" dirty="0"/>
              <a:t>HABIT</a:t>
            </a:r>
            <a:endParaRPr lang="en-US" b="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E9F557-A31E-24EF-74F8-B614F421E05F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8" y="2539435"/>
            <a:ext cx="6212144" cy="4928204"/>
          </a:xfrm>
        </p:spPr>
        <p:txBody>
          <a:bodyPr/>
          <a:lstStyle/>
          <a:p>
            <a:r>
              <a:rPr lang="en-US" sz="2400" dirty="0"/>
              <a:t>A suite of computer codes to assist in evaluating LWR control room </a:t>
            </a:r>
            <a:r>
              <a:rPr lang="en-US" sz="2400" b="1" dirty="0"/>
              <a:t>habitability</a:t>
            </a:r>
            <a:r>
              <a:rPr lang="en-US" sz="2400" dirty="0"/>
              <a:t> in the event of accidental spills of toxic chemicals.</a:t>
            </a:r>
          </a:p>
          <a:p>
            <a:endParaRPr lang="en-US" dirty="0"/>
          </a:p>
          <a:p>
            <a:r>
              <a:rPr lang="en-US" sz="2400" b="1" dirty="0"/>
              <a:t>Current Activities</a:t>
            </a:r>
          </a:p>
          <a:p>
            <a:pPr lvl="1"/>
            <a:r>
              <a:rPr lang="en-US" sz="2000" dirty="0"/>
              <a:t>Scalable screen and enhanced GUI plotting utilities</a:t>
            </a:r>
          </a:p>
          <a:p>
            <a:pPr lvl="1"/>
            <a:r>
              <a:rPr lang="en-US" sz="2000" dirty="0"/>
              <a:t>Backward compatibility to intake and run old case files</a:t>
            </a:r>
          </a:p>
          <a:p>
            <a:pPr lvl="1"/>
            <a:r>
              <a:rPr lang="en-US" sz="2000" dirty="0"/>
              <a:t>Integrated both the EPA’s Dense Gas Model (DEGADIS) and LLNL’s Denser than Air Model (SLAB)</a:t>
            </a:r>
          </a:p>
        </p:txBody>
      </p:sp>
      <p:pic>
        <p:nvPicPr>
          <p:cNvPr id="7" name="Content Placeholder 1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E15A462-17A5-D02E-0696-A7A2B58923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327" y="335344"/>
            <a:ext cx="3960345" cy="39465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B746F0-692F-37C5-81CE-33FDF4EC70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8997" y="4632823"/>
            <a:ext cx="5117006" cy="283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43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61E7DF-2D5A-4EF0-9E9E-047227DE4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50AF6E-CF6A-429E-A4B2-32D2D767B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8431" y="3677463"/>
            <a:ext cx="6233537" cy="874673"/>
          </a:xfrm>
        </p:spPr>
        <p:txBody>
          <a:bodyPr/>
          <a:lstStyle/>
          <a:p>
            <a:r>
              <a:rPr lang="en-US" sz="5400" dirty="0"/>
              <a:t>Dosimetry Codes</a:t>
            </a:r>
          </a:p>
        </p:txBody>
      </p:sp>
    </p:spTree>
    <p:extLst>
      <p:ext uri="{BB962C8B-B14F-4D97-AF65-F5344CB8AC3E}">
        <p14:creationId xmlns:p14="http://schemas.microsoft.com/office/powerpoint/2010/main" val="1092574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7D76F9-440F-153F-F110-7360C0B3E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F4C7A1-CD7A-6BAE-8A71-824A89A4F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459" y="1517300"/>
            <a:ext cx="5589144" cy="791309"/>
          </a:xfrm>
        </p:spPr>
        <p:txBody>
          <a:bodyPr/>
          <a:lstStyle/>
          <a:p>
            <a:r>
              <a:rPr lang="en-US" dirty="0"/>
              <a:t>Radiological Toolbox</a:t>
            </a:r>
            <a:endParaRPr lang="en-US" b="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E9F557-A31E-24EF-74F8-B614F421E05F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8" y="2539435"/>
            <a:ext cx="6543740" cy="4928204"/>
          </a:xfrm>
        </p:spPr>
        <p:txBody>
          <a:bodyPr/>
          <a:lstStyle/>
          <a:p>
            <a:r>
              <a:rPr lang="en-US" sz="2400" dirty="0"/>
              <a:t>Electronic handbook containing</a:t>
            </a:r>
          </a:p>
          <a:p>
            <a:pPr lvl="1"/>
            <a:r>
              <a:rPr lang="en-US" sz="2000" dirty="0"/>
              <a:t>Biological Data</a:t>
            </a:r>
          </a:p>
          <a:p>
            <a:pPr lvl="1"/>
            <a:r>
              <a:rPr lang="en-US" sz="2000" dirty="0"/>
              <a:t>Decay Data</a:t>
            </a:r>
          </a:p>
          <a:p>
            <a:pPr lvl="1"/>
            <a:r>
              <a:rPr lang="en-US" sz="2000" dirty="0"/>
              <a:t>Dose Coefficients</a:t>
            </a:r>
          </a:p>
          <a:p>
            <a:pPr lvl="1"/>
            <a:r>
              <a:rPr lang="en-US" sz="2000" dirty="0"/>
              <a:t>Element and Material Data</a:t>
            </a:r>
          </a:p>
          <a:p>
            <a:pPr lvl="1"/>
            <a:r>
              <a:rPr lang="en-US" sz="2000" dirty="0"/>
              <a:t>Risk Coefficients</a:t>
            </a:r>
          </a:p>
          <a:p>
            <a:endParaRPr lang="en-US" dirty="0"/>
          </a:p>
          <a:p>
            <a:r>
              <a:rPr lang="en-US" sz="2400" b="1" dirty="0"/>
              <a:t>Current Activities</a:t>
            </a:r>
          </a:p>
          <a:p>
            <a:pPr lvl="1"/>
            <a:r>
              <a:rPr lang="en-US" sz="2000" dirty="0"/>
              <a:t>Code consolidation of Radiological Toolbox by combining with VARSKIN+</a:t>
            </a:r>
          </a:p>
          <a:p>
            <a:pPr lvl="1"/>
            <a:r>
              <a:rPr lang="en-US" sz="2000" dirty="0"/>
              <a:t>Updated Dose Coefficients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E58301A6-9C37-8E1D-38F2-A20381E4BCC3}"/>
              </a:ext>
            </a:extLst>
          </p:cNvPr>
          <p:cNvSpPr/>
          <p:nvPr/>
        </p:nvSpPr>
        <p:spPr>
          <a:xfrm>
            <a:off x="8394938" y="1912954"/>
            <a:ext cx="4841003" cy="46041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331614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72D265-A83B-EE06-21C4-73BE92239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FF0F3E3-4C0A-EA1F-4645-C7B364995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459" y="1426867"/>
            <a:ext cx="5247501" cy="1014882"/>
          </a:xfrm>
        </p:spPr>
        <p:txBody>
          <a:bodyPr/>
          <a:lstStyle/>
          <a:p>
            <a:r>
              <a:rPr lang="en-US" dirty="0" err="1"/>
              <a:t>PiMAL</a:t>
            </a:r>
            <a:br>
              <a:rPr lang="en-US" dirty="0"/>
            </a:br>
            <a:r>
              <a:rPr lang="en-US" sz="2400" b="0" dirty="0"/>
              <a:t>Phantom with Moving Arms and Legs</a:t>
            </a:r>
            <a:endParaRPr lang="en-US" b="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1112F8-EDA9-8B6D-2AC3-45DCFFFAAC4D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8" y="2658532"/>
            <a:ext cx="7528477" cy="5113867"/>
          </a:xfrm>
        </p:spPr>
        <p:txBody>
          <a:bodyPr/>
          <a:lstStyle/>
          <a:p>
            <a:r>
              <a:rPr lang="en-US" sz="2400" dirty="0"/>
              <a:t>Graphical User Interface which assists users in developing Monte Carlo N-Particle (MCNP) geometry input decks. </a:t>
            </a:r>
          </a:p>
          <a:p>
            <a:r>
              <a:rPr lang="en-US" sz="2400" dirty="0" err="1"/>
              <a:t>PiMAL</a:t>
            </a:r>
            <a:r>
              <a:rPr lang="en-US" sz="2400" dirty="0"/>
              <a:t> allows for manipulation of the phantom within the GUI and will then provide the input deck to be utilized in MCNP. </a:t>
            </a:r>
          </a:p>
          <a:p>
            <a:pPr lvl="1"/>
            <a:r>
              <a:rPr lang="en-US" sz="2000" dirty="0"/>
              <a:t>Includes 23 organs</a:t>
            </a:r>
          </a:p>
          <a:p>
            <a:pPr lvl="1"/>
            <a:endParaRPr lang="en-US" sz="2000" dirty="0"/>
          </a:p>
          <a:p>
            <a:r>
              <a:rPr lang="en-US" sz="2400" b="1" dirty="0"/>
              <a:t>Current Activities</a:t>
            </a:r>
          </a:p>
          <a:p>
            <a:pPr lvl="1"/>
            <a:r>
              <a:rPr lang="en-US" sz="2000" dirty="0"/>
              <a:t>Incorporation of three animal phantoms due to increasing frequency of radiological veterinary treatments</a:t>
            </a:r>
          </a:p>
          <a:p>
            <a:pPr lvl="2"/>
            <a:r>
              <a:rPr lang="en-US" sz="1600" dirty="0"/>
              <a:t>Equine</a:t>
            </a:r>
          </a:p>
          <a:p>
            <a:pPr lvl="2"/>
            <a:r>
              <a:rPr lang="en-US" sz="1600" dirty="0"/>
              <a:t>Canine</a:t>
            </a:r>
          </a:p>
          <a:p>
            <a:pPr lvl="2"/>
            <a:r>
              <a:rPr lang="en-US" sz="1600" dirty="0"/>
              <a:t>Feline</a:t>
            </a: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EAB1B847-873F-359B-AB19-3975721E833A}"/>
              </a:ext>
            </a:extLst>
          </p:cNvPr>
          <p:cNvSpPr/>
          <p:nvPr/>
        </p:nvSpPr>
        <p:spPr>
          <a:xfrm>
            <a:off x="9151831" y="1690422"/>
            <a:ext cx="4930551" cy="48487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020092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72D265-A83B-EE06-21C4-73BE92239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FF0F3E3-4C0A-EA1F-4645-C7B364995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459" y="1426867"/>
            <a:ext cx="5850403" cy="1014882"/>
          </a:xfrm>
        </p:spPr>
        <p:txBody>
          <a:bodyPr/>
          <a:lstStyle/>
          <a:p>
            <a:r>
              <a:rPr lang="en-US" dirty="0"/>
              <a:t>IMBA</a:t>
            </a:r>
            <a:br>
              <a:rPr lang="en-US" dirty="0"/>
            </a:br>
            <a:r>
              <a:rPr lang="en-US" sz="2400" b="0" dirty="0"/>
              <a:t>Integrated Modules for Bioassay Analysis</a:t>
            </a:r>
            <a:endParaRPr lang="en-US" b="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1112F8-EDA9-8B6D-2AC3-45DCFFFAAC4D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8" y="2658532"/>
            <a:ext cx="5538905" cy="5113867"/>
          </a:xfrm>
        </p:spPr>
        <p:txBody>
          <a:bodyPr/>
          <a:lstStyle/>
          <a:p>
            <a:r>
              <a:rPr lang="en-US" sz="2400" b="0" i="0" dirty="0">
                <a:solidFill>
                  <a:srgbClr val="707070"/>
                </a:solidFill>
                <a:effectLst/>
              </a:rPr>
              <a:t>A suite of modules for internal dosimetry that implements respiratory tract, GI-tract, tissue dosimetry, biokinetic, and bioassay models as recommended by the International Commission on Radiological Protection.</a:t>
            </a:r>
          </a:p>
          <a:p>
            <a:r>
              <a:rPr lang="en-US" sz="2400" dirty="0">
                <a:solidFill>
                  <a:srgbClr val="707070"/>
                </a:solidFill>
              </a:rPr>
              <a:t>IMBA modules can estimate single or multiple intakes of different radionuclides and calculate resulting doses based on ICRP 68 and US 10 CFR 835.</a:t>
            </a:r>
            <a:endParaRPr lang="en-US" sz="2400" b="0" i="0" dirty="0">
              <a:solidFill>
                <a:srgbClr val="707070"/>
              </a:solidFill>
              <a:effectLst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B5C8EBF-26CA-363F-B354-965A539CB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528726"/>
            <a:ext cx="7009025" cy="4982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9796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7D76F9-440F-153F-F110-7360C0B3E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F4C7A1-CD7A-6BAE-8A71-824A89A4F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459" y="1517300"/>
            <a:ext cx="5589144" cy="791309"/>
          </a:xfrm>
        </p:spPr>
        <p:txBody>
          <a:bodyPr/>
          <a:lstStyle/>
          <a:p>
            <a:r>
              <a:rPr lang="en-US" dirty="0"/>
              <a:t>VARSKIN+</a:t>
            </a:r>
            <a:endParaRPr lang="en-US" b="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E9F557-A31E-24EF-74F8-B614F421E05F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8" y="2539435"/>
            <a:ext cx="6212144" cy="4928204"/>
          </a:xfrm>
        </p:spPr>
        <p:txBody>
          <a:bodyPr/>
          <a:lstStyle/>
          <a:p>
            <a:r>
              <a:rPr lang="en-US" sz="2400" dirty="0"/>
              <a:t>Used to calculate occupational dose to the skin resulting from exposure to radiation emitted from contamination on or near skin.</a:t>
            </a:r>
          </a:p>
          <a:p>
            <a:endParaRPr lang="en-US" dirty="0"/>
          </a:p>
          <a:p>
            <a:r>
              <a:rPr lang="en-US" sz="2400" b="1" dirty="0"/>
              <a:t>Current Activities</a:t>
            </a:r>
          </a:p>
          <a:p>
            <a:pPr lvl="1"/>
            <a:r>
              <a:rPr lang="en-US" sz="2000" dirty="0"/>
              <a:t>Alpha Dosimetry</a:t>
            </a:r>
          </a:p>
          <a:p>
            <a:pPr lvl="1"/>
            <a:r>
              <a:rPr lang="en-US" sz="2000" dirty="0"/>
              <a:t>Deep Dose Equivalent Model</a:t>
            </a:r>
          </a:p>
          <a:p>
            <a:pPr lvl="1"/>
            <a:r>
              <a:rPr lang="en-US" sz="2000" dirty="0"/>
              <a:t>Effective Dose Equivalent Model</a:t>
            </a:r>
          </a:p>
          <a:p>
            <a:pPr lvl="1"/>
            <a:r>
              <a:rPr lang="en-US" sz="2000" dirty="0"/>
              <a:t>Extravasations Model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134B34-1D59-05CD-4503-38503EEAE7E1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4" r="27268"/>
          <a:stretch/>
        </p:blipFill>
        <p:spPr bwMode="auto">
          <a:xfrm>
            <a:off x="8665727" y="1903730"/>
            <a:ext cx="4055485" cy="44221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90786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61E7DF-2D5A-4EF0-9E9E-047227DE4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50AF6E-CF6A-429E-A4B2-32D2D767B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0874" y="235298"/>
            <a:ext cx="8556171" cy="1179329"/>
          </a:xfrm>
        </p:spPr>
        <p:txBody>
          <a:bodyPr/>
          <a:lstStyle/>
          <a:p>
            <a:r>
              <a:rPr lang="en-US" dirty="0"/>
              <a:t>RAMP</a:t>
            </a:r>
            <a:br>
              <a:rPr lang="en-US" dirty="0"/>
            </a:br>
            <a:r>
              <a:rPr lang="en-US" sz="2400" b="0" dirty="0"/>
              <a:t>Radiation Computer Code Analysis and Maintenance Program</a:t>
            </a:r>
            <a:endParaRPr lang="en-US" b="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EBCC4A-09A3-46FA-94B8-812D5A6C188D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057399"/>
            <a:ext cx="12876963" cy="5486401"/>
          </a:xfrm>
        </p:spPr>
        <p:txBody>
          <a:bodyPr/>
          <a:lstStyle/>
          <a:p>
            <a:r>
              <a:rPr lang="en-US" sz="2400" b="0" i="0" dirty="0">
                <a:solidFill>
                  <a:srgbClr val="707070"/>
                </a:solidFill>
                <a:effectLst/>
                <a:latin typeface="+mn-lt"/>
              </a:rPr>
              <a:t>A computer code management program for the development, maintenance, and distribution of radiation protection and dose assessment codes.</a:t>
            </a:r>
          </a:p>
          <a:p>
            <a:r>
              <a:rPr lang="en-US" sz="2400" dirty="0">
                <a:solidFill>
                  <a:srgbClr val="707070"/>
                </a:solidFill>
                <a:latin typeface="+mn-lt"/>
              </a:rPr>
              <a:t>There are currently 19 codes in RAMP which are available both domestically and internationally. </a:t>
            </a:r>
            <a:endParaRPr lang="en-US" sz="2000" dirty="0">
              <a:solidFill>
                <a:srgbClr val="707070"/>
              </a:solidFill>
              <a:latin typeface="+mn-lt"/>
            </a:endParaRPr>
          </a:p>
          <a:p>
            <a:pPr lvl="1"/>
            <a:r>
              <a:rPr lang="en-US" sz="2000" dirty="0">
                <a:solidFill>
                  <a:srgbClr val="707070"/>
                </a:solidFill>
                <a:latin typeface="+mn-lt"/>
              </a:rPr>
              <a:t>RAMP currently has code sharing agreements with 15 countries</a:t>
            </a:r>
          </a:p>
          <a:p>
            <a:pPr lvl="1"/>
            <a:r>
              <a:rPr lang="en-US" sz="2000" dirty="0">
                <a:solidFill>
                  <a:srgbClr val="707070"/>
                </a:solidFill>
                <a:latin typeface="+mn-lt"/>
              </a:rPr>
              <a:t>Over 2600 users worldwide</a:t>
            </a:r>
          </a:p>
          <a:p>
            <a:r>
              <a:rPr lang="en-US" sz="2400" dirty="0">
                <a:solidFill>
                  <a:srgbClr val="707070"/>
                </a:solidFill>
                <a:latin typeface="+mn-lt"/>
              </a:rPr>
              <a:t>We work collaboratively with our users and partners to develop our codes. </a:t>
            </a:r>
          </a:p>
          <a:p>
            <a:pPr lvl="1"/>
            <a:r>
              <a:rPr lang="en-US" sz="2000" dirty="0">
                <a:solidFill>
                  <a:srgbClr val="707070"/>
                </a:solidFill>
                <a:latin typeface="+mn-lt"/>
              </a:rPr>
              <a:t>Error/Bug identification</a:t>
            </a:r>
          </a:p>
          <a:p>
            <a:pPr lvl="1"/>
            <a:r>
              <a:rPr lang="en-US" sz="2000" dirty="0">
                <a:solidFill>
                  <a:srgbClr val="707070"/>
                </a:solidFill>
                <a:latin typeface="+mn-lt"/>
              </a:rPr>
              <a:t>Specific site-based inclusions or updates</a:t>
            </a:r>
          </a:p>
          <a:p>
            <a:pPr lvl="1"/>
            <a:r>
              <a:rPr lang="en-US" sz="2000" dirty="0">
                <a:solidFill>
                  <a:srgbClr val="707070"/>
                </a:solidFill>
                <a:latin typeface="+mn-lt"/>
              </a:rPr>
              <a:t>Translation of codes into different languages</a:t>
            </a:r>
          </a:p>
          <a:p>
            <a:r>
              <a:rPr lang="en-US" sz="2400" dirty="0">
                <a:solidFill>
                  <a:srgbClr val="707070"/>
                </a:solidFill>
                <a:latin typeface="+mn-lt"/>
              </a:rPr>
              <a:t>RAMP holds two User Group meetings annually; one domestic and one international.</a:t>
            </a:r>
          </a:p>
          <a:p>
            <a:pPr lvl="1"/>
            <a:r>
              <a:rPr lang="en-US" sz="2000" dirty="0">
                <a:solidFill>
                  <a:srgbClr val="707070"/>
                </a:solidFill>
                <a:latin typeface="+mn-lt"/>
              </a:rPr>
              <a:t>Most recent international meeting was held in Ghana</a:t>
            </a:r>
          </a:p>
          <a:p>
            <a:pPr lvl="1"/>
            <a:r>
              <a:rPr lang="en-US" sz="2000" dirty="0">
                <a:solidFill>
                  <a:srgbClr val="707070"/>
                </a:solidFill>
                <a:latin typeface="+mn-lt"/>
              </a:rPr>
              <a:t>Upcoming Fall Users’ Group meeting is being held in Washington, DC from October 23-27</a:t>
            </a:r>
            <a:endParaRPr lang="en-US" sz="1600" dirty="0">
              <a:solidFill>
                <a:srgbClr val="707070"/>
              </a:solidFill>
              <a:latin typeface="+mn-lt"/>
            </a:endParaRPr>
          </a:p>
          <a:p>
            <a:pPr marL="548640" lvl="1" indent="0">
              <a:buNone/>
            </a:pPr>
            <a:r>
              <a:rPr lang="en-US" sz="2000" dirty="0">
                <a:solidFill>
                  <a:srgbClr val="707070"/>
                </a:solidFill>
                <a:latin typeface="+mn-lt"/>
              </a:rPr>
              <a:t>    (</a:t>
            </a:r>
            <a:r>
              <a:rPr lang="en-US" sz="2000" dirty="0">
                <a:solidFill>
                  <a:srgbClr val="707070"/>
                </a:solidFill>
                <a:latin typeface="+mn-lt"/>
                <a:hlinkClick r:id="rId2"/>
              </a:rPr>
              <a:t>https://ramp.nrc-gateway.gov/events/fall-2023-user-group-meeting</a:t>
            </a:r>
            <a:r>
              <a:rPr lang="en-US" sz="2000" dirty="0">
                <a:solidFill>
                  <a:srgbClr val="707070"/>
                </a:solidFill>
                <a:latin typeface="+mn-l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108294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61E7DF-2D5A-4EF0-9E9E-047227DE4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50AF6E-CF6A-429E-A4B2-32D2D767B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3297" y="3320864"/>
            <a:ext cx="9103806" cy="1587872"/>
          </a:xfrm>
        </p:spPr>
        <p:txBody>
          <a:bodyPr/>
          <a:lstStyle/>
          <a:p>
            <a:r>
              <a:rPr lang="en-US" sz="5400" dirty="0"/>
              <a:t>Decommissioning and Environmental Assessment</a:t>
            </a:r>
          </a:p>
        </p:txBody>
      </p:sp>
    </p:spTree>
    <p:extLst>
      <p:ext uri="{BB962C8B-B14F-4D97-AF65-F5344CB8AC3E}">
        <p14:creationId xmlns:p14="http://schemas.microsoft.com/office/powerpoint/2010/main" val="12807909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72D265-A83B-EE06-21C4-73BE92239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FF0F3E3-4C0A-EA1F-4645-C7B364995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459" y="1527350"/>
            <a:ext cx="5850403" cy="1014882"/>
          </a:xfrm>
        </p:spPr>
        <p:txBody>
          <a:bodyPr/>
          <a:lstStyle/>
          <a:p>
            <a:r>
              <a:rPr lang="en-US" dirty="0"/>
              <a:t>MILDOS V4.21</a:t>
            </a:r>
            <a:br>
              <a:rPr lang="en-US" dirty="0"/>
            </a:br>
            <a:endParaRPr lang="en-US" b="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1112F8-EDA9-8B6D-2AC3-45DCFFFAAC4D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8" y="2197410"/>
            <a:ext cx="6393016" cy="5720691"/>
          </a:xfrm>
        </p:spPr>
        <p:txBody>
          <a:bodyPr/>
          <a:lstStyle/>
          <a:p>
            <a:r>
              <a:rPr lang="en-US" sz="2400" dirty="0"/>
              <a:t>Assists in evaluating the radiation protection compliance at uranium recovery facilities, both ore mining and the associated on-site milling facilities. </a:t>
            </a:r>
          </a:p>
          <a:p>
            <a:r>
              <a:rPr lang="en-US" sz="2400" dirty="0"/>
              <a:t>Calculates the radiological dose commitments received by individuals and the general population with an 80-kilometer radius of operating uranium recovery facility.</a:t>
            </a:r>
          </a:p>
          <a:p>
            <a:r>
              <a:rPr lang="en-US" sz="2400" dirty="0"/>
              <a:t>Estimates air and ground concentrations of radionuclides for individual locations as well as for a generalized population grid.</a:t>
            </a:r>
          </a:p>
          <a:p>
            <a:pPr lvl="1"/>
            <a:r>
              <a:rPr lang="en-US" sz="2000" dirty="0"/>
              <a:t>Extra-regional population doses resulting from transport of radon and export of agricultural products are also estimated.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3854C356-EE70-D262-A344-822D55B1E6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2114" y="434323"/>
            <a:ext cx="4483827" cy="3526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EB52FCAA-4688-2470-92C9-803E8A383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681" y="4269105"/>
            <a:ext cx="6111370" cy="3558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1522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72D265-A83B-EE06-21C4-73BE92239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FF0F3E3-4C0A-EA1F-4645-C7B364995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458" y="1567543"/>
            <a:ext cx="5850403" cy="1014882"/>
          </a:xfrm>
        </p:spPr>
        <p:txBody>
          <a:bodyPr/>
          <a:lstStyle/>
          <a:p>
            <a:r>
              <a:rPr lang="en-US" dirty="0" err="1"/>
              <a:t>DandD</a:t>
            </a:r>
            <a:r>
              <a:rPr lang="en-US" dirty="0"/>
              <a:t> V2.1</a:t>
            </a:r>
            <a:br>
              <a:rPr lang="en-US" dirty="0"/>
            </a:br>
            <a:r>
              <a:rPr lang="en-US" sz="2400" b="0" dirty="0"/>
              <a:t>Decontamination and Decommissioning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1112F8-EDA9-8B6D-2AC3-45DCFFFAAC4D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8" y="3339490"/>
            <a:ext cx="6393016" cy="3212036"/>
          </a:xfrm>
        </p:spPr>
        <p:txBody>
          <a:bodyPr/>
          <a:lstStyle/>
          <a:p>
            <a:r>
              <a:rPr lang="en-US" sz="2400" dirty="0"/>
              <a:t>Software package developed by the NRC to assess compliance with the dose criteria of 10 CFR Part 20, Subpart E.</a:t>
            </a:r>
          </a:p>
          <a:p>
            <a:r>
              <a:rPr lang="en-US" sz="2400" dirty="0" err="1"/>
              <a:t>DandD</a:t>
            </a:r>
            <a:r>
              <a:rPr lang="en-US" sz="2400" dirty="0"/>
              <a:t> utilizes soil and building surface screening samples to estimate the annual dose from residual radioactivity.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2F139C3-8A3E-DD17-AFAD-7020698570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746" y="1321358"/>
            <a:ext cx="3871965" cy="580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79899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72D265-A83B-EE06-21C4-73BE92239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FF0F3E3-4C0A-EA1F-4645-C7B364995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458" y="1567543"/>
            <a:ext cx="5850403" cy="1014882"/>
          </a:xfrm>
        </p:spPr>
        <p:txBody>
          <a:bodyPr/>
          <a:lstStyle/>
          <a:p>
            <a:r>
              <a:rPr lang="en-US" dirty="0"/>
              <a:t>RESRAD</a:t>
            </a:r>
            <a:br>
              <a:rPr lang="en-US" dirty="0"/>
            </a:br>
            <a:r>
              <a:rPr lang="en-US" sz="2400" b="0" dirty="0"/>
              <a:t>Residual Radiation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1112F8-EDA9-8B6D-2AC3-45DCFFFAAC4D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8" y="2766734"/>
            <a:ext cx="6393016" cy="3212036"/>
          </a:xfrm>
        </p:spPr>
        <p:txBody>
          <a:bodyPr/>
          <a:lstStyle/>
          <a:p>
            <a:r>
              <a:rPr lang="en-US" sz="2400" spc="-5" dirty="0"/>
              <a:t>Family of codes used to analyze human and biota radiation exposures from environmental contamination of residual radioactive materials.</a:t>
            </a:r>
          </a:p>
          <a:p>
            <a:r>
              <a:rPr lang="en-US" sz="2400" spc="-5" dirty="0"/>
              <a:t>Uses pathway analysis to evaluate exposure and associated risks, which then informs cleanup criteria and authorized limits.</a:t>
            </a:r>
          </a:p>
          <a:p>
            <a:endParaRPr lang="en-US" sz="2400" spc="-5" dirty="0"/>
          </a:p>
          <a:p>
            <a:endParaRPr lang="en-US" sz="1600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B27263-1AE9-7C3F-4DE2-18E5B0D588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52" y="4872090"/>
            <a:ext cx="5762625" cy="19621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9A3394-79CE-2696-53B9-F2F8797BA4F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159700" y="1658533"/>
            <a:ext cx="3445327" cy="24562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CBC67F9-72AD-2D22-78A9-A67C6A470E66}"/>
              </a:ext>
            </a:extLst>
          </p:cNvPr>
          <p:cNvSpPr txBox="1"/>
          <p:nvPr/>
        </p:nvSpPr>
        <p:spPr>
          <a:xfrm>
            <a:off x="9224387" y="6844288"/>
            <a:ext cx="4270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Argonne National Lab RESRAD Fact Sheet</a:t>
            </a:r>
          </a:p>
        </p:txBody>
      </p:sp>
    </p:spTree>
    <p:extLst>
      <p:ext uri="{BB962C8B-B14F-4D97-AF65-F5344CB8AC3E}">
        <p14:creationId xmlns:p14="http://schemas.microsoft.com/office/powerpoint/2010/main" val="16379174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72D265-A83B-EE06-21C4-73BE92239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FF0F3E3-4C0A-EA1F-4645-C7B364995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458" y="1567543"/>
            <a:ext cx="5850403" cy="1014882"/>
          </a:xfrm>
        </p:spPr>
        <p:txBody>
          <a:bodyPr/>
          <a:lstStyle/>
          <a:p>
            <a:r>
              <a:rPr lang="en-US" dirty="0"/>
              <a:t>VSP</a:t>
            </a:r>
            <a:br>
              <a:rPr lang="en-US" dirty="0"/>
            </a:br>
            <a:r>
              <a:rPr lang="en-US" sz="2400" b="0" dirty="0"/>
              <a:t>Visual Sample Plan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1112F8-EDA9-8B6D-2AC3-45DCFFFAAC4D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8" y="2766734"/>
            <a:ext cx="6393016" cy="3212036"/>
          </a:xfrm>
        </p:spPr>
        <p:txBody>
          <a:bodyPr/>
          <a:lstStyle/>
          <a:p>
            <a:r>
              <a:rPr lang="en-US" sz="2400" b="0" i="0" dirty="0">
                <a:effectLst/>
              </a:rPr>
              <a:t>VSP is a software tool that assists in creating a defensible sampling plan based upon statistical sampling theory and the analysis of sample results.</a:t>
            </a:r>
          </a:p>
          <a:p>
            <a:r>
              <a:rPr lang="en-US" sz="2400" b="0" i="0" dirty="0">
                <a:effectLst/>
              </a:rPr>
              <a:t>Ensures the right type, quality, location, and quantity of data are gathered </a:t>
            </a:r>
            <a:r>
              <a:rPr lang="en-US" sz="2400" dirty="0"/>
              <a:t>for </a:t>
            </a:r>
            <a:r>
              <a:rPr lang="en-US" sz="2400" b="0" i="0" dirty="0">
                <a:effectLst/>
              </a:rPr>
              <a:t>statistical evaluations for regulatory decision making (decommissioning).</a:t>
            </a:r>
          </a:p>
          <a:p>
            <a:r>
              <a:rPr lang="en-US" sz="2400" dirty="0"/>
              <a:t>Distributed by Pacific Northwest National Laboratory.</a:t>
            </a:r>
            <a:endParaRPr lang="en-US" sz="2400" b="0" i="0" dirty="0">
              <a:effectLst/>
            </a:endParaRPr>
          </a:p>
          <a:p>
            <a:pPr marL="0" indent="0">
              <a:buNone/>
            </a:pPr>
            <a:endParaRPr lang="en-US" sz="1600" b="0" i="0" dirty="0">
              <a:solidFill>
                <a:srgbClr val="707070"/>
              </a:solidFill>
              <a:effectLst/>
              <a:latin typeface="Libre Franklin" pitchFamily="2" charset="0"/>
            </a:endParaRPr>
          </a:p>
        </p:txBody>
      </p:sp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59CDEFB-7834-A198-8F6E-AC812ABF5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312" y="520540"/>
            <a:ext cx="4409631" cy="3291794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9B553F06-0FBE-D125-274D-4657A490A0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826312" y="4114800"/>
            <a:ext cx="4409630" cy="332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01601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1B6DB1-522C-9E7B-31DA-1C924BD63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471420D-DB0D-798B-1722-DE6B512AB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1668026"/>
            <a:ext cx="4572001" cy="700873"/>
          </a:xfrm>
        </p:spPr>
        <p:txBody>
          <a:bodyPr/>
          <a:lstStyle/>
          <a:p>
            <a:r>
              <a:rPr lang="en-US" dirty="0"/>
              <a:t>GENII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12F35A-4D01-C59B-3C0A-8776BC0266C9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71600" y="2658533"/>
            <a:ext cx="4572000" cy="5259568"/>
          </a:xfrm>
        </p:spPr>
        <p:txBody>
          <a:bodyPr/>
          <a:lstStyle/>
          <a:p>
            <a:r>
              <a:rPr lang="en-US" sz="2400" dirty="0"/>
              <a:t>GENII is an environmental assessment code for estimating radionuclide concentrations in the environment from acute and chronic radiological releases</a:t>
            </a:r>
          </a:p>
          <a:p>
            <a:r>
              <a:rPr lang="en-US" sz="2400" dirty="0"/>
              <a:t>Dose to humans and biota from acute and chronic radiological releases.</a:t>
            </a:r>
          </a:p>
          <a:p>
            <a:r>
              <a:rPr lang="en-US" sz="2400" dirty="0"/>
              <a:t>Supported radionuclide transport options include:</a:t>
            </a:r>
          </a:p>
          <a:p>
            <a:pPr lvl="1"/>
            <a:r>
              <a:rPr lang="en-US" sz="2000" dirty="0"/>
              <a:t>Air</a:t>
            </a:r>
          </a:p>
          <a:p>
            <a:pPr lvl="1"/>
            <a:r>
              <a:rPr lang="en-US" sz="2000" dirty="0"/>
              <a:t>Water</a:t>
            </a:r>
          </a:p>
          <a:p>
            <a:pPr lvl="1"/>
            <a:r>
              <a:rPr lang="en-US" sz="2000" dirty="0"/>
              <a:t>Biological 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420A37-4BC5-9A26-45C6-7461010A6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0437" y="454465"/>
            <a:ext cx="5257642" cy="3828868"/>
          </a:xfrm>
          <a:prstGeom prst="rect">
            <a:avLst/>
          </a:prstGeom>
        </p:spPr>
      </p:pic>
      <p:pic>
        <p:nvPicPr>
          <p:cNvPr id="8" name="Content Placeholder 5">
            <a:extLst>
              <a:ext uri="{FF2B5EF4-FFF2-40B4-BE49-F238E27FC236}">
                <a16:creationId xmlns:a16="http://schemas.microsoft.com/office/drawing/2014/main" id="{D8835E53-BD32-6407-75DC-E3C87530E9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702" y="5088178"/>
            <a:ext cx="3367111" cy="1998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6270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978A00-8613-EA33-37E3-077DBCBFC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A6D24A6-1A58-0CF9-A0FA-582A9CFD3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1487156"/>
            <a:ext cx="4572001" cy="680776"/>
          </a:xfrm>
        </p:spPr>
        <p:txBody>
          <a:bodyPr/>
          <a:lstStyle/>
          <a:p>
            <a:r>
              <a:rPr lang="en-US" dirty="0" err="1"/>
              <a:t>TableCalculator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D40BB4-87A3-CB40-3456-13E1B6BA736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71600" y="2400300"/>
            <a:ext cx="4572000" cy="4563208"/>
          </a:xfrm>
        </p:spPr>
        <p:txBody>
          <a:bodyPr/>
          <a:lstStyle/>
          <a:p>
            <a:r>
              <a:rPr lang="en-US" sz="2400" dirty="0"/>
              <a:t>User-friendly tool to facilitate comprehensive understanding of calculations used to develop the low-level radioactive waste (LLRW) classification tables 10 CFR Part 61.55.</a:t>
            </a:r>
          </a:p>
          <a:p>
            <a:r>
              <a:rPr lang="en-US" sz="2400" dirty="0"/>
              <a:t>Also provides users access to intermediate results, such as individual exposure pathway contributions that were not provided as outputs from the original code.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B2339F71-7567-D776-2358-520624079C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986" y="1775341"/>
            <a:ext cx="7420310" cy="4678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2390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61E7DF-2D5A-4EF0-9E9E-047227DE4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0BAD49B-1CFE-C5CD-64C8-D9100497D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1700" y="804436"/>
            <a:ext cx="8073512" cy="874673"/>
          </a:xfrm>
        </p:spPr>
        <p:txBody>
          <a:bodyPr/>
          <a:lstStyle/>
          <a:p>
            <a:r>
              <a:rPr lang="en-US" sz="4320" dirty="0"/>
              <a:t>RAMP Website </a:t>
            </a:r>
            <a:br>
              <a:rPr lang="en-US" sz="4320" dirty="0"/>
            </a:br>
            <a:r>
              <a:rPr lang="en-US" sz="3600" dirty="0">
                <a:hlinkClick r:id="rId2"/>
              </a:rPr>
              <a:t>https://ramp.nrc-gateway.gov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18DAFD-800D-A274-A969-BD25EB7FE9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8820" y="2322100"/>
            <a:ext cx="10972800" cy="545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4808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61E7DF-2D5A-4EF0-9E9E-047227DE4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50AF6E-CF6A-429E-A4B2-32D2D767B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196" y="3670102"/>
            <a:ext cx="6652008" cy="889395"/>
          </a:xfrm>
        </p:spPr>
        <p:txBody>
          <a:bodyPr/>
          <a:lstStyle/>
          <a:p>
            <a:r>
              <a:rPr lang="en-US" sz="5400" dirty="0"/>
              <a:t>Code Consolidation</a:t>
            </a:r>
          </a:p>
        </p:txBody>
      </p:sp>
    </p:spTree>
    <p:extLst>
      <p:ext uri="{BB962C8B-B14F-4D97-AF65-F5344CB8AC3E}">
        <p14:creationId xmlns:p14="http://schemas.microsoft.com/office/powerpoint/2010/main" val="166051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61E7DF-2D5A-4EF0-9E9E-047227DE4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50AF6E-CF6A-429E-A4B2-32D2D767B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9701" y="381837"/>
            <a:ext cx="8073512" cy="1176817"/>
          </a:xfrm>
        </p:spPr>
        <p:txBody>
          <a:bodyPr/>
          <a:lstStyle/>
          <a:p>
            <a:r>
              <a:rPr lang="en-US" dirty="0"/>
              <a:t>SIERRA</a:t>
            </a:r>
            <a:br>
              <a:rPr lang="en-US" dirty="0"/>
            </a:br>
            <a:r>
              <a:rPr lang="en-US" sz="2400" b="0" dirty="0"/>
              <a:t>Software Integration for Environmental Radiological Release Assessments</a:t>
            </a:r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2100BC-468E-57A0-9D17-8ED6F1EE9E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06" r="14330" b="18978"/>
          <a:stretch/>
        </p:blipFill>
        <p:spPr>
          <a:xfrm>
            <a:off x="7075813" y="2170161"/>
            <a:ext cx="2176663" cy="15007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13DDC72-C0A1-AC2A-2EAB-1EF008A225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7678" y="1558654"/>
            <a:ext cx="4603724" cy="34747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483564-B66D-5A45-D656-096BEC0C62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7275" y="4114800"/>
            <a:ext cx="4246883" cy="3474720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2C83141-0552-4273-C284-012F2F211D1A}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 rotWithShape="1">
          <a:blip r:embed="rId5"/>
          <a:srcRect l="-592" t="12913" r="592" b="5481"/>
          <a:stretch/>
        </p:blipFill>
        <p:spPr bwMode="auto">
          <a:xfrm>
            <a:off x="3863607" y="5251740"/>
            <a:ext cx="5559973" cy="2926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6D41B02A-095C-E35F-813F-681F9FE18169}"/>
              </a:ext>
            </a:extLst>
          </p:cNvPr>
          <p:cNvSpPr txBox="1">
            <a:spLocks/>
          </p:cNvSpPr>
          <p:nvPr/>
        </p:nvSpPr>
        <p:spPr>
          <a:xfrm>
            <a:off x="1371599" y="2090057"/>
            <a:ext cx="5521569" cy="4873451"/>
          </a:xfrm>
          <a:prstGeom prst="rect">
            <a:avLst/>
          </a:prstGeom>
        </p:spPr>
        <p:txBody>
          <a:bodyPr/>
          <a:lstStyle>
            <a:lvl1pPr marL="274320" indent="-274320" algn="l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6888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1752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1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148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634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Software under active development which aims to combine multiple RAMP codes into one easy to use package. </a:t>
            </a:r>
          </a:p>
          <a:p>
            <a:r>
              <a:rPr lang="en-US" sz="2400" dirty="0"/>
              <a:t>Currently have two efforts underway for SIERRA</a:t>
            </a:r>
          </a:p>
          <a:p>
            <a:pPr lvl="1"/>
            <a:r>
              <a:rPr lang="en-US" sz="1920" dirty="0"/>
              <a:t>Atmospheric Dispersion Models:	</a:t>
            </a:r>
          </a:p>
          <a:p>
            <a:pPr lvl="2"/>
            <a:r>
              <a:rPr lang="en-US" sz="1440" dirty="0"/>
              <a:t>ARCON2.0</a:t>
            </a:r>
          </a:p>
          <a:p>
            <a:pPr lvl="2"/>
            <a:r>
              <a:rPr lang="en-US" sz="1440" dirty="0"/>
              <a:t>PAVAN</a:t>
            </a:r>
          </a:p>
          <a:p>
            <a:pPr lvl="2"/>
            <a:r>
              <a:rPr lang="en-US" sz="1440" dirty="0"/>
              <a:t>NRCDose3</a:t>
            </a:r>
          </a:p>
          <a:p>
            <a:pPr lvl="2"/>
            <a:r>
              <a:rPr lang="en-US" sz="1440" dirty="0"/>
              <a:t>XOQDOQ</a:t>
            </a:r>
          </a:p>
          <a:p>
            <a:pPr lvl="1"/>
            <a:r>
              <a:rPr lang="en-US" sz="1920" dirty="0"/>
              <a:t>Source Term</a:t>
            </a:r>
          </a:p>
          <a:p>
            <a:pPr lvl="2"/>
            <a:r>
              <a:rPr lang="en-US" sz="1440" dirty="0"/>
              <a:t>GALE</a:t>
            </a:r>
          </a:p>
          <a:p>
            <a:pPr lvl="2"/>
            <a:r>
              <a:rPr lang="en-US" sz="1440" dirty="0"/>
              <a:t>Advanced reactors</a:t>
            </a:r>
          </a:p>
        </p:txBody>
      </p:sp>
    </p:spTree>
    <p:extLst>
      <p:ext uri="{BB962C8B-B14F-4D97-AF65-F5344CB8AC3E}">
        <p14:creationId xmlns:p14="http://schemas.microsoft.com/office/powerpoint/2010/main" val="3732694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DBE0F3-60C4-4D75-B1FC-C0F4D46BC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18EBDEB7-2735-4FBE-687A-7E533430B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6748" y="1504468"/>
            <a:ext cx="4572001" cy="1590675"/>
          </a:xfrm>
        </p:spPr>
        <p:txBody>
          <a:bodyPr/>
          <a:lstStyle/>
          <a:p>
            <a:r>
              <a:rPr lang="en-US" dirty="0"/>
              <a:t>Dose Assessment Codes in RAMP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691608CE-ABC7-11D2-44F4-F4433BF6990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082959" y="3530614"/>
            <a:ext cx="5679581" cy="2217043"/>
          </a:xfrm>
        </p:spPr>
        <p:txBody>
          <a:bodyPr/>
          <a:lstStyle/>
          <a:p>
            <a:r>
              <a:rPr lang="en-US" dirty="0"/>
              <a:t>For membership applications, information, and descriptions of codes please visit: </a:t>
            </a:r>
            <a:r>
              <a:rPr lang="en-US" dirty="0">
                <a:hlinkClick r:id="rId2"/>
              </a:rPr>
              <a:t>https://ramp.nrc-gateway.gov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5E016B-AF0E-8859-70C0-A5DF9FF2E4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876" y="1504468"/>
            <a:ext cx="5583220" cy="4852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4607238-79E2-9A7D-BD78-7CB8BA6026E9}"/>
              </a:ext>
            </a:extLst>
          </p:cNvPr>
          <p:cNvSpPr txBox="1"/>
          <p:nvPr/>
        </p:nvSpPr>
        <p:spPr>
          <a:xfrm>
            <a:off x="6208749" y="663452"/>
            <a:ext cx="2010218" cy="89011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592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</a:rPr>
              <a:t>Emergency Response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CF1B74-4850-44C2-4051-749E0BCDBC8E}"/>
              </a:ext>
            </a:extLst>
          </p:cNvPr>
          <p:cNvSpPr txBox="1"/>
          <p:nvPr/>
        </p:nvSpPr>
        <p:spPr>
          <a:xfrm>
            <a:off x="11037903" y="663451"/>
            <a:ext cx="2560320" cy="89011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592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</a:rPr>
              <a:t>NPP Licensing Support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D7989D-265B-76E9-1D02-02EA8EC7498B}"/>
              </a:ext>
            </a:extLst>
          </p:cNvPr>
          <p:cNvSpPr txBox="1"/>
          <p:nvPr/>
        </p:nvSpPr>
        <p:spPr>
          <a:xfrm>
            <a:off x="4584759" y="6279572"/>
            <a:ext cx="3931920" cy="128900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592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</a:rPr>
              <a:t>Decommissioning and Environmental Assessment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817750-372F-4CE8-C54F-26877597C34A}"/>
              </a:ext>
            </a:extLst>
          </p:cNvPr>
          <p:cNvSpPr txBox="1"/>
          <p:nvPr/>
        </p:nvSpPr>
        <p:spPr>
          <a:xfrm>
            <a:off x="11058746" y="6517870"/>
            <a:ext cx="3272700" cy="890115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92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</a:rPr>
              <a:t>Dosimetry</a:t>
            </a:r>
          </a:p>
          <a:p>
            <a:pPr algn="ctr"/>
            <a:r>
              <a:rPr lang="en-US" sz="2592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</a:rPr>
              <a:t>Codes</a:t>
            </a:r>
          </a:p>
        </p:txBody>
      </p:sp>
    </p:spTree>
    <p:extLst>
      <p:ext uri="{BB962C8B-B14F-4D97-AF65-F5344CB8AC3E}">
        <p14:creationId xmlns:p14="http://schemas.microsoft.com/office/powerpoint/2010/main" val="1189409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61E7DF-2D5A-4EF0-9E9E-047227DE4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50AF6E-CF6A-429E-A4B2-32D2D767B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196" y="3367424"/>
            <a:ext cx="7154426" cy="1494751"/>
          </a:xfrm>
        </p:spPr>
        <p:txBody>
          <a:bodyPr/>
          <a:lstStyle/>
          <a:p>
            <a:r>
              <a:rPr lang="en-US" sz="5400" dirty="0"/>
              <a:t>Questions Regarding the Program?</a:t>
            </a:r>
          </a:p>
        </p:txBody>
      </p:sp>
    </p:spTree>
    <p:extLst>
      <p:ext uri="{BB962C8B-B14F-4D97-AF65-F5344CB8AC3E}">
        <p14:creationId xmlns:p14="http://schemas.microsoft.com/office/powerpoint/2010/main" val="110128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61E7DF-2D5A-4EF0-9E9E-047227DE4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50AF6E-CF6A-429E-A4B2-32D2D767B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9701" y="472966"/>
            <a:ext cx="7392655" cy="1004381"/>
          </a:xfrm>
        </p:spPr>
        <p:txBody>
          <a:bodyPr/>
          <a:lstStyle/>
          <a:p>
            <a:r>
              <a:rPr lang="en-US" dirty="0"/>
              <a:t>RAMP Computer Codes: Regulatory Application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4AA1681-1DFF-A342-FB06-106564A58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868" y="1583983"/>
            <a:ext cx="11030937" cy="658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410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61E7DF-2D5A-4EF0-9E9E-047227DE4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50AF6E-CF6A-429E-A4B2-32D2D767B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3993" y="3677463"/>
            <a:ext cx="7342413" cy="874673"/>
          </a:xfrm>
        </p:spPr>
        <p:txBody>
          <a:bodyPr/>
          <a:lstStyle/>
          <a:p>
            <a:r>
              <a:rPr lang="en-US" sz="5400" dirty="0"/>
              <a:t>Emergency Response</a:t>
            </a:r>
          </a:p>
        </p:txBody>
      </p:sp>
    </p:spTree>
    <p:extLst>
      <p:ext uri="{BB962C8B-B14F-4D97-AF65-F5344CB8AC3E}">
        <p14:creationId xmlns:p14="http://schemas.microsoft.com/office/powerpoint/2010/main" val="820248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0BD2FD-1A79-4E55-9458-9294D45BD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25E1129-5FFA-4B82-BEB0-8A26ACAE6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458" y="1587639"/>
            <a:ext cx="4732023" cy="1346480"/>
          </a:xfrm>
        </p:spPr>
        <p:txBody>
          <a:bodyPr/>
          <a:lstStyle/>
          <a:p>
            <a:r>
              <a:rPr lang="en-US" dirty="0"/>
              <a:t>RASCAL</a:t>
            </a:r>
            <a:br>
              <a:rPr lang="en-US" dirty="0"/>
            </a:br>
            <a:r>
              <a:rPr lang="en-US" sz="2400" b="0" dirty="0"/>
              <a:t>Radiological Assessment System for Consequence Analysis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6CC710-250E-4B7A-AC52-86F0566B64C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3188970"/>
            <a:ext cx="5073248" cy="4613063"/>
          </a:xfrm>
        </p:spPr>
        <p:txBody>
          <a:bodyPr/>
          <a:lstStyle/>
          <a:p>
            <a:r>
              <a:rPr lang="en-US" sz="2400" dirty="0"/>
              <a:t>Fast-running software used for beyond-design-basis radiological incidents to assess off-site dose consequences and to help inform or evaluate protective actions.</a:t>
            </a:r>
          </a:p>
          <a:p>
            <a:endParaRPr lang="en-US" sz="2400" dirty="0"/>
          </a:p>
          <a:p>
            <a:r>
              <a:rPr lang="en-US" sz="2400" b="1" dirty="0"/>
              <a:t>Current Activities</a:t>
            </a:r>
            <a:endParaRPr lang="en-US" sz="2400" dirty="0"/>
          </a:p>
          <a:p>
            <a:pPr lvl="1"/>
            <a:r>
              <a:rPr lang="en-US" sz="2000" dirty="0"/>
              <a:t>Beginning RASCAL 5 Development</a:t>
            </a:r>
          </a:p>
        </p:txBody>
      </p:sp>
      <p:pic>
        <p:nvPicPr>
          <p:cNvPr id="10" name="Picture 9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D2215FEC-6633-1FE8-554D-134F7006EC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766" y="243290"/>
            <a:ext cx="5259007" cy="35761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C43082F-29E6-0663-C6D1-D7EEC2B016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4734" y="4114800"/>
            <a:ext cx="5239039" cy="374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42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0BD2FD-1A79-4E55-9458-9294D45BD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25E1129-5FFA-4B82-BEB0-8A26ACAE6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458" y="1467059"/>
            <a:ext cx="4732023" cy="683288"/>
          </a:xfrm>
        </p:spPr>
        <p:txBody>
          <a:bodyPr/>
          <a:lstStyle/>
          <a:p>
            <a:r>
              <a:rPr lang="en-US" dirty="0"/>
              <a:t>Turbo FRMAC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6CC710-250E-4B7A-AC52-86F0566B64C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8" y="2294667"/>
            <a:ext cx="7267221" cy="5110968"/>
          </a:xfrm>
        </p:spPr>
        <p:txBody>
          <a:bodyPr/>
          <a:lstStyle/>
          <a:p>
            <a:r>
              <a:rPr lang="en-US" sz="2400" dirty="0"/>
              <a:t>Turbo FRMAC performs complex calculations to quickly evaluate radiological hazards during an emergency response by assessing impacts to the public, workers, and the food supply.</a:t>
            </a:r>
          </a:p>
          <a:p>
            <a:r>
              <a:rPr lang="en-US" sz="2400" dirty="0"/>
              <a:t>Sandia National Laboratories maintains distribution of Turbo FRMAC, but RAMP users have access to code discussions, training, and technical support.</a:t>
            </a:r>
          </a:p>
          <a:p>
            <a:r>
              <a:rPr lang="en-US" sz="2400" dirty="0"/>
              <a:t>Web-based training that will be available on demand is in development.</a:t>
            </a:r>
          </a:p>
          <a:p>
            <a:r>
              <a:rPr lang="en-US" sz="2400" dirty="0"/>
              <a:t>If you need technical support for Turbo FRMAC please email: </a:t>
            </a:r>
            <a:r>
              <a:rPr lang="en-US" sz="2400" dirty="0">
                <a:hlinkClick r:id="rId2"/>
              </a:rPr>
              <a:t>nirp-support-fogbugs@sandia.gov</a:t>
            </a:r>
            <a:endParaRPr lang="en-US" sz="2400" dirty="0"/>
          </a:p>
        </p:txBody>
      </p:sp>
      <p:pic>
        <p:nvPicPr>
          <p:cNvPr id="2" name="Picture 1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0079A579-ED14-B43A-6358-B6B1D37A1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4387" y="1808703"/>
            <a:ext cx="4487142" cy="1909816"/>
          </a:xfrm>
          <a:prstGeom prst="rect">
            <a:avLst/>
          </a:prstGeom>
        </p:spPr>
      </p:pic>
      <p:pic>
        <p:nvPicPr>
          <p:cNvPr id="4" name="Picture 3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F10A7901-4C17-901B-87AC-5EA68597B6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4387" y="3923882"/>
            <a:ext cx="4487142" cy="309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818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61E7DF-2D5A-4EF0-9E9E-047227DE4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50AF6E-CF6A-429E-A4B2-32D2D767B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8431" y="3677463"/>
            <a:ext cx="6233537" cy="874673"/>
          </a:xfrm>
        </p:spPr>
        <p:txBody>
          <a:bodyPr/>
          <a:lstStyle/>
          <a:p>
            <a:r>
              <a:rPr lang="en-US" sz="5400" dirty="0"/>
              <a:t>Licensing Support </a:t>
            </a:r>
          </a:p>
        </p:txBody>
      </p:sp>
    </p:spTree>
    <p:extLst>
      <p:ext uri="{BB962C8B-B14F-4D97-AF65-F5344CB8AC3E}">
        <p14:creationId xmlns:p14="http://schemas.microsoft.com/office/powerpoint/2010/main" val="1543587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61E7DF-2D5A-4EF0-9E9E-047227DE4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50AF6E-CF6A-429E-A4B2-32D2D767B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482321"/>
            <a:ext cx="8073512" cy="1179329"/>
          </a:xfrm>
        </p:spPr>
        <p:txBody>
          <a:bodyPr/>
          <a:lstStyle/>
          <a:p>
            <a:r>
              <a:rPr lang="en-US" dirty="0"/>
              <a:t>SNAP/RADTRAD</a:t>
            </a:r>
            <a:br>
              <a:rPr lang="en-US" dirty="0"/>
            </a:br>
            <a:r>
              <a:rPr lang="en-US" sz="2400" b="0" dirty="0"/>
              <a:t>Symbolic Nuclear Analysis Package/</a:t>
            </a:r>
            <a:r>
              <a:rPr lang="en-US" sz="2400" b="0" dirty="0" err="1"/>
              <a:t>RADionuclide</a:t>
            </a:r>
            <a:r>
              <a:rPr lang="en-US" sz="2400" b="0" dirty="0"/>
              <a:t> Transport Removal And Dose Evaluation</a:t>
            </a:r>
            <a:endParaRPr lang="en-US" b="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EBCC4A-09A3-46FA-94B8-812D5A6C188D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057399"/>
            <a:ext cx="5802923" cy="5486401"/>
          </a:xfrm>
        </p:spPr>
        <p:txBody>
          <a:bodyPr/>
          <a:lstStyle/>
          <a:p>
            <a:r>
              <a:rPr lang="en-US" sz="2400" dirty="0"/>
              <a:t>Performs dose calculations for design-basis accidents at the exclusion area boundary, low population zone, and control room.</a:t>
            </a:r>
          </a:p>
          <a:p>
            <a:r>
              <a:rPr lang="en-US" sz="2400" dirty="0"/>
              <a:t>NRC staff uses to perform licensing confirmatory analyses of the plant’s design and the licensee’s offsite and control room dose calculations following a design basis accident.</a:t>
            </a:r>
          </a:p>
          <a:p>
            <a:endParaRPr lang="en-US" dirty="0"/>
          </a:p>
          <a:p>
            <a:r>
              <a:rPr lang="en-US" sz="2400" b="1" dirty="0"/>
              <a:t>Current Activities</a:t>
            </a:r>
            <a:endParaRPr lang="en-US" sz="2400" dirty="0"/>
          </a:p>
          <a:p>
            <a:pPr lvl="1"/>
            <a:r>
              <a:rPr lang="en-US" sz="2000" dirty="0"/>
              <a:t>Evaluation of non-LWR reactor needs</a:t>
            </a:r>
          </a:p>
          <a:p>
            <a:pPr lvl="1"/>
            <a:r>
              <a:rPr lang="en-US" sz="2000" dirty="0"/>
              <a:t>RG 1.183 Revision 1 Updates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89D886-6C18-34A4-D784-94403E0DDC6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8490857" y="1551119"/>
            <a:ext cx="4468471" cy="27194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9AF3BF-CC9A-ECF5-5850-1064B73C98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868" y="4543533"/>
            <a:ext cx="3497940" cy="3228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819905"/>
      </p:ext>
    </p:extLst>
  </p:cSld>
  <p:clrMapOvr>
    <a:masterClrMapping/>
  </p:clrMapOvr>
</p:sld>
</file>

<file path=ppt/theme/theme1.xml><?xml version="1.0" encoding="utf-8"?>
<a:theme xmlns:a="http://schemas.openxmlformats.org/drawingml/2006/main" name="PNNL_Option_4">
  <a:themeElements>
    <a:clrScheme name="PNNL">
      <a:dk1>
        <a:srgbClr val="616265"/>
      </a:dk1>
      <a:lt1>
        <a:srgbClr val="FFFFFF"/>
      </a:lt1>
      <a:dk2>
        <a:srgbClr val="D77600"/>
      </a:dk2>
      <a:lt2>
        <a:srgbClr val="B3B3B3"/>
      </a:lt2>
      <a:accent1>
        <a:srgbClr val="A63F1E"/>
      </a:accent1>
      <a:accent2>
        <a:srgbClr val="191C1F"/>
      </a:accent2>
      <a:accent3>
        <a:srgbClr val="F4AA00"/>
      </a:accent3>
      <a:accent4>
        <a:srgbClr val="007836"/>
      </a:accent4>
      <a:accent5>
        <a:srgbClr val="C10435"/>
      </a:accent5>
      <a:accent6>
        <a:srgbClr val="00338E"/>
      </a:accent6>
      <a:hlink>
        <a:srgbClr val="003698"/>
      </a:hlink>
      <a:folHlink>
        <a:srgbClr val="8A0752"/>
      </a:folHlink>
    </a:clrScheme>
    <a:fontScheme name="PNNL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NNL_4.potx" id="{1538B601-9716-44A1-9751-1BA9F45B1FDB}" vid="{39343C02-F9B3-4ED0-A0C4-BFCDE092CD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e8d01475-c3b5-436a-a065-5def4c64f52e}" enabled="0" method="" siteId="{e8d01475-c3b5-436a-a065-5def4c64f52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PNNL_Option_4</Template>
  <TotalTime>2531</TotalTime>
  <Words>1302</Words>
  <Application>Microsoft Office PowerPoint</Application>
  <PresentationFormat>Custom</PresentationFormat>
  <Paragraphs>182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Libre Franklin</vt:lpstr>
      <vt:lpstr>Open Sans</vt:lpstr>
      <vt:lpstr>Wingdings</vt:lpstr>
      <vt:lpstr>PNNL_Option_4</vt:lpstr>
      <vt:lpstr>US NRC RAMP Overview</vt:lpstr>
      <vt:lpstr>RAMP Radiation Computer Code Analysis and Maintenance Program</vt:lpstr>
      <vt:lpstr>Dose Assessment Codes in RAMP</vt:lpstr>
      <vt:lpstr>RAMP Computer Codes: Regulatory Application</vt:lpstr>
      <vt:lpstr>Emergency Response</vt:lpstr>
      <vt:lpstr>RASCAL Radiological Assessment System for Consequence Analysis</vt:lpstr>
      <vt:lpstr>Turbo FRMAC</vt:lpstr>
      <vt:lpstr>Licensing Support </vt:lpstr>
      <vt:lpstr>SNAP/RADTRAD Symbolic Nuclear Analysis Package/RADionuclide Transport Removal And Dose Evaluation</vt:lpstr>
      <vt:lpstr>GALE Gaseous And Liquid Effluents</vt:lpstr>
      <vt:lpstr>NRCDose3</vt:lpstr>
      <vt:lpstr>NRC-RADTRAN Radioactive Material Transport</vt:lpstr>
      <vt:lpstr>ARCON and PAVAN</vt:lpstr>
      <vt:lpstr>HABIT</vt:lpstr>
      <vt:lpstr>Dosimetry Codes</vt:lpstr>
      <vt:lpstr>Radiological Toolbox</vt:lpstr>
      <vt:lpstr>PiMAL Phantom with Moving Arms and Legs</vt:lpstr>
      <vt:lpstr>IMBA Integrated Modules for Bioassay Analysis</vt:lpstr>
      <vt:lpstr>VARSKIN+</vt:lpstr>
      <vt:lpstr>Decommissioning and Environmental Assessment</vt:lpstr>
      <vt:lpstr>MILDOS V4.21 </vt:lpstr>
      <vt:lpstr>DandD V2.1 Decontamination and Decommissioning</vt:lpstr>
      <vt:lpstr>RESRAD Residual Radiation</vt:lpstr>
      <vt:lpstr>VSP Visual Sample Plan</vt:lpstr>
      <vt:lpstr>GENII</vt:lpstr>
      <vt:lpstr>TableCalculator</vt:lpstr>
      <vt:lpstr>RAMP Website  https://ramp.nrc-gateway.gov</vt:lpstr>
      <vt:lpstr>Code Consolidation</vt:lpstr>
      <vt:lpstr>SIERRA Software Integration for Environmental Radiological Release Assessments</vt:lpstr>
      <vt:lpstr>Questions Regarding the Program?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London, Jeffrey</dc:creator>
  <cp:lastModifiedBy>Stephanie Bush-Goddard</cp:lastModifiedBy>
  <cp:revision>13</cp:revision>
  <dcterms:created xsi:type="dcterms:W3CDTF">2022-09-08T04:47:07Z</dcterms:created>
  <dcterms:modified xsi:type="dcterms:W3CDTF">2023-08-14T19:13:30Z</dcterms:modified>
</cp:coreProperties>
</file>