
<file path=[Content_Types].xml><?xml version="1.0" encoding="utf-8"?>
<Types xmlns="http://schemas.openxmlformats.org/package/2006/content-types">
  <Default Extension="emf" ContentType="image/x-emf"/>
  <Default Extension="fntdata" ContentType="application/x-fontdata"/>
  <Default Extension="jpeg" ContentType="image/jpeg"/>
  <Default Extension="png" ContentType="image/png"/>
  <Default Extension="rels" ContentType="application/vnd.openxmlformats-package.relationships+xml"/>
  <Default Extension="tiff" ContentType="image/tiff"/>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648" r:id="rId1"/>
  </p:sldMasterIdLst>
  <p:notesMasterIdLst>
    <p:notesMasterId r:id="rId22"/>
  </p:notesMasterIdLst>
  <p:sldIdLst>
    <p:sldId id="286" r:id="rId2"/>
    <p:sldId id="339" r:id="rId3"/>
    <p:sldId id="323" r:id="rId4"/>
    <p:sldId id="338" r:id="rId5"/>
    <p:sldId id="324" r:id="rId6"/>
    <p:sldId id="330" r:id="rId7"/>
    <p:sldId id="331" r:id="rId8"/>
    <p:sldId id="326" r:id="rId9"/>
    <p:sldId id="325" r:id="rId10"/>
    <p:sldId id="266" r:id="rId11"/>
    <p:sldId id="332" r:id="rId12"/>
    <p:sldId id="335" r:id="rId13"/>
    <p:sldId id="334" r:id="rId14"/>
    <p:sldId id="340" r:id="rId15"/>
    <p:sldId id="336" r:id="rId16"/>
    <p:sldId id="343" r:id="rId17"/>
    <p:sldId id="341" r:id="rId18"/>
    <p:sldId id="333" r:id="rId19"/>
    <p:sldId id="342" r:id="rId20"/>
    <p:sldId id="304" r:id="rId21"/>
  </p:sldIdLst>
  <p:sldSz cx="12192000" cy="6858000"/>
  <p:notesSz cx="6858000" cy="9144000"/>
  <p:embeddedFontLst>
    <p:embeddedFont>
      <p:font typeface="Calibri" panose="020F0502020204030204" pitchFamily="34" charset="0"/>
      <p:regular r:id="rId23"/>
      <p:bold r:id="rId24"/>
      <p:italic r:id="rId25"/>
      <p:boldItalic r:id="rId26"/>
    </p:embeddedFont>
    <p:embeddedFont>
      <p:font typeface="Cambria Math" panose="02040503050406030204" pitchFamily="18" charset="0"/>
      <p:regular r:id="rId27"/>
    </p:embeddedFont>
    <p:embeddedFont>
      <p:font typeface="F37 Ginger Pro" panose="020B0604020202020204" charset="0"/>
      <p:regular r:id="rId28"/>
    </p:embeddedFont>
    <p:embeddedFont>
      <p:font typeface="F37 Ginger Pro Bold" panose="020B0604020202020204" charset="0"/>
      <p:bold r:id="rId29"/>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E343C"/>
    <a:srgbClr val="FF9966"/>
    <a:srgbClr val="FF7C80"/>
    <a:srgbClr val="FFCC99"/>
    <a:srgbClr val="434343"/>
    <a:srgbClr val="595959"/>
    <a:srgbClr val="2F84E4"/>
    <a:srgbClr val="1692FE"/>
    <a:srgbClr val="939393"/>
    <a:srgbClr val="92D05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7647"/>
    <p:restoredTop sz="96357" autoAdjust="0"/>
  </p:normalViewPr>
  <p:slideViewPr>
    <p:cSldViewPr snapToGrid="0" snapToObjects="1">
      <p:cViewPr varScale="1">
        <p:scale>
          <a:sx n="110" d="100"/>
          <a:sy n="110" d="100"/>
        </p:scale>
        <p:origin x="1056" y="96"/>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snapToGrid="0" snapToObjects="1" showGuides="1">
      <p:cViewPr>
        <p:scale>
          <a:sx n="100" d="100"/>
          <a:sy n="100" d="100"/>
        </p:scale>
        <p:origin x="1806" y="72"/>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4.fntdata"/><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3.fntdata"/><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7.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2.fntdata"/><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1.fntdata"/><Relationship Id="rId28" Type="http://schemas.openxmlformats.org/officeDocument/2006/relationships/font" Target="fonts/font6.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font" Target="fonts/font5.fntdata"/><Relationship Id="rId30" Type="http://schemas.openxmlformats.org/officeDocument/2006/relationships/presProps" Target="presProp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68B05E1-522E-C84C-9BD8-34436484E4B3}" type="datetimeFigureOut">
              <a:rPr lang="en-US" smtClean="0"/>
              <a:t>8/28/2023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1CD0498-ACA5-D346-B51F-029BD0604963}" type="slidenum">
              <a:rPr lang="en-US" smtClean="0"/>
              <a:t>‹#›</a:t>
            </a:fld>
            <a:endParaRPr lang="en-US"/>
          </a:p>
        </p:txBody>
      </p:sp>
    </p:spTree>
    <p:extLst>
      <p:ext uri="{BB962C8B-B14F-4D97-AF65-F5344CB8AC3E}">
        <p14:creationId xmlns:p14="http://schemas.microsoft.com/office/powerpoint/2010/main" val="270196067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04850" y="1751013"/>
            <a:ext cx="5486400" cy="3086100"/>
          </a:xfrm>
        </p:spPr>
      </p:sp>
      <p:sp>
        <p:nvSpPr>
          <p:cNvPr id="3" name="Notes Placeholder 2"/>
          <p:cNvSpPr>
            <a:spLocks noGrp="1"/>
          </p:cNvSpPr>
          <p:nvPr>
            <p:ph type="body" idx="1"/>
          </p:nvPr>
        </p:nvSpPr>
        <p:spPr>
          <a:xfrm>
            <a:off x="685800" y="456079"/>
            <a:ext cx="5486400" cy="3600450"/>
          </a:xfrm>
        </p:spPr>
        <p:txBody>
          <a:bodyPr/>
          <a:lstStyle/>
          <a:p>
            <a:pPr algn="l"/>
            <a:r>
              <a:rPr lang="en-CA" dirty="0"/>
              <a:t>Thank you very much XYZ. As introduced, my name is Aneesh John, and I am part of the </a:t>
            </a:r>
            <a:r>
              <a:rPr lang="en-CA" dirty="0" err="1"/>
              <a:t>Thermalhydraulics</a:t>
            </a:r>
            <a:r>
              <a:rPr lang="en-CA" dirty="0"/>
              <a:t> and Safety Analysis Branch at CNL, working under Dr. David Wang. Today, I will present on some of the nearfield atmospheric dispersion research being conducted using Computation Fluid Dynamics at CNL.</a:t>
            </a:r>
            <a:endParaRPr lang="en-US" dirty="0"/>
          </a:p>
        </p:txBody>
      </p:sp>
      <p:sp>
        <p:nvSpPr>
          <p:cNvPr id="4" name="Slide Number Placeholder 3"/>
          <p:cNvSpPr>
            <a:spLocks noGrp="1"/>
          </p:cNvSpPr>
          <p:nvPr>
            <p:ph type="sldNum" sz="quarter" idx="5"/>
          </p:nvPr>
        </p:nvSpPr>
        <p:spPr/>
        <p:txBody>
          <a:bodyPr/>
          <a:lstStyle/>
          <a:p>
            <a:fld id="{11CD0498-ACA5-D346-B51F-029BD0604963}" type="slidenum">
              <a:rPr lang="en-US" smtClean="0"/>
              <a:t>1</a:t>
            </a:fld>
            <a:endParaRPr lang="en-US"/>
          </a:p>
        </p:txBody>
      </p:sp>
    </p:spTree>
    <p:extLst>
      <p:ext uri="{BB962C8B-B14F-4D97-AF65-F5344CB8AC3E}">
        <p14:creationId xmlns:p14="http://schemas.microsoft.com/office/powerpoint/2010/main" val="27702661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t>This photo may be changed out</a:t>
            </a:r>
            <a:r>
              <a:rPr lang="en-CA" baseline="0" dirty="0"/>
              <a:t> for an alternate.  Use a low transparency black &amp; white.</a:t>
            </a:r>
            <a:endParaRPr lang="en-CA" dirty="0"/>
          </a:p>
        </p:txBody>
      </p:sp>
      <p:sp>
        <p:nvSpPr>
          <p:cNvPr id="4" name="Slide Number Placeholder 3"/>
          <p:cNvSpPr>
            <a:spLocks noGrp="1"/>
          </p:cNvSpPr>
          <p:nvPr>
            <p:ph type="sldNum" sz="quarter" idx="10"/>
          </p:nvPr>
        </p:nvSpPr>
        <p:spPr/>
        <p:txBody>
          <a:bodyPr/>
          <a:lstStyle/>
          <a:p>
            <a:fld id="{11CD0498-ACA5-D346-B51F-029BD0604963}" type="slidenum">
              <a:rPr lang="en-US" smtClean="0"/>
              <a:t>10</a:t>
            </a:fld>
            <a:endParaRPr lang="en-US"/>
          </a:p>
        </p:txBody>
      </p:sp>
    </p:spTree>
    <p:extLst>
      <p:ext uri="{BB962C8B-B14F-4D97-AF65-F5344CB8AC3E}">
        <p14:creationId xmlns:p14="http://schemas.microsoft.com/office/powerpoint/2010/main" val="324571071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t>Luke, Vlad</a:t>
            </a:r>
            <a:r>
              <a:rPr lang="en-CA" baseline="0" dirty="0"/>
              <a:t> and Kim were also involved with developing a</a:t>
            </a:r>
            <a:r>
              <a:rPr lang="en-CA" sz="1200" b="0" i="0" kern="1200" dirty="0">
                <a:solidFill>
                  <a:schemeClr val="tx1"/>
                </a:solidFill>
                <a:effectLst/>
                <a:latin typeface="+mn-lt"/>
                <a:ea typeface="+mn-ea"/>
                <a:cs typeface="+mn-cs"/>
              </a:rPr>
              <a:t> method for assessing</a:t>
            </a:r>
            <a:r>
              <a:rPr lang="en-CA" sz="1200" b="0" i="0" kern="1200" baseline="0" dirty="0">
                <a:solidFill>
                  <a:schemeClr val="tx1"/>
                </a:solidFill>
                <a:effectLst/>
                <a:latin typeface="+mn-lt"/>
                <a:ea typeface="+mn-ea"/>
                <a:cs typeface="+mn-cs"/>
              </a:rPr>
              <a:t> the</a:t>
            </a:r>
            <a:r>
              <a:rPr lang="en-CA" sz="1200" b="0" i="0" kern="1200" dirty="0">
                <a:solidFill>
                  <a:schemeClr val="tx1"/>
                </a:solidFill>
                <a:effectLst/>
                <a:latin typeface="+mn-lt"/>
                <a:ea typeface="+mn-ea"/>
                <a:cs typeface="+mn-cs"/>
              </a:rPr>
              <a:t> normalized annual average exposures to radon gas near</a:t>
            </a:r>
            <a:r>
              <a:rPr lang="en-CA" sz="1200" b="0" i="0" kern="1200" baseline="0" dirty="0">
                <a:solidFill>
                  <a:schemeClr val="tx1"/>
                </a:solidFill>
                <a:effectLst/>
                <a:latin typeface="+mn-lt"/>
                <a:ea typeface="+mn-ea"/>
                <a:cs typeface="+mn-cs"/>
              </a:rPr>
              <a:t> the residence from AGL discharge</a:t>
            </a:r>
            <a:r>
              <a:rPr lang="en-CA" sz="1200" b="0" i="0" kern="1200" dirty="0">
                <a:solidFill>
                  <a:schemeClr val="tx1"/>
                </a:solidFill>
                <a:effectLst/>
                <a:latin typeface="+mn-lt"/>
                <a:ea typeface="+mn-ea"/>
                <a:cs typeface="+mn-cs"/>
              </a:rPr>
              <a:t>.</a:t>
            </a:r>
          </a:p>
          <a:p>
            <a:endParaRPr lang="en-CA" sz="1200" b="0" i="0" kern="1200" baseline="0" dirty="0">
              <a:solidFill>
                <a:schemeClr val="tx1"/>
              </a:solidFill>
              <a:effectLst/>
              <a:latin typeface="+mn-lt"/>
              <a:ea typeface="+mn-ea"/>
              <a:cs typeface="+mn-cs"/>
            </a:endParaRPr>
          </a:p>
          <a:p>
            <a:r>
              <a:rPr lang="en-CA" baseline="0" dirty="0"/>
              <a:t>This method makes use of the </a:t>
            </a:r>
            <a:r>
              <a:rPr lang="en-CA" sz="1200" baseline="0" dirty="0">
                <a:latin typeface="+mn-lt"/>
              </a:rPr>
              <a:t>triple joint frequency of</a:t>
            </a:r>
            <a:r>
              <a:rPr lang="en-CA" baseline="0" dirty="0"/>
              <a:t> the </a:t>
            </a:r>
            <a:r>
              <a:rPr lang="en-CA" sz="1200" dirty="0">
                <a:latin typeface="+mn-lt"/>
              </a:rPr>
              <a:t>(i) prevailing wind direction, (ii) wind speed categories, and (iii) atmospheric stability categories. [A graphical representation of the joint</a:t>
            </a:r>
            <a:r>
              <a:rPr lang="en-CA" sz="1200" baseline="0" dirty="0">
                <a:latin typeface="+mn-lt"/>
              </a:rPr>
              <a:t> frequencies is shown to the right.</a:t>
            </a:r>
            <a:r>
              <a:rPr lang="en-CA" sz="1200" dirty="0">
                <a:latin typeface="+mn-lt"/>
              </a:rPr>
              <a:t>] [angular sector]</a:t>
            </a:r>
          </a:p>
          <a:p>
            <a:endParaRPr lang="en-CA" sz="1200" dirty="0">
              <a:latin typeface="+mn-lt"/>
            </a:endParaRPr>
          </a:p>
          <a:p>
            <a:r>
              <a:rPr lang="en-CA" sz="1200" dirty="0">
                <a:latin typeface="+mn-lt"/>
              </a:rPr>
              <a:t>This is shown graphically</a:t>
            </a:r>
            <a:r>
              <a:rPr lang="en-CA" sz="1200" baseline="0" dirty="0">
                <a:latin typeface="+mn-lt"/>
              </a:rPr>
              <a:t> on the figure to the right. Bins of stability state (stable, neutral, unstable) and wind speed (calm , </a:t>
            </a:r>
            <a:r>
              <a:rPr lang="en-CA" sz="1200" baseline="0" dirty="0" err="1">
                <a:latin typeface="+mn-lt"/>
              </a:rPr>
              <a:t>reg</a:t>
            </a:r>
            <a:r>
              <a:rPr lang="en-CA" sz="1200" baseline="0" dirty="0">
                <a:latin typeface="+mn-lt"/>
              </a:rPr>
              <a:t>, windy) are stacked for each wind direction in each 15</a:t>
            </a:r>
            <a:r>
              <a:rPr lang="en-CA" sz="1200" baseline="0" dirty="0">
                <a:latin typeface="Calibri" panose="020F0502020204030204" pitchFamily="34" charset="0"/>
                <a:cs typeface="Calibri" panose="020F0502020204030204" pitchFamily="34" charset="0"/>
              </a:rPr>
              <a:t>⁰</a:t>
            </a:r>
            <a:r>
              <a:rPr lang="en-CA" sz="1200" baseline="0" dirty="0">
                <a:latin typeface="+mn-lt"/>
              </a:rPr>
              <a:t> increments.</a:t>
            </a:r>
            <a:endParaRPr lang="en-CA" sz="1200" b="0" i="0" kern="1200" baseline="0" dirty="0">
              <a:solidFill>
                <a:schemeClr val="tx1"/>
              </a:solidFill>
              <a:effectLst/>
              <a:latin typeface="+mn-lt"/>
              <a:ea typeface="+mn-ea"/>
              <a:cs typeface="+mn-cs"/>
            </a:endParaRPr>
          </a:p>
          <a:p>
            <a:endParaRPr lang="en-CA" sz="1200" b="0" i="0" kern="1200" baseline="0" dirty="0">
              <a:solidFill>
                <a:schemeClr val="tx1"/>
              </a:solidFill>
              <a:effectLst/>
              <a:latin typeface="+mn-lt"/>
              <a:ea typeface="+mn-ea"/>
              <a:cs typeface="+mn-cs"/>
            </a:endParaRPr>
          </a:p>
          <a:p>
            <a:r>
              <a:rPr lang="en-CA" sz="1200" b="0" i="0" kern="1200" baseline="0" dirty="0">
                <a:solidFill>
                  <a:schemeClr val="tx1"/>
                </a:solidFill>
                <a:effectLst/>
                <a:latin typeface="+mn-lt"/>
                <a:ea typeface="+mn-ea"/>
                <a:cs typeface="+mn-cs"/>
              </a:rPr>
              <a:t>Here, the total normalized exposure is the sum of the indoor exposure and the outdoor exposure. Each a product of the concentration and the residence time of the receptor at the setting.</a:t>
            </a:r>
            <a:endParaRPr lang="en-CA" baseline="0" dirty="0"/>
          </a:p>
          <a:p>
            <a:endParaRPr lang="en-CA" sz="1200" dirty="0">
              <a:latin typeface="+mn-lt"/>
            </a:endParaRPr>
          </a:p>
          <a:p>
            <a:r>
              <a:rPr lang="en-CA" sz="1200" dirty="0">
                <a:latin typeface="+mn-lt"/>
              </a:rPr>
              <a:t>An</a:t>
            </a:r>
            <a:r>
              <a:rPr lang="en-CA" sz="1200" baseline="0" dirty="0">
                <a:latin typeface="+mn-lt"/>
              </a:rPr>
              <a:t> example is shown to the right. </a:t>
            </a:r>
            <a:r>
              <a:rPr lang="en-CA" baseline="0" dirty="0"/>
              <a:t>The outdoor exposure comprises the weighted sum of the atmospheric dilution factor by each of the triple joint frequency categories.</a:t>
            </a:r>
          </a:p>
          <a:p>
            <a:endParaRPr lang="en-CA" baseline="0" dirty="0"/>
          </a:p>
          <a:p>
            <a:r>
              <a:rPr lang="en-CA" baseline="0" dirty="0"/>
              <a:t>On the other hand, the average indoor concentration comprises the radon laden air infiltrating the house from the vented and non-vented walls, and the background concentration from direct infiltration from the soil. </a:t>
            </a:r>
          </a:p>
        </p:txBody>
      </p:sp>
      <p:sp>
        <p:nvSpPr>
          <p:cNvPr id="4" name="Slide Number Placeholder 3"/>
          <p:cNvSpPr>
            <a:spLocks noGrp="1"/>
          </p:cNvSpPr>
          <p:nvPr>
            <p:ph type="sldNum" sz="quarter" idx="10"/>
          </p:nvPr>
        </p:nvSpPr>
        <p:spPr/>
        <p:txBody>
          <a:bodyPr/>
          <a:lstStyle/>
          <a:p>
            <a:fld id="{11CD0498-ACA5-D346-B51F-029BD0604963}" type="slidenum">
              <a:rPr lang="en-US" smtClean="0"/>
              <a:t>11</a:t>
            </a:fld>
            <a:endParaRPr lang="en-US"/>
          </a:p>
        </p:txBody>
      </p:sp>
    </p:spTree>
    <p:extLst>
      <p:ext uri="{BB962C8B-B14F-4D97-AF65-F5344CB8AC3E}">
        <p14:creationId xmlns:p14="http://schemas.microsoft.com/office/powerpoint/2010/main" val="359432136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t>Luke, Vlad</a:t>
            </a:r>
            <a:r>
              <a:rPr lang="en-CA" baseline="0" dirty="0"/>
              <a:t> and Kim were also involved with developing a</a:t>
            </a:r>
            <a:r>
              <a:rPr lang="en-CA" sz="1200" b="0" i="0" kern="1200" dirty="0">
                <a:solidFill>
                  <a:schemeClr val="tx1"/>
                </a:solidFill>
                <a:effectLst/>
                <a:latin typeface="+mn-lt"/>
                <a:ea typeface="+mn-ea"/>
                <a:cs typeface="+mn-cs"/>
              </a:rPr>
              <a:t> method for assessing</a:t>
            </a:r>
            <a:r>
              <a:rPr lang="en-CA" sz="1200" b="0" i="0" kern="1200" baseline="0" dirty="0">
                <a:solidFill>
                  <a:schemeClr val="tx1"/>
                </a:solidFill>
                <a:effectLst/>
                <a:latin typeface="+mn-lt"/>
                <a:ea typeface="+mn-ea"/>
                <a:cs typeface="+mn-cs"/>
              </a:rPr>
              <a:t> the</a:t>
            </a:r>
            <a:r>
              <a:rPr lang="en-CA" sz="1200" b="0" i="0" kern="1200" dirty="0">
                <a:solidFill>
                  <a:schemeClr val="tx1"/>
                </a:solidFill>
                <a:effectLst/>
                <a:latin typeface="+mn-lt"/>
                <a:ea typeface="+mn-ea"/>
                <a:cs typeface="+mn-cs"/>
              </a:rPr>
              <a:t> normalized annual average exposures to radon gas near</a:t>
            </a:r>
            <a:r>
              <a:rPr lang="en-CA" sz="1200" b="0" i="0" kern="1200" baseline="0" dirty="0">
                <a:solidFill>
                  <a:schemeClr val="tx1"/>
                </a:solidFill>
                <a:effectLst/>
                <a:latin typeface="+mn-lt"/>
                <a:ea typeface="+mn-ea"/>
                <a:cs typeface="+mn-cs"/>
              </a:rPr>
              <a:t> the residence from AGL discharge</a:t>
            </a:r>
            <a:r>
              <a:rPr lang="en-CA" sz="1200" b="0" i="0" kern="1200" dirty="0">
                <a:solidFill>
                  <a:schemeClr val="tx1"/>
                </a:solidFill>
                <a:effectLst/>
                <a:latin typeface="+mn-lt"/>
                <a:ea typeface="+mn-ea"/>
                <a:cs typeface="+mn-cs"/>
              </a:rPr>
              <a:t>.</a:t>
            </a:r>
          </a:p>
          <a:p>
            <a:endParaRPr lang="en-CA" sz="1200" b="0" i="0" kern="1200" baseline="0" dirty="0">
              <a:solidFill>
                <a:schemeClr val="tx1"/>
              </a:solidFill>
              <a:effectLst/>
              <a:latin typeface="+mn-lt"/>
              <a:ea typeface="+mn-ea"/>
              <a:cs typeface="+mn-cs"/>
            </a:endParaRPr>
          </a:p>
          <a:p>
            <a:r>
              <a:rPr lang="en-CA" baseline="0" dirty="0"/>
              <a:t>This method makes use of the </a:t>
            </a:r>
            <a:r>
              <a:rPr lang="en-CA" sz="1200" baseline="0" dirty="0">
                <a:latin typeface="+mn-lt"/>
              </a:rPr>
              <a:t>triple joint frequency of</a:t>
            </a:r>
            <a:r>
              <a:rPr lang="en-CA" baseline="0" dirty="0"/>
              <a:t> the </a:t>
            </a:r>
            <a:r>
              <a:rPr lang="en-CA" sz="1200" dirty="0">
                <a:latin typeface="+mn-lt"/>
              </a:rPr>
              <a:t>(i) prevailing wind direction, (ii) wind speed categories, and (iii) atmospheric stability categories. [A graphical representation of the joint</a:t>
            </a:r>
            <a:r>
              <a:rPr lang="en-CA" sz="1200" baseline="0" dirty="0">
                <a:latin typeface="+mn-lt"/>
              </a:rPr>
              <a:t> frequencies is shown to the right.</a:t>
            </a:r>
            <a:r>
              <a:rPr lang="en-CA" sz="1200" dirty="0">
                <a:latin typeface="+mn-lt"/>
              </a:rPr>
              <a:t>] [angular sector]</a:t>
            </a:r>
          </a:p>
          <a:p>
            <a:endParaRPr lang="en-CA" sz="1200" dirty="0">
              <a:latin typeface="+mn-lt"/>
            </a:endParaRPr>
          </a:p>
          <a:p>
            <a:r>
              <a:rPr lang="en-CA" sz="1200" dirty="0">
                <a:latin typeface="+mn-lt"/>
              </a:rPr>
              <a:t>This is shown graphically</a:t>
            </a:r>
            <a:r>
              <a:rPr lang="en-CA" sz="1200" baseline="0" dirty="0">
                <a:latin typeface="+mn-lt"/>
              </a:rPr>
              <a:t> on the figure to the right. Bins of stability state (stable, neutral, unstable) and wind speed (calm , </a:t>
            </a:r>
            <a:r>
              <a:rPr lang="en-CA" sz="1200" baseline="0" dirty="0" err="1">
                <a:latin typeface="+mn-lt"/>
              </a:rPr>
              <a:t>reg</a:t>
            </a:r>
            <a:r>
              <a:rPr lang="en-CA" sz="1200" baseline="0" dirty="0">
                <a:latin typeface="+mn-lt"/>
              </a:rPr>
              <a:t>, windy) are stacked for each wind direction in each 15</a:t>
            </a:r>
            <a:r>
              <a:rPr lang="en-CA" sz="1200" baseline="0" dirty="0">
                <a:latin typeface="Calibri" panose="020F0502020204030204" pitchFamily="34" charset="0"/>
                <a:cs typeface="Calibri" panose="020F0502020204030204" pitchFamily="34" charset="0"/>
              </a:rPr>
              <a:t>⁰</a:t>
            </a:r>
            <a:r>
              <a:rPr lang="en-CA" sz="1200" baseline="0" dirty="0">
                <a:latin typeface="+mn-lt"/>
              </a:rPr>
              <a:t> increments.</a:t>
            </a:r>
            <a:endParaRPr lang="en-CA" sz="1200" b="0" i="0" kern="1200" baseline="0" dirty="0">
              <a:solidFill>
                <a:schemeClr val="tx1"/>
              </a:solidFill>
              <a:effectLst/>
              <a:latin typeface="+mn-lt"/>
              <a:ea typeface="+mn-ea"/>
              <a:cs typeface="+mn-cs"/>
            </a:endParaRPr>
          </a:p>
          <a:p>
            <a:endParaRPr lang="en-CA" sz="1200" b="0" i="0" kern="1200" baseline="0" dirty="0">
              <a:solidFill>
                <a:schemeClr val="tx1"/>
              </a:solidFill>
              <a:effectLst/>
              <a:latin typeface="+mn-lt"/>
              <a:ea typeface="+mn-ea"/>
              <a:cs typeface="+mn-cs"/>
            </a:endParaRPr>
          </a:p>
          <a:p>
            <a:r>
              <a:rPr lang="en-CA" sz="1200" b="0" i="0" kern="1200" baseline="0" dirty="0">
                <a:solidFill>
                  <a:schemeClr val="tx1"/>
                </a:solidFill>
                <a:effectLst/>
                <a:latin typeface="+mn-lt"/>
                <a:ea typeface="+mn-ea"/>
                <a:cs typeface="+mn-cs"/>
              </a:rPr>
              <a:t>Here, the total normalized exposure is the sum of the indoor exposure and the outdoor exposure. Each a product of the concentration and the residence time of the receptor at the setting.</a:t>
            </a:r>
            <a:endParaRPr lang="en-CA" baseline="0" dirty="0"/>
          </a:p>
          <a:p>
            <a:endParaRPr lang="en-CA" sz="1200" dirty="0">
              <a:latin typeface="+mn-lt"/>
            </a:endParaRPr>
          </a:p>
          <a:p>
            <a:r>
              <a:rPr lang="en-CA" sz="1200" dirty="0">
                <a:latin typeface="+mn-lt"/>
              </a:rPr>
              <a:t>An</a:t>
            </a:r>
            <a:r>
              <a:rPr lang="en-CA" sz="1200" baseline="0" dirty="0">
                <a:latin typeface="+mn-lt"/>
              </a:rPr>
              <a:t> example is shown to the right. </a:t>
            </a:r>
            <a:r>
              <a:rPr lang="en-CA" baseline="0" dirty="0"/>
              <a:t>The outdoor exposure comprises the weighted sum of the atmospheric dilution factor by each of the triple joint frequency categories.</a:t>
            </a:r>
          </a:p>
          <a:p>
            <a:endParaRPr lang="en-CA" baseline="0" dirty="0"/>
          </a:p>
          <a:p>
            <a:r>
              <a:rPr lang="en-CA" baseline="0" dirty="0"/>
              <a:t>On the other hand, the average indoor concentration comprises the radon laden air infiltrating the house from the vented and non-vented walls, and the background concentration from direct infiltration from the soil. </a:t>
            </a:r>
          </a:p>
        </p:txBody>
      </p:sp>
      <p:sp>
        <p:nvSpPr>
          <p:cNvPr id="4" name="Slide Number Placeholder 3"/>
          <p:cNvSpPr>
            <a:spLocks noGrp="1"/>
          </p:cNvSpPr>
          <p:nvPr>
            <p:ph type="sldNum" sz="quarter" idx="10"/>
          </p:nvPr>
        </p:nvSpPr>
        <p:spPr/>
        <p:txBody>
          <a:bodyPr/>
          <a:lstStyle/>
          <a:p>
            <a:fld id="{11CD0498-ACA5-D346-B51F-029BD0604963}" type="slidenum">
              <a:rPr lang="en-US" smtClean="0"/>
              <a:t>12</a:t>
            </a:fld>
            <a:endParaRPr lang="en-US"/>
          </a:p>
        </p:txBody>
      </p:sp>
    </p:spTree>
    <p:extLst>
      <p:ext uri="{BB962C8B-B14F-4D97-AF65-F5344CB8AC3E}">
        <p14:creationId xmlns:p14="http://schemas.microsoft.com/office/powerpoint/2010/main" val="313019338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t>Luke, Vlad</a:t>
            </a:r>
            <a:r>
              <a:rPr lang="en-CA" baseline="0" dirty="0"/>
              <a:t> and Kim were also involved with developing a</a:t>
            </a:r>
            <a:r>
              <a:rPr lang="en-CA" sz="1200" b="0" i="0" kern="1200" dirty="0">
                <a:solidFill>
                  <a:schemeClr val="tx1"/>
                </a:solidFill>
                <a:effectLst/>
                <a:latin typeface="+mn-lt"/>
                <a:ea typeface="+mn-ea"/>
                <a:cs typeface="+mn-cs"/>
              </a:rPr>
              <a:t> method for assessing</a:t>
            </a:r>
            <a:r>
              <a:rPr lang="en-CA" sz="1200" b="0" i="0" kern="1200" baseline="0" dirty="0">
                <a:solidFill>
                  <a:schemeClr val="tx1"/>
                </a:solidFill>
                <a:effectLst/>
                <a:latin typeface="+mn-lt"/>
                <a:ea typeface="+mn-ea"/>
                <a:cs typeface="+mn-cs"/>
              </a:rPr>
              <a:t> the</a:t>
            </a:r>
            <a:r>
              <a:rPr lang="en-CA" sz="1200" b="0" i="0" kern="1200" dirty="0">
                <a:solidFill>
                  <a:schemeClr val="tx1"/>
                </a:solidFill>
                <a:effectLst/>
                <a:latin typeface="+mn-lt"/>
                <a:ea typeface="+mn-ea"/>
                <a:cs typeface="+mn-cs"/>
              </a:rPr>
              <a:t> normalized annual average exposures to radon gas near</a:t>
            </a:r>
            <a:r>
              <a:rPr lang="en-CA" sz="1200" b="0" i="0" kern="1200" baseline="0" dirty="0">
                <a:solidFill>
                  <a:schemeClr val="tx1"/>
                </a:solidFill>
                <a:effectLst/>
                <a:latin typeface="+mn-lt"/>
                <a:ea typeface="+mn-ea"/>
                <a:cs typeface="+mn-cs"/>
              </a:rPr>
              <a:t> the residence from AGL discharge</a:t>
            </a:r>
            <a:r>
              <a:rPr lang="en-CA" sz="1200" b="0" i="0" kern="1200" dirty="0">
                <a:solidFill>
                  <a:schemeClr val="tx1"/>
                </a:solidFill>
                <a:effectLst/>
                <a:latin typeface="+mn-lt"/>
                <a:ea typeface="+mn-ea"/>
                <a:cs typeface="+mn-cs"/>
              </a:rPr>
              <a:t>.</a:t>
            </a:r>
          </a:p>
          <a:p>
            <a:endParaRPr lang="en-CA" sz="1200" b="0" i="0" kern="1200" baseline="0" dirty="0">
              <a:solidFill>
                <a:schemeClr val="tx1"/>
              </a:solidFill>
              <a:effectLst/>
              <a:latin typeface="+mn-lt"/>
              <a:ea typeface="+mn-ea"/>
              <a:cs typeface="+mn-cs"/>
            </a:endParaRPr>
          </a:p>
          <a:p>
            <a:r>
              <a:rPr lang="en-CA" baseline="0" dirty="0"/>
              <a:t>This method makes use of the </a:t>
            </a:r>
            <a:r>
              <a:rPr lang="en-CA" sz="1200" baseline="0" dirty="0">
                <a:latin typeface="+mn-lt"/>
              </a:rPr>
              <a:t>triple joint frequency of</a:t>
            </a:r>
            <a:r>
              <a:rPr lang="en-CA" baseline="0" dirty="0"/>
              <a:t> the </a:t>
            </a:r>
            <a:r>
              <a:rPr lang="en-CA" sz="1200" dirty="0">
                <a:latin typeface="+mn-lt"/>
              </a:rPr>
              <a:t>(i) prevailing wind direction, (ii) wind speed categories, and (iii) atmospheric stability categories. [A graphical representation of the joint</a:t>
            </a:r>
            <a:r>
              <a:rPr lang="en-CA" sz="1200" baseline="0" dirty="0">
                <a:latin typeface="+mn-lt"/>
              </a:rPr>
              <a:t> frequencies is shown to the right.</a:t>
            </a:r>
            <a:r>
              <a:rPr lang="en-CA" sz="1200" dirty="0">
                <a:latin typeface="+mn-lt"/>
              </a:rPr>
              <a:t>] [angular sector]</a:t>
            </a:r>
          </a:p>
          <a:p>
            <a:endParaRPr lang="en-CA" sz="1200" dirty="0">
              <a:latin typeface="+mn-lt"/>
            </a:endParaRPr>
          </a:p>
          <a:p>
            <a:r>
              <a:rPr lang="en-CA" sz="1200" dirty="0">
                <a:latin typeface="+mn-lt"/>
              </a:rPr>
              <a:t>This is shown graphically</a:t>
            </a:r>
            <a:r>
              <a:rPr lang="en-CA" sz="1200" baseline="0" dirty="0">
                <a:latin typeface="+mn-lt"/>
              </a:rPr>
              <a:t> on the figure to the right. Bins of stability state (stable, neutral, unstable) and wind speed (calm , </a:t>
            </a:r>
            <a:r>
              <a:rPr lang="en-CA" sz="1200" baseline="0" dirty="0" err="1">
                <a:latin typeface="+mn-lt"/>
              </a:rPr>
              <a:t>reg</a:t>
            </a:r>
            <a:r>
              <a:rPr lang="en-CA" sz="1200" baseline="0" dirty="0">
                <a:latin typeface="+mn-lt"/>
              </a:rPr>
              <a:t>, windy) are stacked for each wind direction in each 15</a:t>
            </a:r>
            <a:r>
              <a:rPr lang="en-CA" sz="1200" baseline="0" dirty="0">
                <a:latin typeface="Calibri" panose="020F0502020204030204" pitchFamily="34" charset="0"/>
                <a:cs typeface="Calibri" panose="020F0502020204030204" pitchFamily="34" charset="0"/>
              </a:rPr>
              <a:t>⁰</a:t>
            </a:r>
            <a:r>
              <a:rPr lang="en-CA" sz="1200" baseline="0" dirty="0">
                <a:latin typeface="+mn-lt"/>
              </a:rPr>
              <a:t> increments.</a:t>
            </a:r>
            <a:endParaRPr lang="en-CA" sz="1200" b="0" i="0" kern="1200" baseline="0" dirty="0">
              <a:solidFill>
                <a:schemeClr val="tx1"/>
              </a:solidFill>
              <a:effectLst/>
              <a:latin typeface="+mn-lt"/>
              <a:ea typeface="+mn-ea"/>
              <a:cs typeface="+mn-cs"/>
            </a:endParaRPr>
          </a:p>
          <a:p>
            <a:endParaRPr lang="en-CA" sz="1200" b="0" i="0" kern="1200" baseline="0" dirty="0">
              <a:solidFill>
                <a:schemeClr val="tx1"/>
              </a:solidFill>
              <a:effectLst/>
              <a:latin typeface="+mn-lt"/>
              <a:ea typeface="+mn-ea"/>
              <a:cs typeface="+mn-cs"/>
            </a:endParaRPr>
          </a:p>
          <a:p>
            <a:r>
              <a:rPr lang="en-CA" sz="1200" b="0" i="0" kern="1200" baseline="0" dirty="0">
                <a:solidFill>
                  <a:schemeClr val="tx1"/>
                </a:solidFill>
                <a:effectLst/>
                <a:latin typeface="+mn-lt"/>
                <a:ea typeface="+mn-ea"/>
                <a:cs typeface="+mn-cs"/>
              </a:rPr>
              <a:t>Here, the total normalized exposure is the sum of the indoor exposure and the outdoor exposure. Each a product of the concentration and the residence time of the receptor at the setting.</a:t>
            </a:r>
            <a:endParaRPr lang="en-CA" baseline="0" dirty="0"/>
          </a:p>
          <a:p>
            <a:endParaRPr lang="en-CA" sz="1200" dirty="0">
              <a:latin typeface="+mn-lt"/>
            </a:endParaRPr>
          </a:p>
          <a:p>
            <a:r>
              <a:rPr lang="en-CA" sz="1200" dirty="0">
                <a:latin typeface="+mn-lt"/>
              </a:rPr>
              <a:t>An</a:t>
            </a:r>
            <a:r>
              <a:rPr lang="en-CA" sz="1200" baseline="0" dirty="0">
                <a:latin typeface="+mn-lt"/>
              </a:rPr>
              <a:t> example is shown to the right. </a:t>
            </a:r>
            <a:r>
              <a:rPr lang="en-CA" baseline="0" dirty="0"/>
              <a:t>The outdoor exposure comprises the weighted sum of the atmospheric dilution factor by each of the triple joint frequency categories.</a:t>
            </a:r>
          </a:p>
          <a:p>
            <a:endParaRPr lang="en-CA" baseline="0" dirty="0"/>
          </a:p>
          <a:p>
            <a:r>
              <a:rPr lang="en-CA" baseline="0" dirty="0"/>
              <a:t>On the other hand, the average indoor concentration comprises the radon laden air infiltrating the house from the vented and non-vented walls, and the background concentration from direct infiltration from the soil. </a:t>
            </a:r>
          </a:p>
        </p:txBody>
      </p:sp>
      <p:sp>
        <p:nvSpPr>
          <p:cNvPr id="4" name="Slide Number Placeholder 3"/>
          <p:cNvSpPr>
            <a:spLocks noGrp="1"/>
          </p:cNvSpPr>
          <p:nvPr>
            <p:ph type="sldNum" sz="quarter" idx="10"/>
          </p:nvPr>
        </p:nvSpPr>
        <p:spPr/>
        <p:txBody>
          <a:bodyPr/>
          <a:lstStyle/>
          <a:p>
            <a:fld id="{11CD0498-ACA5-D346-B51F-029BD0604963}" type="slidenum">
              <a:rPr lang="en-US" smtClean="0"/>
              <a:t>13</a:t>
            </a:fld>
            <a:endParaRPr lang="en-US"/>
          </a:p>
        </p:txBody>
      </p:sp>
    </p:spTree>
    <p:extLst>
      <p:ext uri="{BB962C8B-B14F-4D97-AF65-F5344CB8AC3E}">
        <p14:creationId xmlns:p14="http://schemas.microsoft.com/office/powerpoint/2010/main" val="330247384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t>Luke, Vlad</a:t>
            </a:r>
            <a:r>
              <a:rPr lang="en-CA" baseline="0" dirty="0"/>
              <a:t> and Kim were also involved with developing a</a:t>
            </a:r>
            <a:r>
              <a:rPr lang="en-CA" sz="1200" b="0" i="0" kern="1200" dirty="0">
                <a:solidFill>
                  <a:schemeClr val="tx1"/>
                </a:solidFill>
                <a:effectLst/>
                <a:latin typeface="+mn-lt"/>
                <a:ea typeface="+mn-ea"/>
                <a:cs typeface="+mn-cs"/>
              </a:rPr>
              <a:t> method for assessing</a:t>
            </a:r>
            <a:r>
              <a:rPr lang="en-CA" sz="1200" b="0" i="0" kern="1200" baseline="0" dirty="0">
                <a:solidFill>
                  <a:schemeClr val="tx1"/>
                </a:solidFill>
                <a:effectLst/>
                <a:latin typeface="+mn-lt"/>
                <a:ea typeface="+mn-ea"/>
                <a:cs typeface="+mn-cs"/>
              </a:rPr>
              <a:t> the</a:t>
            </a:r>
            <a:r>
              <a:rPr lang="en-CA" sz="1200" b="0" i="0" kern="1200" dirty="0">
                <a:solidFill>
                  <a:schemeClr val="tx1"/>
                </a:solidFill>
                <a:effectLst/>
                <a:latin typeface="+mn-lt"/>
                <a:ea typeface="+mn-ea"/>
                <a:cs typeface="+mn-cs"/>
              </a:rPr>
              <a:t> normalized annual average exposures to radon gas near</a:t>
            </a:r>
            <a:r>
              <a:rPr lang="en-CA" sz="1200" b="0" i="0" kern="1200" baseline="0" dirty="0">
                <a:solidFill>
                  <a:schemeClr val="tx1"/>
                </a:solidFill>
                <a:effectLst/>
                <a:latin typeface="+mn-lt"/>
                <a:ea typeface="+mn-ea"/>
                <a:cs typeface="+mn-cs"/>
              </a:rPr>
              <a:t> the residence from AGL discharge</a:t>
            </a:r>
            <a:r>
              <a:rPr lang="en-CA" sz="1200" b="0" i="0" kern="1200" dirty="0">
                <a:solidFill>
                  <a:schemeClr val="tx1"/>
                </a:solidFill>
                <a:effectLst/>
                <a:latin typeface="+mn-lt"/>
                <a:ea typeface="+mn-ea"/>
                <a:cs typeface="+mn-cs"/>
              </a:rPr>
              <a:t>.</a:t>
            </a:r>
          </a:p>
          <a:p>
            <a:endParaRPr lang="en-CA" sz="1200" b="0" i="0" kern="1200" baseline="0" dirty="0">
              <a:solidFill>
                <a:schemeClr val="tx1"/>
              </a:solidFill>
              <a:effectLst/>
              <a:latin typeface="+mn-lt"/>
              <a:ea typeface="+mn-ea"/>
              <a:cs typeface="+mn-cs"/>
            </a:endParaRPr>
          </a:p>
          <a:p>
            <a:r>
              <a:rPr lang="en-CA" baseline="0" dirty="0"/>
              <a:t>This method makes use of the </a:t>
            </a:r>
            <a:r>
              <a:rPr lang="en-CA" sz="1200" baseline="0" dirty="0">
                <a:latin typeface="+mn-lt"/>
              </a:rPr>
              <a:t>triple joint frequency of</a:t>
            </a:r>
            <a:r>
              <a:rPr lang="en-CA" baseline="0" dirty="0"/>
              <a:t> the </a:t>
            </a:r>
            <a:r>
              <a:rPr lang="en-CA" sz="1200" dirty="0">
                <a:latin typeface="+mn-lt"/>
              </a:rPr>
              <a:t>(i) prevailing wind direction, (ii) wind speed categories, and (iii) atmospheric stability categories. [A graphical representation of the joint</a:t>
            </a:r>
            <a:r>
              <a:rPr lang="en-CA" sz="1200" baseline="0" dirty="0">
                <a:latin typeface="+mn-lt"/>
              </a:rPr>
              <a:t> frequencies is shown to the right.</a:t>
            </a:r>
            <a:r>
              <a:rPr lang="en-CA" sz="1200" dirty="0">
                <a:latin typeface="+mn-lt"/>
              </a:rPr>
              <a:t>] [angular sector]</a:t>
            </a:r>
          </a:p>
          <a:p>
            <a:endParaRPr lang="en-CA" sz="1200" dirty="0">
              <a:latin typeface="+mn-lt"/>
            </a:endParaRPr>
          </a:p>
          <a:p>
            <a:r>
              <a:rPr lang="en-CA" sz="1200" dirty="0">
                <a:latin typeface="+mn-lt"/>
              </a:rPr>
              <a:t>This is shown graphically</a:t>
            </a:r>
            <a:r>
              <a:rPr lang="en-CA" sz="1200" baseline="0" dirty="0">
                <a:latin typeface="+mn-lt"/>
              </a:rPr>
              <a:t> on the figure to the right. Bins of stability state (stable, neutral, unstable) and wind speed (calm , </a:t>
            </a:r>
            <a:r>
              <a:rPr lang="en-CA" sz="1200" baseline="0" dirty="0" err="1">
                <a:latin typeface="+mn-lt"/>
              </a:rPr>
              <a:t>reg</a:t>
            </a:r>
            <a:r>
              <a:rPr lang="en-CA" sz="1200" baseline="0" dirty="0">
                <a:latin typeface="+mn-lt"/>
              </a:rPr>
              <a:t>, windy) are stacked for each wind direction in each 15</a:t>
            </a:r>
            <a:r>
              <a:rPr lang="en-CA" sz="1200" baseline="0" dirty="0">
                <a:latin typeface="Calibri" panose="020F0502020204030204" pitchFamily="34" charset="0"/>
                <a:cs typeface="Calibri" panose="020F0502020204030204" pitchFamily="34" charset="0"/>
              </a:rPr>
              <a:t>⁰</a:t>
            </a:r>
            <a:r>
              <a:rPr lang="en-CA" sz="1200" baseline="0" dirty="0">
                <a:latin typeface="+mn-lt"/>
              </a:rPr>
              <a:t> increments.</a:t>
            </a:r>
            <a:endParaRPr lang="en-CA" sz="1200" b="0" i="0" kern="1200" baseline="0" dirty="0">
              <a:solidFill>
                <a:schemeClr val="tx1"/>
              </a:solidFill>
              <a:effectLst/>
              <a:latin typeface="+mn-lt"/>
              <a:ea typeface="+mn-ea"/>
              <a:cs typeface="+mn-cs"/>
            </a:endParaRPr>
          </a:p>
          <a:p>
            <a:endParaRPr lang="en-CA" sz="1200" b="0" i="0" kern="1200" baseline="0" dirty="0">
              <a:solidFill>
                <a:schemeClr val="tx1"/>
              </a:solidFill>
              <a:effectLst/>
              <a:latin typeface="+mn-lt"/>
              <a:ea typeface="+mn-ea"/>
              <a:cs typeface="+mn-cs"/>
            </a:endParaRPr>
          </a:p>
          <a:p>
            <a:r>
              <a:rPr lang="en-CA" sz="1200" b="0" i="0" kern="1200" baseline="0" dirty="0">
                <a:solidFill>
                  <a:schemeClr val="tx1"/>
                </a:solidFill>
                <a:effectLst/>
                <a:latin typeface="+mn-lt"/>
                <a:ea typeface="+mn-ea"/>
                <a:cs typeface="+mn-cs"/>
              </a:rPr>
              <a:t>Here, the total normalized exposure is the sum of the indoor exposure and the outdoor exposure. Each a product of the concentration and the residence time of the receptor at the setting.</a:t>
            </a:r>
            <a:endParaRPr lang="en-CA" baseline="0" dirty="0"/>
          </a:p>
          <a:p>
            <a:endParaRPr lang="en-CA" sz="1200" dirty="0">
              <a:latin typeface="+mn-lt"/>
            </a:endParaRPr>
          </a:p>
          <a:p>
            <a:r>
              <a:rPr lang="en-CA" sz="1200" dirty="0">
                <a:latin typeface="+mn-lt"/>
              </a:rPr>
              <a:t>An</a:t>
            </a:r>
            <a:r>
              <a:rPr lang="en-CA" sz="1200" baseline="0" dirty="0">
                <a:latin typeface="+mn-lt"/>
              </a:rPr>
              <a:t> example is shown to the right. </a:t>
            </a:r>
            <a:r>
              <a:rPr lang="en-CA" baseline="0" dirty="0"/>
              <a:t>The outdoor exposure comprises the weighted sum of the atmospheric dilution factor by each of the triple joint frequency categories.</a:t>
            </a:r>
          </a:p>
          <a:p>
            <a:endParaRPr lang="en-CA" baseline="0" dirty="0"/>
          </a:p>
          <a:p>
            <a:r>
              <a:rPr lang="en-CA" baseline="0" dirty="0"/>
              <a:t>On the other hand, the average indoor concentration comprises the radon laden air infiltrating the house from the vented and non-vented walls, and the background concentration from direct infiltration from the soil. </a:t>
            </a:r>
          </a:p>
        </p:txBody>
      </p:sp>
      <p:sp>
        <p:nvSpPr>
          <p:cNvPr id="4" name="Slide Number Placeholder 3"/>
          <p:cNvSpPr>
            <a:spLocks noGrp="1"/>
          </p:cNvSpPr>
          <p:nvPr>
            <p:ph type="sldNum" sz="quarter" idx="10"/>
          </p:nvPr>
        </p:nvSpPr>
        <p:spPr/>
        <p:txBody>
          <a:bodyPr/>
          <a:lstStyle/>
          <a:p>
            <a:fld id="{11CD0498-ACA5-D346-B51F-029BD0604963}" type="slidenum">
              <a:rPr lang="en-US" smtClean="0"/>
              <a:t>14</a:t>
            </a:fld>
            <a:endParaRPr lang="en-US"/>
          </a:p>
        </p:txBody>
      </p:sp>
    </p:spTree>
    <p:extLst>
      <p:ext uri="{BB962C8B-B14F-4D97-AF65-F5344CB8AC3E}">
        <p14:creationId xmlns:p14="http://schemas.microsoft.com/office/powerpoint/2010/main" val="429135090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t>Luke, Vlad</a:t>
            </a:r>
            <a:r>
              <a:rPr lang="en-CA" baseline="0" dirty="0"/>
              <a:t> and Kim were also involved with developing a</a:t>
            </a:r>
            <a:r>
              <a:rPr lang="en-CA" sz="1200" b="0" i="0" kern="1200" dirty="0">
                <a:solidFill>
                  <a:schemeClr val="tx1"/>
                </a:solidFill>
                <a:effectLst/>
                <a:latin typeface="+mn-lt"/>
                <a:ea typeface="+mn-ea"/>
                <a:cs typeface="+mn-cs"/>
              </a:rPr>
              <a:t> method for assessing</a:t>
            </a:r>
            <a:r>
              <a:rPr lang="en-CA" sz="1200" b="0" i="0" kern="1200" baseline="0" dirty="0">
                <a:solidFill>
                  <a:schemeClr val="tx1"/>
                </a:solidFill>
                <a:effectLst/>
                <a:latin typeface="+mn-lt"/>
                <a:ea typeface="+mn-ea"/>
                <a:cs typeface="+mn-cs"/>
              </a:rPr>
              <a:t> the</a:t>
            </a:r>
            <a:r>
              <a:rPr lang="en-CA" sz="1200" b="0" i="0" kern="1200" dirty="0">
                <a:solidFill>
                  <a:schemeClr val="tx1"/>
                </a:solidFill>
                <a:effectLst/>
                <a:latin typeface="+mn-lt"/>
                <a:ea typeface="+mn-ea"/>
                <a:cs typeface="+mn-cs"/>
              </a:rPr>
              <a:t> normalized annual average exposures to radon gas near</a:t>
            </a:r>
            <a:r>
              <a:rPr lang="en-CA" sz="1200" b="0" i="0" kern="1200" baseline="0" dirty="0">
                <a:solidFill>
                  <a:schemeClr val="tx1"/>
                </a:solidFill>
                <a:effectLst/>
                <a:latin typeface="+mn-lt"/>
                <a:ea typeface="+mn-ea"/>
                <a:cs typeface="+mn-cs"/>
              </a:rPr>
              <a:t> the residence from AGL discharge</a:t>
            </a:r>
            <a:r>
              <a:rPr lang="en-CA" sz="1200" b="0" i="0" kern="1200" dirty="0">
                <a:solidFill>
                  <a:schemeClr val="tx1"/>
                </a:solidFill>
                <a:effectLst/>
                <a:latin typeface="+mn-lt"/>
                <a:ea typeface="+mn-ea"/>
                <a:cs typeface="+mn-cs"/>
              </a:rPr>
              <a:t>.</a:t>
            </a:r>
          </a:p>
          <a:p>
            <a:endParaRPr lang="en-CA" sz="1200" b="0" i="0" kern="1200" baseline="0" dirty="0">
              <a:solidFill>
                <a:schemeClr val="tx1"/>
              </a:solidFill>
              <a:effectLst/>
              <a:latin typeface="+mn-lt"/>
              <a:ea typeface="+mn-ea"/>
              <a:cs typeface="+mn-cs"/>
            </a:endParaRPr>
          </a:p>
          <a:p>
            <a:r>
              <a:rPr lang="en-CA" baseline="0" dirty="0"/>
              <a:t>This method makes use of the </a:t>
            </a:r>
            <a:r>
              <a:rPr lang="en-CA" sz="1200" baseline="0" dirty="0">
                <a:latin typeface="+mn-lt"/>
              </a:rPr>
              <a:t>triple joint frequency of</a:t>
            </a:r>
            <a:r>
              <a:rPr lang="en-CA" baseline="0" dirty="0"/>
              <a:t> the </a:t>
            </a:r>
            <a:r>
              <a:rPr lang="en-CA" sz="1200" dirty="0">
                <a:latin typeface="+mn-lt"/>
              </a:rPr>
              <a:t>(i) prevailing wind direction, (ii) wind speed categories, and (iii) atmospheric stability categories. [A graphical representation of the joint</a:t>
            </a:r>
            <a:r>
              <a:rPr lang="en-CA" sz="1200" baseline="0" dirty="0">
                <a:latin typeface="+mn-lt"/>
              </a:rPr>
              <a:t> frequencies is shown to the right.</a:t>
            </a:r>
            <a:r>
              <a:rPr lang="en-CA" sz="1200" dirty="0">
                <a:latin typeface="+mn-lt"/>
              </a:rPr>
              <a:t>] [angular sector]</a:t>
            </a:r>
          </a:p>
          <a:p>
            <a:endParaRPr lang="en-CA" sz="1200" dirty="0">
              <a:latin typeface="+mn-lt"/>
            </a:endParaRPr>
          </a:p>
          <a:p>
            <a:r>
              <a:rPr lang="en-CA" sz="1200" dirty="0">
                <a:latin typeface="+mn-lt"/>
              </a:rPr>
              <a:t>This is shown graphically</a:t>
            </a:r>
            <a:r>
              <a:rPr lang="en-CA" sz="1200" baseline="0" dirty="0">
                <a:latin typeface="+mn-lt"/>
              </a:rPr>
              <a:t> on the figure to the right. Bins of stability state (stable, neutral, unstable) and wind speed (calm , </a:t>
            </a:r>
            <a:r>
              <a:rPr lang="en-CA" sz="1200" baseline="0" dirty="0" err="1">
                <a:latin typeface="+mn-lt"/>
              </a:rPr>
              <a:t>reg</a:t>
            </a:r>
            <a:r>
              <a:rPr lang="en-CA" sz="1200" baseline="0" dirty="0">
                <a:latin typeface="+mn-lt"/>
              </a:rPr>
              <a:t>, windy) are stacked for each wind direction in each 15</a:t>
            </a:r>
            <a:r>
              <a:rPr lang="en-CA" sz="1200" baseline="0" dirty="0">
                <a:latin typeface="Calibri" panose="020F0502020204030204" pitchFamily="34" charset="0"/>
                <a:cs typeface="Calibri" panose="020F0502020204030204" pitchFamily="34" charset="0"/>
              </a:rPr>
              <a:t>⁰</a:t>
            </a:r>
            <a:r>
              <a:rPr lang="en-CA" sz="1200" baseline="0" dirty="0">
                <a:latin typeface="+mn-lt"/>
              </a:rPr>
              <a:t> increments.</a:t>
            </a:r>
            <a:endParaRPr lang="en-CA" sz="1200" b="0" i="0" kern="1200" baseline="0" dirty="0">
              <a:solidFill>
                <a:schemeClr val="tx1"/>
              </a:solidFill>
              <a:effectLst/>
              <a:latin typeface="+mn-lt"/>
              <a:ea typeface="+mn-ea"/>
              <a:cs typeface="+mn-cs"/>
            </a:endParaRPr>
          </a:p>
          <a:p>
            <a:endParaRPr lang="en-CA" sz="1200" b="0" i="0" kern="1200" baseline="0" dirty="0">
              <a:solidFill>
                <a:schemeClr val="tx1"/>
              </a:solidFill>
              <a:effectLst/>
              <a:latin typeface="+mn-lt"/>
              <a:ea typeface="+mn-ea"/>
              <a:cs typeface="+mn-cs"/>
            </a:endParaRPr>
          </a:p>
          <a:p>
            <a:r>
              <a:rPr lang="en-CA" sz="1200" b="0" i="0" kern="1200" baseline="0" dirty="0">
                <a:solidFill>
                  <a:schemeClr val="tx1"/>
                </a:solidFill>
                <a:effectLst/>
                <a:latin typeface="+mn-lt"/>
                <a:ea typeface="+mn-ea"/>
                <a:cs typeface="+mn-cs"/>
              </a:rPr>
              <a:t>Here, the total normalized exposure is the sum of the indoor exposure and the outdoor exposure. Each a product of the concentration and the residence time of the receptor at the setting.</a:t>
            </a:r>
            <a:endParaRPr lang="en-CA" baseline="0" dirty="0"/>
          </a:p>
          <a:p>
            <a:endParaRPr lang="en-CA" sz="1200" dirty="0">
              <a:latin typeface="+mn-lt"/>
            </a:endParaRPr>
          </a:p>
          <a:p>
            <a:r>
              <a:rPr lang="en-CA" sz="1200" dirty="0">
                <a:latin typeface="+mn-lt"/>
              </a:rPr>
              <a:t>An</a:t>
            </a:r>
            <a:r>
              <a:rPr lang="en-CA" sz="1200" baseline="0" dirty="0">
                <a:latin typeface="+mn-lt"/>
              </a:rPr>
              <a:t> example is shown to the right. </a:t>
            </a:r>
            <a:r>
              <a:rPr lang="en-CA" baseline="0" dirty="0"/>
              <a:t>The outdoor exposure comprises the weighted sum of the atmospheric dilution factor by each of the triple joint frequency categories.</a:t>
            </a:r>
          </a:p>
          <a:p>
            <a:endParaRPr lang="en-CA" baseline="0" dirty="0"/>
          </a:p>
          <a:p>
            <a:r>
              <a:rPr lang="en-CA" baseline="0" dirty="0"/>
              <a:t>On the other hand, the average indoor concentration comprises the radon laden air infiltrating the house from the vented and non-vented walls, and the background concentration from direct infiltration from the soil. </a:t>
            </a:r>
          </a:p>
        </p:txBody>
      </p:sp>
      <p:sp>
        <p:nvSpPr>
          <p:cNvPr id="4" name="Slide Number Placeholder 3"/>
          <p:cNvSpPr>
            <a:spLocks noGrp="1"/>
          </p:cNvSpPr>
          <p:nvPr>
            <p:ph type="sldNum" sz="quarter" idx="10"/>
          </p:nvPr>
        </p:nvSpPr>
        <p:spPr/>
        <p:txBody>
          <a:bodyPr/>
          <a:lstStyle/>
          <a:p>
            <a:fld id="{11CD0498-ACA5-D346-B51F-029BD0604963}" type="slidenum">
              <a:rPr lang="en-US" smtClean="0"/>
              <a:t>15</a:t>
            </a:fld>
            <a:endParaRPr lang="en-US"/>
          </a:p>
        </p:txBody>
      </p:sp>
    </p:spTree>
    <p:extLst>
      <p:ext uri="{BB962C8B-B14F-4D97-AF65-F5344CB8AC3E}">
        <p14:creationId xmlns:p14="http://schemas.microsoft.com/office/powerpoint/2010/main" val="291506549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t>Luke, Vlad</a:t>
            </a:r>
            <a:r>
              <a:rPr lang="en-CA" baseline="0" dirty="0"/>
              <a:t> and Kim were also involved with developing a</a:t>
            </a:r>
            <a:r>
              <a:rPr lang="en-CA" sz="1200" b="0" i="0" kern="1200" dirty="0">
                <a:solidFill>
                  <a:schemeClr val="tx1"/>
                </a:solidFill>
                <a:effectLst/>
                <a:latin typeface="+mn-lt"/>
                <a:ea typeface="+mn-ea"/>
                <a:cs typeface="+mn-cs"/>
              </a:rPr>
              <a:t> method for assessing</a:t>
            </a:r>
            <a:r>
              <a:rPr lang="en-CA" sz="1200" b="0" i="0" kern="1200" baseline="0" dirty="0">
                <a:solidFill>
                  <a:schemeClr val="tx1"/>
                </a:solidFill>
                <a:effectLst/>
                <a:latin typeface="+mn-lt"/>
                <a:ea typeface="+mn-ea"/>
                <a:cs typeface="+mn-cs"/>
              </a:rPr>
              <a:t> the</a:t>
            </a:r>
            <a:r>
              <a:rPr lang="en-CA" sz="1200" b="0" i="0" kern="1200" dirty="0">
                <a:solidFill>
                  <a:schemeClr val="tx1"/>
                </a:solidFill>
                <a:effectLst/>
                <a:latin typeface="+mn-lt"/>
                <a:ea typeface="+mn-ea"/>
                <a:cs typeface="+mn-cs"/>
              </a:rPr>
              <a:t> normalized annual average exposures to radon gas near</a:t>
            </a:r>
            <a:r>
              <a:rPr lang="en-CA" sz="1200" b="0" i="0" kern="1200" baseline="0" dirty="0">
                <a:solidFill>
                  <a:schemeClr val="tx1"/>
                </a:solidFill>
                <a:effectLst/>
                <a:latin typeface="+mn-lt"/>
                <a:ea typeface="+mn-ea"/>
                <a:cs typeface="+mn-cs"/>
              </a:rPr>
              <a:t> the residence from AGL discharge</a:t>
            </a:r>
            <a:r>
              <a:rPr lang="en-CA" sz="1200" b="0" i="0" kern="1200" dirty="0">
                <a:solidFill>
                  <a:schemeClr val="tx1"/>
                </a:solidFill>
                <a:effectLst/>
                <a:latin typeface="+mn-lt"/>
                <a:ea typeface="+mn-ea"/>
                <a:cs typeface="+mn-cs"/>
              </a:rPr>
              <a:t>.</a:t>
            </a:r>
          </a:p>
          <a:p>
            <a:endParaRPr lang="en-CA" sz="1200" b="0" i="0" kern="1200" baseline="0" dirty="0">
              <a:solidFill>
                <a:schemeClr val="tx1"/>
              </a:solidFill>
              <a:effectLst/>
              <a:latin typeface="+mn-lt"/>
              <a:ea typeface="+mn-ea"/>
              <a:cs typeface="+mn-cs"/>
            </a:endParaRPr>
          </a:p>
          <a:p>
            <a:r>
              <a:rPr lang="en-CA" baseline="0" dirty="0"/>
              <a:t>This method makes use of the </a:t>
            </a:r>
            <a:r>
              <a:rPr lang="en-CA" sz="1200" baseline="0" dirty="0">
                <a:latin typeface="+mn-lt"/>
              </a:rPr>
              <a:t>triple joint frequency of</a:t>
            </a:r>
            <a:r>
              <a:rPr lang="en-CA" baseline="0" dirty="0"/>
              <a:t> the </a:t>
            </a:r>
            <a:r>
              <a:rPr lang="en-CA" sz="1200" dirty="0">
                <a:latin typeface="+mn-lt"/>
              </a:rPr>
              <a:t>(i) prevailing wind direction, (ii) wind speed categories, and (iii) atmospheric stability categories. [A graphical representation of the joint</a:t>
            </a:r>
            <a:r>
              <a:rPr lang="en-CA" sz="1200" baseline="0" dirty="0">
                <a:latin typeface="+mn-lt"/>
              </a:rPr>
              <a:t> frequencies is shown to the right.</a:t>
            </a:r>
            <a:r>
              <a:rPr lang="en-CA" sz="1200" dirty="0">
                <a:latin typeface="+mn-lt"/>
              </a:rPr>
              <a:t>] [angular sector]</a:t>
            </a:r>
          </a:p>
          <a:p>
            <a:endParaRPr lang="en-CA" sz="1200" dirty="0">
              <a:latin typeface="+mn-lt"/>
            </a:endParaRPr>
          </a:p>
          <a:p>
            <a:r>
              <a:rPr lang="en-CA" sz="1200" dirty="0">
                <a:latin typeface="+mn-lt"/>
              </a:rPr>
              <a:t>This is shown graphically</a:t>
            </a:r>
            <a:r>
              <a:rPr lang="en-CA" sz="1200" baseline="0" dirty="0">
                <a:latin typeface="+mn-lt"/>
              </a:rPr>
              <a:t> on the figure to the right. Bins of stability state (stable, neutral, unstable) and wind speed (calm , </a:t>
            </a:r>
            <a:r>
              <a:rPr lang="en-CA" sz="1200" baseline="0" dirty="0" err="1">
                <a:latin typeface="+mn-lt"/>
              </a:rPr>
              <a:t>reg</a:t>
            </a:r>
            <a:r>
              <a:rPr lang="en-CA" sz="1200" baseline="0" dirty="0">
                <a:latin typeface="+mn-lt"/>
              </a:rPr>
              <a:t>, windy) are stacked for each wind direction in each 15</a:t>
            </a:r>
            <a:r>
              <a:rPr lang="en-CA" sz="1200" baseline="0" dirty="0">
                <a:latin typeface="Calibri" panose="020F0502020204030204" pitchFamily="34" charset="0"/>
                <a:cs typeface="Calibri" panose="020F0502020204030204" pitchFamily="34" charset="0"/>
              </a:rPr>
              <a:t>⁰</a:t>
            </a:r>
            <a:r>
              <a:rPr lang="en-CA" sz="1200" baseline="0" dirty="0">
                <a:latin typeface="+mn-lt"/>
              </a:rPr>
              <a:t> increments.</a:t>
            </a:r>
            <a:endParaRPr lang="en-CA" sz="1200" b="0" i="0" kern="1200" baseline="0" dirty="0">
              <a:solidFill>
                <a:schemeClr val="tx1"/>
              </a:solidFill>
              <a:effectLst/>
              <a:latin typeface="+mn-lt"/>
              <a:ea typeface="+mn-ea"/>
              <a:cs typeface="+mn-cs"/>
            </a:endParaRPr>
          </a:p>
          <a:p>
            <a:endParaRPr lang="en-CA" sz="1200" b="0" i="0" kern="1200" baseline="0" dirty="0">
              <a:solidFill>
                <a:schemeClr val="tx1"/>
              </a:solidFill>
              <a:effectLst/>
              <a:latin typeface="+mn-lt"/>
              <a:ea typeface="+mn-ea"/>
              <a:cs typeface="+mn-cs"/>
            </a:endParaRPr>
          </a:p>
          <a:p>
            <a:r>
              <a:rPr lang="en-CA" sz="1200" b="0" i="0" kern="1200" baseline="0" dirty="0">
                <a:solidFill>
                  <a:schemeClr val="tx1"/>
                </a:solidFill>
                <a:effectLst/>
                <a:latin typeface="+mn-lt"/>
                <a:ea typeface="+mn-ea"/>
                <a:cs typeface="+mn-cs"/>
              </a:rPr>
              <a:t>Here, the total normalized exposure is the sum of the indoor exposure and the outdoor exposure. Each a product of the concentration and the residence time of the receptor at the setting.</a:t>
            </a:r>
            <a:endParaRPr lang="en-CA" baseline="0" dirty="0"/>
          </a:p>
          <a:p>
            <a:endParaRPr lang="en-CA" sz="1200" dirty="0">
              <a:latin typeface="+mn-lt"/>
            </a:endParaRPr>
          </a:p>
          <a:p>
            <a:r>
              <a:rPr lang="en-CA" sz="1200" dirty="0">
                <a:latin typeface="+mn-lt"/>
              </a:rPr>
              <a:t>An</a:t>
            </a:r>
            <a:r>
              <a:rPr lang="en-CA" sz="1200" baseline="0" dirty="0">
                <a:latin typeface="+mn-lt"/>
              </a:rPr>
              <a:t> example is shown to the right. </a:t>
            </a:r>
            <a:r>
              <a:rPr lang="en-CA" baseline="0" dirty="0"/>
              <a:t>The outdoor exposure comprises the weighted sum of the atmospheric dilution factor by each of the triple joint frequency categories.</a:t>
            </a:r>
          </a:p>
          <a:p>
            <a:endParaRPr lang="en-CA" baseline="0" dirty="0"/>
          </a:p>
          <a:p>
            <a:r>
              <a:rPr lang="en-CA" baseline="0" dirty="0"/>
              <a:t>On the other hand, the average indoor concentration comprises the radon laden air infiltrating the house from the vented and non-vented walls, and the background concentration from direct infiltration from the soil. </a:t>
            </a:r>
          </a:p>
        </p:txBody>
      </p:sp>
      <p:sp>
        <p:nvSpPr>
          <p:cNvPr id="4" name="Slide Number Placeholder 3"/>
          <p:cNvSpPr>
            <a:spLocks noGrp="1"/>
          </p:cNvSpPr>
          <p:nvPr>
            <p:ph type="sldNum" sz="quarter" idx="10"/>
          </p:nvPr>
        </p:nvSpPr>
        <p:spPr/>
        <p:txBody>
          <a:bodyPr/>
          <a:lstStyle/>
          <a:p>
            <a:fld id="{11CD0498-ACA5-D346-B51F-029BD0604963}" type="slidenum">
              <a:rPr lang="en-US" smtClean="0"/>
              <a:t>16</a:t>
            </a:fld>
            <a:endParaRPr lang="en-US"/>
          </a:p>
        </p:txBody>
      </p:sp>
    </p:spTree>
    <p:extLst>
      <p:ext uri="{BB962C8B-B14F-4D97-AF65-F5344CB8AC3E}">
        <p14:creationId xmlns:p14="http://schemas.microsoft.com/office/powerpoint/2010/main" val="2386618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t>Luke, Vlad</a:t>
            </a:r>
            <a:r>
              <a:rPr lang="en-CA" baseline="0" dirty="0"/>
              <a:t> and Kim were also involved with developing a</a:t>
            </a:r>
            <a:r>
              <a:rPr lang="en-CA" sz="1200" b="0" i="0" kern="1200" dirty="0">
                <a:solidFill>
                  <a:schemeClr val="tx1"/>
                </a:solidFill>
                <a:effectLst/>
                <a:latin typeface="+mn-lt"/>
                <a:ea typeface="+mn-ea"/>
                <a:cs typeface="+mn-cs"/>
              </a:rPr>
              <a:t> method for assessing</a:t>
            </a:r>
            <a:r>
              <a:rPr lang="en-CA" sz="1200" b="0" i="0" kern="1200" baseline="0" dirty="0">
                <a:solidFill>
                  <a:schemeClr val="tx1"/>
                </a:solidFill>
                <a:effectLst/>
                <a:latin typeface="+mn-lt"/>
                <a:ea typeface="+mn-ea"/>
                <a:cs typeface="+mn-cs"/>
              </a:rPr>
              <a:t> the</a:t>
            </a:r>
            <a:r>
              <a:rPr lang="en-CA" sz="1200" b="0" i="0" kern="1200" dirty="0">
                <a:solidFill>
                  <a:schemeClr val="tx1"/>
                </a:solidFill>
                <a:effectLst/>
                <a:latin typeface="+mn-lt"/>
                <a:ea typeface="+mn-ea"/>
                <a:cs typeface="+mn-cs"/>
              </a:rPr>
              <a:t> normalized annual average exposures to radon gas near</a:t>
            </a:r>
            <a:r>
              <a:rPr lang="en-CA" sz="1200" b="0" i="0" kern="1200" baseline="0" dirty="0">
                <a:solidFill>
                  <a:schemeClr val="tx1"/>
                </a:solidFill>
                <a:effectLst/>
                <a:latin typeface="+mn-lt"/>
                <a:ea typeface="+mn-ea"/>
                <a:cs typeface="+mn-cs"/>
              </a:rPr>
              <a:t> the residence from AGL discharge</a:t>
            </a:r>
            <a:r>
              <a:rPr lang="en-CA" sz="1200" b="0" i="0" kern="1200" dirty="0">
                <a:solidFill>
                  <a:schemeClr val="tx1"/>
                </a:solidFill>
                <a:effectLst/>
                <a:latin typeface="+mn-lt"/>
                <a:ea typeface="+mn-ea"/>
                <a:cs typeface="+mn-cs"/>
              </a:rPr>
              <a:t>.</a:t>
            </a:r>
          </a:p>
          <a:p>
            <a:endParaRPr lang="en-CA" sz="1200" b="0" i="0" kern="1200" baseline="0" dirty="0">
              <a:solidFill>
                <a:schemeClr val="tx1"/>
              </a:solidFill>
              <a:effectLst/>
              <a:latin typeface="+mn-lt"/>
              <a:ea typeface="+mn-ea"/>
              <a:cs typeface="+mn-cs"/>
            </a:endParaRPr>
          </a:p>
          <a:p>
            <a:r>
              <a:rPr lang="en-CA" baseline="0" dirty="0"/>
              <a:t>This method makes use of the </a:t>
            </a:r>
            <a:r>
              <a:rPr lang="en-CA" sz="1200" baseline="0" dirty="0">
                <a:latin typeface="+mn-lt"/>
              </a:rPr>
              <a:t>triple joint frequency of</a:t>
            </a:r>
            <a:r>
              <a:rPr lang="en-CA" baseline="0" dirty="0"/>
              <a:t> the </a:t>
            </a:r>
            <a:r>
              <a:rPr lang="en-CA" sz="1200" dirty="0">
                <a:latin typeface="+mn-lt"/>
              </a:rPr>
              <a:t>(i) prevailing wind direction, (ii) wind speed categories, and (iii) atmospheric stability categories. [A graphical representation of the joint</a:t>
            </a:r>
            <a:r>
              <a:rPr lang="en-CA" sz="1200" baseline="0" dirty="0">
                <a:latin typeface="+mn-lt"/>
              </a:rPr>
              <a:t> frequencies is shown to the right.</a:t>
            </a:r>
            <a:r>
              <a:rPr lang="en-CA" sz="1200" dirty="0">
                <a:latin typeface="+mn-lt"/>
              </a:rPr>
              <a:t>] [angular sector]</a:t>
            </a:r>
          </a:p>
          <a:p>
            <a:endParaRPr lang="en-CA" sz="1200" dirty="0">
              <a:latin typeface="+mn-lt"/>
            </a:endParaRPr>
          </a:p>
          <a:p>
            <a:r>
              <a:rPr lang="en-CA" sz="1200" dirty="0">
                <a:latin typeface="+mn-lt"/>
              </a:rPr>
              <a:t>This is shown graphically</a:t>
            </a:r>
            <a:r>
              <a:rPr lang="en-CA" sz="1200" baseline="0" dirty="0">
                <a:latin typeface="+mn-lt"/>
              </a:rPr>
              <a:t> on the figure to the right. Bins of stability state (stable, neutral, unstable) and wind speed (calm , </a:t>
            </a:r>
            <a:r>
              <a:rPr lang="en-CA" sz="1200" baseline="0" dirty="0" err="1">
                <a:latin typeface="+mn-lt"/>
              </a:rPr>
              <a:t>reg</a:t>
            </a:r>
            <a:r>
              <a:rPr lang="en-CA" sz="1200" baseline="0" dirty="0">
                <a:latin typeface="+mn-lt"/>
              </a:rPr>
              <a:t>, windy) are stacked for each wind direction in each 15</a:t>
            </a:r>
            <a:r>
              <a:rPr lang="en-CA" sz="1200" baseline="0" dirty="0">
                <a:latin typeface="Calibri" panose="020F0502020204030204" pitchFamily="34" charset="0"/>
                <a:cs typeface="Calibri" panose="020F0502020204030204" pitchFamily="34" charset="0"/>
              </a:rPr>
              <a:t>⁰</a:t>
            </a:r>
            <a:r>
              <a:rPr lang="en-CA" sz="1200" baseline="0" dirty="0">
                <a:latin typeface="+mn-lt"/>
              </a:rPr>
              <a:t> increments.</a:t>
            </a:r>
            <a:endParaRPr lang="en-CA" sz="1200" b="0" i="0" kern="1200" baseline="0" dirty="0">
              <a:solidFill>
                <a:schemeClr val="tx1"/>
              </a:solidFill>
              <a:effectLst/>
              <a:latin typeface="+mn-lt"/>
              <a:ea typeface="+mn-ea"/>
              <a:cs typeface="+mn-cs"/>
            </a:endParaRPr>
          </a:p>
          <a:p>
            <a:endParaRPr lang="en-CA" sz="1200" b="0" i="0" kern="1200" baseline="0" dirty="0">
              <a:solidFill>
                <a:schemeClr val="tx1"/>
              </a:solidFill>
              <a:effectLst/>
              <a:latin typeface="+mn-lt"/>
              <a:ea typeface="+mn-ea"/>
              <a:cs typeface="+mn-cs"/>
            </a:endParaRPr>
          </a:p>
          <a:p>
            <a:r>
              <a:rPr lang="en-CA" sz="1200" b="0" i="0" kern="1200" baseline="0" dirty="0">
                <a:solidFill>
                  <a:schemeClr val="tx1"/>
                </a:solidFill>
                <a:effectLst/>
                <a:latin typeface="+mn-lt"/>
                <a:ea typeface="+mn-ea"/>
                <a:cs typeface="+mn-cs"/>
              </a:rPr>
              <a:t>Here, the total normalized exposure is the sum of the indoor exposure and the outdoor exposure. Each a product of the concentration and the residence time of the receptor at the setting.</a:t>
            </a:r>
            <a:endParaRPr lang="en-CA" baseline="0" dirty="0"/>
          </a:p>
          <a:p>
            <a:endParaRPr lang="en-CA" sz="1200" dirty="0">
              <a:latin typeface="+mn-lt"/>
            </a:endParaRPr>
          </a:p>
          <a:p>
            <a:r>
              <a:rPr lang="en-CA" sz="1200" dirty="0">
                <a:latin typeface="+mn-lt"/>
              </a:rPr>
              <a:t>An</a:t>
            </a:r>
            <a:r>
              <a:rPr lang="en-CA" sz="1200" baseline="0" dirty="0">
                <a:latin typeface="+mn-lt"/>
              </a:rPr>
              <a:t> example is shown to the right. </a:t>
            </a:r>
            <a:r>
              <a:rPr lang="en-CA" baseline="0" dirty="0"/>
              <a:t>The outdoor exposure comprises the weighted sum of the atmospheric dilution factor by each of the triple joint frequency categories.</a:t>
            </a:r>
          </a:p>
          <a:p>
            <a:endParaRPr lang="en-CA" baseline="0" dirty="0"/>
          </a:p>
          <a:p>
            <a:r>
              <a:rPr lang="en-CA" baseline="0" dirty="0"/>
              <a:t>On the other hand, the average indoor concentration comprises the radon laden air infiltrating the house from the vented and non-vented walls, and the background concentration from direct infiltration from the soil. </a:t>
            </a:r>
          </a:p>
        </p:txBody>
      </p:sp>
      <p:sp>
        <p:nvSpPr>
          <p:cNvPr id="4" name="Slide Number Placeholder 3"/>
          <p:cNvSpPr>
            <a:spLocks noGrp="1"/>
          </p:cNvSpPr>
          <p:nvPr>
            <p:ph type="sldNum" sz="quarter" idx="10"/>
          </p:nvPr>
        </p:nvSpPr>
        <p:spPr/>
        <p:txBody>
          <a:bodyPr/>
          <a:lstStyle/>
          <a:p>
            <a:fld id="{11CD0498-ACA5-D346-B51F-029BD0604963}" type="slidenum">
              <a:rPr lang="en-US" smtClean="0"/>
              <a:t>17</a:t>
            </a:fld>
            <a:endParaRPr lang="en-US"/>
          </a:p>
        </p:txBody>
      </p:sp>
    </p:spTree>
    <p:extLst>
      <p:ext uri="{BB962C8B-B14F-4D97-AF65-F5344CB8AC3E}">
        <p14:creationId xmlns:p14="http://schemas.microsoft.com/office/powerpoint/2010/main" val="341040933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t>Luke, Vlad</a:t>
            </a:r>
            <a:r>
              <a:rPr lang="en-CA" baseline="0" dirty="0"/>
              <a:t> and Kim were also involved with developing a</a:t>
            </a:r>
            <a:r>
              <a:rPr lang="en-CA" sz="1200" b="0" i="0" kern="1200" dirty="0">
                <a:solidFill>
                  <a:schemeClr val="tx1"/>
                </a:solidFill>
                <a:effectLst/>
                <a:latin typeface="+mn-lt"/>
                <a:ea typeface="+mn-ea"/>
                <a:cs typeface="+mn-cs"/>
              </a:rPr>
              <a:t> method for assessing</a:t>
            </a:r>
            <a:r>
              <a:rPr lang="en-CA" sz="1200" b="0" i="0" kern="1200" baseline="0" dirty="0">
                <a:solidFill>
                  <a:schemeClr val="tx1"/>
                </a:solidFill>
                <a:effectLst/>
                <a:latin typeface="+mn-lt"/>
                <a:ea typeface="+mn-ea"/>
                <a:cs typeface="+mn-cs"/>
              </a:rPr>
              <a:t> the</a:t>
            </a:r>
            <a:r>
              <a:rPr lang="en-CA" sz="1200" b="0" i="0" kern="1200" dirty="0">
                <a:solidFill>
                  <a:schemeClr val="tx1"/>
                </a:solidFill>
                <a:effectLst/>
                <a:latin typeface="+mn-lt"/>
                <a:ea typeface="+mn-ea"/>
                <a:cs typeface="+mn-cs"/>
              </a:rPr>
              <a:t> normalized annual average exposures to radon gas near</a:t>
            </a:r>
            <a:r>
              <a:rPr lang="en-CA" sz="1200" b="0" i="0" kern="1200" baseline="0" dirty="0">
                <a:solidFill>
                  <a:schemeClr val="tx1"/>
                </a:solidFill>
                <a:effectLst/>
                <a:latin typeface="+mn-lt"/>
                <a:ea typeface="+mn-ea"/>
                <a:cs typeface="+mn-cs"/>
              </a:rPr>
              <a:t> the residence from AGL discharge</a:t>
            </a:r>
            <a:r>
              <a:rPr lang="en-CA" sz="1200" b="0" i="0" kern="1200" dirty="0">
                <a:solidFill>
                  <a:schemeClr val="tx1"/>
                </a:solidFill>
                <a:effectLst/>
                <a:latin typeface="+mn-lt"/>
                <a:ea typeface="+mn-ea"/>
                <a:cs typeface="+mn-cs"/>
              </a:rPr>
              <a:t>.</a:t>
            </a:r>
          </a:p>
          <a:p>
            <a:endParaRPr lang="en-CA" sz="1200" b="0" i="0" kern="1200" baseline="0" dirty="0">
              <a:solidFill>
                <a:schemeClr val="tx1"/>
              </a:solidFill>
              <a:effectLst/>
              <a:latin typeface="+mn-lt"/>
              <a:ea typeface="+mn-ea"/>
              <a:cs typeface="+mn-cs"/>
            </a:endParaRPr>
          </a:p>
          <a:p>
            <a:r>
              <a:rPr lang="en-CA" baseline="0" dirty="0"/>
              <a:t>This method makes use of the </a:t>
            </a:r>
            <a:r>
              <a:rPr lang="en-CA" sz="1200" baseline="0" dirty="0">
                <a:latin typeface="+mn-lt"/>
              </a:rPr>
              <a:t>triple joint frequency of</a:t>
            </a:r>
            <a:r>
              <a:rPr lang="en-CA" baseline="0" dirty="0"/>
              <a:t> the </a:t>
            </a:r>
            <a:r>
              <a:rPr lang="en-CA" sz="1200" dirty="0">
                <a:latin typeface="+mn-lt"/>
              </a:rPr>
              <a:t>(i) prevailing wind direction, (ii) wind speed categories, and (iii) atmospheric stability categories. [A graphical representation of the joint</a:t>
            </a:r>
            <a:r>
              <a:rPr lang="en-CA" sz="1200" baseline="0" dirty="0">
                <a:latin typeface="+mn-lt"/>
              </a:rPr>
              <a:t> frequencies is shown to the right.</a:t>
            </a:r>
            <a:r>
              <a:rPr lang="en-CA" sz="1200" dirty="0">
                <a:latin typeface="+mn-lt"/>
              </a:rPr>
              <a:t>] [angular sector]</a:t>
            </a:r>
          </a:p>
          <a:p>
            <a:endParaRPr lang="en-CA" sz="1200" dirty="0">
              <a:latin typeface="+mn-lt"/>
            </a:endParaRPr>
          </a:p>
          <a:p>
            <a:r>
              <a:rPr lang="en-CA" sz="1200" dirty="0">
                <a:latin typeface="+mn-lt"/>
              </a:rPr>
              <a:t>This is shown graphically</a:t>
            </a:r>
            <a:r>
              <a:rPr lang="en-CA" sz="1200" baseline="0" dirty="0">
                <a:latin typeface="+mn-lt"/>
              </a:rPr>
              <a:t> on the figure to the right. Bins of stability state (stable, neutral, unstable) and wind speed (calm , </a:t>
            </a:r>
            <a:r>
              <a:rPr lang="en-CA" sz="1200" baseline="0" dirty="0" err="1">
                <a:latin typeface="+mn-lt"/>
              </a:rPr>
              <a:t>reg</a:t>
            </a:r>
            <a:r>
              <a:rPr lang="en-CA" sz="1200" baseline="0" dirty="0">
                <a:latin typeface="+mn-lt"/>
              </a:rPr>
              <a:t>, windy) are stacked for each wind direction in each 15</a:t>
            </a:r>
            <a:r>
              <a:rPr lang="en-CA" sz="1200" baseline="0" dirty="0">
                <a:latin typeface="Calibri" panose="020F0502020204030204" pitchFamily="34" charset="0"/>
                <a:cs typeface="Calibri" panose="020F0502020204030204" pitchFamily="34" charset="0"/>
              </a:rPr>
              <a:t>⁰</a:t>
            </a:r>
            <a:r>
              <a:rPr lang="en-CA" sz="1200" baseline="0" dirty="0">
                <a:latin typeface="+mn-lt"/>
              </a:rPr>
              <a:t> increments.</a:t>
            </a:r>
            <a:endParaRPr lang="en-CA" sz="1200" b="0" i="0" kern="1200" baseline="0" dirty="0">
              <a:solidFill>
                <a:schemeClr val="tx1"/>
              </a:solidFill>
              <a:effectLst/>
              <a:latin typeface="+mn-lt"/>
              <a:ea typeface="+mn-ea"/>
              <a:cs typeface="+mn-cs"/>
            </a:endParaRPr>
          </a:p>
          <a:p>
            <a:endParaRPr lang="en-CA" sz="1200" b="0" i="0" kern="1200" baseline="0" dirty="0">
              <a:solidFill>
                <a:schemeClr val="tx1"/>
              </a:solidFill>
              <a:effectLst/>
              <a:latin typeface="+mn-lt"/>
              <a:ea typeface="+mn-ea"/>
              <a:cs typeface="+mn-cs"/>
            </a:endParaRPr>
          </a:p>
          <a:p>
            <a:r>
              <a:rPr lang="en-CA" sz="1200" b="0" i="0" kern="1200" baseline="0" dirty="0">
                <a:solidFill>
                  <a:schemeClr val="tx1"/>
                </a:solidFill>
                <a:effectLst/>
                <a:latin typeface="+mn-lt"/>
                <a:ea typeface="+mn-ea"/>
                <a:cs typeface="+mn-cs"/>
              </a:rPr>
              <a:t>Here, the total normalized exposure is the sum of the indoor exposure and the outdoor exposure. Each a product of the concentration and the residence time of the receptor at the setting.</a:t>
            </a:r>
            <a:endParaRPr lang="en-CA" baseline="0" dirty="0"/>
          </a:p>
          <a:p>
            <a:endParaRPr lang="en-CA" sz="1200" dirty="0">
              <a:latin typeface="+mn-lt"/>
            </a:endParaRPr>
          </a:p>
          <a:p>
            <a:r>
              <a:rPr lang="en-CA" sz="1200" dirty="0">
                <a:latin typeface="+mn-lt"/>
              </a:rPr>
              <a:t>An</a:t>
            </a:r>
            <a:r>
              <a:rPr lang="en-CA" sz="1200" baseline="0" dirty="0">
                <a:latin typeface="+mn-lt"/>
              </a:rPr>
              <a:t> example is shown to the right. </a:t>
            </a:r>
            <a:r>
              <a:rPr lang="en-CA" baseline="0" dirty="0"/>
              <a:t>The outdoor exposure comprises the weighted sum of the atmospheric dilution factor by each of the triple joint frequency categories.</a:t>
            </a:r>
          </a:p>
          <a:p>
            <a:endParaRPr lang="en-CA" baseline="0" dirty="0"/>
          </a:p>
          <a:p>
            <a:r>
              <a:rPr lang="en-CA" baseline="0" dirty="0"/>
              <a:t>On the other hand, the average indoor concentration comprises the radon laden air infiltrating the house from the vented and non-vented walls, and the background concentration from direct infiltration from the soil. </a:t>
            </a:r>
          </a:p>
        </p:txBody>
      </p:sp>
      <p:sp>
        <p:nvSpPr>
          <p:cNvPr id="4" name="Slide Number Placeholder 3"/>
          <p:cNvSpPr>
            <a:spLocks noGrp="1"/>
          </p:cNvSpPr>
          <p:nvPr>
            <p:ph type="sldNum" sz="quarter" idx="10"/>
          </p:nvPr>
        </p:nvSpPr>
        <p:spPr/>
        <p:txBody>
          <a:bodyPr/>
          <a:lstStyle/>
          <a:p>
            <a:fld id="{11CD0498-ACA5-D346-B51F-029BD0604963}" type="slidenum">
              <a:rPr lang="en-US" smtClean="0"/>
              <a:t>18</a:t>
            </a:fld>
            <a:endParaRPr lang="en-US"/>
          </a:p>
        </p:txBody>
      </p:sp>
    </p:spTree>
    <p:extLst>
      <p:ext uri="{BB962C8B-B14F-4D97-AF65-F5344CB8AC3E}">
        <p14:creationId xmlns:p14="http://schemas.microsoft.com/office/powerpoint/2010/main" val="266081833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t>Luke, Vlad</a:t>
            </a:r>
            <a:r>
              <a:rPr lang="en-CA" baseline="0" dirty="0"/>
              <a:t> and Kim were also involved with developing a</a:t>
            </a:r>
            <a:r>
              <a:rPr lang="en-CA" sz="1200" b="0" i="0" kern="1200" dirty="0">
                <a:solidFill>
                  <a:schemeClr val="tx1"/>
                </a:solidFill>
                <a:effectLst/>
                <a:latin typeface="+mn-lt"/>
                <a:ea typeface="+mn-ea"/>
                <a:cs typeface="+mn-cs"/>
              </a:rPr>
              <a:t> method for assessing</a:t>
            </a:r>
            <a:r>
              <a:rPr lang="en-CA" sz="1200" b="0" i="0" kern="1200" baseline="0" dirty="0">
                <a:solidFill>
                  <a:schemeClr val="tx1"/>
                </a:solidFill>
                <a:effectLst/>
                <a:latin typeface="+mn-lt"/>
                <a:ea typeface="+mn-ea"/>
                <a:cs typeface="+mn-cs"/>
              </a:rPr>
              <a:t> the</a:t>
            </a:r>
            <a:r>
              <a:rPr lang="en-CA" sz="1200" b="0" i="0" kern="1200" dirty="0">
                <a:solidFill>
                  <a:schemeClr val="tx1"/>
                </a:solidFill>
                <a:effectLst/>
                <a:latin typeface="+mn-lt"/>
                <a:ea typeface="+mn-ea"/>
                <a:cs typeface="+mn-cs"/>
              </a:rPr>
              <a:t> normalized annual average exposures to radon gas near</a:t>
            </a:r>
            <a:r>
              <a:rPr lang="en-CA" sz="1200" b="0" i="0" kern="1200" baseline="0" dirty="0">
                <a:solidFill>
                  <a:schemeClr val="tx1"/>
                </a:solidFill>
                <a:effectLst/>
                <a:latin typeface="+mn-lt"/>
                <a:ea typeface="+mn-ea"/>
                <a:cs typeface="+mn-cs"/>
              </a:rPr>
              <a:t> the residence from AGL discharge</a:t>
            </a:r>
            <a:r>
              <a:rPr lang="en-CA" sz="1200" b="0" i="0" kern="1200" dirty="0">
                <a:solidFill>
                  <a:schemeClr val="tx1"/>
                </a:solidFill>
                <a:effectLst/>
                <a:latin typeface="+mn-lt"/>
                <a:ea typeface="+mn-ea"/>
                <a:cs typeface="+mn-cs"/>
              </a:rPr>
              <a:t>.</a:t>
            </a:r>
          </a:p>
          <a:p>
            <a:endParaRPr lang="en-CA" sz="1200" b="0" i="0" kern="1200" baseline="0" dirty="0">
              <a:solidFill>
                <a:schemeClr val="tx1"/>
              </a:solidFill>
              <a:effectLst/>
              <a:latin typeface="+mn-lt"/>
              <a:ea typeface="+mn-ea"/>
              <a:cs typeface="+mn-cs"/>
            </a:endParaRPr>
          </a:p>
          <a:p>
            <a:r>
              <a:rPr lang="en-CA" baseline="0" dirty="0"/>
              <a:t>This method makes use of the </a:t>
            </a:r>
            <a:r>
              <a:rPr lang="en-CA" sz="1200" baseline="0" dirty="0">
                <a:latin typeface="+mn-lt"/>
              </a:rPr>
              <a:t>triple joint frequency of</a:t>
            </a:r>
            <a:r>
              <a:rPr lang="en-CA" baseline="0" dirty="0"/>
              <a:t> the </a:t>
            </a:r>
            <a:r>
              <a:rPr lang="en-CA" sz="1200" dirty="0">
                <a:latin typeface="+mn-lt"/>
              </a:rPr>
              <a:t>(i) prevailing wind direction, (ii) wind speed categories, and (iii) atmospheric stability categories. [A graphical representation of the joint</a:t>
            </a:r>
            <a:r>
              <a:rPr lang="en-CA" sz="1200" baseline="0" dirty="0">
                <a:latin typeface="+mn-lt"/>
              </a:rPr>
              <a:t> frequencies is shown to the right.</a:t>
            </a:r>
            <a:r>
              <a:rPr lang="en-CA" sz="1200" dirty="0">
                <a:latin typeface="+mn-lt"/>
              </a:rPr>
              <a:t>] [angular sector]</a:t>
            </a:r>
          </a:p>
          <a:p>
            <a:endParaRPr lang="en-CA" sz="1200" dirty="0">
              <a:latin typeface="+mn-lt"/>
            </a:endParaRPr>
          </a:p>
          <a:p>
            <a:r>
              <a:rPr lang="en-CA" sz="1200" dirty="0">
                <a:latin typeface="+mn-lt"/>
              </a:rPr>
              <a:t>This is shown graphically</a:t>
            </a:r>
            <a:r>
              <a:rPr lang="en-CA" sz="1200" baseline="0" dirty="0">
                <a:latin typeface="+mn-lt"/>
              </a:rPr>
              <a:t> on the figure to the right. Bins of stability state (stable, neutral, unstable) and wind speed (calm , </a:t>
            </a:r>
            <a:r>
              <a:rPr lang="en-CA" sz="1200" baseline="0" dirty="0" err="1">
                <a:latin typeface="+mn-lt"/>
              </a:rPr>
              <a:t>reg</a:t>
            </a:r>
            <a:r>
              <a:rPr lang="en-CA" sz="1200" baseline="0" dirty="0">
                <a:latin typeface="+mn-lt"/>
              </a:rPr>
              <a:t>, windy) are stacked for each wind direction in each 15</a:t>
            </a:r>
            <a:r>
              <a:rPr lang="en-CA" sz="1200" baseline="0" dirty="0">
                <a:latin typeface="Calibri" panose="020F0502020204030204" pitchFamily="34" charset="0"/>
                <a:cs typeface="Calibri" panose="020F0502020204030204" pitchFamily="34" charset="0"/>
              </a:rPr>
              <a:t>⁰</a:t>
            </a:r>
            <a:r>
              <a:rPr lang="en-CA" sz="1200" baseline="0" dirty="0">
                <a:latin typeface="+mn-lt"/>
              </a:rPr>
              <a:t> increments.</a:t>
            </a:r>
            <a:endParaRPr lang="en-CA" sz="1200" b="0" i="0" kern="1200" baseline="0" dirty="0">
              <a:solidFill>
                <a:schemeClr val="tx1"/>
              </a:solidFill>
              <a:effectLst/>
              <a:latin typeface="+mn-lt"/>
              <a:ea typeface="+mn-ea"/>
              <a:cs typeface="+mn-cs"/>
            </a:endParaRPr>
          </a:p>
          <a:p>
            <a:endParaRPr lang="en-CA" sz="1200" b="0" i="0" kern="1200" baseline="0" dirty="0">
              <a:solidFill>
                <a:schemeClr val="tx1"/>
              </a:solidFill>
              <a:effectLst/>
              <a:latin typeface="+mn-lt"/>
              <a:ea typeface="+mn-ea"/>
              <a:cs typeface="+mn-cs"/>
            </a:endParaRPr>
          </a:p>
          <a:p>
            <a:r>
              <a:rPr lang="en-CA" sz="1200" b="0" i="0" kern="1200" baseline="0" dirty="0">
                <a:solidFill>
                  <a:schemeClr val="tx1"/>
                </a:solidFill>
                <a:effectLst/>
                <a:latin typeface="+mn-lt"/>
                <a:ea typeface="+mn-ea"/>
                <a:cs typeface="+mn-cs"/>
              </a:rPr>
              <a:t>Here, the total normalized exposure is the sum of the indoor exposure and the outdoor exposure. Each a product of the concentration and the residence time of the receptor at the setting.</a:t>
            </a:r>
            <a:endParaRPr lang="en-CA" baseline="0" dirty="0"/>
          </a:p>
          <a:p>
            <a:endParaRPr lang="en-CA" sz="1200" dirty="0">
              <a:latin typeface="+mn-lt"/>
            </a:endParaRPr>
          </a:p>
          <a:p>
            <a:r>
              <a:rPr lang="en-CA" sz="1200" dirty="0">
                <a:latin typeface="+mn-lt"/>
              </a:rPr>
              <a:t>An</a:t>
            </a:r>
            <a:r>
              <a:rPr lang="en-CA" sz="1200" baseline="0" dirty="0">
                <a:latin typeface="+mn-lt"/>
              </a:rPr>
              <a:t> example is shown to the right. </a:t>
            </a:r>
            <a:r>
              <a:rPr lang="en-CA" baseline="0" dirty="0"/>
              <a:t>The outdoor exposure comprises the weighted sum of the atmospheric dilution factor by each of the triple joint frequency categories.</a:t>
            </a:r>
          </a:p>
          <a:p>
            <a:endParaRPr lang="en-CA" baseline="0" dirty="0"/>
          </a:p>
          <a:p>
            <a:r>
              <a:rPr lang="en-CA" baseline="0" dirty="0"/>
              <a:t>On the other hand, the average indoor concentration comprises the radon laden air infiltrating the house from the vented and non-vented walls, and the background concentration from direct infiltration from the soil. </a:t>
            </a:r>
          </a:p>
        </p:txBody>
      </p:sp>
      <p:sp>
        <p:nvSpPr>
          <p:cNvPr id="4" name="Slide Number Placeholder 3"/>
          <p:cNvSpPr>
            <a:spLocks noGrp="1"/>
          </p:cNvSpPr>
          <p:nvPr>
            <p:ph type="sldNum" sz="quarter" idx="10"/>
          </p:nvPr>
        </p:nvSpPr>
        <p:spPr/>
        <p:txBody>
          <a:bodyPr/>
          <a:lstStyle/>
          <a:p>
            <a:fld id="{11CD0498-ACA5-D346-B51F-029BD0604963}" type="slidenum">
              <a:rPr lang="en-US" smtClean="0"/>
              <a:t>19</a:t>
            </a:fld>
            <a:endParaRPr lang="en-US"/>
          </a:p>
        </p:txBody>
      </p:sp>
    </p:spTree>
    <p:extLst>
      <p:ext uri="{BB962C8B-B14F-4D97-AF65-F5344CB8AC3E}">
        <p14:creationId xmlns:p14="http://schemas.microsoft.com/office/powerpoint/2010/main" val="405880696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baseline="0" dirty="0"/>
              <a:t>Downwind distances ranging from 500 m to 30 km</a:t>
            </a:r>
          </a:p>
          <a:p>
            <a:r>
              <a:rPr lang="en-CA" baseline="0" dirty="0"/>
              <a:t>	Harper et al. (1995) document the expert elicitation that provides a technical basis for defining the plume lateral and vertical dispersion for a range of stability conditions, a range of surface roughness corresponding to several land-use categories, and downwind distances ranging from 500 m to 30 km.</a:t>
            </a:r>
          </a:p>
          <a:p>
            <a:endParaRPr lang="en-CA" baseline="0" dirty="0"/>
          </a:p>
          <a:p>
            <a:r>
              <a:rPr lang="en-CA" baseline="0" dirty="0"/>
              <a:t>MACCS assume building wakes complex geometry effect using simplification factor</a:t>
            </a:r>
          </a:p>
          <a:p>
            <a:r>
              <a:rPr lang="en-CA" baseline="0" dirty="0"/>
              <a:t>	MACCS does not directly model building wake effects. Instead, if there is building wake, it is up to the user to specify the initial plume width (SIGYINIT) and height (SIGZINIT) of the gaussian plume segments that are emitted from building wakes.</a:t>
            </a:r>
          </a:p>
          <a:p>
            <a:r>
              <a:rPr lang="en-CA" baseline="0" dirty="0"/>
              <a:t>	</a:t>
            </a:r>
          </a:p>
          <a:p>
            <a:r>
              <a:rPr lang="en-CA" baseline="0" dirty="0"/>
              <a:t>Radionuclide concentrations can increase several orders of magnitude due to nearfield obstruction</a:t>
            </a:r>
          </a:p>
          <a:p>
            <a:r>
              <a:rPr lang="en-CA" baseline="0" dirty="0"/>
              <a:t>	The maximum concentration of the radioactive material increased by 7 times compared to the concentration when the terrain and building effects were not considered.. [Jeong et al. 2014, "Terrain and building effects on the transport of radioactive material at a nuclear site"]</a:t>
            </a:r>
          </a:p>
          <a:p>
            <a:endParaRPr lang="en-CA" baseline="0" dirty="0"/>
          </a:p>
          <a:p>
            <a:r>
              <a:rPr lang="en-CA" baseline="0" dirty="0"/>
              <a:t>Simple models for deposition can be updated with CFD informed data for complex </a:t>
            </a:r>
            <a:r>
              <a:rPr lang="en-CA" baseline="0" dirty="0" err="1"/>
              <a:t>geometies</a:t>
            </a:r>
            <a:endParaRPr lang="en-CA" baseline="0" dirty="0"/>
          </a:p>
          <a:p>
            <a:endParaRPr lang="en-CA" baseline="0" dirty="0"/>
          </a:p>
          <a:p>
            <a:r>
              <a:rPr lang="en-CA" baseline="0" dirty="0"/>
              <a:t>For small scales, CFD can provide spatially varying distribution of the radionuclide; </a:t>
            </a:r>
          </a:p>
          <a:p>
            <a:r>
              <a:rPr lang="en-CA" baseline="0" dirty="0"/>
              <a:t>	-complement MACCS efficiency for larger scales</a:t>
            </a:r>
          </a:p>
          <a:p>
            <a:r>
              <a:rPr lang="en-CA" baseline="0" dirty="0"/>
              <a:t>	-CFD can be used to develop efficient nearfield correlation for MACCS</a:t>
            </a:r>
          </a:p>
        </p:txBody>
      </p:sp>
      <p:sp>
        <p:nvSpPr>
          <p:cNvPr id="4" name="Slide Number Placeholder 3"/>
          <p:cNvSpPr>
            <a:spLocks noGrp="1"/>
          </p:cNvSpPr>
          <p:nvPr>
            <p:ph type="sldNum" sz="quarter" idx="10"/>
          </p:nvPr>
        </p:nvSpPr>
        <p:spPr/>
        <p:txBody>
          <a:bodyPr/>
          <a:lstStyle/>
          <a:p>
            <a:fld id="{11CD0498-ACA5-D346-B51F-029BD0604963}" type="slidenum">
              <a:rPr lang="en-US" smtClean="0"/>
              <a:t>2</a:t>
            </a:fld>
            <a:endParaRPr lang="en-US"/>
          </a:p>
        </p:txBody>
      </p:sp>
    </p:spTree>
    <p:extLst>
      <p:ext uri="{BB962C8B-B14F-4D97-AF65-F5344CB8AC3E}">
        <p14:creationId xmlns:p14="http://schemas.microsoft.com/office/powerpoint/2010/main" val="414011311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a:p>
        </p:txBody>
      </p:sp>
      <p:sp>
        <p:nvSpPr>
          <p:cNvPr id="4" name="Slide Number Placeholder 3"/>
          <p:cNvSpPr>
            <a:spLocks noGrp="1"/>
          </p:cNvSpPr>
          <p:nvPr>
            <p:ph type="sldNum" sz="quarter" idx="10"/>
          </p:nvPr>
        </p:nvSpPr>
        <p:spPr/>
        <p:txBody>
          <a:bodyPr/>
          <a:lstStyle/>
          <a:p>
            <a:fld id="{11CD0498-ACA5-D346-B51F-029BD0604963}" type="slidenum">
              <a:rPr lang="en-US" smtClean="0"/>
              <a:t>20</a:t>
            </a:fld>
            <a:endParaRPr lang="en-US"/>
          </a:p>
        </p:txBody>
      </p:sp>
    </p:spTree>
    <p:extLst>
      <p:ext uri="{BB962C8B-B14F-4D97-AF65-F5344CB8AC3E}">
        <p14:creationId xmlns:p14="http://schemas.microsoft.com/office/powerpoint/2010/main" val="226495511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baseline="0" dirty="0"/>
              <a:t>Radon exposure is a common issue and one of the leading causes of cancer around the world. The regulatory limits of safe concentration are below 200 </a:t>
            </a:r>
            <a:r>
              <a:rPr lang="en-CA" baseline="0" dirty="0" err="1"/>
              <a:t>Bq</a:t>
            </a:r>
            <a:r>
              <a:rPr lang="en-CA" baseline="0" dirty="0"/>
              <a:t>/m3</a:t>
            </a:r>
          </a:p>
          <a:p>
            <a:r>
              <a:rPr lang="en-CA" baseline="0" dirty="0"/>
              <a:t>In many residential homes, the key pathway to radon exposure is through ingress of soil-laden radon into house through concrete slabs in buildings</a:t>
            </a:r>
          </a:p>
          <a:p>
            <a:r>
              <a:rPr lang="en-CA" baseline="0" dirty="0"/>
              <a:t>A promising strategy to mitigate this issue is through a sub-slab depressurization where radon below the concrete slab is dispersed to the atmosphere through an above roofline or above ground line discharge</a:t>
            </a:r>
          </a:p>
          <a:p>
            <a:r>
              <a:rPr lang="en-CA" baseline="0" dirty="0"/>
              <a:t>The above roofline is the standard practise which limits of the re-entrainment of radon-laden air back into the residential area. But during winter climates, this method can lead to icing and blockages. </a:t>
            </a:r>
          </a:p>
          <a:p>
            <a:r>
              <a:rPr lang="en-CA" baseline="0" dirty="0"/>
              <a:t>On the other hand, above ground level </a:t>
            </a:r>
            <a:r>
              <a:rPr lang="en-CA" baseline="0" dirty="0" err="1"/>
              <a:t>dischange</a:t>
            </a:r>
            <a:r>
              <a:rPr lang="en-CA" baseline="0" dirty="0"/>
              <a:t> avoids these issues; but is presents the possibility of re-entrainment and exposure of individuals to discharged radon.</a:t>
            </a:r>
          </a:p>
          <a:p>
            <a:endParaRPr lang="en-CA" baseline="0" dirty="0"/>
          </a:p>
        </p:txBody>
      </p:sp>
      <p:sp>
        <p:nvSpPr>
          <p:cNvPr id="4" name="Slide Number Placeholder 3"/>
          <p:cNvSpPr>
            <a:spLocks noGrp="1"/>
          </p:cNvSpPr>
          <p:nvPr>
            <p:ph type="sldNum" sz="quarter" idx="10"/>
          </p:nvPr>
        </p:nvSpPr>
        <p:spPr/>
        <p:txBody>
          <a:bodyPr/>
          <a:lstStyle/>
          <a:p>
            <a:fld id="{11CD0498-ACA5-D346-B51F-029BD0604963}" type="slidenum">
              <a:rPr lang="en-US" smtClean="0"/>
              <a:t>3</a:t>
            </a:fld>
            <a:endParaRPr lang="en-US"/>
          </a:p>
        </p:txBody>
      </p:sp>
    </p:spTree>
    <p:extLst>
      <p:ext uri="{BB962C8B-B14F-4D97-AF65-F5344CB8AC3E}">
        <p14:creationId xmlns:p14="http://schemas.microsoft.com/office/powerpoint/2010/main" val="227333353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t>This photo may be changed out</a:t>
            </a:r>
            <a:r>
              <a:rPr lang="en-CA" baseline="0" dirty="0"/>
              <a:t> for an alternate.  Use a low transparency black &amp; white.</a:t>
            </a:r>
            <a:endParaRPr lang="en-CA" dirty="0"/>
          </a:p>
        </p:txBody>
      </p:sp>
      <p:sp>
        <p:nvSpPr>
          <p:cNvPr id="4" name="Slide Number Placeholder 3"/>
          <p:cNvSpPr>
            <a:spLocks noGrp="1"/>
          </p:cNvSpPr>
          <p:nvPr>
            <p:ph type="sldNum" sz="quarter" idx="10"/>
          </p:nvPr>
        </p:nvSpPr>
        <p:spPr/>
        <p:txBody>
          <a:bodyPr/>
          <a:lstStyle/>
          <a:p>
            <a:fld id="{11CD0498-ACA5-D346-B51F-029BD0604963}" type="slidenum">
              <a:rPr lang="en-US" smtClean="0"/>
              <a:t>4</a:t>
            </a:fld>
            <a:endParaRPr lang="en-US"/>
          </a:p>
        </p:txBody>
      </p:sp>
    </p:spTree>
    <p:extLst>
      <p:ext uri="{BB962C8B-B14F-4D97-AF65-F5344CB8AC3E}">
        <p14:creationId xmlns:p14="http://schemas.microsoft.com/office/powerpoint/2010/main" val="407300027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t>To</a:t>
            </a:r>
            <a:r>
              <a:rPr lang="en-CA" baseline="0" dirty="0"/>
              <a:t> investigate whether the ground level discharge was feasible, a CFD model was used to study the phenomenon. </a:t>
            </a:r>
            <a:endParaRPr lang="en-CA" dirty="0"/>
          </a:p>
          <a:p>
            <a:r>
              <a:rPr lang="en-CA" dirty="0"/>
              <a:t>The geometry was setup so that key parameters including</a:t>
            </a:r>
            <a:r>
              <a:rPr lang="en-CA" baseline="0" dirty="0"/>
              <a:t> the angle of the wind direction relative to the buildings could be modelled. The lateral extents of the domain was sized so that the boundary would have limited impact of the flow near the houses. </a:t>
            </a:r>
          </a:p>
          <a:p>
            <a:r>
              <a:rPr lang="en-CA" baseline="0" dirty="0"/>
              <a:t>A small exhaust was placed at center of the canyon facing side of building 1 (shown by the yellow dot). </a:t>
            </a:r>
          </a:p>
          <a:p>
            <a:r>
              <a:rPr lang="en-CA" baseline="0" dirty="0"/>
              <a:t>The building angle relative to the wind could be parametrically varied. An angle of 0 degrees is when the canyon opening was aligned with the vent flow; +90 degrees is when the wind direction is aligned to the vent flow, -90 degrees is when the wind direction opposes the vent flow. </a:t>
            </a:r>
          </a:p>
          <a:p>
            <a:r>
              <a:rPr lang="en-CA" baseline="0" dirty="0"/>
              <a:t>A structured mesh was used with a refinement region located at the building, as shown on the right. </a:t>
            </a:r>
            <a:endParaRPr lang="en-CA" dirty="0"/>
          </a:p>
        </p:txBody>
      </p:sp>
      <p:sp>
        <p:nvSpPr>
          <p:cNvPr id="4" name="Slide Number Placeholder 3"/>
          <p:cNvSpPr>
            <a:spLocks noGrp="1"/>
          </p:cNvSpPr>
          <p:nvPr>
            <p:ph type="sldNum" sz="quarter" idx="10"/>
          </p:nvPr>
        </p:nvSpPr>
        <p:spPr/>
        <p:txBody>
          <a:bodyPr/>
          <a:lstStyle/>
          <a:p>
            <a:fld id="{11CD0498-ACA5-D346-B51F-029BD0604963}" type="slidenum">
              <a:rPr lang="en-US" smtClean="0"/>
              <a:t>5</a:t>
            </a:fld>
            <a:endParaRPr lang="en-US"/>
          </a:p>
        </p:txBody>
      </p:sp>
    </p:spTree>
    <p:extLst>
      <p:ext uri="{BB962C8B-B14F-4D97-AF65-F5344CB8AC3E}">
        <p14:creationId xmlns:p14="http://schemas.microsoft.com/office/powerpoint/2010/main" val="31966151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baseline="0" dirty="0"/>
              <a:t>The atmospheric boundary layer was modelled following the </a:t>
            </a:r>
            <a:r>
              <a:rPr lang="en-CA" baseline="0" dirty="0" err="1"/>
              <a:t>Monin-Obukhov</a:t>
            </a:r>
            <a:r>
              <a:rPr lang="en-CA" baseline="0" dirty="0"/>
              <a:t> similarity theory. This approach required estimates of key parameters including friction velocity, roughness height, ground temperature and </a:t>
            </a:r>
            <a:r>
              <a:rPr lang="en-CA" baseline="0" dirty="0" err="1"/>
              <a:t>Monin-Obukhov</a:t>
            </a:r>
            <a:r>
              <a:rPr lang="en-CA" baseline="0" dirty="0"/>
              <a:t> length; these parameters are estimate for the CRL site from measurements at Perch Lake meteorological station. </a:t>
            </a:r>
          </a:p>
          <a:p>
            <a:r>
              <a:rPr lang="en-CA" baseline="0" dirty="0"/>
              <a:t>The RANS equations were solved with realizable k-epsilon turbulence model</a:t>
            </a:r>
            <a:endParaRPr lang="en-CA" dirty="0"/>
          </a:p>
          <a:p>
            <a:r>
              <a:rPr lang="en-CA" dirty="0"/>
              <a:t>In this study, a passive scalar</a:t>
            </a:r>
            <a:r>
              <a:rPr lang="en-CA" baseline="0" dirty="0"/>
              <a:t> advection diffusion equation was used to model the dispersion of the radon; assuming that the particles are sparsely dispersed from the vent.</a:t>
            </a:r>
          </a:p>
          <a:p>
            <a:r>
              <a:rPr lang="en-CA" baseline="0" dirty="0"/>
              <a:t>The passive scale represents the dilution factor of the radon stream, with a value of 1 at the vent. </a:t>
            </a:r>
          </a:p>
        </p:txBody>
      </p:sp>
      <p:sp>
        <p:nvSpPr>
          <p:cNvPr id="4" name="Slide Number Placeholder 3"/>
          <p:cNvSpPr>
            <a:spLocks noGrp="1"/>
          </p:cNvSpPr>
          <p:nvPr>
            <p:ph type="sldNum" sz="quarter" idx="10"/>
          </p:nvPr>
        </p:nvSpPr>
        <p:spPr/>
        <p:txBody>
          <a:bodyPr/>
          <a:lstStyle/>
          <a:p>
            <a:fld id="{11CD0498-ACA5-D346-B51F-029BD0604963}" type="slidenum">
              <a:rPr lang="en-US" smtClean="0"/>
              <a:t>6</a:t>
            </a:fld>
            <a:endParaRPr lang="en-US"/>
          </a:p>
        </p:txBody>
      </p:sp>
    </p:spTree>
    <p:extLst>
      <p:ext uri="{BB962C8B-B14F-4D97-AF65-F5344CB8AC3E}">
        <p14:creationId xmlns:p14="http://schemas.microsoft.com/office/powerpoint/2010/main" val="204273058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t>The sensitivity of the dispersion to</a:t>
            </a:r>
            <a:r>
              <a:rPr lang="en-CA" baseline="0" dirty="0"/>
              <a:t> a number of different variables were explored. These include the wind direction, wind speed, ventilation rate, seasonality, stability and the size of the building. </a:t>
            </a:r>
          </a:p>
          <a:p>
            <a:endParaRPr lang="en-CA" baseline="0" dirty="0"/>
          </a:p>
          <a:p>
            <a:r>
              <a:rPr lang="en-CA" baseline="0" dirty="0"/>
              <a:t>Upon performing this study, it was discovered that the wind angle had the greatest impact on the dispersion behavior. Therefore, each of the variables were compared at a full range of building angles.</a:t>
            </a:r>
          </a:p>
          <a:p>
            <a:endParaRPr lang="en-CA" baseline="0" dirty="0"/>
          </a:p>
          <a:p>
            <a:r>
              <a:rPr lang="en-CA" baseline="0" dirty="0"/>
              <a:t>Altogether, these tests span over 300 simulations, which shows you just how large an undertaking this project was.</a:t>
            </a:r>
            <a:endParaRPr lang="en-CA" dirty="0"/>
          </a:p>
        </p:txBody>
      </p:sp>
      <p:sp>
        <p:nvSpPr>
          <p:cNvPr id="4" name="Slide Number Placeholder 3"/>
          <p:cNvSpPr>
            <a:spLocks noGrp="1"/>
          </p:cNvSpPr>
          <p:nvPr>
            <p:ph type="sldNum" sz="quarter" idx="10"/>
          </p:nvPr>
        </p:nvSpPr>
        <p:spPr/>
        <p:txBody>
          <a:bodyPr/>
          <a:lstStyle/>
          <a:p>
            <a:fld id="{11CD0498-ACA5-D346-B51F-029BD0604963}" type="slidenum">
              <a:rPr lang="en-US" smtClean="0"/>
              <a:t>7</a:t>
            </a:fld>
            <a:endParaRPr lang="en-US"/>
          </a:p>
        </p:txBody>
      </p:sp>
    </p:spTree>
    <p:extLst>
      <p:ext uri="{BB962C8B-B14F-4D97-AF65-F5344CB8AC3E}">
        <p14:creationId xmlns:p14="http://schemas.microsoft.com/office/powerpoint/2010/main" val="83016661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t>For example,</a:t>
            </a:r>
            <a:r>
              <a:rPr lang="en-CA" baseline="0" dirty="0"/>
              <a:t> atmospheric stability had a key effect on the dispersion behaviour. </a:t>
            </a:r>
          </a:p>
          <a:p>
            <a:endParaRPr lang="en-CA" baseline="0" dirty="0"/>
          </a:p>
          <a:p>
            <a:r>
              <a:rPr lang="en-CA" baseline="0" dirty="0"/>
              <a:t>As shown by the figures to the left, during stable conditions, there was less overall dispersion of the radionuclides.</a:t>
            </a:r>
          </a:p>
          <a:p>
            <a:r>
              <a:rPr lang="en-CA" baseline="0" dirty="0"/>
              <a:t>Moving to the right, towards unstable conditions, the plume expands and disperses as it propagates downstream. Particularly, the summer stable cases show the greatest dispersion footprint.</a:t>
            </a:r>
          </a:p>
          <a:p>
            <a:endParaRPr lang="en-CA" baseline="0" dirty="0"/>
          </a:p>
          <a:p>
            <a:r>
              <a:rPr lang="en-CA" baseline="0" dirty="0"/>
              <a:t>The winter cases present the largest rise in the plume. During winter stable conditions, the radon stream rises significantly due to buoyant forces from the large difference in temperature between the indoor and outdoor air. In contrast, in the summer cases, the rise was minimum and summer stable cases present the highest ground level concentrations within the canyon.</a:t>
            </a:r>
          </a:p>
          <a:p>
            <a:endParaRPr lang="en-CA" baseline="0" dirty="0"/>
          </a:p>
          <a:p>
            <a:r>
              <a:rPr lang="en-CA" baseline="0" dirty="0"/>
              <a:t>Within any season and atmospheric state, the wind direction also affects the exhaust dilution, and the relationship is presented using curves such as those on the right. In this example we look at the building 1 on the top graph and building 2 on the bottom, and consider the surface facing the exhaust, the solid lines, and the surfaces away from the exhaust, dashed lines.  In the example for winter cases, the stable, neutral and unstable states were compared using blue, green and red curves. </a:t>
            </a:r>
          </a:p>
          <a:p>
            <a:endParaRPr lang="en-CA" baseline="0" dirty="0"/>
          </a:p>
          <a:p>
            <a:r>
              <a:rPr lang="en-CA" baseline="0" dirty="0"/>
              <a:t>The effect of the wind direction is prominent, and some relationships can easily be seen. </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CA" baseline="0" dirty="0"/>
              <a:t>For instance, for building 1 non-exhaust facing surfaces, dilution factors are highest at -90 degrees, where the wind blows the vented air against building 1 and immersing it to a larger portion of the radon laden air.</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CA" baseline="0" dirty="0"/>
              <a:t>On the other hand, for building 2, dilution factors are highest at +90  where the wind blows the exhaust toward it.</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CA" baseline="0" dirty="0"/>
              <a:t>Also, if we look at  the building 2, on the bottom right, there is an order of magnitude drop in the dilution factor at an angle of 0 degrees as the radon-laden air is fully purged from the canyon when the canyon opening is aligned with the wind direction.</a:t>
            </a:r>
          </a:p>
          <a:p>
            <a:pPr marL="0" marR="0" lvl="0" indent="0" algn="l" defTabSz="914400" rtl="0" eaLnBrk="1" fontAlgn="auto" latinLnBrk="0" hangingPunct="1">
              <a:lnSpc>
                <a:spcPct val="100000"/>
              </a:lnSpc>
              <a:spcBef>
                <a:spcPts val="0"/>
              </a:spcBef>
              <a:spcAft>
                <a:spcPts val="0"/>
              </a:spcAft>
              <a:buClrTx/>
              <a:buSzTx/>
              <a:buFontTx/>
              <a:buNone/>
              <a:tabLst/>
              <a:defRPr/>
            </a:pPr>
            <a:r>
              <a:rPr lang="en-CA" baseline="0" dirty="0"/>
              <a:t>These are some of the simpler relationship we can see off-hand. However, even for this simple configuration, complex dispersion relationship exist.</a:t>
            </a:r>
          </a:p>
        </p:txBody>
      </p:sp>
      <p:sp>
        <p:nvSpPr>
          <p:cNvPr id="4" name="Slide Number Placeholder 3"/>
          <p:cNvSpPr>
            <a:spLocks noGrp="1"/>
          </p:cNvSpPr>
          <p:nvPr>
            <p:ph type="sldNum" sz="quarter" idx="10"/>
          </p:nvPr>
        </p:nvSpPr>
        <p:spPr/>
        <p:txBody>
          <a:bodyPr/>
          <a:lstStyle/>
          <a:p>
            <a:fld id="{11CD0498-ACA5-D346-B51F-029BD0604963}" type="slidenum">
              <a:rPr lang="en-US" smtClean="0"/>
              <a:t>8</a:t>
            </a:fld>
            <a:endParaRPr lang="en-US"/>
          </a:p>
        </p:txBody>
      </p:sp>
    </p:spTree>
    <p:extLst>
      <p:ext uri="{BB962C8B-B14F-4D97-AF65-F5344CB8AC3E}">
        <p14:creationId xmlns:p14="http://schemas.microsoft.com/office/powerpoint/2010/main" val="107227516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t>Luke, Vlad</a:t>
            </a:r>
            <a:r>
              <a:rPr lang="en-CA" baseline="0" dirty="0"/>
              <a:t> and Kim were also involved with developing a</a:t>
            </a:r>
            <a:r>
              <a:rPr lang="en-CA" sz="1200" b="0" i="0" kern="1200" dirty="0">
                <a:solidFill>
                  <a:schemeClr val="tx1"/>
                </a:solidFill>
                <a:effectLst/>
                <a:latin typeface="+mn-lt"/>
                <a:ea typeface="+mn-ea"/>
                <a:cs typeface="+mn-cs"/>
              </a:rPr>
              <a:t> method for assessing</a:t>
            </a:r>
            <a:r>
              <a:rPr lang="en-CA" sz="1200" b="0" i="0" kern="1200" baseline="0" dirty="0">
                <a:solidFill>
                  <a:schemeClr val="tx1"/>
                </a:solidFill>
                <a:effectLst/>
                <a:latin typeface="+mn-lt"/>
                <a:ea typeface="+mn-ea"/>
                <a:cs typeface="+mn-cs"/>
              </a:rPr>
              <a:t> the</a:t>
            </a:r>
            <a:r>
              <a:rPr lang="en-CA" sz="1200" b="0" i="0" kern="1200" dirty="0">
                <a:solidFill>
                  <a:schemeClr val="tx1"/>
                </a:solidFill>
                <a:effectLst/>
                <a:latin typeface="+mn-lt"/>
                <a:ea typeface="+mn-ea"/>
                <a:cs typeface="+mn-cs"/>
              </a:rPr>
              <a:t> normalized annual average exposures to radon gas near</a:t>
            </a:r>
            <a:r>
              <a:rPr lang="en-CA" sz="1200" b="0" i="0" kern="1200" baseline="0" dirty="0">
                <a:solidFill>
                  <a:schemeClr val="tx1"/>
                </a:solidFill>
                <a:effectLst/>
                <a:latin typeface="+mn-lt"/>
                <a:ea typeface="+mn-ea"/>
                <a:cs typeface="+mn-cs"/>
              </a:rPr>
              <a:t> the residence from AGL discharge</a:t>
            </a:r>
            <a:r>
              <a:rPr lang="en-CA" sz="1200" b="0" i="0" kern="1200" dirty="0">
                <a:solidFill>
                  <a:schemeClr val="tx1"/>
                </a:solidFill>
                <a:effectLst/>
                <a:latin typeface="+mn-lt"/>
                <a:ea typeface="+mn-ea"/>
                <a:cs typeface="+mn-cs"/>
              </a:rPr>
              <a:t>.</a:t>
            </a:r>
          </a:p>
          <a:p>
            <a:endParaRPr lang="en-CA" sz="1200" b="0" i="0" kern="1200" baseline="0" dirty="0">
              <a:solidFill>
                <a:schemeClr val="tx1"/>
              </a:solidFill>
              <a:effectLst/>
              <a:latin typeface="+mn-lt"/>
              <a:ea typeface="+mn-ea"/>
              <a:cs typeface="+mn-cs"/>
            </a:endParaRPr>
          </a:p>
          <a:p>
            <a:r>
              <a:rPr lang="en-CA" baseline="0" dirty="0"/>
              <a:t>This method makes use of the </a:t>
            </a:r>
            <a:r>
              <a:rPr lang="en-CA" sz="1200" baseline="0" dirty="0">
                <a:latin typeface="+mn-lt"/>
              </a:rPr>
              <a:t>triple joint frequency of</a:t>
            </a:r>
            <a:r>
              <a:rPr lang="en-CA" baseline="0" dirty="0"/>
              <a:t> the </a:t>
            </a:r>
            <a:r>
              <a:rPr lang="en-CA" sz="1200" dirty="0">
                <a:latin typeface="+mn-lt"/>
              </a:rPr>
              <a:t>(i) prevailing wind direction, (ii) wind speed categories, and (iii) atmospheric stability categories. [A graphical representation of the joint</a:t>
            </a:r>
            <a:r>
              <a:rPr lang="en-CA" sz="1200" baseline="0" dirty="0">
                <a:latin typeface="+mn-lt"/>
              </a:rPr>
              <a:t> frequencies is shown to the right.</a:t>
            </a:r>
            <a:r>
              <a:rPr lang="en-CA" sz="1200" dirty="0">
                <a:latin typeface="+mn-lt"/>
              </a:rPr>
              <a:t>] [angular sector]</a:t>
            </a:r>
          </a:p>
          <a:p>
            <a:endParaRPr lang="en-CA" sz="1200" dirty="0">
              <a:latin typeface="+mn-lt"/>
            </a:endParaRPr>
          </a:p>
          <a:p>
            <a:r>
              <a:rPr lang="en-CA" sz="1200" dirty="0">
                <a:latin typeface="+mn-lt"/>
              </a:rPr>
              <a:t>This is shown graphically</a:t>
            </a:r>
            <a:r>
              <a:rPr lang="en-CA" sz="1200" baseline="0" dirty="0">
                <a:latin typeface="+mn-lt"/>
              </a:rPr>
              <a:t> on the figure to the right. Bins of stability state (stable, neutral, unstable) and wind speed (calm , </a:t>
            </a:r>
            <a:r>
              <a:rPr lang="en-CA" sz="1200" baseline="0" dirty="0" err="1">
                <a:latin typeface="+mn-lt"/>
              </a:rPr>
              <a:t>reg</a:t>
            </a:r>
            <a:r>
              <a:rPr lang="en-CA" sz="1200" baseline="0" dirty="0">
                <a:latin typeface="+mn-lt"/>
              </a:rPr>
              <a:t>, windy) are stacked for each wind direction in each 15</a:t>
            </a:r>
            <a:r>
              <a:rPr lang="en-CA" sz="1200" baseline="0" dirty="0">
                <a:latin typeface="Calibri" panose="020F0502020204030204" pitchFamily="34" charset="0"/>
                <a:cs typeface="Calibri" panose="020F0502020204030204" pitchFamily="34" charset="0"/>
              </a:rPr>
              <a:t>⁰</a:t>
            </a:r>
            <a:r>
              <a:rPr lang="en-CA" sz="1200" baseline="0" dirty="0">
                <a:latin typeface="+mn-lt"/>
              </a:rPr>
              <a:t> increments.</a:t>
            </a:r>
            <a:endParaRPr lang="en-CA" sz="1200" b="0" i="0" kern="1200" baseline="0" dirty="0">
              <a:solidFill>
                <a:schemeClr val="tx1"/>
              </a:solidFill>
              <a:effectLst/>
              <a:latin typeface="+mn-lt"/>
              <a:ea typeface="+mn-ea"/>
              <a:cs typeface="+mn-cs"/>
            </a:endParaRPr>
          </a:p>
          <a:p>
            <a:endParaRPr lang="en-CA" sz="1200" b="0" i="0" kern="1200" baseline="0" dirty="0">
              <a:solidFill>
                <a:schemeClr val="tx1"/>
              </a:solidFill>
              <a:effectLst/>
              <a:latin typeface="+mn-lt"/>
              <a:ea typeface="+mn-ea"/>
              <a:cs typeface="+mn-cs"/>
            </a:endParaRPr>
          </a:p>
          <a:p>
            <a:r>
              <a:rPr lang="en-CA" sz="1200" b="0" i="0" kern="1200" baseline="0" dirty="0">
                <a:solidFill>
                  <a:schemeClr val="tx1"/>
                </a:solidFill>
                <a:effectLst/>
                <a:latin typeface="+mn-lt"/>
                <a:ea typeface="+mn-ea"/>
                <a:cs typeface="+mn-cs"/>
              </a:rPr>
              <a:t>Here, the total normalized exposure is the sum of the indoor exposure and the outdoor exposure. Each a product of the concentration and the residence time of the receptor at the setting.</a:t>
            </a:r>
            <a:endParaRPr lang="en-CA" baseline="0" dirty="0"/>
          </a:p>
          <a:p>
            <a:endParaRPr lang="en-CA" sz="1200" dirty="0">
              <a:latin typeface="+mn-lt"/>
            </a:endParaRPr>
          </a:p>
          <a:p>
            <a:r>
              <a:rPr lang="en-CA" sz="1200" dirty="0">
                <a:latin typeface="+mn-lt"/>
              </a:rPr>
              <a:t>An</a:t>
            </a:r>
            <a:r>
              <a:rPr lang="en-CA" sz="1200" baseline="0" dirty="0">
                <a:latin typeface="+mn-lt"/>
              </a:rPr>
              <a:t> example is shown to the right. </a:t>
            </a:r>
            <a:r>
              <a:rPr lang="en-CA" baseline="0" dirty="0"/>
              <a:t>The outdoor exposure comprises the weighted sum of the atmospheric dilution factor by each of the triple joint frequency categories.</a:t>
            </a:r>
          </a:p>
          <a:p>
            <a:endParaRPr lang="en-CA" baseline="0" dirty="0"/>
          </a:p>
          <a:p>
            <a:r>
              <a:rPr lang="en-CA" baseline="0" dirty="0"/>
              <a:t>On the other hand, the average indoor concentration comprises the radon laden air infiltrating the house from the vented and non-vented walls, and the background concentration from direct infiltration from the soil. </a:t>
            </a:r>
          </a:p>
        </p:txBody>
      </p:sp>
      <p:sp>
        <p:nvSpPr>
          <p:cNvPr id="4" name="Slide Number Placeholder 3"/>
          <p:cNvSpPr>
            <a:spLocks noGrp="1"/>
          </p:cNvSpPr>
          <p:nvPr>
            <p:ph type="sldNum" sz="quarter" idx="10"/>
          </p:nvPr>
        </p:nvSpPr>
        <p:spPr/>
        <p:txBody>
          <a:bodyPr/>
          <a:lstStyle/>
          <a:p>
            <a:fld id="{11CD0498-ACA5-D346-B51F-029BD0604963}" type="slidenum">
              <a:rPr lang="en-US" smtClean="0"/>
              <a:t>9</a:t>
            </a:fld>
            <a:endParaRPr lang="en-US"/>
          </a:p>
        </p:txBody>
      </p:sp>
    </p:spTree>
    <p:extLst>
      <p:ext uri="{BB962C8B-B14F-4D97-AF65-F5344CB8AC3E}">
        <p14:creationId xmlns:p14="http://schemas.microsoft.com/office/powerpoint/2010/main" val="272699855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 Id="rId5" Type="http://schemas.openxmlformats.org/officeDocument/2006/relationships/image" Target="../media/image6.emf"/><Relationship Id="rId4" Type="http://schemas.openxmlformats.org/officeDocument/2006/relationships/image" Target="../media/image5.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9.tiff"/><Relationship Id="rId2" Type="http://schemas.openxmlformats.org/officeDocument/2006/relationships/image" Target="../media/image8.tiff"/><Relationship Id="rId1" Type="http://schemas.openxmlformats.org/officeDocument/2006/relationships/slideMaster" Target="../slideMasters/slideMaster1.xml"/><Relationship Id="rId5" Type="http://schemas.openxmlformats.org/officeDocument/2006/relationships/image" Target="../media/image2.emf"/><Relationship Id="rId4" Type="http://schemas.openxmlformats.org/officeDocument/2006/relationships/image" Target="../media/image1.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0.jpeg"/><Relationship Id="rId1" Type="http://schemas.openxmlformats.org/officeDocument/2006/relationships/slideMaster" Target="../slideMasters/slideMaster1.xml"/><Relationship Id="rId4" Type="http://schemas.openxmlformats.org/officeDocument/2006/relationships/image" Target="../media/image6.emf"/></Relationships>
</file>

<file path=ppt/slideLayouts/_rels/slideLayout9.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1.png"/><Relationship Id="rId1" Type="http://schemas.openxmlformats.org/officeDocument/2006/relationships/slideMaster" Target="../slideMasters/slideMaster1.xml"/><Relationship Id="rId5" Type="http://schemas.openxmlformats.org/officeDocument/2006/relationships/image" Target="../media/image2.emf"/><Relationship Id="rId4" Type="http://schemas.openxmlformats.org/officeDocument/2006/relationships/image" Target="../media/image12.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Cover">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29D829FF-0403-5948-B9F9-A9AA40034D4D}"/>
              </a:ext>
            </a:extLst>
          </p:cNvPr>
          <p:cNvPicPr>
            <a:picLocks noChangeAspect="1"/>
          </p:cNvPicPr>
          <p:nvPr userDrawn="1"/>
        </p:nvPicPr>
        <p:blipFill>
          <a:blip r:embed="rId2"/>
          <a:srcRect/>
          <a:stretch/>
        </p:blipFill>
        <p:spPr>
          <a:xfrm>
            <a:off x="-43619" y="0"/>
            <a:ext cx="12320516" cy="3237230"/>
          </a:xfrm>
          <a:prstGeom prst="rect">
            <a:avLst/>
          </a:prstGeom>
        </p:spPr>
      </p:pic>
    </p:spTree>
    <p:extLst>
      <p:ext uri="{BB962C8B-B14F-4D97-AF65-F5344CB8AC3E}">
        <p14:creationId xmlns:p14="http://schemas.microsoft.com/office/powerpoint/2010/main" val="208974091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Feature Pag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75D3677-2381-4F6D-96C5-E13E12092E7F}"/>
              </a:ext>
            </a:extLst>
          </p:cNvPr>
          <p:cNvSpPr/>
          <p:nvPr userDrawn="1"/>
        </p:nvSpPr>
        <p:spPr>
          <a:xfrm>
            <a:off x="1536" y="2550922"/>
            <a:ext cx="12192000" cy="4306537"/>
          </a:xfrm>
          <a:prstGeom prst="rect">
            <a:avLst/>
          </a:prstGeom>
          <a:solidFill>
            <a:srgbClr val="2F84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pic>
        <p:nvPicPr>
          <p:cNvPr id="5" name="Picture 4">
            <a:extLst>
              <a:ext uri="{FF2B5EF4-FFF2-40B4-BE49-F238E27FC236}">
                <a16:creationId xmlns:a16="http://schemas.microsoft.com/office/drawing/2014/main" id="{EA266E74-E85B-CC42-969D-23D4CFC98637}"/>
              </a:ext>
            </a:extLst>
          </p:cNvPr>
          <p:cNvPicPr>
            <a:picLocks noChangeAspect="1"/>
          </p:cNvPicPr>
          <p:nvPr userDrawn="1"/>
        </p:nvPicPr>
        <p:blipFill>
          <a:blip r:embed="rId2"/>
          <a:srcRect/>
          <a:stretch/>
        </p:blipFill>
        <p:spPr>
          <a:xfrm>
            <a:off x="1536" y="245645"/>
            <a:ext cx="12188928" cy="5142204"/>
          </a:xfrm>
          <a:prstGeom prst="rect">
            <a:avLst/>
          </a:prstGeom>
        </p:spPr>
      </p:pic>
      <p:sp>
        <p:nvSpPr>
          <p:cNvPr id="16" name="Picture Placeholder 2">
            <a:extLst>
              <a:ext uri="{FF2B5EF4-FFF2-40B4-BE49-F238E27FC236}">
                <a16:creationId xmlns:a16="http://schemas.microsoft.com/office/drawing/2014/main" id="{D4B97813-BCFA-9644-A16F-F6259768BB27}"/>
              </a:ext>
            </a:extLst>
          </p:cNvPr>
          <p:cNvSpPr>
            <a:spLocks noGrp="1"/>
          </p:cNvSpPr>
          <p:nvPr>
            <p:ph type="pic" sz="quarter" idx="10"/>
          </p:nvPr>
        </p:nvSpPr>
        <p:spPr>
          <a:xfrm>
            <a:off x="3594521" y="1275503"/>
            <a:ext cx="4861581" cy="3082488"/>
          </a:xfrm>
          <a:prstGeom prst="rect">
            <a:avLst/>
          </a:prstGeom>
        </p:spPr>
        <p:txBody>
          <a:bodyPr/>
          <a:lstStyle>
            <a:lvl1pPr>
              <a:defRPr>
                <a:latin typeface="F37 Ginger Pro" pitchFamily="2" charset="0"/>
              </a:defRPr>
            </a:lvl1pPr>
          </a:lstStyle>
          <a:p>
            <a:endParaRPr lang="en-US"/>
          </a:p>
        </p:txBody>
      </p:sp>
      <p:sp>
        <p:nvSpPr>
          <p:cNvPr id="18" name="Title Placeholder 1">
            <a:extLst>
              <a:ext uri="{FF2B5EF4-FFF2-40B4-BE49-F238E27FC236}">
                <a16:creationId xmlns:a16="http://schemas.microsoft.com/office/drawing/2014/main" id="{4A44E15A-46A1-D749-9215-D73CBDDF6264}"/>
              </a:ext>
            </a:extLst>
          </p:cNvPr>
          <p:cNvSpPr>
            <a:spLocks noGrp="1"/>
          </p:cNvSpPr>
          <p:nvPr>
            <p:ph type="title"/>
          </p:nvPr>
        </p:nvSpPr>
        <p:spPr>
          <a:xfrm>
            <a:off x="518017" y="351924"/>
            <a:ext cx="11014589" cy="643059"/>
          </a:xfrm>
          <a:prstGeom prst="rect">
            <a:avLst/>
          </a:prstGeom>
        </p:spPr>
        <p:txBody>
          <a:bodyPr vert="horz" lIns="91440" tIns="45720" rIns="91440" bIns="45720" rtlCol="0" anchor="ctr">
            <a:normAutofit/>
          </a:bodyPr>
          <a:lstStyle>
            <a:lvl1pPr algn="ctr">
              <a:defRPr>
                <a:latin typeface="F37 Ginger Pro" pitchFamily="2" charset="0"/>
              </a:defRPr>
            </a:lvl1pPr>
          </a:lstStyle>
          <a:p>
            <a:r>
              <a:rPr lang="en-US" dirty="0"/>
              <a:t>Click to edit Master title style</a:t>
            </a:r>
          </a:p>
        </p:txBody>
      </p:sp>
      <p:sp>
        <p:nvSpPr>
          <p:cNvPr id="19" name="Text Placeholder 4">
            <a:extLst>
              <a:ext uri="{FF2B5EF4-FFF2-40B4-BE49-F238E27FC236}">
                <a16:creationId xmlns:a16="http://schemas.microsoft.com/office/drawing/2014/main" id="{064A5E0A-A133-E248-8FD2-2D9E6B7A84C8}"/>
              </a:ext>
            </a:extLst>
          </p:cNvPr>
          <p:cNvSpPr>
            <a:spLocks noGrp="1"/>
          </p:cNvSpPr>
          <p:nvPr>
            <p:ph type="body" sz="quarter" idx="11"/>
          </p:nvPr>
        </p:nvSpPr>
        <p:spPr>
          <a:xfrm>
            <a:off x="784180" y="4591558"/>
            <a:ext cx="10482262" cy="1476375"/>
          </a:xfrm>
          <a:prstGeom prst="rect">
            <a:avLst/>
          </a:prstGeom>
        </p:spPr>
        <p:txBody>
          <a:bodyPr anchor="ctr"/>
          <a:lstStyle>
            <a:lvl1pPr algn="ctr">
              <a:buNone/>
              <a:defRPr sz="1800">
                <a:solidFill>
                  <a:schemeClr val="bg1"/>
                </a:solidFill>
                <a:latin typeface="+mn-lt"/>
              </a:defRPr>
            </a:lvl1pPr>
          </a:lstStyle>
          <a:p>
            <a:pPr lvl="0"/>
            <a:r>
              <a:rPr lang="en-US" dirty="0"/>
              <a:t>Click to edit Master text styles</a:t>
            </a:r>
          </a:p>
        </p:txBody>
      </p:sp>
      <p:sp>
        <p:nvSpPr>
          <p:cNvPr id="17" name="TextBox 16">
            <a:extLst>
              <a:ext uri="{FF2B5EF4-FFF2-40B4-BE49-F238E27FC236}">
                <a16:creationId xmlns:a16="http://schemas.microsoft.com/office/drawing/2014/main" id="{49ABEEEE-CD67-EE43-836C-4815965A05B0}"/>
              </a:ext>
            </a:extLst>
          </p:cNvPr>
          <p:cNvSpPr txBox="1"/>
          <p:nvPr userDrawn="1"/>
        </p:nvSpPr>
        <p:spPr>
          <a:xfrm>
            <a:off x="11417317" y="6274969"/>
            <a:ext cx="386644" cy="276999"/>
          </a:xfrm>
          <a:prstGeom prst="rect">
            <a:avLst/>
          </a:prstGeom>
          <a:noFill/>
        </p:spPr>
        <p:txBody>
          <a:bodyPr wrap="none" rtlCol="0">
            <a:spAutoFit/>
          </a:bodyPr>
          <a:lstStyle/>
          <a:p>
            <a:fld id="{5D663D93-F62C-1044-9997-E69A8BFD6D25}" type="slidenum">
              <a:rPr lang="en-US" sz="1200" b="0" i="0" smtClean="0">
                <a:solidFill>
                  <a:schemeClr val="bg1"/>
                </a:solidFill>
                <a:latin typeface="F37 Ginger Pro" pitchFamily="2" charset="0"/>
              </a:rPr>
              <a:t>‹#›</a:t>
            </a:fld>
            <a:endParaRPr lang="en-US" sz="1200" b="0" i="0" dirty="0">
              <a:solidFill>
                <a:schemeClr val="bg1"/>
              </a:solidFill>
              <a:latin typeface="F37 Ginger Pro" pitchFamily="2" charset="0"/>
            </a:endParaRPr>
          </a:p>
        </p:txBody>
      </p:sp>
      <p:pic>
        <p:nvPicPr>
          <p:cNvPr id="21" name="Picture 20">
            <a:extLst>
              <a:ext uri="{FF2B5EF4-FFF2-40B4-BE49-F238E27FC236}">
                <a16:creationId xmlns:a16="http://schemas.microsoft.com/office/drawing/2014/main" id="{E1C153D7-4FC5-4444-9548-35C7148289EF}"/>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320068" y="5977065"/>
            <a:ext cx="2600848" cy="780254"/>
          </a:xfrm>
          <a:prstGeom prst="rect">
            <a:avLst/>
          </a:prstGeom>
        </p:spPr>
      </p:pic>
      <p:sp>
        <p:nvSpPr>
          <p:cNvPr id="10" name="Text Placeholder 9">
            <a:extLst>
              <a:ext uri="{FF2B5EF4-FFF2-40B4-BE49-F238E27FC236}">
                <a16:creationId xmlns:a16="http://schemas.microsoft.com/office/drawing/2014/main" id="{FAB7157B-E61A-574B-BAC1-0A91D9859EA9}"/>
              </a:ext>
            </a:extLst>
          </p:cNvPr>
          <p:cNvSpPr txBox="1">
            <a:spLocks/>
          </p:cNvSpPr>
          <p:nvPr userDrawn="1"/>
        </p:nvSpPr>
        <p:spPr>
          <a:xfrm>
            <a:off x="3317381" y="6308525"/>
            <a:ext cx="5557236" cy="202315"/>
          </a:xfrm>
          <a:prstGeom prst="rect">
            <a:avLst/>
          </a:prstGeom>
        </p:spPr>
        <p:txBody>
          <a:bodyPr/>
          <a:lstStyle>
            <a:lvl1pPr marL="228600" indent="-228600" algn="ctr" defTabSz="914400" rtl="0" eaLnBrk="1" latinLnBrk="0" hangingPunct="1">
              <a:lnSpc>
                <a:spcPct val="100000"/>
              </a:lnSpc>
              <a:spcBef>
                <a:spcPts val="1000"/>
              </a:spcBef>
              <a:buFont typeface="Arial" panose="020B0604020202020204" pitchFamily="34" charset="0"/>
              <a:buNone/>
              <a:defRPr sz="900" b="0" i="0" kern="1200">
                <a:solidFill>
                  <a:schemeClr val="bg1">
                    <a:lumMod val="85000"/>
                  </a:schemeClr>
                </a:solidFill>
                <a:latin typeface="F37 Ginger Pro" pitchFamily="2" charset="0"/>
                <a:ea typeface="+mn-ea"/>
                <a:cs typeface="+mn-cs"/>
              </a:defRPr>
            </a:lvl1pPr>
            <a:lvl2pPr marL="685800" indent="-228600" algn="l" defTabSz="914400" rtl="0" eaLnBrk="1" latinLnBrk="0" hangingPunct="1">
              <a:lnSpc>
                <a:spcPct val="100000"/>
              </a:lnSpc>
              <a:spcBef>
                <a:spcPts val="500"/>
              </a:spcBef>
              <a:buFont typeface="Arial" panose="020B0604020202020204" pitchFamily="34" charset="0"/>
              <a:buChar char="•"/>
              <a:defRPr sz="2400" kern="1200">
                <a:solidFill>
                  <a:srgbClr val="434343"/>
                </a:solidFill>
                <a:latin typeface="F37 Ginger Pro" pitchFamily="2" charset="0"/>
                <a:ea typeface="+mn-ea"/>
                <a:cs typeface="+mn-cs"/>
              </a:defRPr>
            </a:lvl2pPr>
            <a:lvl3pPr marL="1143000" indent="-228600" algn="l" defTabSz="914400" rtl="0" eaLnBrk="1" latinLnBrk="0" hangingPunct="1">
              <a:lnSpc>
                <a:spcPct val="100000"/>
              </a:lnSpc>
              <a:spcBef>
                <a:spcPts val="500"/>
              </a:spcBef>
              <a:buFont typeface="Arial" panose="020B0604020202020204" pitchFamily="34" charset="0"/>
              <a:buChar char="•"/>
              <a:defRPr sz="2000" kern="1200">
                <a:solidFill>
                  <a:srgbClr val="434343"/>
                </a:solidFill>
                <a:latin typeface="F37 Ginger Pro" pitchFamily="2" charset="0"/>
                <a:ea typeface="+mn-ea"/>
                <a:cs typeface="+mn-cs"/>
              </a:defRPr>
            </a:lvl3pPr>
            <a:lvl4pPr marL="1600200" indent="-228600" algn="l" defTabSz="914400" rtl="0" eaLnBrk="1" latinLnBrk="0" hangingPunct="1">
              <a:lnSpc>
                <a:spcPct val="100000"/>
              </a:lnSpc>
              <a:spcBef>
                <a:spcPts val="500"/>
              </a:spcBef>
              <a:buFont typeface="Arial" panose="020B0604020202020204" pitchFamily="34" charset="0"/>
              <a:buChar char="•"/>
              <a:defRPr sz="1800" kern="1200">
                <a:solidFill>
                  <a:srgbClr val="434343"/>
                </a:solidFill>
                <a:latin typeface="F37 Ginger Pro" pitchFamily="2" charset="0"/>
                <a:ea typeface="+mn-ea"/>
                <a:cs typeface="+mn-cs"/>
              </a:defRPr>
            </a:lvl4pPr>
            <a:lvl5pPr marL="2057400" indent="-228600" algn="l" defTabSz="914400" rtl="0" eaLnBrk="1" latinLnBrk="0" hangingPunct="1">
              <a:lnSpc>
                <a:spcPct val="100000"/>
              </a:lnSpc>
              <a:spcBef>
                <a:spcPts val="500"/>
              </a:spcBef>
              <a:buFont typeface="Arial" panose="020B0604020202020204" pitchFamily="34" charset="0"/>
              <a:buChar char="•"/>
              <a:defRPr sz="1800" kern="1200">
                <a:solidFill>
                  <a:srgbClr val="434343"/>
                </a:solidFill>
                <a:latin typeface="F37 Ginger Pro"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CA" sz="800" dirty="0"/>
              <a:t>UNRESTRICTED /</a:t>
            </a:r>
            <a:r>
              <a:rPr lang="en-CA" sz="800" baseline="0" dirty="0"/>
              <a:t> ILLIMITE</a:t>
            </a:r>
            <a:endParaRPr lang="en-CA" sz="800" dirty="0"/>
          </a:p>
        </p:txBody>
      </p:sp>
    </p:spTree>
    <p:extLst>
      <p:ext uri="{BB962C8B-B14F-4D97-AF65-F5344CB8AC3E}">
        <p14:creationId xmlns:p14="http://schemas.microsoft.com/office/powerpoint/2010/main" val="377272152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_Slide 1 - General">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2C2557E8-1A4E-F44F-8D31-D9F412E979FD}"/>
              </a:ext>
            </a:extLst>
          </p:cNvPr>
          <p:cNvPicPr>
            <a:picLocks noChangeAspect="1"/>
          </p:cNvPicPr>
          <p:nvPr userDrawn="1"/>
        </p:nvPicPr>
        <p:blipFill>
          <a:blip r:embed="rId2"/>
          <a:srcRect/>
          <a:stretch/>
        </p:blipFill>
        <p:spPr>
          <a:xfrm>
            <a:off x="-43619" y="0"/>
            <a:ext cx="12320516" cy="3237230"/>
          </a:xfrm>
          <a:prstGeom prst="rect">
            <a:avLst/>
          </a:prstGeom>
        </p:spPr>
      </p:pic>
      <p:sp>
        <p:nvSpPr>
          <p:cNvPr id="15" name="TextBox 14">
            <a:extLst>
              <a:ext uri="{FF2B5EF4-FFF2-40B4-BE49-F238E27FC236}">
                <a16:creationId xmlns:a16="http://schemas.microsoft.com/office/drawing/2014/main" id="{FE93B76F-52E0-D145-BC33-A7E36D0A4C95}"/>
              </a:ext>
            </a:extLst>
          </p:cNvPr>
          <p:cNvSpPr txBox="1"/>
          <p:nvPr userDrawn="1"/>
        </p:nvSpPr>
        <p:spPr>
          <a:xfrm>
            <a:off x="11417317" y="6274969"/>
            <a:ext cx="386644" cy="276999"/>
          </a:xfrm>
          <a:prstGeom prst="rect">
            <a:avLst/>
          </a:prstGeom>
          <a:noFill/>
        </p:spPr>
        <p:txBody>
          <a:bodyPr wrap="none" rtlCol="0">
            <a:spAutoFit/>
          </a:bodyPr>
          <a:lstStyle/>
          <a:p>
            <a:fld id="{5D663D93-F62C-1044-9997-E69A8BFD6D25}" type="slidenum">
              <a:rPr lang="en-US" sz="1200" b="0" i="0" smtClean="0">
                <a:solidFill>
                  <a:srgbClr val="C0C2BF"/>
                </a:solidFill>
                <a:latin typeface="F37 Ginger Pro" pitchFamily="2" charset="0"/>
              </a:rPr>
              <a:t>‹#›</a:t>
            </a:fld>
            <a:endParaRPr lang="en-US" sz="1200" b="0" i="0" dirty="0">
              <a:solidFill>
                <a:srgbClr val="C0C2BF"/>
              </a:solidFill>
              <a:latin typeface="F37 Ginger Pro" pitchFamily="2" charset="0"/>
            </a:endParaRPr>
          </a:p>
        </p:txBody>
      </p:sp>
      <p:sp>
        <p:nvSpPr>
          <p:cNvPr id="17" name="Title Placeholder 1">
            <a:extLst>
              <a:ext uri="{FF2B5EF4-FFF2-40B4-BE49-F238E27FC236}">
                <a16:creationId xmlns:a16="http://schemas.microsoft.com/office/drawing/2014/main" id="{891B156B-AC2F-BD4E-93BC-535B61CCC736}"/>
              </a:ext>
            </a:extLst>
          </p:cNvPr>
          <p:cNvSpPr>
            <a:spLocks noGrp="1"/>
          </p:cNvSpPr>
          <p:nvPr>
            <p:ph type="title"/>
          </p:nvPr>
        </p:nvSpPr>
        <p:spPr>
          <a:xfrm>
            <a:off x="388039" y="351924"/>
            <a:ext cx="11014589" cy="643059"/>
          </a:xfrm>
          <a:prstGeom prst="rect">
            <a:avLst/>
          </a:prstGeom>
        </p:spPr>
        <p:txBody>
          <a:bodyPr vert="horz" lIns="91440" tIns="45720" rIns="91440" bIns="45720" rtlCol="0" anchor="ctr">
            <a:normAutofit/>
          </a:bodyPr>
          <a:lstStyle>
            <a:lvl1pPr>
              <a:defRPr>
                <a:latin typeface="F37 Ginger Pro" pitchFamily="2" charset="0"/>
              </a:defRPr>
            </a:lvl1pPr>
          </a:lstStyle>
          <a:p>
            <a:r>
              <a:rPr lang="en-US" dirty="0"/>
              <a:t>Click to edit Master title style</a:t>
            </a:r>
          </a:p>
        </p:txBody>
      </p:sp>
      <p:sp>
        <p:nvSpPr>
          <p:cNvPr id="3" name="Picture Placeholder 2">
            <a:extLst>
              <a:ext uri="{FF2B5EF4-FFF2-40B4-BE49-F238E27FC236}">
                <a16:creationId xmlns:a16="http://schemas.microsoft.com/office/drawing/2014/main" id="{632DD1AE-5F6D-364E-A8BF-5EF38B197E8F}"/>
              </a:ext>
            </a:extLst>
          </p:cNvPr>
          <p:cNvSpPr>
            <a:spLocks noGrp="1"/>
          </p:cNvSpPr>
          <p:nvPr>
            <p:ph type="pic" sz="quarter" idx="15"/>
          </p:nvPr>
        </p:nvSpPr>
        <p:spPr>
          <a:xfrm>
            <a:off x="388039" y="1346907"/>
            <a:ext cx="9369425" cy="4344987"/>
          </a:xfrm>
          <a:prstGeom prst="rect">
            <a:avLst/>
          </a:prstGeom>
        </p:spPr>
        <p:txBody>
          <a:bodyPr/>
          <a:lstStyle>
            <a:lvl1pPr>
              <a:defRPr>
                <a:latin typeface="F37 Ginger Pro" pitchFamily="2" charset="0"/>
              </a:defRPr>
            </a:lvl1pPr>
          </a:lstStyle>
          <a:p>
            <a:endParaRPr lang="en-US"/>
          </a:p>
        </p:txBody>
      </p:sp>
      <p:pic>
        <p:nvPicPr>
          <p:cNvPr id="10" name="Picture 9"/>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293298" y="6043613"/>
            <a:ext cx="2784777" cy="649953"/>
          </a:xfrm>
          <a:prstGeom prst="rect">
            <a:avLst/>
          </a:prstGeom>
        </p:spPr>
      </p:pic>
      <p:sp>
        <p:nvSpPr>
          <p:cNvPr id="8" name="Text Placeholder 9">
            <a:extLst>
              <a:ext uri="{FF2B5EF4-FFF2-40B4-BE49-F238E27FC236}">
                <a16:creationId xmlns:a16="http://schemas.microsoft.com/office/drawing/2014/main" id="{FAB7157B-E61A-574B-BAC1-0A91D9859EA9}"/>
              </a:ext>
            </a:extLst>
          </p:cNvPr>
          <p:cNvSpPr txBox="1">
            <a:spLocks/>
          </p:cNvSpPr>
          <p:nvPr userDrawn="1"/>
        </p:nvSpPr>
        <p:spPr>
          <a:xfrm>
            <a:off x="3317381" y="6308525"/>
            <a:ext cx="5557236" cy="202315"/>
          </a:xfrm>
          <a:prstGeom prst="rect">
            <a:avLst/>
          </a:prstGeom>
        </p:spPr>
        <p:txBody>
          <a:bodyPr/>
          <a:lstStyle>
            <a:lvl1pPr marL="228600" indent="-228600" algn="ctr" defTabSz="914400" rtl="0" eaLnBrk="1" latinLnBrk="0" hangingPunct="1">
              <a:lnSpc>
                <a:spcPct val="100000"/>
              </a:lnSpc>
              <a:spcBef>
                <a:spcPts val="1000"/>
              </a:spcBef>
              <a:buFont typeface="Arial" panose="020B0604020202020204" pitchFamily="34" charset="0"/>
              <a:buNone/>
              <a:defRPr sz="900" b="0" i="0" kern="1200">
                <a:solidFill>
                  <a:schemeClr val="bg1">
                    <a:lumMod val="85000"/>
                  </a:schemeClr>
                </a:solidFill>
                <a:latin typeface="F37 Ginger Pro" pitchFamily="2" charset="0"/>
                <a:ea typeface="+mn-ea"/>
                <a:cs typeface="+mn-cs"/>
              </a:defRPr>
            </a:lvl1pPr>
            <a:lvl2pPr marL="685800" indent="-228600" algn="l" defTabSz="914400" rtl="0" eaLnBrk="1" latinLnBrk="0" hangingPunct="1">
              <a:lnSpc>
                <a:spcPct val="100000"/>
              </a:lnSpc>
              <a:spcBef>
                <a:spcPts val="500"/>
              </a:spcBef>
              <a:buFont typeface="Arial" panose="020B0604020202020204" pitchFamily="34" charset="0"/>
              <a:buChar char="•"/>
              <a:defRPr sz="2400" kern="1200">
                <a:solidFill>
                  <a:srgbClr val="434343"/>
                </a:solidFill>
                <a:latin typeface="F37 Ginger Pro" pitchFamily="2" charset="0"/>
                <a:ea typeface="+mn-ea"/>
                <a:cs typeface="+mn-cs"/>
              </a:defRPr>
            </a:lvl2pPr>
            <a:lvl3pPr marL="1143000" indent="-228600" algn="l" defTabSz="914400" rtl="0" eaLnBrk="1" latinLnBrk="0" hangingPunct="1">
              <a:lnSpc>
                <a:spcPct val="100000"/>
              </a:lnSpc>
              <a:spcBef>
                <a:spcPts val="500"/>
              </a:spcBef>
              <a:buFont typeface="Arial" panose="020B0604020202020204" pitchFamily="34" charset="0"/>
              <a:buChar char="•"/>
              <a:defRPr sz="2000" kern="1200">
                <a:solidFill>
                  <a:srgbClr val="434343"/>
                </a:solidFill>
                <a:latin typeface="F37 Ginger Pro" pitchFamily="2" charset="0"/>
                <a:ea typeface="+mn-ea"/>
                <a:cs typeface="+mn-cs"/>
              </a:defRPr>
            </a:lvl3pPr>
            <a:lvl4pPr marL="1600200" indent="-228600" algn="l" defTabSz="914400" rtl="0" eaLnBrk="1" latinLnBrk="0" hangingPunct="1">
              <a:lnSpc>
                <a:spcPct val="100000"/>
              </a:lnSpc>
              <a:spcBef>
                <a:spcPts val="500"/>
              </a:spcBef>
              <a:buFont typeface="Arial" panose="020B0604020202020204" pitchFamily="34" charset="0"/>
              <a:buChar char="•"/>
              <a:defRPr sz="1800" kern="1200">
                <a:solidFill>
                  <a:srgbClr val="434343"/>
                </a:solidFill>
                <a:latin typeface="F37 Ginger Pro" pitchFamily="2" charset="0"/>
                <a:ea typeface="+mn-ea"/>
                <a:cs typeface="+mn-cs"/>
              </a:defRPr>
            </a:lvl4pPr>
            <a:lvl5pPr marL="2057400" indent="-228600" algn="l" defTabSz="914400" rtl="0" eaLnBrk="1" latinLnBrk="0" hangingPunct="1">
              <a:lnSpc>
                <a:spcPct val="100000"/>
              </a:lnSpc>
              <a:spcBef>
                <a:spcPts val="500"/>
              </a:spcBef>
              <a:buFont typeface="Arial" panose="020B0604020202020204" pitchFamily="34" charset="0"/>
              <a:buChar char="•"/>
              <a:defRPr sz="1800" kern="1200">
                <a:solidFill>
                  <a:srgbClr val="434343"/>
                </a:solidFill>
                <a:latin typeface="F37 Ginger Pro"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CA" sz="800" dirty="0"/>
              <a:t>UNRESTRICTED /</a:t>
            </a:r>
            <a:r>
              <a:rPr lang="en-CA" sz="800" baseline="0" dirty="0"/>
              <a:t> ILLIMITE</a:t>
            </a:r>
            <a:endParaRPr lang="en-CA" sz="800" dirty="0"/>
          </a:p>
        </p:txBody>
      </p:sp>
    </p:spTree>
    <p:extLst>
      <p:ext uri="{BB962C8B-B14F-4D97-AF65-F5344CB8AC3E}">
        <p14:creationId xmlns:p14="http://schemas.microsoft.com/office/powerpoint/2010/main" val="106315553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Slide 1 - General">
    <p:spTree>
      <p:nvGrpSpPr>
        <p:cNvPr id="1" name=""/>
        <p:cNvGrpSpPr/>
        <p:nvPr/>
      </p:nvGrpSpPr>
      <p:grpSpPr>
        <a:xfrm>
          <a:off x="0" y="0"/>
          <a:ext cx="0" cy="0"/>
          <a:chOff x="0" y="0"/>
          <a:chExt cx="0" cy="0"/>
        </a:xfrm>
      </p:grpSpPr>
      <p:pic>
        <p:nvPicPr>
          <p:cNvPr id="20" name="Picture 19">
            <a:extLst>
              <a:ext uri="{FF2B5EF4-FFF2-40B4-BE49-F238E27FC236}">
                <a16:creationId xmlns:a16="http://schemas.microsoft.com/office/drawing/2014/main" id="{42617C2E-1184-2F43-9862-43E1D64DA5B0}"/>
              </a:ext>
            </a:extLst>
          </p:cNvPr>
          <p:cNvPicPr>
            <a:picLocks noChangeAspect="1"/>
          </p:cNvPicPr>
          <p:nvPr userDrawn="1"/>
        </p:nvPicPr>
        <p:blipFill>
          <a:blip r:embed="rId2"/>
          <a:srcRect/>
          <a:stretch/>
        </p:blipFill>
        <p:spPr>
          <a:xfrm>
            <a:off x="-43619" y="0"/>
            <a:ext cx="12320516" cy="3237230"/>
          </a:xfrm>
          <a:prstGeom prst="rect">
            <a:avLst/>
          </a:prstGeom>
        </p:spPr>
      </p:pic>
      <p:sp>
        <p:nvSpPr>
          <p:cNvPr id="15" name="TextBox 14">
            <a:extLst>
              <a:ext uri="{FF2B5EF4-FFF2-40B4-BE49-F238E27FC236}">
                <a16:creationId xmlns:a16="http://schemas.microsoft.com/office/drawing/2014/main" id="{FE93B76F-52E0-D145-BC33-A7E36D0A4C95}"/>
              </a:ext>
            </a:extLst>
          </p:cNvPr>
          <p:cNvSpPr txBox="1"/>
          <p:nvPr userDrawn="1"/>
        </p:nvSpPr>
        <p:spPr>
          <a:xfrm>
            <a:off x="11417317" y="6274969"/>
            <a:ext cx="386644" cy="276999"/>
          </a:xfrm>
          <a:prstGeom prst="rect">
            <a:avLst/>
          </a:prstGeom>
          <a:noFill/>
        </p:spPr>
        <p:txBody>
          <a:bodyPr wrap="none" rtlCol="0">
            <a:spAutoFit/>
          </a:bodyPr>
          <a:lstStyle/>
          <a:p>
            <a:fld id="{5D663D93-F62C-1044-9997-E69A8BFD6D25}" type="slidenum">
              <a:rPr lang="en-US" sz="1200" b="0" i="0" smtClean="0">
                <a:solidFill>
                  <a:srgbClr val="C0C2BF"/>
                </a:solidFill>
                <a:latin typeface="F37 Ginger Pro" pitchFamily="2" charset="0"/>
              </a:rPr>
              <a:t>‹#›</a:t>
            </a:fld>
            <a:endParaRPr lang="en-US" sz="1200" b="0" i="0" dirty="0">
              <a:solidFill>
                <a:srgbClr val="C0C2BF"/>
              </a:solidFill>
              <a:latin typeface="F37 Ginger Pro" pitchFamily="2" charset="0"/>
            </a:endParaRPr>
          </a:p>
        </p:txBody>
      </p:sp>
      <p:sp>
        <p:nvSpPr>
          <p:cNvPr id="18" name="Text Placeholder 2">
            <a:extLst>
              <a:ext uri="{FF2B5EF4-FFF2-40B4-BE49-F238E27FC236}">
                <a16:creationId xmlns:a16="http://schemas.microsoft.com/office/drawing/2014/main" id="{C175B911-3430-5941-B039-CB17254AC278}"/>
              </a:ext>
            </a:extLst>
          </p:cNvPr>
          <p:cNvSpPr>
            <a:spLocks noGrp="1"/>
          </p:cNvSpPr>
          <p:nvPr>
            <p:ph type="body" sz="quarter" idx="11"/>
          </p:nvPr>
        </p:nvSpPr>
        <p:spPr>
          <a:xfrm>
            <a:off x="521853" y="439741"/>
            <a:ext cx="10785475" cy="690563"/>
          </a:xfrm>
          <a:prstGeom prst="rect">
            <a:avLst/>
          </a:prstGeom>
        </p:spPr>
        <p:txBody>
          <a:bodyPr/>
          <a:lstStyle>
            <a:lvl1pPr algn="ctr">
              <a:buNone/>
              <a:defRPr>
                <a:solidFill>
                  <a:srgbClr val="2F84E4"/>
                </a:solidFill>
                <a:latin typeface="F37 Ginger Pro" pitchFamily="2" charset="0"/>
              </a:defRPr>
            </a:lvl1pPr>
            <a:lvl2pPr algn="ctr">
              <a:buNone/>
              <a:defRPr/>
            </a:lvl2pPr>
            <a:lvl3pPr algn="ctr">
              <a:buNone/>
              <a:defRPr/>
            </a:lvl3pPr>
            <a:lvl4pPr algn="ctr">
              <a:buNone/>
              <a:defRPr/>
            </a:lvl4pPr>
            <a:lvl5pPr algn="ctr">
              <a:buNone/>
              <a:defRPr/>
            </a:lvl5pPr>
          </a:lstStyle>
          <a:p>
            <a:pPr lvl="0"/>
            <a:r>
              <a:rPr lang="en-US" dirty="0"/>
              <a:t>Click to edit Master text styles</a:t>
            </a:r>
          </a:p>
        </p:txBody>
      </p:sp>
      <p:pic>
        <p:nvPicPr>
          <p:cNvPr id="6" name="Picture 5">
            <a:extLst>
              <a:ext uri="{FF2B5EF4-FFF2-40B4-BE49-F238E27FC236}">
                <a16:creationId xmlns:a16="http://schemas.microsoft.com/office/drawing/2014/main" id="{B2CB5A2E-9180-5B45-A739-4BC52E7C26E9}"/>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3272406" y="1498266"/>
            <a:ext cx="5841028" cy="4810259"/>
          </a:xfrm>
          <a:prstGeom prst="rect">
            <a:avLst/>
          </a:prstGeom>
        </p:spPr>
      </p:pic>
      <p:sp>
        <p:nvSpPr>
          <p:cNvPr id="11" name="Text Placeholder 13">
            <a:extLst>
              <a:ext uri="{FF2B5EF4-FFF2-40B4-BE49-F238E27FC236}">
                <a16:creationId xmlns:a16="http://schemas.microsoft.com/office/drawing/2014/main" id="{258D09B8-86A9-0549-AE4E-C88DEB030243}"/>
              </a:ext>
            </a:extLst>
          </p:cNvPr>
          <p:cNvSpPr>
            <a:spLocks noGrp="1"/>
          </p:cNvSpPr>
          <p:nvPr>
            <p:ph type="body" sz="quarter" idx="15" hasCustomPrompt="1"/>
          </p:nvPr>
        </p:nvSpPr>
        <p:spPr>
          <a:xfrm>
            <a:off x="518301" y="1735465"/>
            <a:ext cx="2600848" cy="4268747"/>
          </a:xfrm>
          <a:prstGeom prst="rect">
            <a:avLst/>
          </a:prstGeom>
        </p:spPr>
        <p:txBody>
          <a:bodyPr/>
          <a:lstStyle>
            <a:lvl1pPr marL="0" algn="l">
              <a:lnSpc>
                <a:spcPct val="100000"/>
              </a:lnSpc>
              <a:buFont typeface="Arial" panose="020B0604020202020204" pitchFamily="34" charset="0"/>
              <a:buChar char="•"/>
              <a:defRPr sz="1800">
                <a:solidFill>
                  <a:srgbClr val="434343"/>
                </a:solidFill>
                <a:latin typeface="+mn-lt"/>
              </a:defRPr>
            </a:lvl1pPr>
            <a:lvl2pPr>
              <a:buNone/>
              <a:defRPr sz="2000">
                <a:solidFill>
                  <a:srgbClr val="777778"/>
                </a:solidFill>
              </a:defRPr>
            </a:lvl2pPr>
            <a:lvl3pPr>
              <a:buNone/>
              <a:defRPr>
                <a:solidFill>
                  <a:srgbClr val="777778"/>
                </a:solidFill>
              </a:defRPr>
            </a:lvl3pPr>
            <a:lvl4pPr>
              <a:buNone/>
              <a:defRPr>
                <a:solidFill>
                  <a:srgbClr val="777778"/>
                </a:solidFill>
              </a:defRPr>
            </a:lvl4pPr>
            <a:lvl5pPr>
              <a:buNone/>
              <a:defRPr>
                <a:solidFill>
                  <a:srgbClr val="777778"/>
                </a:solidFill>
              </a:defRPr>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Curabitur</a:t>
            </a:r>
            <a:r>
              <a:rPr lang="en-US" dirty="0"/>
              <a:t> </a:t>
            </a:r>
            <a:r>
              <a:rPr lang="en-US" dirty="0" err="1"/>
              <a:t>quis</a:t>
            </a:r>
            <a:r>
              <a:rPr lang="en-US" dirty="0"/>
              <a:t> </a:t>
            </a:r>
            <a:r>
              <a:rPr lang="en-US" dirty="0" err="1"/>
              <a:t>odio</a:t>
            </a:r>
            <a:r>
              <a:rPr lang="en-US" dirty="0"/>
              <a:t> id </a:t>
            </a:r>
            <a:r>
              <a:rPr lang="en-US" dirty="0" err="1"/>
              <a:t>nulla</a:t>
            </a:r>
            <a:r>
              <a:rPr lang="en-US" dirty="0"/>
              <a:t> gravida </a:t>
            </a:r>
            <a:r>
              <a:rPr lang="en-US" dirty="0" err="1"/>
              <a:t>tristique</a:t>
            </a:r>
            <a:r>
              <a:rPr lang="en-US" dirty="0"/>
              <a:t> </a:t>
            </a:r>
            <a:r>
              <a:rPr lang="en-US" dirty="0" err="1"/>
              <a:t>eget</a:t>
            </a:r>
            <a:r>
              <a:rPr lang="en-US" dirty="0"/>
              <a:t> at sem.</a:t>
            </a:r>
          </a:p>
          <a:p>
            <a:pPr lvl="0"/>
            <a:endParaRPr lang="en-US" dirty="0"/>
          </a:p>
          <a:p>
            <a:pPr lvl="0"/>
            <a:r>
              <a:rPr lang="en-US" dirty="0" err="1"/>
              <a:t>Aliquam</a:t>
            </a:r>
            <a:r>
              <a:rPr lang="en-US" dirty="0"/>
              <a:t> </a:t>
            </a:r>
            <a:r>
              <a:rPr lang="en-US" dirty="0" err="1"/>
              <a:t>nec</a:t>
            </a:r>
            <a:r>
              <a:rPr lang="en-US" dirty="0"/>
              <a:t> </a:t>
            </a:r>
            <a:r>
              <a:rPr lang="en-US" dirty="0" err="1"/>
              <a:t>turpis</a:t>
            </a:r>
            <a:r>
              <a:rPr lang="en-US" dirty="0"/>
              <a:t> et </a:t>
            </a:r>
            <a:r>
              <a:rPr lang="en-US" dirty="0" err="1"/>
              <a:t>nunc</a:t>
            </a:r>
            <a:r>
              <a:rPr lang="en-US" dirty="0"/>
              <a:t> </a:t>
            </a:r>
            <a:r>
              <a:rPr lang="en-US" dirty="0" err="1"/>
              <a:t>imperdiet</a:t>
            </a:r>
            <a:r>
              <a:rPr lang="en-US" dirty="0"/>
              <a:t> </a:t>
            </a:r>
            <a:r>
              <a:rPr lang="en-US" dirty="0" err="1"/>
              <a:t>accumsan</a:t>
            </a:r>
            <a:r>
              <a:rPr lang="en-US" dirty="0"/>
              <a:t> a in </a:t>
            </a:r>
            <a:r>
              <a:rPr lang="en-US" dirty="0" err="1"/>
              <a:t>quam</a:t>
            </a:r>
            <a:r>
              <a:rPr lang="en-US" dirty="0"/>
              <a:t>. </a:t>
            </a:r>
            <a:r>
              <a:rPr lang="en-US" dirty="0" err="1"/>
              <a:t>Aliquam</a:t>
            </a:r>
            <a:r>
              <a:rPr lang="en-US" dirty="0"/>
              <a:t> </a:t>
            </a:r>
            <a:r>
              <a:rPr lang="en-US" dirty="0" err="1"/>
              <a:t>efficitur</a:t>
            </a:r>
            <a:r>
              <a:rPr lang="en-US" dirty="0"/>
              <a:t> ligula non eros </a:t>
            </a:r>
            <a:r>
              <a:rPr lang="en-US" dirty="0" err="1"/>
              <a:t>viverra</a:t>
            </a:r>
            <a:r>
              <a:rPr lang="en-US" dirty="0"/>
              <a:t> </a:t>
            </a:r>
            <a:r>
              <a:rPr lang="en-US" dirty="0" err="1"/>
              <a:t>consequat</a:t>
            </a:r>
            <a:endParaRPr lang="en-US" dirty="0"/>
          </a:p>
          <a:p>
            <a:pPr lvl="0"/>
            <a:endParaRPr lang="en-US" dirty="0"/>
          </a:p>
        </p:txBody>
      </p:sp>
      <p:sp>
        <p:nvSpPr>
          <p:cNvPr id="12" name="Text Placeholder 13">
            <a:extLst>
              <a:ext uri="{FF2B5EF4-FFF2-40B4-BE49-F238E27FC236}">
                <a16:creationId xmlns:a16="http://schemas.microsoft.com/office/drawing/2014/main" id="{49B8D10F-B0CA-7E47-B43C-0B1F1EED95CB}"/>
              </a:ext>
            </a:extLst>
          </p:cNvPr>
          <p:cNvSpPr>
            <a:spLocks noGrp="1"/>
          </p:cNvSpPr>
          <p:nvPr>
            <p:ph type="body" sz="quarter" idx="16" hasCustomPrompt="1"/>
          </p:nvPr>
        </p:nvSpPr>
        <p:spPr>
          <a:xfrm>
            <a:off x="9188168" y="1735465"/>
            <a:ext cx="2600848" cy="4268747"/>
          </a:xfrm>
          <a:prstGeom prst="rect">
            <a:avLst/>
          </a:prstGeom>
        </p:spPr>
        <p:txBody>
          <a:bodyPr/>
          <a:lstStyle>
            <a:lvl1pPr marL="0" algn="l">
              <a:lnSpc>
                <a:spcPct val="100000"/>
              </a:lnSpc>
              <a:buFont typeface="Arial" panose="020B0604020202020204" pitchFamily="34" charset="0"/>
              <a:buChar char="•"/>
              <a:defRPr sz="1800">
                <a:solidFill>
                  <a:srgbClr val="434343"/>
                </a:solidFill>
                <a:latin typeface="+mn-lt"/>
              </a:defRPr>
            </a:lvl1pPr>
            <a:lvl2pPr>
              <a:buNone/>
              <a:defRPr sz="2000">
                <a:solidFill>
                  <a:srgbClr val="777778"/>
                </a:solidFill>
              </a:defRPr>
            </a:lvl2pPr>
            <a:lvl3pPr>
              <a:buNone/>
              <a:defRPr>
                <a:solidFill>
                  <a:srgbClr val="777778"/>
                </a:solidFill>
              </a:defRPr>
            </a:lvl3pPr>
            <a:lvl4pPr>
              <a:buNone/>
              <a:defRPr>
                <a:solidFill>
                  <a:srgbClr val="777778"/>
                </a:solidFill>
              </a:defRPr>
            </a:lvl4pPr>
            <a:lvl5pPr>
              <a:buNone/>
              <a:defRPr>
                <a:solidFill>
                  <a:srgbClr val="777778"/>
                </a:solidFill>
              </a:defRPr>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Curabitur</a:t>
            </a:r>
            <a:r>
              <a:rPr lang="en-US" dirty="0"/>
              <a:t> </a:t>
            </a:r>
            <a:r>
              <a:rPr lang="en-US" dirty="0" err="1"/>
              <a:t>quis</a:t>
            </a:r>
            <a:r>
              <a:rPr lang="en-US" dirty="0"/>
              <a:t> </a:t>
            </a:r>
            <a:r>
              <a:rPr lang="en-US" dirty="0" err="1"/>
              <a:t>odio</a:t>
            </a:r>
            <a:r>
              <a:rPr lang="en-US" dirty="0"/>
              <a:t> id </a:t>
            </a:r>
            <a:r>
              <a:rPr lang="en-US" dirty="0" err="1"/>
              <a:t>nulla</a:t>
            </a:r>
            <a:r>
              <a:rPr lang="en-US" dirty="0"/>
              <a:t> gravida </a:t>
            </a:r>
            <a:r>
              <a:rPr lang="en-US" dirty="0" err="1"/>
              <a:t>tristique</a:t>
            </a:r>
            <a:r>
              <a:rPr lang="en-US" dirty="0"/>
              <a:t> </a:t>
            </a:r>
            <a:r>
              <a:rPr lang="en-US" dirty="0" err="1"/>
              <a:t>eget</a:t>
            </a:r>
            <a:r>
              <a:rPr lang="en-US" dirty="0"/>
              <a:t> at sem.</a:t>
            </a:r>
          </a:p>
          <a:p>
            <a:pPr lvl="0"/>
            <a:endParaRPr lang="en-US" dirty="0"/>
          </a:p>
          <a:p>
            <a:pPr lvl="0"/>
            <a:r>
              <a:rPr lang="en-US" dirty="0" err="1"/>
              <a:t>Aliquam</a:t>
            </a:r>
            <a:r>
              <a:rPr lang="en-US" dirty="0"/>
              <a:t> </a:t>
            </a:r>
            <a:r>
              <a:rPr lang="en-US" dirty="0" err="1"/>
              <a:t>nec</a:t>
            </a:r>
            <a:r>
              <a:rPr lang="en-US" dirty="0"/>
              <a:t> </a:t>
            </a:r>
            <a:r>
              <a:rPr lang="en-US" dirty="0" err="1"/>
              <a:t>turpis</a:t>
            </a:r>
            <a:r>
              <a:rPr lang="en-US" dirty="0"/>
              <a:t> et </a:t>
            </a:r>
            <a:r>
              <a:rPr lang="en-US" dirty="0" err="1"/>
              <a:t>nunc</a:t>
            </a:r>
            <a:r>
              <a:rPr lang="en-US" dirty="0"/>
              <a:t> </a:t>
            </a:r>
            <a:r>
              <a:rPr lang="en-US" dirty="0" err="1"/>
              <a:t>imperdiet</a:t>
            </a:r>
            <a:r>
              <a:rPr lang="en-US" dirty="0"/>
              <a:t> </a:t>
            </a:r>
            <a:r>
              <a:rPr lang="en-US" dirty="0" err="1"/>
              <a:t>accumsan</a:t>
            </a:r>
            <a:r>
              <a:rPr lang="en-US" dirty="0"/>
              <a:t> a in </a:t>
            </a:r>
            <a:r>
              <a:rPr lang="en-US" dirty="0" err="1"/>
              <a:t>quam</a:t>
            </a:r>
            <a:r>
              <a:rPr lang="en-US" dirty="0"/>
              <a:t>. </a:t>
            </a:r>
            <a:r>
              <a:rPr lang="en-US" dirty="0" err="1"/>
              <a:t>Aliquam</a:t>
            </a:r>
            <a:r>
              <a:rPr lang="en-US" dirty="0"/>
              <a:t> </a:t>
            </a:r>
            <a:r>
              <a:rPr lang="en-US" dirty="0" err="1"/>
              <a:t>efficitur</a:t>
            </a:r>
            <a:r>
              <a:rPr lang="en-US" dirty="0"/>
              <a:t> ligula non eros </a:t>
            </a:r>
            <a:r>
              <a:rPr lang="en-US" dirty="0" err="1"/>
              <a:t>viverra</a:t>
            </a:r>
            <a:r>
              <a:rPr lang="en-US" dirty="0"/>
              <a:t> </a:t>
            </a:r>
            <a:r>
              <a:rPr lang="en-US" dirty="0" err="1"/>
              <a:t>consequat</a:t>
            </a:r>
            <a:endParaRPr lang="en-US" dirty="0"/>
          </a:p>
          <a:p>
            <a:pPr lvl="0"/>
            <a:endParaRPr lang="en-US" dirty="0"/>
          </a:p>
        </p:txBody>
      </p:sp>
      <p:pic>
        <p:nvPicPr>
          <p:cNvPr id="13" name="Picture 12"/>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293298" y="6043613"/>
            <a:ext cx="2784777" cy="649953"/>
          </a:xfrm>
          <a:prstGeom prst="rect">
            <a:avLst/>
          </a:prstGeom>
        </p:spPr>
      </p:pic>
      <p:sp>
        <p:nvSpPr>
          <p:cNvPr id="14" name="Text Placeholder 9">
            <a:extLst>
              <a:ext uri="{FF2B5EF4-FFF2-40B4-BE49-F238E27FC236}">
                <a16:creationId xmlns:a16="http://schemas.microsoft.com/office/drawing/2014/main" id="{FAB7157B-E61A-574B-BAC1-0A91D9859EA9}"/>
              </a:ext>
            </a:extLst>
          </p:cNvPr>
          <p:cNvSpPr txBox="1">
            <a:spLocks/>
          </p:cNvSpPr>
          <p:nvPr userDrawn="1"/>
        </p:nvSpPr>
        <p:spPr>
          <a:xfrm>
            <a:off x="3317381" y="6308525"/>
            <a:ext cx="5557236" cy="202315"/>
          </a:xfrm>
          <a:prstGeom prst="rect">
            <a:avLst/>
          </a:prstGeom>
        </p:spPr>
        <p:txBody>
          <a:bodyPr/>
          <a:lstStyle>
            <a:lvl1pPr marL="228600" indent="-228600" algn="ctr" defTabSz="914400" rtl="0" eaLnBrk="1" latinLnBrk="0" hangingPunct="1">
              <a:lnSpc>
                <a:spcPct val="100000"/>
              </a:lnSpc>
              <a:spcBef>
                <a:spcPts val="1000"/>
              </a:spcBef>
              <a:buFont typeface="Arial" panose="020B0604020202020204" pitchFamily="34" charset="0"/>
              <a:buNone/>
              <a:defRPr sz="900" b="0" i="0" kern="1200">
                <a:solidFill>
                  <a:schemeClr val="bg1">
                    <a:lumMod val="85000"/>
                  </a:schemeClr>
                </a:solidFill>
                <a:latin typeface="F37 Ginger Pro" pitchFamily="2" charset="0"/>
                <a:ea typeface="+mn-ea"/>
                <a:cs typeface="+mn-cs"/>
              </a:defRPr>
            </a:lvl1pPr>
            <a:lvl2pPr marL="685800" indent="-228600" algn="l" defTabSz="914400" rtl="0" eaLnBrk="1" latinLnBrk="0" hangingPunct="1">
              <a:lnSpc>
                <a:spcPct val="100000"/>
              </a:lnSpc>
              <a:spcBef>
                <a:spcPts val="500"/>
              </a:spcBef>
              <a:buFont typeface="Arial" panose="020B0604020202020204" pitchFamily="34" charset="0"/>
              <a:buChar char="•"/>
              <a:defRPr sz="2400" kern="1200">
                <a:solidFill>
                  <a:srgbClr val="434343"/>
                </a:solidFill>
                <a:latin typeface="F37 Ginger Pro" pitchFamily="2" charset="0"/>
                <a:ea typeface="+mn-ea"/>
                <a:cs typeface="+mn-cs"/>
              </a:defRPr>
            </a:lvl2pPr>
            <a:lvl3pPr marL="1143000" indent="-228600" algn="l" defTabSz="914400" rtl="0" eaLnBrk="1" latinLnBrk="0" hangingPunct="1">
              <a:lnSpc>
                <a:spcPct val="100000"/>
              </a:lnSpc>
              <a:spcBef>
                <a:spcPts val="500"/>
              </a:spcBef>
              <a:buFont typeface="Arial" panose="020B0604020202020204" pitchFamily="34" charset="0"/>
              <a:buChar char="•"/>
              <a:defRPr sz="2000" kern="1200">
                <a:solidFill>
                  <a:srgbClr val="434343"/>
                </a:solidFill>
                <a:latin typeface="F37 Ginger Pro" pitchFamily="2" charset="0"/>
                <a:ea typeface="+mn-ea"/>
                <a:cs typeface="+mn-cs"/>
              </a:defRPr>
            </a:lvl3pPr>
            <a:lvl4pPr marL="1600200" indent="-228600" algn="l" defTabSz="914400" rtl="0" eaLnBrk="1" latinLnBrk="0" hangingPunct="1">
              <a:lnSpc>
                <a:spcPct val="100000"/>
              </a:lnSpc>
              <a:spcBef>
                <a:spcPts val="500"/>
              </a:spcBef>
              <a:buFont typeface="Arial" panose="020B0604020202020204" pitchFamily="34" charset="0"/>
              <a:buChar char="•"/>
              <a:defRPr sz="1800" kern="1200">
                <a:solidFill>
                  <a:srgbClr val="434343"/>
                </a:solidFill>
                <a:latin typeface="F37 Ginger Pro" pitchFamily="2" charset="0"/>
                <a:ea typeface="+mn-ea"/>
                <a:cs typeface="+mn-cs"/>
              </a:defRPr>
            </a:lvl4pPr>
            <a:lvl5pPr marL="2057400" indent="-228600" algn="l" defTabSz="914400" rtl="0" eaLnBrk="1" latinLnBrk="0" hangingPunct="1">
              <a:lnSpc>
                <a:spcPct val="100000"/>
              </a:lnSpc>
              <a:spcBef>
                <a:spcPts val="500"/>
              </a:spcBef>
              <a:buFont typeface="Arial" panose="020B0604020202020204" pitchFamily="34" charset="0"/>
              <a:buChar char="•"/>
              <a:defRPr sz="1800" kern="1200">
                <a:solidFill>
                  <a:srgbClr val="434343"/>
                </a:solidFill>
                <a:latin typeface="F37 Ginger Pro"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CA" sz="800" dirty="0"/>
              <a:t>UNRESTRICTED /</a:t>
            </a:r>
            <a:r>
              <a:rPr lang="en-CA" sz="800" baseline="0" dirty="0"/>
              <a:t> ILLIMITE</a:t>
            </a:r>
            <a:endParaRPr lang="en-CA" sz="800" dirty="0"/>
          </a:p>
        </p:txBody>
      </p:sp>
    </p:spTree>
    <p:extLst>
      <p:ext uri="{BB962C8B-B14F-4D97-AF65-F5344CB8AC3E}">
        <p14:creationId xmlns:p14="http://schemas.microsoft.com/office/powerpoint/2010/main" val="226367222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hart 1A">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1E653FC7-1899-9349-941A-5C65E1E67057}"/>
              </a:ext>
            </a:extLst>
          </p:cNvPr>
          <p:cNvPicPr>
            <a:picLocks noChangeAspect="1"/>
          </p:cNvPicPr>
          <p:nvPr userDrawn="1"/>
        </p:nvPicPr>
        <p:blipFill>
          <a:blip r:embed="rId2"/>
          <a:srcRect/>
          <a:stretch/>
        </p:blipFill>
        <p:spPr>
          <a:xfrm>
            <a:off x="-43619" y="0"/>
            <a:ext cx="12320516" cy="3237230"/>
          </a:xfrm>
          <a:prstGeom prst="rect">
            <a:avLst/>
          </a:prstGeom>
        </p:spPr>
      </p:pic>
      <p:sp>
        <p:nvSpPr>
          <p:cNvPr id="9" name="TextBox 8">
            <a:extLst>
              <a:ext uri="{FF2B5EF4-FFF2-40B4-BE49-F238E27FC236}">
                <a16:creationId xmlns:a16="http://schemas.microsoft.com/office/drawing/2014/main" id="{C492FA7E-66F3-F143-B588-E3CE3AAD95D1}"/>
              </a:ext>
            </a:extLst>
          </p:cNvPr>
          <p:cNvSpPr txBox="1"/>
          <p:nvPr userDrawn="1"/>
        </p:nvSpPr>
        <p:spPr>
          <a:xfrm>
            <a:off x="11417317" y="6274969"/>
            <a:ext cx="386644" cy="276999"/>
          </a:xfrm>
          <a:prstGeom prst="rect">
            <a:avLst/>
          </a:prstGeom>
          <a:noFill/>
        </p:spPr>
        <p:txBody>
          <a:bodyPr wrap="none" rtlCol="0">
            <a:spAutoFit/>
          </a:bodyPr>
          <a:lstStyle/>
          <a:p>
            <a:fld id="{5D663D93-F62C-1044-9997-E69A8BFD6D25}" type="slidenum">
              <a:rPr lang="en-US" sz="1200" b="0" i="0" smtClean="0">
                <a:solidFill>
                  <a:srgbClr val="C0C2BF"/>
                </a:solidFill>
                <a:latin typeface="F37 Ginger Pro" pitchFamily="2" charset="0"/>
              </a:rPr>
              <a:t>‹#›</a:t>
            </a:fld>
            <a:endParaRPr lang="en-US" sz="1200" b="0" i="0" dirty="0">
              <a:solidFill>
                <a:srgbClr val="C0C2BF"/>
              </a:solidFill>
              <a:latin typeface="F37 Ginger Pro" pitchFamily="2" charset="0"/>
            </a:endParaRPr>
          </a:p>
        </p:txBody>
      </p:sp>
      <p:sp>
        <p:nvSpPr>
          <p:cNvPr id="16" name="Title Placeholder 1">
            <a:extLst>
              <a:ext uri="{FF2B5EF4-FFF2-40B4-BE49-F238E27FC236}">
                <a16:creationId xmlns:a16="http://schemas.microsoft.com/office/drawing/2014/main" id="{A76F5A57-D369-6D49-981B-B18BB0154335}"/>
              </a:ext>
            </a:extLst>
          </p:cNvPr>
          <p:cNvSpPr>
            <a:spLocks noGrp="1"/>
          </p:cNvSpPr>
          <p:nvPr>
            <p:ph type="title"/>
          </p:nvPr>
        </p:nvSpPr>
        <p:spPr>
          <a:xfrm>
            <a:off x="388039" y="351924"/>
            <a:ext cx="11014589" cy="643059"/>
          </a:xfrm>
          <a:prstGeom prst="rect">
            <a:avLst/>
          </a:prstGeom>
        </p:spPr>
        <p:txBody>
          <a:bodyPr vert="horz" lIns="91440" tIns="45720" rIns="91440" bIns="45720" rtlCol="0" anchor="ctr">
            <a:normAutofit/>
          </a:bodyPr>
          <a:lstStyle>
            <a:lvl1pPr>
              <a:defRPr>
                <a:latin typeface="F37 Ginger Pro" pitchFamily="2" charset="0"/>
              </a:defRPr>
            </a:lvl1pPr>
          </a:lstStyle>
          <a:p>
            <a:r>
              <a:rPr lang="en-US" dirty="0"/>
              <a:t>Click to edit Master title style</a:t>
            </a:r>
          </a:p>
        </p:txBody>
      </p:sp>
      <p:sp>
        <p:nvSpPr>
          <p:cNvPr id="14" name="Text Placeholder 13">
            <a:extLst>
              <a:ext uri="{FF2B5EF4-FFF2-40B4-BE49-F238E27FC236}">
                <a16:creationId xmlns:a16="http://schemas.microsoft.com/office/drawing/2014/main" id="{BBB48F65-E35A-C34A-8FC7-1BF96EF5225C}"/>
              </a:ext>
            </a:extLst>
          </p:cNvPr>
          <p:cNvSpPr>
            <a:spLocks noGrp="1"/>
          </p:cNvSpPr>
          <p:nvPr>
            <p:ph type="body" sz="quarter" idx="10"/>
          </p:nvPr>
        </p:nvSpPr>
        <p:spPr>
          <a:xfrm>
            <a:off x="5603074" y="1546931"/>
            <a:ext cx="5815012" cy="4267200"/>
          </a:xfrm>
          <a:prstGeom prst="rect">
            <a:avLst/>
          </a:prstGeom>
        </p:spPr>
        <p:txBody>
          <a:bodyPr/>
          <a:lstStyle>
            <a:lvl1pPr>
              <a:defRPr sz="2400">
                <a:solidFill>
                  <a:srgbClr val="434343"/>
                </a:solidFill>
                <a:latin typeface="+mn-lt"/>
              </a:defRPr>
            </a:lvl1pPr>
            <a:lvl2pPr>
              <a:defRPr sz="2400">
                <a:solidFill>
                  <a:srgbClr val="434343"/>
                </a:solidFill>
                <a:latin typeface="+mn-lt"/>
              </a:defRPr>
            </a:lvl2pPr>
            <a:lvl3pPr>
              <a:defRPr>
                <a:solidFill>
                  <a:srgbClr val="434343"/>
                </a:solidFill>
                <a:latin typeface="+mn-lt"/>
              </a:defRPr>
            </a:lvl3pPr>
            <a:lvl4pPr>
              <a:defRPr>
                <a:solidFill>
                  <a:srgbClr val="434343"/>
                </a:solidFill>
                <a:latin typeface="+mn-lt"/>
              </a:defRPr>
            </a:lvl4pPr>
            <a:lvl5pPr>
              <a:defRPr>
                <a:solidFill>
                  <a:srgbClr val="434343"/>
                </a:solidFill>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Chart Placeholder 2">
            <a:extLst>
              <a:ext uri="{FF2B5EF4-FFF2-40B4-BE49-F238E27FC236}">
                <a16:creationId xmlns:a16="http://schemas.microsoft.com/office/drawing/2014/main" id="{C12AAFAD-63EA-374F-B49A-267AF31A6050}"/>
              </a:ext>
            </a:extLst>
          </p:cNvPr>
          <p:cNvSpPr>
            <a:spLocks noGrp="1"/>
          </p:cNvSpPr>
          <p:nvPr>
            <p:ph type="chart" sz="quarter" idx="11"/>
          </p:nvPr>
        </p:nvSpPr>
        <p:spPr>
          <a:xfrm>
            <a:off x="387350" y="1546225"/>
            <a:ext cx="4976813" cy="4267200"/>
          </a:xfrm>
          <a:prstGeom prst="rect">
            <a:avLst/>
          </a:prstGeom>
        </p:spPr>
        <p:txBody>
          <a:bodyPr/>
          <a:lstStyle>
            <a:lvl1pPr>
              <a:defRPr>
                <a:latin typeface="F37 Ginger Pro" pitchFamily="2" charset="0"/>
              </a:defRPr>
            </a:lvl1pPr>
          </a:lstStyle>
          <a:p>
            <a:endParaRPr lang="en-US"/>
          </a:p>
        </p:txBody>
      </p:sp>
      <p:pic>
        <p:nvPicPr>
          <p:cNvPr id="13" name="Picture 12"/>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293298" y="6043613"/>
            <a:ext cx="2784777" cy="649953"/>
          </a:xfrm>
          <a:prstGeom prst="rect">
            <a:avLst/>
          </a:prstGeom>
        </p:spPr>
      </p:pic>
      <p:sp>
        <p:nvSpPr>
          <p:cNvPr id="11" name="Text Placeholder 9">
            <a:extLst>
              <a:ext uri="{FF2B5EF4-FFF2-40B4-BE49-F238E27FC236}">
                <a16:creationId xmlns:a16="http://schemas.microsoft.com/office/drawing/2014/main" id="{FAB7157B-E61A-574B-BAC1-0A91D9859EA9}"/>
              </a:ext>
            </a:extLst>
          </p:cNvPr>
          <p:cNvSpPr txBox="1">
            <a:spLocks/>
          </p:cNvSpPr>
          <p:nvPr userDrawn="1"/>
        </p:nvSpPr>
        <p:spPr>
          <a:xfrm>
            <a:off x="3317381" y="6308525"/>
            <a:ext cx="5557236" cy="202315"/>
          </a:xfrm>
          <a:prstGeom prst="rect">
            <a:avLst/>
          </a:prstGeom>
        </p:spPr>
        <p:txBody>
          <a:bodyPr/>
          <a:lstStyle>
            <a:lvl1pPr marL="228600" indent="-228600" algn="ctr" defTabSz="914400" rtl="0" eaLnBrk="1" latinLnBrk="0" hangingPunct="1">
              <a:lnSpc>
                <a:spcPct val="100000"/>
              </a:lnSpc>
              <a:spcBef>
                <a:spcPts val="1000"/>
              </a:spcBef>
              <a:buFont typeface="Arial" panose="020B0604020202020204" pitchFamily="34" charset="0"/>
              <a:buNone/>
              <a:defRPr sz="900" b="0" i="0" kern="1200">
                <a:solidFill>
                  <a:schemeClr val="bg1">
                    <a:lumMod val="85000"/>
                  </a:schemeClr>
                </a:solidFill>
                <a:latin typeface="F37 Ginger Pro" pitchFamily="2" charset="0"/>
                <a:ea typeface="+mn-ea"/>
                <a:cs typeface="+mn-cs"/>
              </a:defRPr>
            </a:lvl1pPr>
            <a:lvl2pPr marL="685800" indent="-228600" algn="l" defTabSz="914400" rtl="0" eaLnBrk="1" latinLnBrk="0" hangingPunct="1">
              <a:lnSpc>
                <a:spcPct val="100000"/>
              </a:lnSpc>
              <a:spcBef>
                <a:spcPts val="500"/>
              </a:spcBef>
              <a:buFont typeface="Arial" panose="020B0604020202020204" pitchFamily="34" charset="0"/>
              <a:buChar char="•"/>
              <a:defRPr sz="2400" kern="1200">
                <a:solidFill>
                  <a:srgbClr val="434343"/>
                </a:solidFill>
                <a:latin typeface="F37 Ginger Pro" pitchFamily="2" charset="0"/>
                <a:ea typeface="+mn-ea"/>
                <a:cs typeface="+mn-cs"/>
              </a:defRPr>
            </a:lvl2pPr>
            <a:lvl3pPr marL="1143000" indent="-228600" algn="l" defTabSz="914400" rtl="0" eaLnBrk="1" latinLnBrk="0" hangingPunct="1">
              <a:lnSpc>
                <a:spcPct val="100000"/>
              </a:lnSpc>
              <a:spcBef>
                <a:spcPts val="500"/>
              </a:spcBef>
              <a:buFont typeface="Arial" panose="020B0604020202020204" pitchFamily="34" charset="0"/>
              <a:buChar char="•"/>
              <a:defRPr sz="2000" kern="1200">
                <a:solidFill>
                  <a:srgbClr val="434343"/>
                </a:solidFill>
                <a:latin typeface="F37 Ginger Pro" pitchFamily="2" charset="0"/>
                <a:ea typeface="+mn-ea"/>
                <a:cs typeface="+mn-cs"/>
              </a:defRPr>
            </a:lvl3pPr>
            <a:lvl4pPr marL="1600200" indent="-228600" algn="l" defTabSz="914400" rtl="0" eaLnBrk="1" latinLnBrk="0" hangingPunct="1">
              <a:lnSpc>
                <a:spcPct val="100000"/>
              </a:lnSpc>
              <a:spcBef>
                <a:spcPts val="500"/>
              </a:spcBef>
              <a:buFont typeface="Arial" panose="020B0604020202020204" pitchFamily="34" charset="0"/>
              <a:buChar char="•"/>
              <a:defRPr sz="1800" kern="1200">
                <a:solidFill>
                  <a:srgbClr val="434343"/>
                </a:solidFill>
                <a:latin typeface="F37 Ginger Pro" pitchFamily="2" charset="0"/>
                <a:ea typeface="+mn-ea"/>
                <a:cs typeface="+mn-cs"/>
              </a:defRPr>
            </a:lvl4pPr>
            <a:lvl5pPr marL="2057400" indent="-228600" algn="l" defTabSz="914400" rtl="0" eaLnBrk="1" latinLnBrk="0" hangingPunct="1">
              <a:lnSpc>
                <a:spcPct val="100000"/>
              </a:lnSpc>
              <a:spcBef>
                <a:spcPts val="500"/>
              </a:spcBef>
              <a:buFont typeface="Arial" panose="020B0604020202020204" pitchFamily="34" charset="0"/>
              <a:buChar char="•"/>
              <a:defRPr sz="1800" kern="1200">
                <a:solidFill>
                  <a:srgbClr val="434343"/>
                </a:solidFill>
                <a:latin typeface="F37 Ginger Pro"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CA" sz="800" dirty="0"/>
              <a:t>UNRESTRICTED /</a:t>
            </a:r>
            <a:r>
              <a:rPr lang="en-CA" sz="800" baseline="0" dirty="0"/>
              <a:t> ILLIMITE</a:t>
            </a:r>
            <a:endParaRPr lang="en-CA" sz="800" dirty="0"/>
          </a:p>
        </p:txBody>
      </p:sp>
    </p:spTree>
    <p:extLst>
      <p:ext uri="{BB962C8B-B14F-4D97-AF65-F5344CB8AC3E}">
        <p14:creationId xmlns:p14="http://schemas.microsoft.com/office/powerpoint/2010/main" val="260068108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hart 1B">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540C313E-B03D-574B-A292-2C3D136FCD5F}"/>
              </a:ext>
            </a:extLst>
          </p:cNvPr>
          <p:cNvPicPr>
            <a:picLocks noChangeAspect="1"/>
          </p:cNvPicPr>
          <p:nvPr userDrawn="1"/>
        </p:nvPicPr>
        <p:blipFill>
          <a:blip r:embed="rId2"/>
          <a:srcRect/>
          <a:stretch/>
        </p:blipFill>
        <p:spPr>
          <a:xfrm>
            <a:off x="-43619" y="0"/>
            <a:ext cx="12320516" cy="3237230"/>
          </a:xfrm>
          <a:prstGeom prst="rect">
            <a:avLst/>
          </a:prstGeom>
        </p:spPr>
      </p:pic>
      <p:sp>
        <p:nvSpPr>
          <p:cNvPr id="9" name="TextBox 8">
            <a:extLst>
              <a:ext uri="{FF2B5EF4-FFF2-40B4-BE49-F238E27FC236}">
                <a16:creationId xmlns:a16="http://schemas.microsoft.com/office/drawing/2014/main" id="{C492FA7E-66F3-F143-B588-E3CE3AAD95D1}"/>
              </a:ext>
            </a:extLst>
          </p:cNvPr>
          <p:cNvSpPr txBox="1"/>
          <p:nvPr userDrawn="1"/>
        </p:nvSpPr>
        <p:spPr>
          <a:xfrm>
            <a:off x="11417317" y="6274969"/>
            <a:ext cx="386644" cy="276999"/>
          </a:xfrm>
          <a:prstGeom prst="rect">
            <a:avLst/>
          </a:prstGeom>
          <a:noFill/>
        </p:spPr>
        <p:txBody>
          <a:bodyPr wrap="none" rtlCol="0">
            <a:spAutoFit/>
          </a:bodyPr>
          <a:lstStyle/>
          <a:p>
            <a:fld id="{5D663D93-F62C-1044-9997-E69A8BFD6D25}" type="slidenum">
              <a:rPr lang="en-US" sz="1200" b="0" i="0" smtClean="0">
                <a:solidFill>
                  <a:srgbClr val="C0C2BF"/>
                </a:solidFill>
                <a:latin typeface="F37 Ginger Pro" pitchFamily="2" charset="0"/>
              </a:rPr>
              <a:t>‹#›</a:t>
            </a:fld>
            <a:endParaRPr lang="en-US" sz="1200" b="0" i="0" dirty="0">
              <a:solidFill>
                <a:srgbClr val="C0C2BF"/>
              </a:solidFill>
              <a:latin typeface="F37 Ginger Pro" pitchFamily="2" charset="0"/>
            </a:endParaRPr>
          </a:p>
        </p:txBody>
      </p:sp>
      <p:sp>
        <p:nvSpPr>
          <p:cNvPr id="13" name="Title Placeholder 1">
            <a:extLst>
              <a:ext uri="{FF2B5EF4-FFF2-40B4-BE49-F238E27FC236}">
                <a16:creationId xmlns:a16="http://schemas.microsoft.com/office/drawing/2014/main" id="{C0CDCFAB-6700-EE47-9130-09713FC179ED}"/>
              </a:ext>
            </a:extLst>
          </p:cNvPr>
          <p:cNvSpPr>
            <a:spLocks noGrp="1"/>
          </p:cNvSpPr>
          <p:nvPr>
            <p:ph type="title"/>
          </p:nvPr>
        </p:nvSpPr>
        <p:spPr>
          <a:xfrm>
            <a:off x="388039" y="351924"/>
            <a:ext cx="11014589" cy="643059"/>
          </a:xfrm>
          <a:prstGeom prst="rect">
            <a:avLst/>
          </a:prstGeom>
        </p:spPr>
        <p:txBody>
          <a:bodyPr vert="horz" lIns="91440" tIns="45720" rIns="91440" bIns="45720" rtlCol="0" anchor="ctr">
            <a:normAutofit/>
          </a:bodyPr>
          <a:lstStyle>
            <a:lvl1pPr>
              <a:defRPr>
                <a:latin typeface="F37 Ginger Pro" pitchFamily="2" charset="0"/>
              </a:defRPr>
            </a:lvl1pPr>
          </a:lstStyle>
          <a:p>
            <a:r>
              <a:rPr lang="en-US" dirty="0"/>
              <a:t>Click to edit Master title style</a:t>
            </a:r>
          </a:p>
        </p:txBody>
      </p:sp>
      <p:sp>
        <p:nvSpPr>
          <p:cNvPr id="14" name="Text Placeholder 13">
            <a:extLst>
              <a:ext uri="{FF2B5EF4-FFF2-40B4-BE49-F238E27FC236}">
                <a16:creationId xmlns:a16="http://schemas.microsoft.com/office/drawing/2014/main" id="{BBB48F65-E35A-C34A-8FC7-1BF96EF5225C}"/>
              </a:ext>
            </a:extLst>
          </p:cNvPr>
          <p:cNvSpPr>
            <a:spLocks noGrp="1"/>
          </p:cNvSpPr>
          <p:nvPr>
            <p:ph type="body" sz="quarter" idx="10"/>
          </p:nvPr>
        </p:nvSpPr>
        <p:spPr>
          <a:xfrm>
            <a:off x="388039" y="1546931"/>
            <a:ext cx="5815012" cy="4267200"/>
          </a:xfrm>
          <a:prstGeom prst="rect">
            <a:avLst/>
          </a:prstGeom>
        </p:spPr>
        <p:txBody>
          <a:bodyPr/>
          <a:lstStyle>
            <a:lvl1pPr>
              <a:defRPr sz="2400">
                <a:solidFill>
                  <a:srgbClr val="434343"/>
                </a:solidFill>
                <a:latin typeface="+mn-lt"/>
              </a:defRPr>
            </a:lvl1pPr>
            <a:lvl2pPr>
              <a:defRPr sz="2400">
                <a:solidFill>
                  <a:srgbClr val="434343"/>
                </a:solidFill>
                <a:latin typeface="+mn-lt"/>
              </a:defRPr>
            </a:lvl2pPr>
            <a:lvl3pPr>
              <a:defRPr>
                <a:solidFill>
                  <a:srgbClr val="434343"/>
                </a:solidFill>
                <a:latin typeface="+mn-lt"/>
              </a:defRPr>
            </a:lvl3pPr>
            <a:lvl4pPr>
              <a:defRPr>
                <a:solidFill>
                  <a:srgbClr val="434343"/>
                </a:solidFill>
                <a:latin typeface="+mn-lt"/>
              </a:defRPr>
            </a:lvl4pPr>
            <a:lvl5pPr>
              <a:defRPr>
                <a:solidFill>
                  <a:srgbClr val="434343"/>
                </a:solidFill>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hart Placeholder 2">
            <a:extLst>
              <a:ext uri="{FF2B5EF4-FFF2-40B4-BE49-F238E27FC236}">
                <a16:creationId xmlns:a16="http://schemas.microsoft.com/office/drawing/2014/main" id="{A2F26313-5EF6-9E4B-874B-D873121CFAC9}"/>
              </a:ext>
            </a:extLst>
          </p:cNvPr>
          <p:cNvSpPr>
            <a:spLocks noGrp="1"/>
          </p:cNvSpPr>
          <p:nvPr>
            <p:ph type="chart" sz="quarter" idx="11"/>
          </p:nvPr>
        </p:nvSpPr>
        <p:spPr>
          <a:xfrm>
            <a:off x="6440504" y="1546225"/>
            <a:ext cx="4976813" cy="4267200"/>
          </a:xfrm>
          <a:prstGeom prst="rect">
            <a:avLst/>
          </a:prstGeom>
        </p:spPr>
        <p:txBody>
          <a:bodyPr/>
          <a:lstStyle>
            <a:lvl1pPr>
              <a:defRPr>
                <a:latin typeface="F37 Ginger Pro" pitchFamily="2" charset="0"/>
              </a:defRPr>
            </a:lvl1pPr>
          </a:lstStyle>
          <a:p>
            <a:endParaRPr lang="en-US"/>
          </a:p>
        </p:txBody>
      </p:sp>
      <p:pic>
        <p:nvPicPr>
          <p:cNvPr id="12" name="Picture 11"/>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293298" y="6043613"/>
            <a:ext cx="2784777" cy="649953"/>
          </a:xfrm>
          <a:prstGeom prst="rect">
            <a:avLst/>
          </a:prstGeom>
        </p:spPr>
      </p:pic>
      <p:sp>
        <p:nvSpPr>
          <p:cNvPr id="15" name="Text Placeholder 9">
            <a:extLst>
              <a:ext uri="{FF2B5EF4-FFF2-40B4-BE49-F238E27FC236}">
                <a16:creationId xmlns:a16="http://schemas.microsoft.com/office/drawing/2014/main" id="{FAB7157B-E61A-574B-BAC1-0A91D9859EA9}"/>
              </a:ext>
            </a:extLst>
          </p:cNvPr>
          <p:cNvSpPr txBox="1">
            <a:spLocks/>
          </p:cNvSpPr>
          <p:nvPr userDrawn="1"/>
        </p:nvSpPr>
        <p:spPr>
          <a:xfrm>
            <a:off x="3317381" y="6308525"/>
            <a:ext cx="5557236" cy="202315"/>
          </a:xfrm>
          <a:prstGeom prst="rect">
            <a:avLst/>
          </a:prstGeom>
        </p:spPr>
        <p:txBody>
          <a:bodyPr/>
          <a:lstStyle>
            <a:lvl1pPr marL="228600" indent="-228600" algn="ctr" defTabSz="914400" rtl="0" eaLnBrk="1" latinLnBrk="0" hangingPunct="1">
              <a:lnSpc>
                <a:spcPct val="100000"/>
              </a:lnSpc>
              <a:spcBef>
                <a:spcPts val="1000"/>
              </a:spcBef>
              <a:buFont typeface="Arial" panose="020B0604020202020204" pitchFamily="34" charset="0"/>
              <a:buNone/>
              <a:defRPr sz="900" b="0" i="0" kern="1200">
                <a:solidFill>
                  <a:schemeClr val="bg1">
                    <a:lumMod val="85000"/>
                  </a:schemeClr>
                </a:solidFill>
                <a:latin typeface="F37 Ginger Pro" pitchFamily="2" charset="0"/>
                <a:ea typeface="+mn-ea"/>
                <a:cs typeface="+mn-cs"/>
              </a:defRPr>
            </a:lvl1pPr>
            <a:lvl2pPr marL="685800" indent="-228600" algn="l" defTabSz="914400" rtl="0" eaLnBrk="1" latinLnBrk="0" hangingPunct="1">
              <a:lnSpc>
                <a:spcPct val="100000"/>
              </a:lnSpc>
              <a:spcBef>
                <a:spcPts val="500"/>
              </a:spcBef>
              <a:buFont typeface="Arial" panose="020B0604020202020204" pitchFamily="34" charset="0"/>
              <a:buChar char="•"/>
              <a:defRPr sz="2400" kern="1200">
                <a:solidFill>
                  <a:srgbClr val="434343"/>
                </a:solidFill>
                <a:latin typeface="F37 Ginger Pro" pitchFamily="2" charset="0"/>
                <a:ea typeface="+mn-ea"/>
                <a:cs typeface="+mn-cs"/>
              </a:defRPr>
            </a:lvl2pPr>
            <a:lvl3pPr marL="1143000" indent="-228600" algn="l" defTabSz="914400" rtl="0" eaLnBrk="1" latinLnBrk="0" hangingPunct="1">
              <a:lnSpc>
                <a:spcPct val="100000"/>
              </a:lnSpc>
              <a:spcBef>
                <a:spcPts val="500"/>
              </a:spcBef>
              <a:buFont typeface="Arial" panose="020B0604020202020204" pitchFamily="34" charset="0"/>
              <a:buChar char="•"/>
              <a:defRPr sz="2000" kern="1200">
                <a:solidFill>
                  <a:srgbClr val="434343"/>
                </a:solidFill>
                <a:latin typeface="F37 Ginger Pro" pitchFamily="2" charset="0"/>
                <a:ea typeface="+mn-ea"/>
                <a:cs typeface="+mn-cs"/>
              </a:defRPr>
            </a:lvl3pPr>
            <a:lvl4pPr marL="1600200" indent="-228600" algn="l" defTabSz="914400" rtl="0" eaLnBrk="1" latinLnBrk="0" hangingPunct="1">
              <a:lnSpc>
                <a:spcPct val="100000"/>
              </a:lnSpc>
              <a:spcBef>
                <a:spcPts val="500"/>
              </a:spcBef>
              <a:buFont typeface="Arial" panose="020B0604020202020204" pitchFamily="34" charset="0"/>
              <a:buChar char="•"/>
              <a:defRPr sz="1800" kern="1200">
                <a:solidFill>
                  <a:srgbClr val="434343"/>
                </a:solidFill>
                <a:latin typeface="F37 Ginger Pro" pitchFamily="2" charset="0"/>
                <a:ea typeface="+mn-ea"/>
                <a:cs typeface="+mn-cs"/>
              </a:defRPr>
            </a:lvl4pPr>
            <a:lvl5pPr marL="2057400" indent="-228600" algn="l" defTabSz="914400" rtl="0" eaLnBrk="1" latinLnBrk="0" hangingPunct="1">
              <a:lnSpc>
                <a:spcPct val="100000"/>
              </a:lnSpc>
              <a:spcBef>
                <a:spcPts val="500"/>
              </a:spcBef>
              <a:buFont typeface="Arial" panose="020B0604020202020204" pitchFamily="34" charset="0"/>
              <a:buChar char="•"/>
              <a:defRPr sz="1800" kern="1200">
                <a:solidFill>
                  <a:srgbClr val="434343"/>
                </a:solidFill>
                <a:latin typeface="F37 Ginger Pro"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CA" sz="800" dirty="0"/>
              <a:t>UNRESTRICTED /</a:t>
            </a:r>
            <a:r>
              <a:rPr lang="en-CA" sz="800" baseline="0" dirty="0"/>
              <a:t> ILLIMITE</a:t>
            </a:r>
            <a:endParaRPr lang="en-CA" sz="800" dirty="0"/>
          </a:p>
        </p:txBody>
      </p:sp>
    </p:spTree>
    <p:extLst>
      <p:ext uri="{BB962C8B-B14F-4D97-AF65-F5344CB8AC3E}">
        <p14:creationId xmlns:p14="http://schemas.microsoft.com/office/powerpoint/2010/main" val="411508002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Image Left + Text">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40359623-59C3-AC46-876D-88A909866022}"/>
              </a:ext>
            </a:extLst>
          </p:cNvPr>
          <p:cNvPicPr>
            <a:picLocks noChangeAspect="1"/>
          </p:cNvPicPr>
          <p:nvPr userDrawn="1"/>
        </p:nvPicPr>
        <p:blipFill>
          <a:blip r:embed="rId2"/>
          <a:srcRect/>
          <a:stretch/>
        </p:blipFill>
        <p:spPr>
          <a:xfrm>
            <a:off x="-43619" y="0"/>
            <a:ext cx="12320516" cy="3237230"/>
          </a:xfrm>
          <a:prstGeom prst="rect">
            <a:avLst/>
          </a:prstGeom>
        </p:spPr>
      </p:pic>
      <p:sp>
        <p:nvSpPr>
          <p:cNvPr id="15" name="TextBox 14">
            <a:extLst>
              <a:ext uri="{FF2B5EF4-FFF2-40B4-BE49-F238E27FC236}">
                <a16:creationId xmlns:a16="http://schemas.microsoft.com/office/drawing/2014/main" id="{FE93B76F-52E0-D145-BC33-A7E36D0A4C95}"/>
              </a:ext>
            </a:extLst>
          </p:cNvPr>
          <p:cNvSpPr txBox="1"/>
          <p:nvPr userDrawn="1"/>
        </p:nvSpPr>
        <p:spPr>
          <a:xfrm>
            <a:off x="11417317" y="6274969"/>
            <a:ext cx="386644" cy="276999"/>
          </a:xfrm>
          <a:prstGeom prst="rect">
            <a:avLst/>
          </a:prstGeom>
          <a:noFill/>
        </p:spPr>
        <p:txBody>
          <a:bodyPr wrap="none" rtlCol="0">
            <a:spAutoFit/>
          </a:bodyPr>
          <a:lstStyle/>
          <a:p>
            <a:fld id="{5D663D93-F62C-1044-9997-E69A8BFD6D25}" type="slidenum">
              <a:rPr lang="en-US" sz="1200" b="0" i="0" smtClean="0">
                <a:solidFill>
                  <a:srgbClr val="C0C2BF"/>
                </a:solidFill>
                <a:latin typeface="F37 Ginger Pro" pitchFamily="2" charset="0"/>
              </a:rPr>
              <a:t>‹#›</a:t>
            </a:fld>
            <a:endParaRPr lang="en-US" sz="1200" b="0" i="0" dirty="0">
              <a:solidFill>
                <a:srgbClr val="C0C2BF"/>
              </a:solidFill>
              <a:latin typeface="F37 Ginger Pro" pitchFamily="2" charset="0"/>
            </a:endParaRPr>
          </a:p>
        </p:txBody>
      </p:sp>
      <p:sp>
        <p:nvSpPr>
          <p:cNvPr id="18" name="Title Placeholder 1">
            <a:extLst>
              <a:ext uri="{FF2B5EF4-FFF2-40B4-BE49-F238E27FC236}">
                <a16:creationId xmlns:a16="http://schemas.microsoft.com/office/drawing/2014/main" id="{925152C3-5AF7-0948-A587-052241CB4EF0}"/>
              </a:ext>
            </a:extLst>
          </p:cNvPr>
          <p:cNvSpPr>
            <a:spLocks noGrp="1"/>
          </p:cNvSpPr>
          <p:nvPr>
            <p:ph type="title"/>
          </p:nvPr>
        </p:nvSpPr>
        <p:spPr>
          <a:xfrm>
            <a:off x="6471424" y="429981"/>
            <a:ext cx="5332537" cy="506721"/>
          </a:xfrm>
          <a:prstGeom prst="rect">
            <a:avLst/>
          </a:prstGeom>
        </p:spPr>
        <p:txBody>
          <a:bodyPr vert="horz" lIns="91440" tIns="45720" rIns="91440" bIns="45720" rtlCol="0" anchor="t">
            <a:normAutofit/>
          </a:bodyPr>
          <a:lstStyle>
            <a:lvl1pPr>
              <a:defRPr>
                <a:latin typeface="F37 Ginger Pro" pitchFamily="2" charset="0"/>
              </a:defRPr>
            </a:lvl1pPr>
          </a:lstStyle>
          <a:p>
            <a:r>
              <a:rPr lang="en-US" dirty="0"/>
              <a:t>Click to edit Master title style</a:t>
            </a:r>
          </a:p>
        </p:txBody>
      </p:sp>
      <p:sp>
        <p:nvSpPr>
          <p:cNvPr id="19" name="Text Placeholder 13">
            <a:extLst>
              <a:ext uri="{FF2B5EF4-FFF2-40B4-BE49-F238E27FC236}">
                <a16:creationId xmlns:a16="http://schemas.microsoft.com/office/drawing/2014/main" id="{D66AA0C3-B8ED-9649-85A9-C32D29D9085E}"/>
              </a:ext>
            </a:extLst>
          </p:cNvPr>
          <p:cNvSpPr>
            <a:spLocks noGrp="1"/>
          </p:cNvSpPr>
          <p:nvPr>
            <p:ph type="body" sz="quarter" idx="10"/>
          </p:nvPr>
        </p:nvSpPr>
        <p:spPr>
          <a:xfrm>
            <a:off x="6471424" y="1546931"/>
            <a:ext cx="5332537" cy="4267200"/>
          </a:xfrm>
          <a:prstGeom prst="rect">
            <a:avLst/>
          </a:prstGeom>
        </p:spPr>
        <p:txBody>
          <a:bodyPr/>
          <a:lstStyle>
            <a:lvl1pPr>
              <a:defRPr sz="2400">
                <a:solidFill>
                  <a:srgbClr val="434343"/>
                </a:solidFill>
                <a:latin typeface="+mn-lt"/>
              </a:defRPr>
            </a:lvl1pPr>
            <a:lvl2pPr>
              <a:defRPr sz="2000">
                <a:solidFill>
                  <a:srgbClr val="434343"/>
                </a:solidFill>
                <a:latin typeface="+mn-lt"/>
              </a:defRPr>
            </a:lvl2pPr>
            <a:lvl3pPr>
              <a:defRPr>
                <a:solidFill>
                  <a:srgbClr val="434343"/>
                </a:solidFill>
                <a:latin typeface="+mn-lt"/>
              </a:defRPr>
            </a:lvl3pPr>
            <a:lvl4pPr>
              <a:defRPr>
                <a:solidFill>
                  <a:srgbClr val="434343"/>
                </a:solidFill>
                <a:latin typeface="+mn-lt"/>
              </a:defRPr>
            </a:lvl4pPr>
            <a:lvl5pPr>
              <a:defRPr>
                <a:solidFill>
                  <a:srgbClr val="434343"/>
                </a:solidFill>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0" name="Picture Placeholder 2">
            <a:extLst>
              <a:ext uri="{FF2B5EF4-FFF2-40B4-BE49-F238E27FC236}">
                <a16:creationId xmlns:a16="http://schemas.microsoft.com/office/drawing/2014/main" id="{795FA7AB-ABBF-AE48-A41F-08A6EB051EFE}"/>
              </a:ext>
            </a:extLst>
          </p:cNvPr>
          <p:cNvSpPr>
            <a:spLocks noGrp="1"/>
          </p:cNvSpPr>
          <p:nvPr>
            <p:ph type="pic" sz="quarter" idx="11"/>
          </p:nvPr>
        </p:nvSpPr>
        <p:spPr>
          <a:xfrm>
            <a:off x="0" y="0"/>
            <a:ext cx="6003074" cy="6858000"/>
          </a:xfrm>
          <a:prstGeom prst="rect">
            <a:avLst/>
          </a:prstGeom>
        </p:spPr>
        <p:txBody>
          <a:bodyPr/>
          <a:lstStyle>
            <a:lvl1pPr>
              <a:defRPr>
                <a:latin typeface="F37 Ginger Pro" pitchFamily="2" charset="0"/>
              </a:defRPr>
            </a:lvl1pPr>
          </a:lstStyle>
          <a:p>
            <a:endParaRPr lang="en-US"/>
          </a:p>
        </p:txBody>
      </p:sp>
      <p:pic>
        <p:nvPicPr>
          <p:cNvPr id="12" name="Picture 11"/>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293298" y="6043613"/>
            <a:ext cx="2784777" cy="649953"/>
          </a:xfrm>
          <a:prstGeom prst="rect">
            <a:avLst/>
          </a:prstGeom>
        </p:spPr>
      </p:pic>
      <p:sp>
        <p:nvSpPr>
          <p:cNvPr id="9" name="Text Placeholder 9">
            <a:extLst>
              <a:ext uri="{FF2B5EF4-FFF2-40B4-BE49-F238E27FC236}">
                <a16:creationId xmlns:a16="http://schemas.microsoft.com/office/drawing/2014/main" id="{FAB7157B-E61A-574B-BAC1-0A91D9859EA9}"/>
              </a:ext>
            </a:extLst>
          </p:cNvPr>
          <p:cNvSpPr txBox="1">
            <a:spLocks/>
          </p:cNvSpPr>
          <p:nvPr userDrawn="1"/>
        </p:nvSpPr>
        <p:spPr>
          <a:xfrm>
            <a:off x="5542996" y="6349653"/>
            <a:ext cx="3264574" cy="202315"/>
          </a:xfrm>
          <a:prstGeom prst="rect">
            <a:avLst/>
          </a:prstGeom>
        </p:spPr>
        <p:txBody>
          <a:bodyPr/>
          <a:lstStyle>
            <a:lvl1pPr marL="228600" indent="-228600" algn="ctr" defTabSz="914400" rtl="0" eaLnBrk="1" latinLnBrk="0" hangingPunct="1">
              <a:lnSpc>
                <a:spcPct val="100000"/>
              </a:lnSpc>
              <a:spcBef>
                <a:spcPts val="1000"/>
              </a:spcBef>
              <a:buFont typeface="Arial" panose="020B0604020202020204" pitchFamily="34" charset="0"/>
              <a:buNone/>
              <a:defRPr sz="900" b="0" i="0" kern="1200">
                <a:solidFill>
                  <a:schemeClr val="bg1">
                    <a:lumMod val="85000"/>
                  </a:schemeClr>
                </a:solidFill>
                <a:latin typeface="F37 Ginger Pro" pitchFamily="2" charset="0"/>
                <a:ea typeface="+mn-ea"/>
                <a:cs typeface="+mn-cs"/>
              </a:defRPr>
            </a:lvl1pPr>
            <a:lvl2pPr marL="685800" indent="-228600" algn="l" defTabSz="914400" rtl="0" eaLnBrk="1" latinLnBrk="0" hangingPunct="1">
              <a:lnSpc>
                <a:spcPct val="100000"/>
              </a:lnSpc>
              <a:spcBef>
                <a:spcPts val="500"/>
              </a:spcBef>
              <a:buFont typeface="Arial" panose="020B0604020202020204" pitchFamily="34" charset="0"/>
              <a:buChar char="•"/>
              <a:defRPr sz="2400" kern="1200">
                <a:solidFill>
                  <a:srgbClr val="434343"/>
                </a:solidFill>
                <a:latin typeface="F37 Ginger Pro" pitchFamily="2" charset="0"/>
                <a:ea typeface="+mn-ea"/>
                <a:cs typeface="+mn-cs"/>
              </a:defRPr>
            </a:lvl2pPr>
            <a:lvl3pPr marL="1143000" indent="-228600" algn="l" defTabSz="914400" rtl="0" eaLnBrk="1" latinLnBrk="0" hangingPunct="1">
              <a:lnSpc>
                <a:spcPct val="100000"/>
              </a:lnSpc>
              <a:spcBef>
                <a:spcPts val="500"/>
              </a:spcBef>
              <a:buFont typeface="Arial" panose="020B0604020202020204" pitchFamily="34" charset="0"/>
              <a:buChar char="•"/>
              <a:defRPr sz="2000" kern="1200">
                <a:solidFill>
                  <a:srgbClr val="434343"/>
                </a:solidFill>
                <a:latin typeface="F37 Ginger Pro" pitchFamily="2" charset="0"/>
                <a:ea typeface="+mn-ea"/>
                <a:cs typeface="+mn-cs"/>
              </a:defRPr>
            </a:lvl3pPr>
            <a:lvl4pPr marL="1600200" indent="-228600" algn="l" defTabSz="914400" rtl="0" eaLnBrk="1" latinLnBrk="0" hangingPunct="1">
              <a:lnSpc>
                <a:spcPct val="100000"/>
              </a:lnSpc>
              <a:spcBef>
                <a:spcPts val="500"/>
              </a:spcBef>
              <a:buFont typeface="Arial" panose="020B0604020202020204" pitchFamily="34" charset="0"/>
              <a:buChar char="•"/>
              <a:defRPr sz="1800" kern="1200">
                <a:solidFill>
                  <a:srgbClr val="434343"/>
                </a:solidFill>
                <a:latin typeface="F37 Ginger Pro" pitchFamily="2" charset="0"/>
                <a:ea typeface="+mn-ea"/>
                <a:cs typeface="+mn-cs"/>
              </a:defRPr>
            </a:lvl4pPr>
            <a:lvl5pPr marL="2057400" indent="-228600" algn="l" defTabSz="914400" rtl="0" eaLnBrk="1" latinLnBrk="0" hangingPunct="1">
              <a:lnSpc>
                <a:spcPct val="100000"/>
              </a:lnSpc>
              <a:spcBef>
                <a:spcPts val="500"/>
              </a:spcBef>
              <a:buFont typeface="Arial" panose="020B0604020202020204" pitchFamily="34" charset="0"/>
              <a:buChar char="•"/>
              <a:defRPr sz="1800" kern="1200">
                <a:solidFill>
                  <a:srgbClr val="434343"/>
                </a:solidFill>
                <a:latin typeface="F37 Ginger Pro"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CA" sz="800" dirty="0"/>
              <a:t>UNRESTRICTED /</a:t>
            </a:r>
            <a:r>
              <a:rPr lang="en-CA" sz="800" baseline="0" dirty="0"/>
              <a:t> ILLIMITE</a:t>
            </a:r>
            <a:endParaRPr lang="en-CA" sz="800" dirty="0"/>
          </a:p>
        </p:txBody>
      </p:sp>
    </p:spTree>
    <p:extLst>
      <p:ext uri="{BB962C8B-B14F-4D97-AF65-F5344CB8AC3E}">
        <p14:creationId xmlns:p14="http://schemas.microsoft.com/office/powerpoint/2010/main" val="97297856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Image Right + Text">
    <p:spTree>
      <p:nvGrpSpPr>
        <p:cNvPr id="1" name=""/>
        <p:cNvGrpSpPr/>
        <p:nvPr/>
      </p:nvGrpSpPr>
      <p:grpSpPr>
        <a:xfrm>
          <a:off x="0" y="0"/>
          <a:ext cx="0" cy="0"/>
          <a:chOff x="0" y="0"/>
          <a:chExt cx="0" cy="0"/>
        </a:xfrm>
      </p:grpSpPr>
      <p:pic>
        <p:nvPicPr>
          <p:cNvPr id="11" name="Picture 10" descr="A picture containing night sky&#10;&#10;Description automatically generated">
            <a:extLst>
              <a:ext uri="{FF2B5EF4-FFF2-40B4-BE49-F238E27FC236}">
                <a16:creationId xmlns:a16="http://schemas.microsoft.com/office/drawing/2014/main" id="{1A07D2F7-9703-584F-99D4-AF5A5D2CFE49}"/>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45601" y="0"/>
            <a:ext cx="12324480" cy="3237230"/>
          </a:xfrm>
          <a:prstGeom prst="rect">
            <a:avLst/>
          </a:prstGeom>
        </p:spPr>
      </p:pic>
      <p:sp>
        <p:nvSpPr>
          <p:cNvPr id="15" name="TextBox 14">
            <a:extLst>
              <a:ext uri="{FF2B5EF4-FFF2-40B4-BE49-F238E27FC236}">
                <a16:creationId xmlns:a16="http://schemas.microsoft.com/office/drawing/2014/main" id="{FE93B76F-52E0-D145-BC33-A7E36D0A4C95}"/>
              </a:ext>
            </a:extLst>
          </p:cNvPr>
          <p:cNvSpPr txBox="1"/>
          <p:nvPr userDrawn="1"/>
        </p:nvSpPr>
        <p:spPr>
          <a:xfrm>
            <a:off x="11417317" y="6274969"/>
            <a:ext cx="386644" cy="276999"/>
          </a:xfrm>
          <a:prstGeom prst="rect">
            <a:avLst/>
          </a:prstGeom>
          <a:noFill/>
        </p:spPr>
        <p:txBody>
          <a:bodyPr wrap="none" rtlCol="0">
            <a:spAutoFit/>
          </a:bodyPr>
          <a:lstStyle/>
          <a:p>
            <a:fld id="{5D663D93-F62C-1044-9997-E69A8BFD6D25}" type="slidenum">
              <a:rPr lang="en-US" sz="1200" b="0" i="0" smtClean="0">
                <a:solidFill>
                  <a:srgbClr val="C0C2BF"/>
                </a:solidFill>
                <a:latin typeface="F37 Ginger Pro" pitchFamily="2" charset="0"/>
              </a:rPr>
              <a:t>‹#›</a:t>
            </a:fld>
            <a:endParaRPr lang="en-US" sz="1200" b="0" i="0" dirty="0">
              <a:solidFill>
                <a:srgbClr val="C0C2BF"/>
              </a:solidFill>
              <a:latin typeface="F37 Ginger Pro" pitchFamily="2" charset="0"/>
            </a:endParaRPr>
          </a:p>
        </p:txBody>
      </p:sp>
      <p:sp>
        <p:nvSpPr>
          <p:cNvPr id="18" name="Title Placeholder 1">
            <a:extLst>
              <a:ext uri="{FF2B5EF4-FFF2-40B4-BE49-F238E27FC236}">
                <a16:creationId xmlns:a16="http://schemas.microsoft.com/office/drawing/2014/main" id="{925152C3-5AF7-0948-A587-052241CB4EF0}"/>
              </a:ext>
            </a:extLst>
          </p:cNvPr>
          <p:cNvSpPr>
            <a:spLocks noGrp="1"/>
          </p:cNvSpPr>
          <p:nvPr>
            <p:ph type="title"/>
          </p:nvPr>
        </p:nvSpPr>
        <p:spPr>
          <a:xfrm>
            <a:off x="388039" y="429981"/>
            <a:ext cx="5332537" cy="506721"/>
          </a:xfrm>
          <a:prstGeom prst="rect">
            <a:avLst/>
          </a:prstGeom>
        </p:spPr>
        <p:txBody>
          <a:bodyPr vert="horz" lIns="91440" tIns="45720" rIns="91440" bIns="45720" rtlCol="0" anchor="t">
            <a:normAutofit/>
          </a:bodyPr>
          <a:lstStyle>
            <a:lvl1pPr>
              <a:defRPr>
                <a:latin typeface="F37 Ginger Pro" pitchFamily="2" charset="0"/>
              </a:defRPr>
            </a:lvl1pPr>
          </a:lstStyle>
          <a:p>
            <a:r>
              <a:rPr lang="en-US" dirty="0"/>
              <a:t>Click to edit Master title style</a:t>
            </a:r>
          </a:p>
        </p:txBody>
      </p:sp>
      <p:sp>
        <p:nvSpPr>
          <p:cNvPr id="19" name="Text Placeholder 13">
            <a:extLst>
              <a:ext uri="{FF2B5EF4-FFF2-40B4-BE49-F238E27FC236}">
                <a16:creationId xmlns:a16="http://schemas.microsoft.com/office/drawing/2014/main" id="{D66AA0C3-B8ED-9649-85A9-C32D29D9085E}"/>
              </a:ext>
            </a:extLst>
          </p:cNvPr>
          <p:cNvSpPr>
            <a:spLocks noGrp="1"/>
          </p:cNvSpPr>
          <p:nvPr>
            <p:ph type="body" sz="quarter" idx="10"/>
          </p:nvPr>
        </p:nvSpPr>
        <p:spPr>
          <a:xfrm>
            <a:off x="388039" y="1546931"/>
            <a:ext cx="5332537" cy="4267200"/>
          </a:xfrm>
          <a:prstGeom prst="rect">
            <a:avLst/>
          </a:prstGeom>
        </p:spPr>
        <p:txBody>
          <a:bodyPr/>
          <a:lstStyle>
            <a:lvl1pPr>
              <a:defRPr sz="2400">
                <a:solidFill>
                  <a:srgbClr val="434343"/>
                </a:solidFill>
                <a:latin typeface="+mn-lt"/>
              </a:defRPr>
            </a:lvl1pPr>
            <a:lvl2pPr>
              <a:defRPr sz="2000">
                <a:solidFill>
                  <a:srgbClr val="434343"/>
                </a:solidFill>
                <a:latin typeface="+mn-lt"/>
              </a:defRPr>
            </a:lvl2pPr>
            <a:lvl3pPr>
              <a:defRPr>
                <a:solidFill>
                  <a:srgbClr val="434343"/>
                </a:solidFill>
                <a:latin typeface="+mn-lt"/>
              </a:defRPr>
            </a:lvl3pPr>
            <a:lvl4pPr>
              <a:defRPr>
                <a:solidFill>
                  <a:srgbClr val="434343"/>
                </a:solidFill>
                <a:latin typeface="+mn-lt"/>
              </a:defRPr>
            </a:lvl4pPr>
            <a:lvl5pPr>
              <a:defRPr>
                <a:solidFill>
                  <a:srgbClr val="434343"/>
                </a:solidFill>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0" name="Picture Placeholder 2">
            <a:extLst>
              <a:ext uri="{FF2B5EF4-FFF2-40B4-BE49-F238E27FC236}">
                <a16:creationId xmlns:a16="http://schemas.microsoft.com/office/drawing/2014/main" id="{795FA7AB-ABBF-AE48-A41F-08A6EB051EFE}"/>
              </a:ext>
            </a:extLst>
          </p:cNvPr>
          <p:cNvSpPr>
            <a:spLocks noGrp="1"/>
          </p:cNvSpPr>
          <p:nvPr>
            <p:ph type="pic" sz="quarter" idx="11"/>
          </p:nvPr>
        </p:nvSpPr>
        <p:spPr>
          <a:xfrm>
            <a:off x="6188926" y="0"/>
            <a:ext cx="6003074" cy="6858000"/>
          </a:xfrm>
          <a:prstGeom prst="rect">
            <a:avLst/>
          </a:prstGeom>
        </p:spPr>
        <p:txBody>
          <a:bodyPr/>
          <a:lstStyle>
            <a:lvl1pPr>
              <a:defRPr>
                <a:latin typeface="F37 Ginger Pro" pitchFamily="2" charset="0"/>
              </a:defRPr>
            </a:lvl1pPr>
          </a:lstStyle>
          <a:p>
            <a:endParaRPr lang="en-US"/>
          </a:p>
        </p:txBody>
      </p:sp>
      <p:pic>
        <p:nvPicPr>
          <p:cNvPr id="12" name="Picture 11"/>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293298" y="6043613"/>
            <a:ext cx="2784777" cy="649953"/>
          </a:xfrm>
          <a:prstGeom prst="rect">
            <a:avLst/>
          </a:prstGeom>
        </p:spPr>
      </p:pic>
      <p:sp>
        <p:nvSpPr>
          <p:cNvPr id="9" name="Text Placeholder 9">
            <a:extLst>
              <a:ext uri="{FF2B5EF4-FFF2-40B4-BE49-F238E27FC236}">
                <a16:creationId xmlns:a16="http://schemas.microsoft.com/office/drawing/2014/main" id="{FAB7157B-E61A-574B-BAC1-0A91D9859EA9}"/>
              </a:ext>
            </a:extLst>
          </p:cNvPr>
          <p:cNvSpPr txBox="1">
            <a:spLocks/>
          </p:cNvSpPr>
          <p:nvPr userDrawn="1"/>
        </p:nvSpPr>
        <p:spPr>
          <a:xfrm>
            <a:off x="3933028" y="6274969"/>
            <a:ext cx="2169019" cy="202315"/>
          </a:xfrm>
          <a:prstGeom prst="rect">
            <a:avLst/>
          </a:prstGeom>
        </p:spPr>
        <p:txBody>
          <a:bodyPr/>
          <a:lstStyle>
            <a:lvl1pPr marL="228600" indent="-228600" algn="ctr" defTabSz="914400" rtl="0" eaLnBrk="1" latinLnBrk="0" hangingPunct="1">
              <a:lnSpc>
                <a:spcPct val="100000"/>
              </a:lnSpc>
              <a:spcBef>
                <a:spcPts val="1000"/>
              </a:spcBef>
              <a:buFont typeface="Arial" panose="020B0604020202020204" pitchFamily="34" charset="0"/>
              <a:buNone/>
              <a:defRPr sz="900" b="0" i="0" kern="1200">
                <a:solidFill>
                  <a:schemeClr val="bg1">
                    <a:lumMod val="85000"/>
                  </a:schemeClr>
                </a:solidFill>
                <a:latin typeface="F37 Ginger Pro" pitchFamily="2" charset="0"/>
                <a:ea typeface="+mn-ea"/>
                <a:cs typeface="+mn-cs"/>
              </a:defRPr>
            </a:lvl1pPr>
            <a:lvl2pPr marL="685800" indent="-228600" algn="l" defTabSz="914400" rtl="0" eaLnBrk="1" latinLnBrk="0" hangingPunct="1">
              <a:lnSpc>
                <a:spcPct val="100000"/>
              </a:lnSpc>
              <a:spcBef>
                <a:spcPts val="500"/>
              </a:spcBef>
              <a:buFont typeface="Arial" panose="020B0604020202020204" pitchFamily="34" charset="0"/>
              <a:buChar char="•"/>
              <a:defRPr sz="2400" kern="1200">
                <a:solidFill>
                  <a:srgbClr val="434343"/>
                </a:solidFill>
                <a:latin typeface="F37 Ginger Pro" pitchFamily="2" charset="0"/>
                <a:ea typeface="+mn-ea"/>
                <a:cs typeface="+mn-cs"/>
              </a:defRPr>
            </a:lvl2pPr>
            <a:lvl3pPr marL="1143000" indent="-228600" algn="l" defTabSz="914400" rtl="0" eaLnBrk="1" latinLnBrk="0" hangingPunct="1">
              <a:lnSpc>
                <a:spcPct val="100000"/>
              </a:lnSpc>
              <a:spcBef>
                <a:spcPts val="500"/>
              </a:spcBef>
              <a:buFont typeface="Arial" panose="020B0604020202020204" pitchFamily="34" charset="0"/>
              <a:buChar char="•"/>
              <a:defRPr sz="2000" kern="1200">
                <a:solidFill>
                  <a:srgbClr val="434343"/>
                </a:solidFill>
                <a:latin typeface="F37 Ginger Pro" pitchFamily="2" charset="0"/>
                <a:ea typeface="+mn-ea"/>
                <a:cs typeface="+mn-cs"/>
              </a:defRPr>
            </a:lvl3pPr>
            <a:lvl4pPr marL="1600200" indent="-228600" algn="l" defTabSz="914400" rtl="0" eaLnBrk="1" latinLnBrk="0" hangingPunct="1">
              <a:lnSpc>
                <a:spcPct val="100000"/>
              </a:lnSpc>
              <a:spcBef>
                <a:spcPts val="500"/>
              </a:spcBef>
              <a:buFont typeface="Arial" panose="020B0604020202020204" pitchFamily="34" charset="0"/>
              <a:buChar char="•"/>
              <a:defRPr sz="1800" kern="1200">
                <a:solidFill>
                  <a:srgbClr val="434343"/>
                </a:solidFill>
                <a:latin typeface="F37 Ginger Pro" pitchFamily="2" charset="0"/>
                <a:ea typeface="+mn-ea"/>
                <a:cs typeface="+mn-cs"/>
              </a:defRPr>
            </a:lvl4pPr>
            <a:lvl5pPr marL="2057400" indent="-228600" algn="l" defTabSz="914400" rtl="0" eaLnBrk="1" latinLnBrk="0" hangingPunct="1">
              <a:lnSpc>
                <a:spcPct val="100000"/>
              </a:lnSpc>
              <a:spcBef>
                <a:spcPts val="500"/>
              </a:spcBef>
              <a:buFont typeface="Arial" panose="020B0604020202020204" pitchFamily="34" charset="0"/>
              <a:buChar char="•"/>
              <a:defRPr sz="1800" kern="1200">
                <a:solidFill>
                  <a:srgbClr val="434343"/>
                </a:solidFill>
                <a:latin typeface="F37 Ginger Pro"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CA" sz="800" dirty="0"/>
              <a:t>UNRESTRICTED /</a:t>
            </a:r>
            <a:r>
              <a:rPr lang="en-CA" sz="800" baseline="0" dirty="0"/>
              <a:t> ILLIMITE</a:t>
            </a:r>
            <a:endParaRPr lang="en-CA" sz="800" dirty="0"/>
          </a:p>
        </p:txBody>
      </p:sp>
    </p:spTree>
    <p:extLst>
      <p:ext uri="{BB962C8B-B14F-4D97-AF65-F5344CB8AC3E}">
        <p14:creationId xmlns:p14="http://schemas.microsoft.com/office/powerpoint/2010/main" val="187545174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Image Right + Text">
    <p:spTree>
      <p:nvGrpSpPr>
        <p:cNvPr id="1" name=""/>
        <p:cNvGrpSpPr/>
        <p:nvPr/>
      </p:nvGrpSpPr>
      <p:grpSpPr>
        <a:xfrm>
          <a:off x="0" y="0"/>
          <a:ext cx="0" cy="0"/>
          <a:chOff x="0" y="0"/>
          <a:chExt cx="0" cy="0"/>
        </a:xfrm>
      </p:grpSpPr>
      <p:pic>
        <p:nvPicPr>
          <p:cNvPr id="12" name="Picture 11" descr="A picture containing night sky&#10;&#10;Description automatically generated">
            <a:extLst>
              <a:ext uri="{FF2B5EF4-FFF2-40B4-BE49-F238E27FC236}">
                <a16:creationId xmlns:a16="http://schemas.microsoft.com/office/drawing/2014/main" id="{E5F22B15-C0F3-3343-AE37-768EDE586C06}"/>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45601" y="0"/>
            <a:ext cx="12324480" cy="3237230"/>
          </a:xfrm>
          <a:prstGeom prst="rect">
            <a:avLst/>
          </a:prstGeom>
        </p:spPr>
      </p:pic>
      <p:sp>
        <p:nvSpPr>
          <p:cNvPr id="15" name="TextBox 14">
            <a:extLst>
              <a:ext uri="{FF2B5EF4-FFF2-40B4-BE49-F238E27FC236}">
                <a16:creationId xmlns:a16="http://schemas.microsoft.com/office/drawing/2014/main" id="{FE93B76F-52E0-D145-BC33-A7E36D0A4C95}"/>
              </a:ext>
            </a:extLst>
          </p:cNvPr>
          <p:cNvSpPr txBox="1"/>
          <p:nvPr userDrawn="1"/>
        </p:nvSpPr>
        <p:spPr>
          <a:xfrm>
            <a:off x="11417317" y="6274969"/>
            <a:ext cx="386644" cy="276999"/>
          </a:xfrm>
          <a:prstGeom prst="rect">
            <a:avLst/>
          </a:prstGeom>
          <a:noFill/>
        </p:spPr>
        <p:txBody>
          <a:bodyPr wrap="none" rtlCol="0">
            <a:spAutoFit/>
          </a:bodyPr>
          <a:lstStyle/>
          <a:p>
            <a:fld id="{5D663D93-F62C-1044-9997-E69A8BFD6D25}" type="slidenum">
              <a:rPr lang="en-US" sz="1200" b="0" i="0" smtClean="0">
                <a:solidFill>
                  <a:srgbClr val="C0C2BF"/>
                </a:solidFill>
                <a:latin typeface="F37 Ginger Pro" pitchFamily="2" charset="0"/>
              </a:rPr>
              <a:t>‹#›</a:t>
            </a:fld>
            <a:endParaRPr lang="en-US" sz="1200" b="0" i="0" dirty="0">
              <a:solidFill>
                <a:srgbClr val="C0C2BF"/>
              </a:solidFill>
              <a:latin typeface="F37 Ginger Pro" pitchFamily="2" charset="0"/>
            </a:endParaRPr>
          </a:p>
        </p:txBody>
      </p:sp>
      <p:sp>
        <p:nvSpPr>
          <p:cNvPr id="18" name="Title Placeholder 1">
            <a:extLst>
              <a:ext uri="{FF2B5EF4-FFF2-40B4-BE49-F238E27FC236}">
                <a16:creationId xmlns:a16="http://schemas.microsoft.com/office/drawing/2014/main" id="{925152C3-5AF7-0948-A587-052241CB4EF0}"/>
              </a:ext>
            </a:extLst>
          </p:cNvPr>
          <p:cNvSpPr>
            <a:spLocks noGrp="1"/>
          </p:cNvSpPr>
          <p:nvPr>
            <p:ph type="title"/>
          </p:nvPr>
        </p:nvSpPr>
        <p:spPr>
          <a:xfrm>
            <a:off x="388039" y="429981"/>
            <a:ext cx="10945833" cy="506721"/>
          </a:xfrm>
          <a:prstGeom prst="rect">
            <a:avLst/>
          </a:prstGeom>
        </p:spPr>
        <p:txBody>
          <a:bodyPr vert="horz" lIns="91440" tIns="45720" rIns="91440" bIns="45720" rtlCol="0" anchor="t">
            <a:normAutofit/>
          </a:bodyPr>
          <a:lstStyle>
            <a:lvl1pPr>
              <a:defRPr>
                <a:latin typeface="F37 Ginger Pro" pitchFamily="2" charset="0"/>
              </a:defRPr>
            </a:lvl1pPr>
          </a:lstStyle>
          <a:p>
            <a:r>
              <a:rPr lang="en-US" dirty="0"/>
              <a:t>Click to edit Master title style</a:t>
            </a:r>
          </a:p>
        </p:txBody>
      </p:sp>
      <p:sp>
        <p:nvSpPr>
          <p:cNvPr id="19" name="Text Placeholder 13">
            <a:extLst>
              <a:ext uri="{FF2B5EF4-FFF2-40B4-BE49-F238E27FC236}">
                <a16:creationId xmlns:a16="http://schemas.microsoft.com/office/drawing/2014/main" id="{D66AA0C3-B8ED-9649-85A9-C32D29D9085E}"/>
              </a:ext>
            </a:extLst>
          </p:cNvPr>
          <p:cNvSpPr>
            <a:spLocks noGrp="1"/>
          </p:cNvSpPr>
          <p:nvPr>
            <p:ph type="body" sz="quarter" idx="10"/>
          </p:nvPr>
        </p:nvSpPr>
        <p:spPr>
          <a:xfrm>
            <a:off x="938588" y="3903352"/>
            <a:ext cx="4918510" cy="1858148"/>
          </a:xfrm>
          <a:prstGeom prst="rect">
            <a:avLst/>
          </a:prstGeom>
        </p:spPr>
        <p:txBody>
          <a:bodyPr/>
          <a:lstStyle>
            <a:lvl1pPr>
              <a:defRPr sz="1800">
                <a:solidFill>
                  <a:srgbClr val="434343"/>
                </a:solidFill>
                <a:latin typeface="+mn-lt"/>
              </a:defRPr>
            </a:lvl1pPr>
            <a:lvl2pPr>
              <a:defRPr sz="1800">
                <a:solidFill>
                  <a:srgbClr val="777778"/>
                </a:solidFill>
              </a:defRPr>
            </a:lvl2pPr>
            <a:lvl3pPr>
              <a:defRPr sz="1800">
                <a:solidFill>
                  <a:srgbClr val="777778"/>
                </a:solidFill>
              </a:defRPr>
            </a:lvl3pPr>
            <a:lvl4pPr>
              <a:defRPr sz="1800">
                <a:solidFill>
                  <a:srgbClr val="777778"/>
                </a:solidFill>
              </a:defRPr>
            </a:lvl4pPr>
            <a:lvl5pPr>
              <a:defRPr sz="1800">
                <a:solidFill>
                  <a:srgbClr val="777778"/>
                </a:solidFill>
              </a:defRPr>
            </a:lvl5pPr>
          </a:lstStyle>
          <a:p>
            <a:pPr lvl="0"/>
            <a:r>
              <a:rPr lang="en-US" dirty="0"/>
              <a:t>Click to edit Master text styles</a:t>
            </a:r>
          </a:p>
        </p:txBody>
      </p:sp>
      <p:sp>
        <p:nvSpPr>
          <p:cNvPr id="20" name="Picture Placeholder 2">
            <a:extLst>
              <a:ext uri="{FF2B5EF4-FFF2-40B4-BE49-F238E27FC236}">
                <a16:creationId xmlns:a16="http://schemas.microsoft.com/office/drawing/2014/main" id="{795FA7AB-ABBF-AE48-A41F-08A6EB051EFE}"/>
              </a:ext>
            </a:extLst>
          </p:cNvPr>
          <p:cNvSpPr>
            <a:spLocks noGrp="1"/>
          </p:cNvSpPr>
          <p:nvPr>
            <p:ph type="pic" sz="quarter" idx="11"/>
          </p:nvPr>
        </p:nvSpPr>
        <p:spPr>
          <a:xfrm>
            <a:off x="938587" y="1444306"/>
            <a:ext cx="4918510" cy="2259106"/>
          </a:xfrm>
          <a:prstGeom prst="rect">
            <a:avLst/>
          </a:prstGeom>
        </p:spPr>
        <p:txBody>
          <a:bodyPr/>
          <a:lstStyle>
            <a:lvl1pPr>
              <a:defRPr>
                <a:latin typeface="F37 Ginger Pro" pitchFamily="2" charset="0"/>
              </a:defRPr>
            </a:lvl1pPr>
          </a:lstStyle>
          <a:p>
            <a:endParaRPr lang="en-US"/>
          </a:p>
        </p:txBody>
      </p:sp>
      <p:sp>
        <p:nvSpPr>
          <p:cNvPr id="21" name="Text Placeholder 13">
            <a:extLst>
              <a:ext uri="{FF2B5EF4-FFF2-40B4-BE49-F238E27FC236}">
                <a16:creationId xmlns:a16="http://schemas.microsoft.com/office/drawing/2014/main" id="{68A8DD0D-4E09-5A4B-BF23-A2621462A231}"/>
              </a:ext>
            </a:extLst>
          </p:cNvPr>
          <p:cNvSpPr>
            <a:spLocks noGrp="1"/>
          </p:cNvSpPr>
          <p:nvPr>
            <p:ph type="body" sz="quarter" idx="15"/>
          </p:nvPr>
        </p:nvSpPr>
        <p:spPr>
          <a:xfrm>
            <a:off x="6415363" y="3903352"/>
            <a:ext cx="4918510" cy="1858148"/>
          </a:xfrm>
          <a:prstGeom prst="rect">
            <a:avLst/>
          </a:prstGeom>
        </p:spPr>
        <p:txBody>
          <a:bodyPr/>
          <a:lstStyle>
            <a:lvl1pPr>
              <a:defRPr sz="1800">
                <a:solidFill>
                  <a:srgbClr val="434343"/>
                </a:solidFill>
                <a:latin typeface="+mn-lt"/>
              </a:defRPr>
            </a:lvl1pPr>
            <a:lvl2pPr>
              <a:defRPr sz="1800">
                <a:solidFill>
                  <a:srgbClr val="777778"/>
                </a:solidFill>
              </a:defRPr>
            </a:lvl2pPr>
            <a:lvl3pPr>
              <a:defRPr sz="1800">
                <a:solidFill>
                  <a:srgbClr val="777778"/>
                </a:solidFill>
              </a:defRPr>
            </a:lvl3pPr>
            <a:lvl4pPr>
              <a:defRPr sz="1800">
                <a:solidFill>
                  <a:srgbClr val="777778"/>
                </a:solidFill>
              </a:defRPr>
            </a:lvl4pPr>
            <a:lvl5pPr>
              <a:defRPr sz="1800">
                <a:solidFill>
                  <a:srgbClr val="777778"/>
                </a:solidFill>
              </a:defRPr>
            </a:lvl5pPr>
          </a:lstStyle>
          <a:p>
            <a:pPr lvl="0"/>
            <a:r>
              <a:rPr lang="en-US" dirty="0"/>
              <a:t>Click to edit Master text styles</a:t>
            </a:r>
          </a:p>
        </p:txBody>
      </p:sp>
      <p:sp>
        <p:nvSpPr>
          <p:cNvPr id="22" name="Picture Placeholder 2">
            <a:extLst>
              <a:ext uri="{FF2B5EF4-FFF2-40B4-BE49-F238E27FC236}">
                <a16:creationId xmlns:a16="http://schemas.microsoft.com/office/drawing/2014/main" id="{77972AD3-7081-4E4B-B5BF-2EBC1A782C10}"/>
              </a:ext>
            </a:extLst>
          </p:cNvPr>
          <p:cNvSpPr>
            <a:spLocks noGrp="1"/>
          </p:cNvSpPr>
          <p:nvPr>
            <p:ph type="pic" sz="quarter" idx="16"/>
          </p:nvPr>
        </p:nvSpPr>
        <p:spPr>
          <a:xfrm>
            <a:off x="6415362" y="1444306"/>
            <a:ext cx="4918510" cy="2259106"/>
          </a:xfrm>
          <a:prstGeom prst="rect">
            <a:avLst/>
          </a:prstGeom>
        </p:spPr>
        <p:txBody>
          <a:bodyPr/>
          <a:lstStyle>
            <a:lvl1pPr>
              <a:defRPr>
                <a:latin typeface="F37 Ginger Pro" pitchFamily="2" charset="0"/>
              </a:defRPr>
            </a:lvl1pPr>
          </a:lstStyle>
          <a:p>
            <a:endParaRPr lang="en-US"/>
          </a:p>
        </p:txBody>
      </p:sp>
      <p:pic>
        <p:nvPicPr>
          <p:cNvPr id="13" name="Picture 12"/>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293298" y="6043613"/>
            <a:ext cx="2784777" cy="649953"/>
          </a:xfrm>
          <a:prstGeom prst="rect">
            <a:avLst/>
          </a:prstGeom>
        </p:spPr>
      </p:pic>
      <p:sp>
        <p:nvSpPr>
          <p:cNvPr id="11" name="Text Placeholder 9">
            <a:extLst>
              <a:ext uri="{FF2B5EF4-FFF2-40B4-BE49-F238E27FC236}">
                <a16:creationId xmlns:a16="http://schemas.microsoft.com/office/drawing/2014/main" id="{FAB7157B-E61A-574B-BAC1-0A91D9859EA9}"/>
              </a:ext>
            </a:extLst>
          </p:cNvPr>
          <p:cNvSpPr txBox="1">
            <a:spLocks/>
          </p:cNvSpPr>
          <p:nvPr userDrawn="1"/>
        </p:nvSpPr>
        <p:spPr>
          <a:xfrm>
            <a:off x="3317381" y="6308525"/>
            <a:ext cx="5557236" cy="202315"/>
          </a:xfrm>
          <a:prstGeom prst="rect">
            <a:avLst/>
          </a:prstGeom>
        </p:spPr>
        <p:txBody>
          <a:bodyPr/>
          <a:lstStyle>
            <a:lvl1pPr marL="228600" indent="-228600" algn="ctr" defTabSz="914400" rtl="0" eaLnBrk="1" latinLnBrk="0" hangingPunct="1">
              <a:lnSpc>
                <a:spcPct val="100000"/>
              </a:lnSpc>
              <a:spcBef>
                <a:spcPts val="1000"/>
              </a:spcBef>
              <a:buFont typeface="Arial" panose="020B0604020202020204" pitchFamily="34" charset="0"/>
              <a:buNone/>
              <a:defRPr sz="900" b="0" i="0" kern="1200">
                <a:solidFill>
                  <a:schemeClr val="bg1">
                    <a:lumMod val="85000"/>
                  </a:schemeClr>
                </a:solidFill>
                <a:latin typeface="F37 Ginger Pro" pitchFamily="2" charset="0"/>
                <a:ea typeface="+mn-ea"/>
                <a:cs typeface="+mn-cs"/>
              </a:defRPr>
            </a:lvl1pPr>
            <a:lvl2pPr marL="685800" indent="-228600" algn="l" defTabSz="914400" rtl="0" eaLnBrk="1" latinLnBrk="0" hangingPunct="1">
              <a:lnSpc>
                <a:spcPct val="100000"/>
              </a:lnSpc>
              <a:spcBef>
                <a:spcPts val="500"/>
              </a:spcBef>
              <a:buFont typeface="Arial" panose="020B0604020202020204" pitchFamily="34" charset="0"/>
              <a:buChar char="•"/>
              <a:defRPr sz="2400" kern="1200">
                <a:solidFill>
                  <a:srgbClr val="434343"/>
                </a:solidFill>
                <a:latin typeface="F37 Ginger Pro" pitchFamily="2" charset="0"/>
                <a:ea typeface="+mn-ea"/>
                <a:cs typeface="+mn-cs"/>
              </a:defRPr>
            </a:lvl2pPr>
            <a:lvl3pPr marL="1143000" indent="-228600" algn="l" defTabSz="914400" rtl="0" eaLnBrk="1" latinLnBrk="0" hangingPunct="1">
              <a:lnSpc>
                <a:spcPct val="100000"/>
              </a:lnSpc>
              <a:spcBef>
                <a:spcPts val="500"/>
              </a:spcBef>
              <a:buFont typeface="Arial" panose="020B0604020202020204" pitchFamily="34" charset="0"/>
              <a:buChar char="•"/>
              <a:defRPr sz="2000" kern="1200">
                <a:solidFill>
                  <a:srgbClr val="434343"/>
                </a:solidFill>
                <a:latin typeface="F37 Ginger Pro" pitchFamily="2" charset="0"/>
                <a:ea typeface="+mn-ea"/>
                <a:cs typeface="+mn-cs"/>
              </a:defRPr>
            </a:lvl3pPr>
            <a:lvl4pPr marL="1600200" indent="-228600" algn="l" defTabSz="914400" rtl="0" eaLnBrk="1" latinLnBrk="0" hangingPunct="1">
              <a:lnSpc>
                <a:spcPct val="100000"/>
              </a:lnSpc>
              <a:spcBef>
                <a:spcPts val="500"/>
              </a:spcBef>
              <a:buFont typeface="Arial" panose="020B0604020202020204" pitchFamily="34" charset="0"/>
              <a:buChar char="•"/>
              <a:defRPr sz="1800" kern="1200">
                <a:solidFill>
                  <a:srgbClr val="434343"/>
                </a:solidFill>
                <a:latin typeface="F37 Ginger Pro" pitchFamily="2" charset="0"/>
                <a:ea typeface="+mn-ea"/>
                <a:cs typeface="+mn-cs"/>
              </a:defRPr>
            </a:lvl4pPr>
            <a:lvl5pPr marL="2057400" indent="-228600" algn="l" defTabSz="914400" rtl="0" eaLnBrk="1" latinLnBrk="0" hangingPunct="1">
              <a:lnSpc>
                <a:spcPct val="100000"/>
              </a:lnSpc>
              <a:spcBef>
                <a:spcPts val="500"/>
              </a:spcBef>
              <a:buFont typeface="Arial" panose="020B0604020202020204" pitchFamily="34" charset="0"/>
              <a:buChar char="•"/>
              <a:defRPr sz="1800" kern="1200">
                <a:solidFill>
                  <a:srgbClr val="434343"/>
                </a:solidFill>
                <a:latin typeface="F37 Ginger Pro"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CA" sz="800" dirty="0"/>
              <a:t>UNRESTRICTED /</a:t>
            </a:r>
            <a:r>
              <a:rPr lang="en-CA" sz="800" baseline="0" dirty="0"/>
              <a:t> ILLIMITE</a:t>
            </a:r>
            <a:endParaRPr lang="en-CA" sz="800" dirty="0"/>
          </a:p>
        </p:txBody>
      </p:sp>
    </p:spTree>
    <p:extLst>
      <p:ext uri="{BB962C8B-B14F-4D97-AF65-F5344CB8AC3E}">
        <p14:creationId xmlns:p14="http://schemas.microsoft.com/office/powerpoint/2010/main" val="168044354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_Image Right + Text">
    <p:spTree>
      <p:nvGrpSpPr>
        <p:cNvPr id="1" name=""/>
        <p:cNvGrpSpPr/>
        <p:nvPr/>
      </p:nvGrpSpPr>
      <p:grpSpPr>
        <a:xfrm>
          <a:off x="0" y="0"/>
          <a:ext cx="0" cy="0"/>
          <a:chOff x="0" y="0"/>
          <a:chExt cx="0" cy="0"/>
        </a:xfrm>
      </p:grpSpPr>
      <p:pic>
        <p:nvPicPr>
          <p:cNvPr id="26" name="Picture 25" descr="A picture containing night sky&#10;&#10;Description automatically generated">
            <a:extLst>
              <a:ext uri="{FF2B5EF4-FFF2-40B4-BE49-F238E27FC236}">
                <a16:creationId xmlns:a16="http://schemas.microsoft.com/office/drawing/2014/main" id="{360BD6B9-002E-D847-BDB4-C48BDF26EF44}"/>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45601" y="0"/>
            <a:ext cx="12324480" cy="3237230"/>
          </a:xfrm>
          <a:prstGeom prst="rect">
            <a:avLst/>
          </a:prstGeom>
        </p:spPr>
      </p:pic>
      <p:sp>
        <p:nvSpPr>
          <p:cNvPr id="15" name="TextBox 14">
            <a:extLst>
              <a:ext uri="{FF2B5EF4-FFF2-40B4-BE49-F238E27FC236}">
                <a16:creationId xmlns:a16="http://schemas.microsoft.com/office/drawing/2014/main" id="{FE93B76F-52E0-D145-BC33-A7E36D0A4C95}"/>
              </a:ext>
            </a:extLst>
          </p:cNvPr>
          <p:cNvSpPr txBox="1"/>
          <p:nvPr userDrawn="1"/>
        </p:nvSpPr>
        <p:spPr>
          <a:xfrm>
            <a:off x="11417317" y="6274969"/>
            <a:ext cx="386644" cy="276999"/>
          </a:xfrm>
          <a:prstGeom prst="rect">
            <a:avLst/>
          </a:prstGeom>
          <a:noFill/>
        </p:spPr>
        <p:txBody>
          <a:bodyPr wrap="none" rtlCol="0">
            <a:spAutoFit/>
          </a:bodyPr>
          <a:lstStyle/>
          <a:p>
            <a:fld id="{5D663D93-F62C-1044-9997-E69A8BFD6D25}" type="slidenum">
              <a:rPr lang="en-US" sz="1200" b="0" i="0" smtClean="0">
                <a:solidFill>
                  <a:srgbClr val="C0C2BF"/>
                </a:solidFill>
                <a:latin typeface="F37 Ginger Pro" pitchFamily="2" charset="0"/>
              </a:rPr>
              <a:t>‹#›</a:t>
            </a:fld>
            <a:endParaRPr lang="en-US" sz="1200" b="0" i="0" dirty="0">
              <a:solidFill>
                <a:srgbClr val="C0C2BF"/>
              </a:solidFill>
              <a:latin typeface="F37 Ginger Pro" pitchFamily="2" charset="0"/>
            </a:endParaRPr>
          </a:p>
        </p:txBody>
      </p:sp>
      <p:sp>
        <p:nvSpPr>
          <p:cNvPr id="18" name="Title Placeholder 1">
            <a:extLst>
              <a:ext uri="{FF2B5EF4-FFF2-40B4-BE49-F238E27FC236}">
                <a16:creationId xmlns:a16="http://schemas.microsoft.com/office/drawing/2014/main" id="{925152C3-5AF7-0948-A587-052241CB4EF0}"/>
              </a:ext>
            </a:extLst>
          </p:cNvPr>
          <p:cNvSpPr>
            <a:spLocks noGrp="1"/>
          </p:cNvSpPr>
          <p:nvPr>
            <p:ph type="title"/>
          </p:nvPr>
        </p:nvSpPr>
        <p:spPr>
          <a:xfrm>
            <a:off x="388039" y="429981"/>
            <a:ext cx="10652138" cy="506721"/>
          </a:xfrm>
          <a:prstGeom prst="rect">
            <a:avLst/>
          </a:prstGeom>
        </p:spPr>
        <p:txBody>
          <a:bodyPr vert="horz" lIns="91440" tIns="45720" rIns="91440" bIns="45720" rtlCol="0" anchor="t">
            <a:normAutofit/>
          </a:bodyPr>
          <a:lstStyle>
            <a:lvl1pPr>
              <a:defRPr>
                <a:latin typeface="F37 Ginger Pro" pitchFamily="2" charset="0"/>
              </a:defRPr>
            </a:lvl1pPr>
          </a:lstStyle>
          <a:p>
            <a:r>
              <a:rPr lang="en-US" dirty="0"/>
              <a:t>Click to edit Master title style</a:t>
            </a:r>
          </a:p>
        </p:txBody>
      </p:sp>
      <p:sp>
        <p:nvSpPr>
          <p:cNvPr id="19" name="Text Placeholder 13">
            <a:extLst>
              <a:ext uri="{FF2B5EF4-FFF2-40B4-BE49-F238E27FC236}">
                <a16:creationId xmlns:a16="http://schemas.microsoft.com/office/drawing/2014/main" id="{D66AA0C3-B8ED-9649-85A9-C32D29D9085E}"/>
              </a:ext>
            </a:extLst>
          </p:cNvPr>
          <p:cNvSpPr>
            <a:spLocks noGrp="1"/>
          </p:cNvSpPr>
          <p:nvPr>
            <p:ph type="body" sz="quarter" idx="10"/>
          </p:nvPr>
        </p:nvSpPr>
        <p:spPr>
          <a:xfrm>
            <a:off x="938588" y="3903352"/>
            <a:ext cx="3113649" cy="1858148"/>
          </a:xfrm>
          <a:prstGeom prst="rect">
            <a:avLst/>
          </a:prstGeom>
        </p:spPr>
        <p:txBody>
          <a:bodyPr/>
          <a:lstStyle>
            <a:lvl1pPr>
              <a:defRPr sz="1800">
                <a:solidFill>
                  <a:srgbClr val="434343"/>
                </a:solidFill>
                <a:latin typeface="+mn-lt"/>
              </a:defRPr>
            </a:lvl1pPr>
            <a:lvl2pPr>
              <a:defRPr sz="1800">
                <a:solidFill>
                  <a:srgbClr val="777778"/>
                </a:solidFill>
              </a:defRPr>
            </a:lvl2pPr>
            <a:lvl3pPr>
              <a:defRPr sz="1800">
                <a:solidFill>
                  <a:srgbClr val="777778"/>
                </a:solidFill>
              </a:defRPr>
            </a:lvl3pPr>
            <a:lvl4pPr>
              <a:defRPr sz="1800">
                <a:solidFill>
                  <a:srgbClr val="777778"/>
                </a:solidFill>
              </a:defRPr>
            </a:lvl4pPr>
            <a:lvl5pPr>
              <a:defRPr sz="1800">
                <a:solidFill>
                  <a:srgbClr val="777778"/>
                </a:solidFill>
              </a:defRPr>
            </a:lvl5pPr>
          </a:lstStyle>
          <a:p>
            <a:pPr lvl="0"/>
            <a:r>
              <a:rPr lang="en-US" dirty="0"/>
              <a:t>Click to edit Master text styles</a:t>
            </a:r>
          </a:p>
        </p:txBody>
      </p:sp>
      <p:sp>
        <p:nvSpPr>
          <p:cNvPr id="20" name="Picture Placeholder 2">
            <a:extLst>
              <a:ext uri="{FF2B5EF4-FFF2-40B4-BE49-F238E27FC236}">
                <a16:creationId xmlns:a16="http://schemas.microsoft.com/office/drawing/2014/main" id="{795FA7AB-ABBF-AE48-A41F-08A6EB051EFE}"/>
              </a:ext>
            </a:extLst>
          </p:cNvPr>
          <p:cNvSpPr>
            <a:spLocks noGrp="1"/>
          </p:cNvSpPr>
          <p:nvPr>
            <p:ph type="pic" sz="quarter" idx="11"/>
          </p:nvPr>
        </p:nvSpPr>
        <p:spPr>
          <a:xfrm>
            <a:off x="938587" y="1444306"/>
            <a:ext cx="3113649" cy="2184418"/>
          </a:xfrm>
          <a:prstGeom prst="rect">
            <a:avLst/>
          </a:prstGeom>
        </p:spPr>
        <p:txBody>
          <a:bodyPr/>
          <a:lstStyle>
            <a:lvl1pPr>
              <a:defRPr>
                <a:latin typeface="F37 Ginger Pro" pitchFamily="2" charset="0"/>
              </a:defRPr>
            </a:lvl1pPr>
          </a:lstStyle>
          <a:p>
            <a:endParaRPr lang="en-US"/>
          </a:p>
        </p:txBody>
      </p:sp>
      <p:sp>
        <p:nvSpPr>
          <p:cNvPr id="14" name="Text Placeholder 13">
            <a:extLst>
              <a:ext uri="{FF2B5EF4-FFF2-40B4-BE49-F238E27FC236}">
                <a16:creationId xmlns:a16="http://schemas.microsoft.com/office/drawing/2014/main" id="{EC74C8BC-9ACA-A34C-B22C-EC286D0370D1}"/>
              </a:ext>
            </a:extLst>
          </p:cNvPr>
          <p:cNvSpPr>
            <a:spLocks noGrp="1"/>
          </p:cNvSpPr>
          <p:nvPr>
            <p:ph type="body" sz="quarter" idx="15"/>
          </p:nvPr>
        </p:nvSpPr>
        <p:spPr>
          <a:xfrm>
            <a:off x="4394058" y="3903352"/>
            <a:ext cx="3113649" cy="1858148"/>
          </a:xfrm>
          <a:prstGeom prst="rect">
            <a:avLst/>
          </a:prstGeom>
        </p:spPr>
        <p:txBody>
          <a:bodyPr/>
          <a:lstStyle>
            <a:lvl1pPr>
              <a:defRPr sz="1800">
                <a:solidFill>
                  <a:srgbClr val="434343"/>
                </a:solidFill>
                <a:latin typeface="+mn-lt"/>
              </a:defRPr>
            </a:lvl1pPr>
            <a:lvl2pPr>
              <a:defRPr sz="1800">
                <a:solidFill>
                  <a:srgbClr val="777778"/>
                </a:solidFill>
              </a:defRPr>
            </a:lvl2pPr>
            <a:lvl3pPr>
              <a:defRPr sz="1800">
                <a:solidFill>
                  <a:srgbClr val="777778"/>
                </a:solidFill>
              </a:defRPr>
            </a:lvl3pPr>
            <a:lvl4pPr>
              <a:defRPr sz="1800">
                <a:solidFill>
                  <a:srgbClr val="777778"/>
                </a:solidFill>
              </a:defRPr>
            </a:lvl4pPr>
            <a:lvl5pPr>
              <a:defRPr sz="1800">
                <a:solidFill>
                  <a:srgbClr val="777778"/>
                </a:solidFill>
              </a:defRPr>
            </a:lvl5pPr>
          </a:lstStyle>
          <a:p>
            <a:pPr lvl="0"/>
            <a:r>
              <a:rPr lang="en-US" dirty="0"/>
              <a:t>Click to edit Master text styles</a:t>
            </a:r>
          </a:p>
        </p:txBody>
      </p:sp>
      <p:sp>
        <p:nvSpPr>
          <p:cNvPr id="17" name="Picture Placeholder 2">
            <a:extLst>
              <a:ext uri="{FF2B5EF4-FFF2-40B4-BE49-F238E27FC236}">
                <a16:creationId xmlns:a16="http://schemas.microsoft.com/office/drawing/2014/main" id="{6B461FA5-7409-1547-BC9A-6AB435C651D6}"/>
              </a:ext>
            </a:extLst>
          </p:cNvPr>
          <p:cNvSpPr>
            <a:spLocks noGrp="1"/>
          </p:cNvSpPr>
          <p:nvPr>
            <p:ph type="pic" sz="quarter" idx="16"/>
          </p:nvPr>
        </p:nvSpPr>
        <p:spPr>
          <a:xfrm>
            <a:off x="4394057" y="1444306"/>
            <a:ext cx="3113649" cy="2184418"/>
          </a:xfrm>
          <a:prstGeom prst="rect">
            <a:avLst/>
          </a:prstGeom>
        </p:spPr>
        <p:txBody>
          <a:bodyPr/>
          <a:lstStyle>
            <a:lvl1pPr>
              <a:defRPr>
                <a:latin typeface="F37 Ginger Pro" pitchFamily="2" charset="0"/>
              </a:defRPr>
            </a:lvl1pPr>
          </a:lstStyle>
          <a:p>
            <a:endParaRPr lang="en-US"/>
          </a:p>
        </p:txBody>
      </p:sp>
      <p:sp>
        <p:nvSpPr>
          <p:cNvPr id="24" name="Text Placeholder 13">
            <a:extLst>
              <a:ext uri="{FF2B5EF4-FFF2-40B4-BE49-F238E27FC236}">
                <a16:creationId xmlns:a16="http://schemas.microsoft.com/office/drawing/2014/main" id="{6C2972C3-8993-0949-B8FC-A8CFBCEF2247}"/>
              </a:ext>
            </a:extLst>
          </p:cNvPr>
          <p:cNvSpPr>
            <a:spLocks noGrp="1"/>
          </p:cNvSpPr>
          <p:nvPr>
            <p:ph type="body" sz="quarter" idx="17"/>
          </p:nvPr>
        </p:nvSpPr>
        <p:spPr>
          <a:xfrm>
            <a:off x="7811026" y="3903352"/>
            <a:ext cx="3113649" cy="1858148"/>
          </a:xfrm>
          <a:prstGeom prst="rect">
            <a:avLst/>
          </a:prstGeom>
        </p:spPr>
        <p:txBody>
          <a:bodyPr/>
          <a:lstStyle>
            <a:lvl1pPr>
              <a:defRPr sz="1800">
                <a:solidFill>
                  <a:srgbClr val="434343"/>
                </a:solidFill>
                <a:latin typeface="+mn-lt"/>
              </a:defRPr>
            </a:lvl1pPr>
            <a:lvl2pPr>
              <a:defRPr sz="1800">
                <a:solidFill>
                  <a:srgbClr val="777778"/>
                </a:solidFill>
              </a:defRPr>
            </a:lvl2pPr>
            <a:lvl3pPr>
              <a:defRPr sz="1800">
                <a:solidFill>
                  <a:srgbClr val="777778"/>
                </a:solidFill>
              </a:defRPr>
            </a:lvl3pPr>
            <a:lvl4pPr>
              <a:defRPr sz="1800">
                <a:solidFill>
                  <a:srgbClr val="777778"/>
                </a:solidFill>
              </a:defRPr>
            </a:lvl4pPr>
            <a:lvl5pPr>
              <a:defRPr sz="1800">
                <a:solidFill>
                  <a:srgbClr val="777778"/>
                </a:solidFill>
              </a:defRPr>
            </a:lvl5pPr>
          </a:lstStyle>
          <a:p>
            <a:pPr lvl="0"/>
            <a:r>
              <a:rPr lang="en-US" dirty="0"/>
              <a:t>Click to edit Master text styles</a:t>
            </a:r>
          </a:p>
        </p:txBody>
      </p:sp>
      <p:sp>
        <p:nvSpPr>
          <p:cNvPr id="25" name="Picture Placeholder 2">
            <a:extLst>
              <a:ext uri="{FF2B5EF4-FFF2-40B4-BE49-F238E27FC236}">
                <a16:creationId xmlns:a16="http://schemas.microsoft.com/office/drawing/2014/main" id="{041769D0-3BC1-DB4D-8EC8-72CDF9929A7D}"/>
              </a:ext>
            </a:extLst>
          </p:cNvPr>
          <p:cNvSpPr>
            <a:spLocks noGrp="1"/>
          </p:cNvSpPr>
          <p:nvPr>
            <p:ph type="pic" sz="quarter" idx="18"/>
          </p:nvPr>
        </p:nvSpPr>
        <p:spPr>
          <a:xfrm>
            <a:off x="7811025" y="1444306"/>
            <a:ext cx="3113649" cy="2184418"/>
          </a:xfrm>
          <a:prstGeom prst="rect">
            <a:avLst/>
          </a:prstGeom>
        </p:spPr>
        <p:txBody>
          <a:bodyPr/>
          <a:lstStyle>
            <a:lvl1pPr>
              <a:defRPr>
                <a:latin typeface="F37 Ginger Pro" pitchFamily="2" charset="0"/>
              </a:defRPr>
            </a:lvl1pPr>
          </a:lstStyle>
          <a:p>
            <a:endParaRPr lang="en-US"/>
          </a:p>
        </p:txBody>
      </p:sp>
      <p:pic>
        <p:nvPicPr>
          <p:cNvPr id="13" name="Picture 12"/>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293298" y="6043613"/>
            <a:ext cx="2784777" cy="649953"/>
          </a:xfrm>
          <a:prstGeom prst="rect">
            <a:avLst/>
          </a:prstGeom>
        </p:spPr>
      </p:pic>
      <p:sp>
        <p:nvSpPr>
          <p:cNvPr id="16" name="Text Placeholder 9">
            <a:extLst>
              <a:ext uri="{FF2B5EF4-FFF2-40B4-BE49-F238E27FC236}">
                <a16:creationId xmlns:a16="http://schemas.microsoft.com/office/drawing/2014/main" id="{FAB7157B-E61A-574B-BAC1-0A91D9859EA9}"/>
              </a:ext>
            </a:extLst>
          </p:cNvPr>
          <p:cNvSpPr txBox="1">
            <a:spLocks/>
          </p:cNvSpPr>
          <p:nvPr userDrawn="1"/>
        </p:nvSpPr>
        <p:spPr>
          <a:xfrm>
            <a:off x="3317381" y="6308525"/>
            <a:ext cx="5557236" cy="202315"/>
          </a:xfrm>
          <a:prstGeom prst="rect">
            <a:avLst/>
          </a:prstGeom>
        </p:spPr>
        <p:txBody>
          <a:bodyPr/>
          <a:lstStyle>
            <a:lvl1pPr marL="228600" indent="-228600" algn="ctr" defTabSz="914400" rtl="0" eaLnBrk="1" latinLnBrk="0" hangingPunct="1">
              <a:lnSpc>
                <a:spcPct val="100000"/>
              </a:lnSpc>
              <a:spcBef>
                <a:spcPts val="1000"/>
              </a:spcBef>
              <a:buFont typeface="Arial" panose="020B0604020202020204" pitchFamily="34" charset="0"/>
              <a:buNone/>
              <a:defRPr sz="900" b="0" i="0" kern="1200">
                <a:solidFill>
                  <a:schemeClr val="bg1">
                    <a:lumMod val="85000"/>
                  </a:schemeClr>
                </a:solidFill>
                <a:latin typeface="F37 Ginger Pro" pitchFamily="2" charset="0"/>
                <a:ea typeface="+mn-ea"/>
                <a:cs typeface="+mn-cs"/>
              </a:defRPr>
            </a:lvl1pPr>
            <a:lvl2pPr marL="685800" indent="-228600" algn="l" defTabSz="914400" rtl="0" eaLnBrk="1" latinLnBrk="0" hangingPunct="1">
              <a:lnSpc>
                <a:spcPct val="100000"/>
              </a:lnSpc>
              <a:spcBef>
                <a:spcPts val="500"/>
              </a:spcBef>
              <a:buFont typeface="Arial" panose="020B0604020202020204" pitchFamily="34" charset="0"/>
              <a:buChar char="•"/>
              <a:defRPr sz="2400" kern="1200">
                <a:solidFill>
                  <a:srgbClr val="434343"/>
                </a:solidFill>
                <a:latin typeface="F37 Ginger Pro" pitchFamily="2" charset="0"/>
                <a:ea typeface="+mn-ea"/>
                <a:cs typeface="+mn-cs"/>
              </a:defRPr>
            </a:lvl2pPr>
            <a:lvl3pPr marL="1143000" indent="-228600" algn="l" defTabSz="914400" rtl="0" eaLnBrk="1" latinLnBrk="0" hangingPunct="1">
              <a:lnSpc>
                <a:spcPct val="100000"/>
              </a:lnSpc>
              <a:spcBef>
                <a:spcPts val="500"/>
              </a:spcBef>
              <a:buFont typeface="Arial" panose="020B0604020202020204" pitchFamily="34" charset="0"/>
              <a:buChar char="•"/>
              <a:defRPr sz="2000" kern="1200">
                <a:solidFill>
                  <a:srgbClr val="434343"/>
                </a:solidFill>
                <a:latin typeface="F37 Ginger Pro" pitchFamily="2" charset="0"/>
                <a:ea typeface="+mn-ea"/>
                <a:cs typeface="+mn-cs"/>
              </a:defRPr>
            </a:lvl3pPr>
            <a:lvl4pPr marL="1600200" indent="-228600" algn="l" defTabSz="914400" rtl="0" eaLnBrk="1" latinLnBrk="0" hangingPunct="1">
              <a:lnSpc>
                <a:spcPct val="100000"/>
              </a:lnSpc>
              <a:spcBef>
                <a:spcPts val="500"/>
              </a:spcBef>
              <a:buFont typeface="Arial" panose="020B0604020202020204" pitchFamily="34" charset="0"/>
              <a:buChar char="•"/>
              <a:defRPr sz="1800" kern="1200">
                <a:solidFill>
                  <a:srgbClr val="434343"/>
                </a:solidFill>
                <a:latin typeface="F37 Ginger Pro" pitchFamily="2" charset="0"/>
                <a:ea typeface="+mn-ea"/>
                <a:cs typeface="+mn-cs"/>
              </a:defRPr>
            </a:lvl4pPr>
            <a:lvl5pPr marL="2057400" indent="-228600" algn="l" defTabSz="914400" rtl="0" eaLnBrk="1" latinLnBrk="0" hangingPunct="1">
              <a:lnSpc>
                <a:spcPct val="100000"/>
              </a:lnSpc>
              <a:spcBef>
                <a:spcPts val="500"/>
              </a:spcBef>
              <a:buFont typeface="Arial" panose="020B0604020202020204" pitchFamily="34" charset="0"/>
              <a:buChar char="•"/>
              <a:defRPr sz="1800" kern="1200">
                <a:solidFill>
                  <a:srgbClr val="434343"/>
                </a:solidFill>
                <a:latin typeface="F37 Ginger Pro"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CA" sz="800" dirty="0"/>
              <a:t>UNRESTRICTED /</a:t>
            </a:r>
            <a:r>
              <a:rPr lang="en-CA" sz="800" baseline="0" dirty="0"/>
              <a:t> ILLIMITE</a:t>
            </a:r>
            <a:endParaRPr lang="en-CA" sz="800" dirty="0"/>
          </a:p>
        </p:txBody>
      </p:sp>
    </p:spTree>
    <p:extLst>
      <p:ext uri="{BB962C8B-B14F-4D97-AF65-F5344CB8AC3E}">
        <p14:creationId xmlns:p14="http://schemas.microsoft.com/office/powerpoint/2010/main" val="302386550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4 Column">
    <p:spTree>
      <p:nvGrpSpPr>
        <p:cNvPr id="1" name=""/>
        <p:cNvGrpSpPr/>
        <p:nvPr/>
      </p:nvGrpSpPr>
      <p:grpSpPr>
        <a:xfrm>
          <a:off x="0" y="0"/>
          <a:ext cx="0" cy="0"/>
          <a:chOff x="0" y="0"/>
          <a:chExt cx="0" cy="0"/>
        </a:xfrm>
      </p:grpSpPr>
      <p:pic>
        <p:nvPicPr>
          <p:cNvPr id="24" name="Picture 23" descr="A picture containing night sky&#10;&#10;Description automatically generated">
            <a:extLst>
              <a:ext uri="{FF2B5EF4-FFF2-40B4-BE49-F238E27FC236}">
                <a16:creationId xmlns:a16="http://schemas.microsoft.com/office/drawing/2014/main" id="{11A4E62A-560E-EB4B-B8EB-2FC47A29F94F}"/>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45601" y="0"/>
            <a:ext cx="12324480" cy="3237230"/>
          </a:xfrm>
          <a:prstGeom prst="rect">
            <a:avLst/>
          </a:prstGeom>
        </p:spPr>
      </p:pic>
      <p:sp>
        <p:nvSpPr>
          <p:cNvPr id="9" name="TextBox 8">
            <a:extLst>
              <a:ext uri="{FF2B5EF4-FFF2-40B4-BE49-F238E27FC236}">
                <a16:creationId xmlns:a16="http://schemas.microsoft.com/office/drawing/2014/main" id="{C492FA7E-66F3-F143-B588-E3CE3AAD95D1}"/>
              </a:ext>
            </a:extLst>
          </p:cNvPr>
          <p:cNvSpPr txBox="1"/>
          <p:nvPr userDrawn="1"/>
        </p:nvSpPr>
        <p:spPr>
          <a:xfrm>
            <a:off x="11417317" y="6274969"/>
            <a:ext cx="386644" cy="276999"/>
          </a:xfrm>
          <a:prstGeom prst="rect">
            <a:avLst/>
          </a:prstGeom>
          <a:noFill/>
        </p:spPr>
        <p:txBody>
          <a:bodyPr wrap="none" rtlCol="0">
            <a:spAutoFit/>
          </a:bodyPr>
          <a:lstStyle/>
          <a:p>
            <a:fld id="{5D663D93-F62C-1044-9997-E69A8BFD6D25}" type="slidenum">
              <a:rPr lang="en-US" sz="1200" b="0" i="0" smtClean="0">
                <a:solidFill>
                  <a:srgbClr val="C0C2BF"/>
                </a:solidFill>
                <a:latin typeface="F37 Ginger Pro" pitchFamily="2" charset="0"/>
              </a:rPr>
              <a:t>‹#›</a:t>
            </a:fld>
            <a:endParaRPr lang="en-US" sz="1200" b="0" i="0" dirty="0">
              <a:solidFill>
                <a:srgbClr val="C0C2BF"/>
              </a:solidFill>
              <a:latin typeface="F37 Ginger Pro" pitchFamily="2" charset="0"/>
            </a:endParaRPr>
          </a:p>
        </p:txBody>
      </p:sp>
      <p:sp>
        <p:nvSpPr>
          <p:cNvPr id="17" name="Title Placeholder 1">
            <a:extLst>
              <a:ext uri="{FF2B5EF4-FFF2-40B4-BE49-F238E27FC236}">
                <a16:creationId xmlns:a16="http://schemas.microsoft.com/office/drawing/2014/main" id="{85E18609-ED08-1F45-91B7-FC56400AB754}"/>
              </a:ext>
            </a:extLst>
          </p:cNvPr>
          <p:cNvSpPr>
            <a:spLocks noGrp="1"/>
          </p:cNvSpPr>
          <p:nvPr>
            <p:ph type="title"/>
          </p:nvPr>
        </p:nvSpPr>
        <p:spPr>
          <a:xfrm>
            <a:off x="388039" y="351924"/>
            <a:ext cx="11014589" cy="643059"/>
          </a:xfrm>
          <a:prstGeom prst="rect">
            <a:avLst/>
          </a:prstGeom>
        </p:spPr>
        <p:txBody>
          <a:bodyPr vert="horz" lIns="91440" tIns="45720" rIns="91440" bIns="45720" rtlCol="0" anchor="ctr">
            <a:normAutofit/>
          </a:bodyPr>
          <a:lstStyle>
            <a:lvl1pPr>
              <a:defRPr>
                <a:latin typeface="F37 Ginger Pro" pitchFamily="2" charset="0"/>
              </a:defRPr>
            </a:lvl1pPr>
          </a:lstStyle>
          <a:p>
            <a:r>
              <a:rPr lang="en-US" dirty="0"/>
              <a:t>Click to edit Master title style</a:t>
            </a:r>
          </a:p>
        </p:txBody>
      </p:sp>
      <p:sp>
        <p:nvSpPr>
          <p:cNvPr id="18" name="Picture Placeholder 17">
            <a:extLst>
              <a:ext uri="{FF2B5EF4-FFF2-40B4-BE49-F238E27FC236}">
                <a16:creationId xmlns:a16="http://schemas.microsoft.com/office/drawing/2014/main" id="{584BD111-78D2-C442-BA8F-B42FFCD4DACC}"/>
              </a:ext>
            </a:extLst>
          </p:cNvPr>
          <p:cNvSpPr>
            <a:spLocks noGrp="1"/>
          </p:cNvSpPr>
          <p:nvPr>
            <p:ph type="pic" sz="quarter" idx="10"/>
          </p:nvPr>
        </p:nvSpPr>
        <p:spPr>
          <a:xfrm>
            <a:off x="792964" y="1618284"/>
            <a:ext cx="1930400" cy="1930400"/>
          </a:xfrm>
          <a:prstGeom prst="rect">
            <a:avLst/>
          </a:prstGeom>
        </p:spPr>
        <p:txBody>
          <a:bodyPr/>
          <a:lstStyle>
            <a:lvl1pPr>
              <a:defRPr>
                <a:latin typeface="F37 Ginger Pro" pitchFamily="2" charset="0"/>
              </a:defRPr>
            </a:lvl1pPr>
          </a:lstStyle>
          <a:p>
            <a:endParaRPr lang="en-US" dirty="0"/>
          </a:p>
        </p:txBody>
      </p:sp>
      <p:sp>
        <p:nvSpPr>
          <p:cNvPr id="19" name="Picture Placeholder 17">
            <a:extLst>
              <a:ext uri="{FF2B5EF4-FFF2-40B4-BE49-F238E27FC236}">
                <a16:creationId xmlns:a16="http://schemas.microsoft.com/office/drawing/2014/main" id="{FC7EF518-38C0-404B-947E-8876E2B81060}"/>
              </a:ext>
            </a:extLst>
          </p:cNvPr>
          <p:cNvSpPr>
            <a:spLocks noGrp="1"/>
          </p:cNvSpPr>
          <p:nvPr>
            <p:ph type="pic" sz="quarter" idx="11"/>
          </p:nvPr>
        </p:nvSpPr>
        <p:spPr>
          <a:xfrm>
            <a:off x="3618031" y="1618284"/>
            <a:ext cx="1930400" cy="1930400"/>
          </a:xfrm>
          <a:prstGeom prst="rect">
            <a:avLst/>
          </a:prstGeom>
        </p:spPr>
        <p:txBody>
          <a:bodyPr/>
          <a:lstStyle>
            <a:lvl1pPr>
              <a:defRPr>
                <a:latin typeface="F37 Ginger Pro" pitchFamily="2" charset="0"/>
              </a:defRPr>
            </a:lvl1pPr>
          </a:lstStyle>
          <a:p>
            <a:endParaRPr lang="en-US"/>
          </a:p>
        </p:txBody>
      </p:sp>
      <p:sp>
        <p:nvSpPr>
          <p:cNvPr id="20" name="Picture Placeholder 17">
            <a:extLst>
              <a:ext uri="{FF2B5EF4-FFF2-40B4-BE49-F238E27FC236}">
                <a16:creationId xmlns:a16="http://schemas.microsoft.com/office/drawing/2014/main" id="{D89EB4D5-41E8-674A-9B90-F0489F8DD728}"/>
              </a:ext>
            </a:extLst>
          </p:cNvPr>
          <p:cNvSpPr>
            <a:spLocks noGrp="1"/>
          </p:cNvSpPr>
          <p:nvPr>
            <p:ph type="pic" sz="quarter" idx="12"/>
          </p:nvPr>
        </p:nvSpPr>
        <p:spPr>
          <a:xfrm>
            <a:off x="6443098" y="1618284"/>
            <a:ext cx="1930400" cy="1930400"/>
          </a:xfrm>
          <a:prstGeom prst="rect">
            <a:avLst/>
          </a:prstGeom>
        </p:spPr>
        <p:txBody>
          <a:bodyPr/>
          <a:lstStyle>
            <a:lvl1pPr>
              <a:defRPr>
                <a:latin typeface="F37 Ginger Pro" pitchFamily="2" charset="0"/>
              </a:defRPr>
            </a:lvl1pPr>
          </a:lstStyle>
          <a:p>
            <a:endParaRPr lang="en-US"/>
          </a:p>
        </p:txBody>
      </p:sp>
      <p:sp>
        <p:nvSpPr>
          <p:cNvPr id="21" name="Picture Placeholder 17">
            <a:extLst>
              <a:ext uri="{FF2B5EF4-FFF2-40B4-BE49-F238E27FC236}">
                <a16:creationId xmlns:a16="http://schemas.microsoft.com/office/drawing/2014/main" id="{787949F7-E741-704D-AB38-D3C4FA2CB269}"/>
              </a:ext>
            </a:extLst>
          </p:cNvPr>
          <p:cNvSpPr>
            <a:spLocks noGrp="1"/>
          </p:cNvSpPr>
          <p:nvPr>
            <p:ph type="pic" sz="quarter" idx="13"/>
          </p:nvPr>
        </p:nvSpPr>
        <p:spPr>
          <a:xfrm>
            <a:off x="9268165" y="1618284"/>
            <a:ext cx="1930400" cy="1930400"/>
          </a:xfrm>
          <a:prstGeom prst="rect">
            <a:avLst/>
          </a:prstGeom>
        </p:spPr>
        <p:txBody>
          <a:bodyPr/>
          <a:lstStyle>
            <a:lvl1pPr>
              <a:defRPr>
                <a:latin typeface="F37 Ginger Pro" pitchFamily="2" charset="0"/>
              </a:defRPr>
            </a:lvl1pPr>
          </a:lstStyle>
          <a:p>
            <a:endParaRPr lang="en-US"/>
          </a:p>
        </p:txBody>
      </p:sp>
      <p:sp>
        <p:nvSpPr>
          <p:cNvPr id="22" name="Text Placeholder 13">
            <a:extLst>
              <a:ext uri="{FF2B5EF4-FFF2-40B4-BE49-F238E27FC236}">
                <a16:creationId xmlns:a16="http://schemas.microsoft.com/office/drawing/2014/main" id="{93DC687B-D5F9-B748-81E3-A3B94FDB6542}"/>
              </a:ext>
            </a:extLst>
          </p:cNvPr>
          <p:cNvSpPr>
            <a:spLocks noGrp="1"/>
          </p:cNvSpPr>
          <p:nvPr>
            <p:ph type="body" sz="quarter" idx="14"/>
          </p:nvPr>
        </p:nvSpPr>
        <p:spPr>
          <a:xfrm>
            <a:off x="792964" y="3804708"/>
            <a:ext cx="2260729" cy="2054225"/>
          </a:xfrm>
          <a:prstGeom prst="rect">
            <a:avLst/>
          </a:prstGeom>
        </p:spPr>
        <p:txBody>
          <a:bodyPr/>
          <a:lstStyle>
            <a:lvl1pPr marL="0" algn="l">
              <a:lnSpc>
                <a:spcPct val="100000"/>
              </a:lnSpc>
              <a:buNone/>
              <a:defRPr sz="1800">
                <a:solidFill>
                  <a:srgbClr val="434343"/>
                </a:solidFill>
                <a:latin typeface="+mn-lt"/>
              </a:defRPr>
            </a:lvl1pPr>
            <a:lvl2pPr>
              <a:buNone/>
              <a:defRPr sz="2000">
                <a:solidFill>
                  <a:srgbClr val="777778"/>
                </a:solidFill>
              </a:defRPr>
            </a:lvl2pPr>
            <a:lvl3pPr>
              <a:buNone/>
              <a:defRPr>
                <a:solidFill>
                  <a:srgbClr val="777778"/>
                </a:solidFill>
              </a:defRPr>
            </a:lvl3pPr>
            <a:lvl4pPr>
              <a:buNone/>
              <a:defRPr>
                <a:solidFill>
                  <a:srgbClr val="777778"/>
                </a:solidFill>
              </a:defRPr>
            </a:lvl4pPr>
            <a:lvl5pPr>
              <a:buNone/>
              <a:defRPr>
                <a:solidFill>
                  <a:srgbClr val="777778"/>
                </a:solidFill>
              </a:defRPr>
            </a:lvl5pPr>
          </a:lstStyle>
          <a:p>
            <a:pPr lvl="0"/>
            <a:r>
              <a:rPr lang="en-US" dirty="0"/>
              <a:t>Click to edit Master text</a:t>
            </a:r>
          </a:p>
        </p:txBody>
      </p:sp>
      <p:sp>
        <p:nvSpPr>
          <p:cNvPr id="26" name="Text Placeholder 13">
            <a:extLst>
              <a:ext uri="{FF2B5EF4-FFF2-40B4-BE49-F238E27FC236}">
                <a16:creationId xmlns:a16="http://schemas.microsoft.com/office/drawing/2014/main" id="{0EBC2C7F-7A9B-7B44-B6D6-01F528C042CE}"/>
              </a:ext>
            </a:extLst>
          </p:cNvPr>
          <p:cNvSpPr>
            <a:spLocks noGrp="1"/>
          </p:cNvSpPr>
          <p:nvPr>
            <p:ph type="body" sz="quarter" idx="15"/>
          </p:nvPr>
        </p:nvSpPr>
        <p:spPr>
          <a:xfrm>
            <a:off x="3618031" y="3804708"/>
            <a:ext cx="2260729" cy="2054225"/>
          </a:xfrm>
          <a:prstGeom prst="rect">
            <a:avLst/>
          </a:prstGeom>
        </p:spPr>
        <p:txBody>
          <a:bodyPr/>
          <a:lstStyle>
            <a:lvl1pPr marL="0" algn="l">
              <a:lnSpc>
                <a:spcPct val="100000"/>
              </a:lnSpc>
              <a:buNone/>
              <a:defRPr sz="1800">
                <a:solidFill>
                  <a:srgbClr val="434343"/>
                </a:solidFill>
                <a:latin typeface="+mn-lt"/>
              </a:defRPr>
            </a:lvl1pPr>
            <a:lvl2pPr>
              <a:buNone/>
              <a:defRPr sz="2000">
                <a:solidFill>
                  <a:srgbClr val="777778"/>
                </a:solidFill>
              </a:defRPr>
            </a:lvl2pPr>
            <a:lvl3pPr>
              <a:buNone/>
              <a:defRPr>
                <a:solidFill>
                  <a:srgbClr val="777778"/>
                </a:solidFill>
              </a:defRPr>
            </a:lvl3pPr>
            <a:lvl4pPr>
              <a:buNone/>
              <a:defRPr>
                <a:solidFill>
                  <a:srgbClr val="777778"/>
                </a:solidFill>
              </a:defRPr>
            </a:lvl4pPr>
            <a:lvl5pPr>
              <a:buNone/>
              <a:defRPr>
                <a:solidFill>
                  <a:srgbClr val="777778"/>
                </a:solidFill>
              </a:defRPr>
            </a:lvl5pPr>
          </a:lstStyle>
          <a:p>
            <a:pPr lvl="0"/>
            <a:r>
              <a:rPr lang="en-US" dirty="0"/>
              <a:t>Click to edit Master text</a:t>
            </a:r>
          </a:p>
        </p:txBody>
      </p:sp>
      <p:sp>
        <p:nvSpPr>
          <p:cNvPr id="27" name="Text Placeholder 13">
            <a:extLst>
              <a:ext uri="{FF2B5EF4-FFF2-40B4-BE49-F238E27FC236}">
                <a16:creationId xmlns:a16="http://schemas.microsoft.com/office/drawing/2014/main" id="{B121EC6C-A414-A942-8097-717F51E9E4D8}"/>
              </a:ext>
            </a:extLst>
          </p:cNvPr>
          <p:cNvSpPr>
            <a:spLocks noGrp="1"/>
          </p:cNvSpPr>
          <p:nvPr>
            <p:ph type="body" sz="quarter" idx="16"/>
          </p:nvPr>
        </p:nvSpPr>
        <p:spPr>
          <a:xfrm>
            <a:off x="6435977" y="3804708"/>
            <a:ext cx="2260729" cy="2054225"/>
          </a:xfrm>
          <a:prstGeom prst="rect">
            <a:avLst/>
          </a:prstGeom>
        </p:spPr>
        <p:txBody>
          <a:bodyPr/>
          <a:lstStyle>
            <a:lvl1pPr marL="0" algn="l">
              <a:lnSpc>
                <a:spcPct val="100000"/>
              </a:lnSpc>
              <a:buNone/>
              <a:defRPr sz="1800">
                <a:solidFill>
                  <a:srgbClr val="434343"/>
                </a:solidFill>
                <a:latin typeface="+mn-lt"/>
              </a:defRPr>
            </a:lvl1pPr>
            <a:lvl2pPr>
              <a:buNone/>
              <a:defRPr sz="2000">
                <a:solidFill>
                  <a:srgbClr val="777778"/>
                </a:solidFill>
              </a:defRPr>
            </a:lvl2pPr>
            <a:lvl3pPr>
              <a:buNone/>
              <a:defRPr>
                <a:solidFill>
                  <a:srgbClr val="777778"/>
                </a:solidFill>
              </a:defRPr>
            </a:lvl3pPr>
            <a:lvl4pPr>
              <a:buNone/>
              <a:defRPr>
                <a:solidFill>
                  <a:srgbClr val="777778"/>
                </a:solidFill>
              </a:defRPr>
            </a:lvl4pPr>
            <a:lvl5pPr>
              <a:buNone/>
              <a:defRPr>
                <a:solidFill>
                  <a:srgbClr val="777778"/>
                </a:solidFill>
              </a:defRPr>
            </a:lvl5pPr>
          </a:lstStyle>
          <a:p>
            <a:pPr lvl="0"/>
            <a:r>
              <a:rPr lang="en-US" dirty="0"/>
              <a:t>Click to edit Master text</a:t>
            </a:r>
          </a:p>
        </p:txBody>
      </p:sp>
      <p:sp>
        <p:nvSpPr>
          <p:cNvPr id="28" name="Text Placeholder 13">
            <a:extLst>
              <a:ext uri="{FF2B5EF4-FFF2-40B4-BE49-F238E27FC236}">
                <a16:creationId xmlns:a16="http://schemas.microsoft.com/office/drawing/2014/main" id="{7966434B-C392-914A-868C-C7F7FC979F7C}"/>
              </a:ext>
            </a:extLst>
          </p:cNvPr>
          <p:cNvSpPr>
            <a:spLocks noGrp="1"/>
          </p:cNvSpPr>
          <p:nvPr>
            <p:ph type="body" sz="quarter" idx="17"/>
          </p:nvPr>
        </p:nvSpPr>
        <p:spPr>
          <a:xfrm>
            <a:off x="9253923" y="3804708"/>
            <a:ext cx="2260729" cy="2054225"/>
          </a:xfrm>
          <a:prstGeom prst="rect">
            <a:avLst/>
          </a:prstGeom>
        </p:spPr>
        <p:txBody>
          <a:bodyPr/>
          <a:lstStyle>
            <a:lvl1pPr marL="0" algn="l">
              <a:lnSpc>
                <a:spcPct val="100000"/>
              </a:lnSpc>
              <a:buNone/>
              <a:defRPr sz="1800">
                <a:solidFill>
                  <a:srgbClr val="434343"/>
                </a:solidFill>
                <a:latin typeface="+mn-lt"/>
              </a:defRPr>
            </a:lvl1pPr>
            <a:lvl2pPr>
              <a:buNone/>
              <a:defRPr sz="2000">
                <a:solidFill>
                  <a:srgbClr val="777778"/>
                </a:solidFill>
              </a:defRPr>
            </a:lvl2pPr>
            <a:lvl3pPr>
              <a:buNone/>
              <a:defRPr>
                <a:solidFill>
                  <a:srgbClr val="777778"/>
                </a:solidFill>
              </a:defRPr>
            </a:lvl3pPr>
            <a:lvl4pPr>
              <a:buNone/>
              <a:defRPr>
                <a:solidFill>
                  <a:srgbClr val="777778"/>
                </a:solidFill>
              </a:defRPr>
            </a:lvl4pPr>
            <a:lvl5pPr>
              <a:buNone/>
              <a:defRPr>
                <a:solidFill>
                  <a:srgbClr val="777778"/>
                </a:solidFill>
              </a:defRPr>
            </a:lvl5pPr>
          </a:lstStyle>
          <a:p>
            <a:pPr lvl="0"/>
            <a:r>
              <a:rPr lang="en-US" dirty="0"/>
              <a:t>Click to edit Master text</a:t>
            </a:r>
          </a:p>
        </p:txBody>
      </p:sp>
      <p:pic>
        <p:nvPicPr>
          <p:cNvPr id="16" name="Picture 15"/>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293298" y="6043613"/>
            <a:ext cx="2784777" cy="649953"/>
          </a:xfrm>
          <a:prstGeom prst="rect">
            <a:avLst/>
          </a:prstGeom>
        </p:spPr>
      </p:pic>
      <p:sp>
        <p:nvSpPr>
          <p:cNvPr id="25" name="Text Placeholder 9">
            <a:extLst>
              <a:ext uri="{FF2B5EF4-FFF2-40B4-BE49-F238E27FC236}">
                <a16:creationId xmlns:a16="http://schemas.microsoft.com/office/drawing/2014/main" id="{FAB7157B-E61A-574B-BAC1-0A91D9859EA9}"/>
              </a:ext>
            </a:extLst>
          </p:cNvPr>
          <p:cNvSpPr txBox="1">
            <a:spLocks/>
          </p:cNvSpPr>
          <p:nvPr userDrawn="1"/>
        </p:nvSpPr>
        <p:spPr>
          <a:xfrm>
            <a:off x="3317381" y="6308525"/>
            <a:ext cx="5557236" cy="202315"/>
          </a:xfrm>
          <a:prstGeom prst="rect">
            <a:avLst/>
          </a:prstGeom>
        </p:spPr>
        <p:txBody>
          <a:bodyPr/>
          <a:lstStyle>
            <a:lvl1pPr marL="228600" indent="-228600" algn="ctr" defTabSz="914400" rtl="0" eaLnBrk="1" latinLnBrk="0" hangingPunct="1">
              <a:lnSpc>
                <a:spcPct val="100000"/>
              </a:lnSpc>
              <a:spcBef>
                <a:spcPts val="1000"/>
              </a:spcBef>
              <a:buFont typeface="Arial" panose="020B0604020202020204" pitchFamily="34" charset="0"/>
              <a:buNone/>
              <a:defRPr sz="900" b="0" i="0" kern="1200">
                <a:solidFill>
                  <a:schemeClr val="bg1">
                    <a:lumMod val="85000"/>
                  </a:schemeClr>
                </a:solidFill>
                <a:latin typeface="F37 Ginger Pro" pitchFamily="2" charset="0"/>
                <a:ea typeface="+mn-ea"/>
                <a:cs typeface="+mn-cs"/>
              </a:defRPr>
            </a:lvl1pPr>
            <a:lvl2pPr marL="685800" indent="-228600" algn="l" defTabSz="914400" rtl="0" eaLnBrk="1" latinLnBrk="0" hangingPunct="1">
              <a:lnSpc>
                <a:spcPct val="100000"/>
              </a:lnSpc>
              <a:spcBef>
                <a:spcPts val="500"/>
              </a:spcBef>
              <a:buFont typeface="Arial" panose="020B0604020202020204" pitchFamily="34" charset="0"/>
              <a:buChar char="•"/>
              <a:defRPr sz="2400" kern="1200">
                <a:solidFill>
                  <a:srgbClr val="434343"/>
                </a:solidFill>
                <a:latin typeface="F37 Ginger Pro" pitchFamily="2" charset="0"/>
                <a:ea typeface="+mn-ea"/>
                <a:cs typeface="+mn-cs"/>
              </a:defRPr>
            </a:lvl2pPr>
            <a:lvl3pPr marL="1143000" indent="-228600" algn="l" defTabSz="914400" rtl="0" eaLnBrk="1" latinLnBrk="0" hangingPunct="1">
              <a:lnSpc>
                <a:spcPct val="100000"/>
              </a:lnSpc>
              <a:spcBef>
                <a:spcPts val="500"/>
              </a:spcBef>
              <a:buFont typeface="Arial" panose="020B0604020202020204" pitchFamily="34" charset="0"/>
              <a:buChar char="•"/>
              <a:defRPr sz="2000" kern="1200">
                <a:solidFill>
                  <a:srgbClr val="434343"/>
                </a:solidFill>
                <a:latin typeface="F37 Ginger Pro" pitchFamily="2" charset="0"/>
                <a:ea typeface="+mn-ea"/>
                <a:cs typeface="+mn-cs"/>
              </a:defRPr>
            </a:lvl3pPr>
            <a:lvl4pPr marL="1600200" indent="-228600" algn="l" defTabSz="914400" rtl="0" eaLnBrk="1" latinLnBrk="0" hangingPunct="1">
              <a:lnSpc>
                <a:spcPct val="100000"/>
              </a:lnSpc>
              <a:spcBef>
                <a:spcPts val="500"/>
              </a:spcBef>
              <a:buFont typeface="Arial" panose="020B0604020202020204" pitchFamily="34" charset="0"/>
              <a:buChar char="•"/>
              <a:defRPr sz="1800" kern="1200">
                <a:solidFill>
                  <a:srgbClr val="434343"/>
                </a:solidFill>
                <a:latin typeface="F37 Ginger Pro" pitchFamily="2" charset="0"/>
                <a:ea typeface="+mn-ea"/>
                <a:cs typeface="+mn-cs"/>
              </a:defRPr>
            </a:lvl4pPr>
            <a:lvl5pPr marL="2057400" indent="-228600" algn="l" defTabSz="914400" rtl="0" eaLnBrk="1" latinLnBrk="0" hangingPunct="1">
              <a:lnSpc>
                <a:spcPct val="100000"/>
              </a:lnSpc>
              <a:spcBef>
                <a:spcPts val="500"/>
              </a:spcBef>
              <a:buFont typeface="Arial" panose="020B0604020202020204" pitchFamily="34" charset="0"/>
              <a:buChar char="•"/>
              <a:defRPr sz="1800" kern="1200">
                <a:solidFill>
                  <a:srgbClr val="434343"/>
                </a:solidFill>
                <a:latin typeface="F37 Ginger Pro"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CA" sz="800" dirty="0"/>
              <a:t>UNRESTRICTED /</a:t>
            </a:r>
            <a:r>
              <a:rPr lang="en-CA" sz="800" baseline="0" dirty="0"/>
              <a:t> ILLIMITE</a:t>
            </a:r>
            <a:endParaRPr lang="en-CA" sz="800" dirty="0"/>
          </a:p>
        </p:txBody>
      </p:sp>
    </p:spTree>
    <p:extLst>
      <p:ext uri="{BB962C8B-B14F-4D97-AF65-F5344CB8AC3E}">
        <p14:creationId xmlns:p14="http://schemas.microsoft.com/office/powerpoint/2010/main" val="333348221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ext Only">
    <p:spTree>
      <p:nvGrpSpPr>
        <p:cNvPr id="1" name=""/>
        <p:cNvGrpSpPr/>
        <p:nvPr/>
      </p:nvGrpSpPr>
      <p:grpSpPr>
        <a:xfrm>
          <a:off x="0" y="0"/>
          <a:ext cx="0" cy="0"/>
          <a:chOff x="0" y="0"/>
          <a:chExt cx="0" cy="0"/>
        </a:xfrm>
      </p:grpSpPr>
      <p:pic>
        <p:nvPicPr>
          <p:cNvPr id="20" name="Picture 19">
            <a:extLst>
              <a:ext uri="{FF2B5EF4-FFF2-40B4-BE49-F238E27FC236}">
                <a16:creationId xmlns:a16="http://schemas.microsoft.com/office/drawing/2014/main" id="{166A5CFC-6777-2041-80C9-37031317451C}"/>
              </a:ext>
            </a:extLst>
          </p:cNvPr>
          <p:cNvPicPr>
            <a:picLocks noChangeAspect="1"/>
          </p:cNvPicPr>
          <p:nvPr userDrawn="1"/>
        </p:nvPicPr>
        <p:blipFill>
          <a:blip r:embed="rId2"/>
          <a:srcRect/>
          <a:stretch/>
        </p:blipFill>
        <p:spPr>
          <a:xfrm>
            <a:off x="1982" y="19014"/>
            <a:ext cx="12320516" cy="3237230"/>
          </a:xfrm>
          <a:prstGeom prst="rect">
            <a:avLst/>
          </a:prstGeom>
        </p:spPr>
      </p:pic>
      <p:sp>
        <p:nvSpPr>
          <p:cNvPr id="15" name="TextBox 14">
            <a:extLst>
              <a:ext uri="{FF2B5EF4-FFF2-40B4-BE49-F238E27FC236}">
                <a16:creationId xmlns:a16="http://schemas.microsoft.com/office/drawing/2014/main" id="{FE93B76F-52E0-D145-BC33-A7E36D0A4C95}"/>
              </a:ext>
            </a:extLst>
          </p:cNvPr>
          <p:cNvSpPr txBox="1"/>
          <p:nvPr userDrawn="1"/>
        </p:nvSpPr>
        <p:spPr>
          <a:xfrm>
            <a:off x="11417317" y="6274969"/>
            <a:ext cx="367408" cy="276999"/>
          </a:xfrm>
          <a:prstGeom prst="rect">
            <a:avLst/>
          </a:prstGeom>
          <a:noFill/>
        </p:spPr>
        <p:txBody>
          <a:bodyPr wrap="none" rtlCol="0">
            <a:spAutoFit/>
          </a:bodyPr>
          <a:lstStyle/>
          <a:p>
            <a:fld id="{5D663D93-F62C-1044-9997-E69A8BFD6D25}" type="slidenum">
              <a:rPr lang="en-US" sz="1200" b="0" i="0" smtClean="0">
                <a:solidFill>
                  <a:srgbClr val="C0C2BF"/>
                </a:solidFill>
                <a:latin typeface="Calibri" panose="020F0502020204030204" pitchFamily="34" charset="0"/>
              </a:rPr>
              <a:t>‹#›</a:t>
            </a:fld>
            <a:endParaRPr lang="en-US" sz="1200" b="0" i="0" dirty="0">
              <a:solidFill>
                <a:srgbClr val="C0C2BF"/>
              </a:solidFill>
              <a:latin typeface="Calibri" panose="020F0502020204030204" pitchFamily="34" charset="0"/>
            </a:endParaRPr>
          </a:p>
        </p:txBody>
      </p:sp>
      <p:sp>
        <p:nvSpPr>
          <p:cNvPr id="17" name="Title Placeholder 1">
            <a:extLst>
              <a:ext uri="{FF2B5EF4-FFF2-40B4-BE49-F238E27FC236}">
                <a16:creationId xmlns:a16="http://schemas.microsoft.com/office/drawing/2014/main" id="{891B156B-AC2F-BD4E-93BC-535B61CCC736}"/>
              </a:ext>
            </a:extLst>
          </p:cNvPr>
          <p:cNvSpPr>
            <a:spLocks noGrp="1"/>
          </p:cNvSpPr>
          <p:nvPr>
            <p:ph type="title"/>
          </p:nvPr>
        </p:nvSpPr>
        <p:spPr>
          <a:xfrm>
            <a:off x="388039" y="351924"/>
            <a:ext cx="11014589" cy="643059"/>
          </a:xfrm>
          <a:prstGeom prst="rect">
            <a:avLst/>
          </a:prstGeom>
        </p:spPr>
        <p:txBody>
          <a:bodyPr vert="horz" lIns="91440" tIns="45720" rIns="91440" bIns="45720" rtlCol="0" anchor="ctr">
            <a:normAutofit/>
          </a:bodyPr>
          <a:lstStyle>
            <a:lvl1pPr>
              <a:defRPr>
                <a:latin typeface="F37 Ginger Pro" pitchFamily="2" charset="0"/>
              </a:defRPr>
            </a:lvl1pPr>
          </a:lstStyle>
          <a:p>
            <a:r>
              <a:rPr lang="en-US" dirty="0"/>
              <a:t>Click to edit Master title style</a:t>
            </a:r>
          </a:p>
        </p:txBody>
      </p:sp>
      <p:sp>
        <p:nvSpPr>
          <p:cNvPr id="9" name="Text Placeholder 4">
            <a:extLst>
              <a:ext uri="{FF2B5EF4-FFF2-40B4-BE49-F238E27FC236}">
                <a16:creationId xmlns:a16="http://schemas.microsoft.com/office/drawing/2014/main" id="{6224607A-169F-7340-ADE2-1C256F50763D}"/>
              </a:ext>
            </a:extLst>
          </p:cNvPr>
          <p:cNvSpPr>
            <a:spLocks noGrp="1"/>
          </p:cNvSpPr>
          <p:nvPr>
            <p:ph type="body" sz="quarter" idx="12" hasCustomPrompt="1"/>
          </p:nvPr>
        </p:nvSpPr>
        <p:spPr>
          <a:xfrm>
            <a:off x="522371" y="1654774"/>
            <a:ext cx="9980646" cy="2729390"/>
          </a:xfrm>
          <a:prstGeom prst="rect">
            <a:avLst/>
          </a:prstGeom>
        </p:spPr>
        <p:txBody>
          <a:bodyPr/>
          <a:lstStyle>
            <a:lvl1pPr marL="0" marR="0" indent="-22860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sz="1500" b="0">
                <a:solidFill>
                  <a:srgbClr val="434343"/>
                </a:solidFill>
                <a:latin typeface="+mn-lt"/>
              </a:defRPr>
            </a:lvl1pPr>
            <a:lvl2pPr>
              <a:buNone/>
              <a:defRPr sz="1600"/>
            </a:lvl2pPr>
            <a:lvl3pPr>
              <a:buNone/>
              <a:defRPr sz="1600"/>
            </a:lvl3pPr>
            <a:lvl4pPr>
              <a:buNone/>
              <a:defRPr sz="1600"/>
            </a:lvl4pPr>
            <a:lvl5pPr>
              <a:buNone/>
              <a:defRPr sz="1600"/>
            </a:lvl5pPr>
          </a:lstStyle>
          <a:p>
            <a:r>
              <a:rPr lang="en-CA" sz="1600" dirty="0"/>
              <a:t>Lorem ipsum dolor sit </a:t>
            </a:r>
            <a:r>
              <a:rPr lang="en-CA" sz="1600" dirty="0" err="1"/>
              <a:t>amet</a:t>
            </a:r>
            <a:r>
              <a:rPr lang="en-CA" sz="1600" dirty="0"/>
              <a:t>, </a:t>
            </a:r>
            <a:r>
              <a:rPr lang="en-CA" sz="1600" dirty="0" err="1"/>
              <a:t>consectetur</a:t>
            </a:r>
            <a:r>
              <a:rPr lang="en-CA" sz="1600" dirty="0"/>
              <a:t> </a:t>
            </a:r>
            <a:r>
              <a:rPr lang="en-CA" sz="1600" dirty="0" err="1"/>
              <a:t>adipiscing</a:t>
            </a:r>
            <a:r>
              <a:rPr lang="en-CA" sz="1600" dirty="0"/>
              <a:t> </a:t>
            </a:r>
            <a:r>
              <a:rPr lang="en-CA" sz="1600" dirty="0" err="1"/>
              <a:t>elit</a:t>
            </a:r>
            <a:r>
              <a:rPr lang="en-CA" sz="1600" dirty="0"/>
              <a:t>. Vestibulum </a:t>
            </a:r>
            <a:r>
              <a:rPr lang="en-CA" sz="1600" dirty="0" err="1"/>
              <a:t>eleifend</a:t>
            </a:r>
            <a:r>
              <a:rPr lang="en-CA" sz="1600" dirty="0"/>
              <a:t> </a:t>
            </a:r>
            <a:r>
              <a:rPr lang="en-CA" sz="1600" dirty="0" err="1"/>
              <a:t>nibh</a:t>
            </a:r>
            <a:r>
              <a:rPr lang="en-CA" sz="1600" dirty="0"/>
              <a:t> id </a:t>
            </a:r>
            <a:r>
              <a:rPr lang="en-CA" sz="1600" dirty="0" err="1"/>
              <a:t>mauris</a:t>
            </a:r>
            <a:r>
              <a:rPr lang="en-CA" sz="1600" dirty="0"/>
              <a:t> pharetra, id </a:t>
            </a:r>
            <a:r>
              <a:rPr lang="en-CA" sz="1600" dirty="0" err="1"/>
              <a:t>rutrum</a:t>
            </a:r>
            <a:r>
              <a:rPr lang="en-CA" sz="1600" dirty="0"/>
              <a:t> mi </a:t>
            </a:r>
            <a:r>
              <a:rPr lang="en-CA" sz="1600" dirty="0" err="1"/>
              <a:t>fringilla</a:t>
            </a:r>
            <a:r>
              <a:rPr lang="en-CA" sz="1600" dirty="0"/>
              <a:t>. Sed </a:t>
            </a:r>
            <a:r>
              <a:rPr lang="en-CA" sz="1600" dirty="0" err="1"/>
              <a:t>nec</a:t>
            </a:r>
            <a:r>
              <a:rPr lang="en-CA" sz="1600" dirty="0"/>
              <a:t> </a:t>
            </a:r>
            <a:r>
              <a:rPr lang="en-CA" sz="1600" dirty="0" err="1"/>
              <a:t>vulputate</a:t>
            </a:r>
            <a:r>
              <a:rPr lang="en-CA" sz="1600" dirty="0"/>
              <a:t> </a:t>
            </a:r>
            <a:r>
              <a:rPr lang="en-CA" sz="1600" dirty="0" err="1"/>
              <a:t>metus</a:t>
            </a:r>
            <a:r>
              <a:rPr lang="en-CA" sz="1600" dirty="0"/>
              <a:t>, </a:t>
            </a:r>
            <a:r>
              <a:rPr lang="en-CA" sz="1600" dirty="0" err="1"/>
              <a:t>nec</a:t>
            </a:r>
            <a:r>
              <a:rPr lang="en-CA" sz="1600" dirty="0"/>
              <a:t> </a:t>
            </a:r>
            <a:r>
              <a:rPr lang="en-CA" sz="1600" dirty="0" err="1"/>
              <a:t>ullamcorper</a:t>
            </a:r>
            <a:r>
              <a:rPr lang="en-CA" sz="1600" dirty="0"/>
              <a:t> </a:t>
            </a:r>
            <a:r>
              <a:rPr lang="en-CA" sz="1600" dirty="0" err="1"/>
              <a:t>neque</a:t>
            </a:r>
            <a:r>
              <a:rPr lang="en-CA" sz="1600" dirty="0"/>
              <a:t>. Sed vel ligula </a:t>
            </a:r>
            <a:r>
              <a:rPr lang="en-CA" sz="1600" dirty="0" err="1"/>
              <a:t>sapien</a:t>
            </a:r>
            <a:r>
              <a:rPr lang="en-CA" sz="1600" dirty="0"/>
              <a:t>. </a:t>
            </a:r>
            <a:r>
              <a:rPr lang="en-CA" sz="1600" dirty="0" err="1"/>
              <a:t>Pellentesque</a:t>
            </a:r>
            <a:r>
              <a:rPr lang="en-CA" sz="1600" dirty="0"/>
              <a:t> </a:t>
            </a:r>
            <a:r>
              <a:rPr lang="en-CA" sz="1600" dirty="0" err="1"/>
              <a:t>congue</a:t>
            </a:r>
            <a:r>
              <a:rPr lang="en-CA" sz="1600" dirty="0"/>
              <a:t> </a:t>
            </a:r>
            <a:r>
              <a:rPr lang="en-CA" sz="1600" dirty="0" err="1"/>
              <a:t>nec</a:t>
            </a:r>
            <a:r>
              <a:rPr lang="en-CA" sz="1600" dirty="0"/>
              <a:t> ante a </a:t>
            </a:r>
            <a:r>
              <a:rPr lang="en-CA" sz="1600" dirty="0" err="1"/>
              <a:t>fringilla</a:t>
            </a:r>
            <a:r>
              <a:rPr lang="en-CA" sz="1600" dirty="0"/>
              <a:t>. </a:t>
            </a:r>
            <a:r>
              <a:rPr lang="en-CA" sz="1600" dirty="0" err="1"/>
              <a:t>Pellentesque</a:t>
            </a:r>
            <a:r>
              <a:rPr lang="en-CA" sz="1600" dirty="0"/>
              <a:t> </a:t>
            </a:r>
            <a:r>
              <a:rPr lang="en-CA" sz="1600" dirty="0" err="1"/>
              <a:t>mollis</a:t>
            </a:r>
            <a:r>
              <a:rPr lang="en-CA" sz="1600" dirty="0"/>
              <a:t> </a:t>
            </a:r>
            <a:r>
              <a:rPr lang="en-CA" sz="1600" dirty="0" err="1"/>
              <a:t>elit</a:t>
            </a:r>
            <a:r>
              <a:rPr lang="en-CA" sz="1600" dirty="0"/>
              <a:t> </a:t>
            </a:r>
            <a:r>
              <a:rPr lang="en-CA" sz="1600" dirty="0" err="1"/>
              <a:t>tellus</a:t>
            </a:r>
            <a:r>
              <a:rPr lang="en-CA" sz="1600" dirty="0"/>
              <a:t>, non </a:t>
            </a:r>
            <a:r>
              <a:rPr lang="en-CA" sz="1600" dirty="0" err="1"/>
              <a:t>suscipit</a:t>
            </a:r>
            <a:r>
              <a:rPr lang="en-CA" sz="1600" dirty="0"/>
              <a:t> </a:t>
            </a:r>
            <a:r>
              <a:rPr lang="en-CA" sz="1600" dirty="0" err="1"/>
              <a:t>tellus</a:t>
            </a:r>
            <a:r>
              <a:rPr lang="en-CA" sz="1600" dirty="0"/>
              <a:t> </a:t>
            </a:r>
            <a:r>
              <a:rPr lang="en-CA" sz="1600" dirty="0" err="1"/>
              <a:t>hendrerit</a:t>
            </a:r>
            <a:r>
              <a:rPr lang="en-CA" sz="1600" dirty="0"/>
              <a:t> vel. </a:t>
            </a:r>
            <a:r>
              <a:rPr lang="en-CA" sz="1600" dirty="0" err="1"/>
              <a:t>Praesent</a:t>
            </a:r>
            <a:r>
              <a:rPr lang="en-CA" sz="1600" dirty="0"/>
              <a:t> auctor </a:t>
            </a:r>
            <a:r>
              <a:rPr lang="en-CA" sz="1600" dirty="0" err="1"/>
              <a:t>commodo</a:t>
            </a:r>
            <a:r>
              <a:rPr lang="en-CA" sz="1600" dirty="0"/>
              <a:t> nisi </a:t>
            </a:r>
            <a:r>
              <a:rPr lang="en-CA" sz="1600" dirty="0" err="1"/>
              <a:t>nec</a:t>
            </a:r>
            <a:r>
              <a:rPr lang="en-CA" sz="1600" dirty="0"/>
              <a:t> vestibulum. Donec </a:t>
            </a:r>
            <a:r>
              <a:rPr lang="en-CA" sz="1600" dirty="0" err="1"/>
              <a:t>eleifend</a:t>
            </a:r>
            <a:r>
              <a:rPr lang="en-CA" sz="1600" dirty="0"/>
              <a:t> </a:t>
            </a:r>
            <a:r>
              <a:rPr lang="en-CA" sz="1600" dirty="0" err="1"/>
              <a:t>faucibus</a:t>
            </a:r>
            <a:r>
              <a:rPr lang="en-CA" sz="1600" dirty="0"/>
              <a:t> </a:t>
            </a:r>
            <a:r>
              <a:rPr lang="en-CA" sz="1600" dirty="0" err="1"/>
              <a:t>neque</a:t>
            </a:r>
            <a:r>
              <a:rPr lang="en-CA" sz="1600" dirty="0"/>
              <a:t> non </a:t>
            </a:r>
            <a:r>
              <a:rPr lang="en-CA" sz="1600" dirty="0" err="1"/>
              <a:t>elementum</a:t>
            </a:r>
            <a:r>
              <a:rPr lang="en-CA" sz="1600" dirty="0"/>
              <a:t>.</a:t>
            </a:r>
          </a:p>
          <a:p>
            <a:r>
              <a:rPr lang="en-CA" sz="1600" dirty="0"/>
              <a:t>Cras gravida </a:t>
            </a:r>
            <a:r>
              <a:rPr lang="en-CA" sz="1600" dirty="0" err="1"/>
              <a:t>erat</a:t>
            </a:r>
            <a:r>
              <a:rPr lang="en-CA" sz="1600" dirty="0"/>
              <a:t> </a:t>
            </a:r>
            <a:r>
              <a:rPr lang="en-CA" sz="1600" dirty="0" err="1"/>
              <a:t>eu</a:t>
            </a:r>
            <a:r>
              <a:rPr lang="en-CA" sz="1600" dirty="0"/>
              <a:t> </a:t>
            </a:r>
            <a:r>
              <a:rPr lang="en-CA" sz="1600" dirty="0" err="1"/>
              <a:t>ultrices</a:t>
            </a:r>
            <a:r>
              <a:rPr lang="en-CA" sz="1600" dirty="0"/>
              <a:t> </a:t>
            </a:r>
            <a:r>
              <a:rPr lang="en-CA" sz="1600" dirty="0" err="1"/>
              <a:t>iaculis</a:t>
            </a:r>
            <a:r>
              <a:rPr lang="en-CA" sz="1600" dirty="0"/>
              <a:t>. </a:t>
            </a:r>
            <a:r>
              <a:rPr lang="en-CA" sz="1600" dirty="0" err="1"/>
              <a:t>Aliquam</a:t>
            </a:r>
            <a:r>
              <a:rPr lang="en-CA" sz="1600" dirty="0"/>
              <a:t> </a:t>
            </a:r>
            <a:r>
              <a:rPr lang="en-CA" sz="1600" dirty="0" err="1"/>
              <a:t>quis</a:t>
            </a:r>
            <a:r>
              <a:rPr lang="en-CA" sz="1600" dirty="0"/>
              <a:t> </a:t>
            </a:r>
            <a:r>
              <a:rPr lang="en-CA" sz="1600" dirty="0" err="1"/>
              <a:t>neque</a:t>
            </a:r>
            <a:r>
              <a:rPr lang="en-CA" sz="1600" dirty="0"/>
              <a:t> </a:t>
            </a:r>
            <a:r>
              <a:rPr lang="en-CA" sz="1600" dirty="0" err="1"/>
              <a:t>quis</a:t>
            </a:r>
            <a:r>
              <a:rPr lang="en-CA" sz="1600" dirty="0"/>
              <a:t> </a:t>
            </a:r>
            <a:r>
              <a:rPr lang="en-CA" sz="1600" dirty="0" err="1"/>
              <a:t>lectus</a:t>
            </a:r>
            <a:r>
              <a:rPr lang="en-CA" sz="1600" dirty="0"/>
              <a:t> pharetra semper semper sit </a:t>
            </a:r>
            <a:r>
              <a:rPr lang="en-CA" sz="1600" dirty="0" err="1"/>
              <a:t>amet</a:t>
            </a:r>
            <a:r>
              <a:rPr lang="en-CA" sz="1600" dirty="0"/>
              <a:t> </a:t>
            </a:r>
            <a:r>
              <a:rPr lang="en-CA" sz="1600" dirty="0" err="1"/>
              <a:t>velit</a:t>
            </a:r>
            <a:r>
              <a:rPr lang="en-CA" sz="1600" dirty="0"/>
              <a:t>. Donec et </a:t>
            </a:r>
            <a:r>
              <a:rPr lang="en-CA" sz="1600" dirty="0" err="1"/>
              <a:t>consequat</a:t>
            </a:r>
            <a:r>
              <a:rPr lang="en-CA" sz="1600" dirty="0"/>
              <a:t> </a:t>
            </a:r>
            <a:r>
              <a:rPr lang="en-CA" sz="1600" dirty="0" err="1"/>
              <a:t>nulla</a:t>
            </a:r>
            <a:r>
              <a:rPr lang="en-CA" sz="1600" dirty="0"/>
              <a:t>. </a:t>
            </a:r>
            <a:r>
              <a:rPr lang="en-CA" sz="1600" dirty="0" err="1"/>
              <a:t>Nullam</a:t>
            </a:r>
            <a:r>
              <a:rPr lang="en-CA" sz="1600" dirty="0"/>
              <a:t> </a:t>
            </a:r>
            <a:r>
              <a:rPr lang="en-CA" sz="1600" dirty="0" err="1"/>
              <a:t>varius</a:t>
            </a:r>
            <a:r>
              <a:rPr lang="en-CA" sz="1600" dirty="0"/>
              <a:t> </a:t>
            </a:r>
            <a:r>
              <a:rPr lang="en-CA" sz="1600" dirty="0" err="1"/>
              <a:t>nisl</a:t>
            </a:r>
            <a:r>
              <a:rPr lang="en-CA" sz="1600" dirty="0"/>
              <a:t> </a:t>
            </a:r>
            <a:r>
              <a:rPr lang="en-CA" sz="1600" dirty="0" err="1"/>
              <a:t>massa</a:t>
            </a:r>
            <a:r>
              <a:rPr lang="en-CA" sz="1600" dirty="0"/>
              <a:t>. Sed </a:t>
            </a:r>
            <a:r>
              <a:rPr lang="en-CA" sz="1600" dirty="0" err="1"/>
              <a:t>venenatis</a:t>
            </a:r>
            <a:r>
              <a:rPr lang="en-CA" sz="1600" dirty="0"/>
              <a:t> ipsum </a:t>
            </a:r>
            <a:r>
              <a:rPr lang="en-CA" sz="1600" dirty="0" err="1"/>
              <a:t>nec</a:t>
            </a:r>
            <a:r>
              <a:rPr lang="en-CA" sz="1600" dirty="0"/>
              <a:t> </a:t>
            </a:r>
            <a:r>
              <a:rPr lang="en-CA" sz="1600" dirty="0" err="1"/>
              <a:t>sollicitudin</a:t>
            </a:r>
            <a:r>
              <a:rPr lang="en-CA" sz="1600" dirty="0"/>
              <a:t> gravida. Nam </a:t>
            </a:r>
            <a:r>
              <a:rPr lang="en-CA" sz="1600" dirty="0" err="1"/>
              <a:t>dignissim</a:t>
            </a:r>
            <a:r>
              <a:rPr lang="en-CA" sz="1600" dirty="0"/>
              <a:t> </a:t>
            </a:r>
            <a:r>
              <a:rPr lang="en-CA" sz="1600" dirty="0" err="1"/>
              <a:t>varius</a:t>
            </a:r>
            <a:r>
              <a:rPr lang="en-CA" sz="1600" dirty="0"/>
              <a:t> </a:t>
            </a:r>
            <a:r>
              <a:rPr lang="en-CA" sz="1600" dirty="0" err="1"/>
              <a:t>est</a:t>
            </a:r>
            <a:r>
              <a:rPr lang="en-CA" sz="1600" dirty="0"/>
              <a:t>, et vestibulum ex. Vestibulum non </a:t>
            </a:r>
            <a:r>
              <a:rPr lang="en-CA" sz="1600" dirty="0" err="1"/>
              <a:t>rutrum</a:t>
            </a:r>
            <a:r>
              <a:rPr lang="en-CA" sz="1600" dirty="0"/>
              <a:t> </a:t>
            </a:r>
            <a:r>
              <a:rPr lang="en-CA" sz="1600" dirty="0" err="1"/>
              <a:t>augue</a:t>
            </a:r>
            <a:r>
              <a:rPr lang="en-CA" sz="1600" dirty="0"/>
              <a:t>. </a:t>
            </a:r>
            <a:r>
              <a:rPr lang="en-CA" sz="1600" dirty="0" err="1"/>
              <a:t>Quisque</a:t>
            </a:r>
            <a:r>
              <a:rPr lang="en-CA" sz="1600" dirty="0"/>
              <a:t> ipsum </a:t>
            </a:r>
            <a:r>
              <a:rPr lang="en-CA" sz="1600" dirty="0" err="1"/>
              <a:t>tellus</a:t>
            </a:r>
            <a:r>
              <a:rPr lang="en-CA" sz="1600" dirty="0"/>
              <a:t>, </a:t>
            </a:r>
            <a:r>
              <a:rPr lang="en-CA" sz="1600" dirty="0" err="1"/>
              <a:t>imperdiet</a:t>
            </a:r>
            <a:r>
              <a:rPr lang="en-CA" sz="1600" dirty="0"/>
              <a:t> sed </a:t>
            </a:r>
            <a:r>
              <a:rPr lang="en-CA" sz="1600" dirty="0" err="1"/>
              <a:t>nunc</a:t>
            </a:r>
            <a:r>
              <a:rPr lang="en-CA" sz="1600" dirty="0"/>
              <a:t> sed, </a:t>
            </a:r>
            <a:r>
              <a:rPr lang="en-CA" sz="1600" dirty="0" err="1"/>
              <a:t>consectetur</a:t>
            </a:r>
            <a:r>
              <a:rPr lang="en-CA" sz="1600" dirty="0"/>
              <a:t> </a:t>
            </a:r>
            <a:r>
              <a:rPr lang="en-CA" sz="1600" dirty="0" err="1"/>
              <a:t>blandit</a:t>
            </a:r>
            <a:r>
              <a:rPr lang="en-CA" sz="1600" dirty="0"/>
              <a:t> libero. Cras gravida </a:t>
            </a:r>
            <a:r>
              <a:rPr lang="en-CA" sz="1600" dirty="0" err="1"/>
              <a:t>erat</a:t>
            </a:r>
            <a:r>
              <a:rPr lang="en-CA" sz="1600" dirty="0"/>
              <a:t> </a:t>
            </a:r>
            <a:r>
              <a:rPr lang="en-CA" sz="1600" dirty="0" err="1"/>
              <a:t>eu</a:t>
            </a:r>
            <a:r>
              <a:rPr lang="en-CA" sz="1600" dirty="0"/>
              <a:t> </a:t>
            </a:r>
            <a:r>
              <a:rPr lang="en-CA" sz="1600" dirty="0" err="1"/>
              <a:t>ultrices</a:t>
            </a:r>
            <a:r>
              <a:rPr lang="en-CA" sz="1600" dirty="0"/>
              <a:t> </a:t>
            </a:r>
            <a:r>
              <a:rPr lang="en-CA" sz="1600" dirty="0" err="1"/>
              <a:t>iaculis</a:t>
            </a:r>
            <a:r>
              <a:rPr lang="en-CA" sz="1600" dirty="0"/>
              <a:t>. </a:t>
            </a:r>
            <a:r>
              <a:rPr lang="en-CA" sz="1600" dirty="0" err="1"/>
              <a:t>Aliquam</a:t>
            </a:r>
            <a:r>
              <a:rPr lang="en-CA" sz="1600" dirty="0"/>
              <a:t> </a:t>
            </a:r>
            <a:r>
              <a:rPr lang="en-CA" sz="1600" dirty="0" err="1"/>
              <a:t>quis</a:t>
            </a:r>
            <a:r>
              <a:rPr lang="en-CA" sz="1600" dirty="0"/>
              <a:t> </a:t>
            </a:r>
            <a:r>
              <a:rPr lang="en-CA" sz="1600" dirty="0" err="1"/>
              <a:t>neque</a:t>
            </a:r>
            <a:r>
              <a:rPr lang="en-CA" sz="1600" dirty="0"/>
              <a:t> </a:t>
            </a:r>
            <a:r>
              <a:rPr lang="en-CA" sz="1600" dirty="0" err="1"/>
              <a:t>quis</a:t>
            </a:r>
            <a:r>
              <a:rPr lang="en-CA" sz="1600" dirty="0"/>
              <a:t> </a:t>
            </a:r>
            <a:r>
              <a:rPr lang="en-CA" sz="1600" dirty="0" err="1"/>
              <a:t>lectus</a:t>
            </a:r>
            <a:r>
              <a:rPr lang="en-CA" sz="1600" dirty="0"/>
              <a:t> pharetra semper semper sit </a:t>
            </a:r>
            <a:r>
              <a:rPr lang="en-CA" sz="1600" dirty="0" err="1"/>
              <a:t>amet</a:t>
            </a:r>
            <a:r>
              <a:rPr lang="en-CA" sz="1600" dirty="0"/>
              <a:t> </a:t>
            </a:r>
            <a:r>
              <a:rPr lang="en-CA" sz="1600" dirty="0" err="1"/>
              <a:t>velit</a:t>
            </a:r>
            <a:r>
              <a:rPr lang="en-CA" sz="1600" dirty="0"/>
              <a:t>. Cras gravida </a:t>
            </a:r>
            <a:r>
              <a:rPr lang="en-CA" sz="1600" dirty="0" err="1"/>
              <a:t>erat</a:t>
            </a:r>
            <a:r>
              <a:rPr lang="en-CA" sz="1600" dirty="0"/>
              <a:t> </a:t>
            </a:r>
            <a:r>
              <a:rPr lang="en-CA" sz="1600" dirty="0" err="1"/>
              <a:t>eu</a:t>
            </a:r>
            <a:r>
              <a:rPr lang="en-CA" sz="1600" dirty="0"/>
              <a:t> </a:t>
            </a:r>
            <a:r>
              <a:rPr lang="en-CA" sz="1600" dirty="0" err="1"/>
              <a:t>ultrices</a:t>
            </a:r>
            <a:r>
              <a:rPr lang="en-CA" sz="1600" dirty="0"/>
              <a:t> </a:t>
            </a:r>
            <a:r>
              <a:rPr lang="en-CA" sz="1600" dirty="0" err="1"/>
              <a:t>iaculis</a:t>
            </a:r>
            <a:r>
              <a:rPr lang="en-CA" sz="1600" dirty="0"/>
              <a:t>. </a:t>
            </a:r>
            <a:r>
              <a:rPr lang="en-CA" sz="1600" dirty="0" err="1"/>
              <a:t>Aliquam</a:t>
            </a:r>
            <a:r>
              <a:rPr lang="en-CA" sz="1600" dirty="0"/>
              <a:t> </a:t>
            </a:r>
            <a:r>
              <a:rPr lang="en-CA" sz="1600" dirty="0" err="1"/>
              <a:t>quis</a:t>
            </a:r>
            <a:r>
              <a:rPr lang="en-CA" sz="1600" dirty="0"/>
              <a:t> </a:t>
            </a:r>
            <a:r>
              <a:rPr lang="en-CA" sz="1600" dirty="0" err="1"/>
              <a:t>neque</a:t>
            </a:r>
            <a:r>
              <a:rPr lang="en-CA" sz="1600" dirty="0"/>
              <a:t> </a:t>
            </a:r>
            <a:r>
              <a:rPr lang="en-CA" sz="1600" dirty="0" err="1"/>
              <a:t>quis</a:t>
            </a:r>
            <a:r>
              <a:rPr lang="en-CA" sz="1600" dirty="0"/>
              <a:t> </a:t>
            </a:r>
            <a:r>
              <a:rPr lang="en-CA" sz="1600" dirty="0" err="1"/>
              <a:t>lectus</a:t>
            </a:r>
            <a:r>
              <a:rPr lang="en-CA" sz="1600" dirty="0"/>
              <a:t> pharetra semper semper sit </a:t>
            </a:r>
            <a:r>
              <a:rPr lang="en-CA" sz="1600" dirty="0" err="1"/>
              <a:t>amet</a:t>
            </a:r>
            <a:r>
              <a:rPr lang="en-CA" sz="1600" dirty="0"/>
              <a:t> </a:t>
            </a:r>
            <a:r>
              <a:rPr lang="en-CA" sz="1600" dirty="0" err="1"/>
              <a:t>velit</a:t>
            </a:r>
            <a:r>
              <a:rPr lang="en-CA" sz="1600" dirty="0"/>
              <a:t>. </a:t>
            </a:r>
          </a:p>
          <a:p>
            <a:endParaRPr lang="en-US" sz="1600" dirty="0"/>
          </a:p>
        </p:txBody>
      </p:sp>
      <p:sp>
        <p:nvSpPr>
          <p:cNvPr id="10" name="Text Placeholder 4">
            <a:extLst>
              <a:ext uri="{FF2B5EF4-FFF2-40B4-BE49-F238E27FC236}">
                <a16:creationId xmlns:a16="http://schemas.microsoft.com/office/drawing/2014/main" id="{6315FA2A-3F21-A942-9E1D-4211C67DD184}"/>
              </a:ext>
            </a:extLst>
          </p:cNvPr>
          <p:cNvSpPr>
            <a:spLocks noGrp="1"/>
          </p:cNvSpPr>
          <p:nvPr>
            <p:ph type="body" sz="quarter" idx="15" hasCustomPrompt="1"/>
          </p:nvPr>
        </p:nvSpPr>
        <p:spPr>
          <a:xfrm>
            <a:off x="522371" y="4484644"/>
            <a:ext cx="4745915" cy="1117870"/>
          </a:xfrm>
          <a:prstGeom prst="rect">
            <a:avLst/>
          </a:prstGeom>
        </p:spPr>
        <p:txBody>
          <a:bodyPr/>
          <a:lstStyle>
            <a:lvl1pPr marL="0" marR="0" indent="-228600" algn="l" defTabSz="914400" rtl="0" eaLnBrk="1" fontAlgn="auto" latinLnBrk="0" hangingPunct="1">
              <a:lnSpc>
                <a:spcPct val="100000"/>
              </a:lnSpc>
              <a:spcBef>
                <a:spcPts val="1000"/>
              </a:spcBef>
              <a:spcAft>
                <a:spcPts val="0"/>
              </a:spcAft>
              <a:buClrTx/>
              <a:buSzTx/>
              <a:buFont typeface="Arial" panose="020B0604020202020204" pitchFamily="34" charset="0"/>
              <a:buChar char="•"/>
              <a:tabLst/>
              <a:defRPr sz="1000" b="0">
                <a:solidFill>
                  <a:srgbClr val="434343"/>
                </a:solidFill>
                <a:latin typeface="+mn-lt"/>
              </a:defRPr>
            </a:lvl1pPr>
            <a:lvl2pPr>
              <a:buNone/>
              <a:defRPr sz="1600"/>
            </a:lvl2pPr>
            <a:lvl3pPr>
              <a:buNone/>
              <a:defRPr sz="1600"/>
            </a:lvl3pPr>
            <a:lvl4pPr>
              <a:buNone/>
              <a:defRPr sz="1600"/>
            </a:lvl4pPr>
            <a:lvl5pPr>
              <a:buNone/>
              <a:defRPr sz="1600"/>
            </a:lvl5pPr>
          </a:lstStyle>
          <a:p>
            <a:r>
              <a:rPr lang="en-CA" sz="1600" dirty="0"/>
              <a:t>Lorem ipsum dolor sit </a:t>
            </a:r>
            <a:r>
              <a:rPr lang="en-CA" sz="1600" dirty="0" err="1"/>
              <a:t>amet</a:t>
            </a:r>
            <a:r>
              <a:rPr lang="en-CA" sz="1600" dirty="0"/>
              <a:t>, </a:t>
            </a:r>
            <a:r>
              <a:rPr lang="en-CA" sz="1600" dirty="0" err="1"/>
              <a:t>consectetur</a:t>
            </a:r>
            <a:r>
              <a:rPr lang="en-CA" sz="1600" dirty="0"/>
              <a:t> </a:t>
            </a:r>
          </a:p>
          <a:p>
            <a:r>
              <a:rPr lang="en-CA" sz="1600" dirty="0"/>
              <a:t>Cras gravida </a:t>
            </a:r>
            <a:r>
              <a:rPr lang="en-CA" sz="1600" dirty="0" err="1"/>
              <a:t>erat</a:t>
            </a:r>
            <a:r>
              <a:rPr lang="en-CA" sz="1600" dirty="0"/>
              <a:t> </a:t>
            </a:r>
            <a:r>
              <a:rPr lang="en-CA" sz="1600" dirty="0" err="1"/>
              <a:t>eu</a:t>
            </a:r>
            <a:r>
              <a:rPr lang="en-CA" sz="1600" dirty="0"/>
              <a:t> </a:t>
            </a:r>
            <a:r>
              <a:rPr lang="en-CA" sz="1600" dirty="0" err="1"/>
              <a:t>ultrices</a:t>
            </a:r>
            <a:r>
              <a:rPr lang="en-CA" sz="1600" dirty="0"/>
              <a:t> </a:t>
            </a:r>
            <a:r>
              <a:rPr lang="en-CA" sz="1600" dirty="0" err="1"/>
              <a:t>iaculis</a:t>
            </a:r>
            <a:r>
              <a:rPr lang="en-CA" sz="1600" dirty="0"/>
              <a:t>. </a:t>
            </a:r>
          </a:p>
          <a:p>
            <a:r>
              <a:rPr lang="en-CA" sz="1600" dirty="0"/>
              <a:t>Lorem ipsum dolor sit </a:t>
            </a:r>
            <a:r>
              <a:rPr lang="en-CA" sz="1600" dirty="0" err="1"/>
              <a:t>amet</a:t>
            </a:r>
            <a:r>
              <a:rPr lang="en-CA" sz="1600" dirty="0"/>
              <a:t>.</a:t>
            </a:r>
          </a:p>
          <a:p>
            <a:pPr marL="0" marR="0" lvl="0" indent="-228600" algn="l" defTabSz="914400" rtl="0" eaLnBrk="1" fontAlgn="auto" latinLnBrk="0" hangingPunct="1">
              <a:lnSpc>
                <a:spcPct val="100000"/>
              </a:lnSpc>
              <a:spcBef>
                <a:spcPts val="1000"/>
              </a:spcBef>
              <a:spcAft>
                <a:spcPts val="0"/>
              </a:spcAft>
              <a:buClrTx/>
              <a:buSzTx/>
              <a:buFont typeface="Arial" panose="020B0604020202020204" pitchFamily="34" charset="0"/>
              <a:buChar char="•"/>
              <a:tabLst/>
              <a:defRPr/>
            </a:pPr>
            <a:endParaRPr lang="en-US" sz="1600" dirty="0"/>
          </a:p>
        </p:txBody>
      </p:sp>
      <p:sp>
        <p:nvSpPr>
          <p:cNvPr id="11" name="Text Placeholder 4">
            <a:extLst>
              <a:ext uri="{FF2B5EF4-FFF2-40B4-BE49-F238E27FC236}">
                <a16:creationId xmlns:a16="http://schemas.microsoft.com/office/drawing/2014/main" id="{EE67EFB1-6F8E-9340-ABB1-FFBC2BABF414}"/>
              </a:ext>
            </a:extLst>
          </p:cNvPr>
          <p:cNvSpPr>
            <a:spLocks noGrp="1"/>
          </p:cNvSpPr>
          <p:nvPr>
            <p:ph type="body" sz="quarter" idx="16" hasCustomPrompt="1"/>
          </p:nvPr>
        </p:nvSpPr>
        <p:spPr>
          <a:xfrm>
            <a:off x="5555766" y="4484644"/>
            <a:ext cx="4745915" cy="1117870"/>
          </a:xfrm>
          <a:prstGeom prst="rect">
            <a:avLst/>
          </a:prstGeom>
        </p:spPr>
        <p:txBody>
          <a:bodyPr/>
          <a:lstStyle>
            <a:lvl1pPr marL="0" marR="0" indent="-228600" algn="l" defTabSz="914400" rtl="0" eaLnBrk="1" fontAlgn="auto" latinLnBrk="0" hangingPunct="1">
              <a:lnSpc>
                <a:spcPct val="100000"/>
              </a:lnSpc>
              <a:spcBef>
                <a:spcPts val="1000"/>
              </a:spcBef>
              <a:spcAft>
                <a:spcPts val="0"/>
              </a:spcAft>
              <a:buClrTx/>
              <a:buSzTx/>
              <a:buFont typeface="Arial" panose="020B0604020202020204" pitchFamily="34" charset="0"/>
              <a:buChar char="•"/>
              <a:tabLst/>
              <a:defRPr sz="1000" b="0">
                <a:solidFill>
                  <a:srgbClr val="434343"/>
                </a:solidFill>
                <a:latin typeface="+mn-lt"/>
              </a:defRPr>
            </a:lvl1pPr>
            <a:lvl2pPr>
              <a:buNone/>
              <a:defRPr sz="1600"/>
            </a:lvl2pPr>
            <a:lvl3pPr>
              <a:buNone/>
              <a:defRPr sz="1600"/>
            </a:lvl3pPr>
            <a:lvl4pPr>
              <a:buNone/>
              <a:defRPr sz="1600"/>
            </a:lvl4pPr>
            <a:lvl5pPr>
              <a:buNone/>
              <a:defRPr sz="1600"/>
            </a:lvl5pPr>
          </a:lstStyle>
          <a:p>
            <a:r>
              <a:rPr lang="en-CA" sz="1600" dirty="0"/>
              <a:t>Lorem ipsum dolor sit </a:t>
            </a:r>
            <a:r>
              <a:rPr lang="en-CA" sz="1600" dirty="0" err="1"/>
              <a:t>amet</a:t>
            </a:r>
            <a:r>
              <a:rPr lang="en-CA" sz="1600" dirty="0"/>
              <a:t>, </a:t>
            </a:r>
            <a:r>
              <a:rPr lang="en-CA" sz="1600" dirty="0" err="1"/>
              <a:t>consectetur</a:t>
            </a:r>
            <a:endParaRPr lang="en-CA" sz="1600" dirty="0"/>
          </a:p>
          <a:p>
            <a:r>
              <a:rPr lang="en-CA" sz="1600" dirty="0"/>
              <a:t>Cras gravida </a:t>
            </a:r>
            <a:r>
              <a:rPr lang="en-CA" sz="1600" dirty="0" err="1"/>
              <a:t>erat</a:t>
            </a:r>
            <a:r>
              <a:rPr lang="en-CA" sz="1600" dirty="0"/>
              <a:t> </a:t>
            </a:r>
            <a:r>
              <a:rPr lang="en-CA" sz="1600" dirty="0" err="1"/>
              <a:t>eu</a:t>
            </a:r>
            <a:r>
              <a:rPr lang="en-CA" sz="1600" dirty="0"/>
              <a:t> </a:t>
            </a:r>
            <a:r>
              <a:rPr lang="en-CA" sz="1600" dirty="0" err="1"/>
              <a:t>ultrices</a:t>
            </a:r>
            <a:r>
              <a:rPr lang="en-CA" sz="1600" dirty="0"/>
              <a:t> </a:t>
            </a:r>
            <a:r>
              <a:rPr lang="en-CA" sz="1600" dirty="0" err="1"/>
              <a:t>iaculis</a:t>
            </a:r>
            <a:r>
              <a:rPr lang="en-CA" sz="1600" dirty="0"/>
              <a:t>. </a:t>
            </a:r>
          </a:p>
          <a:p>
            <a:r>
              <a:rPr lang="en-CA" sz="1600" dirty="0"/>
              <a:t>Lorem ipsum dolor sit </a:t>
            </a:r>
            <a:r>
              <a:rPr lang="en-CA" sz="1600" dirty="0" err="1"/>
              <a:t>amet</a:t>
            </a:r>
            <a:r>
              <a:rPr lang="en-CA" sz="1600" dirty="0"/>
              <a:t>.</a:t>
            </a:r>
          </a:p>
          <a:p>
            <a:pPr marL="0" marR="0" lvl="0" indent="-228600" algn="l" defTabSz="914400" rtl="0" eaLnBrk="1" fontAlgn="auto" latinLnBrk="0" hangingPunct="1">
              <a:lnSpc>
                <a:spcPct val="100000"/>
              </a:lnSpc>
              <a:spcBef>
                <a:spcPts val="1000"/>
              </a:spcBef>
              <a:spcAft>
                <a:spcPts val="0"/>
              </a:spcAft>
              <a:buClrTx/>
              <a:buSzTx/>
              <a:buFont typeface="Arial" panose="020B0604020202020204" pitchFamily="34" charset="0"/>
              <a:buChar char="•"/>
              <a:tabLst/>
              <a:defRPr/>
            </a:pPr>
            <a:endParaRPr lang="en-US" sz="1600" dirty="0"/>
          </a:p>
        </p:txBody>
      </p:sp>
      <p:sp>
        <p:nvSpPr>
          <p:cNvPr id="6" name="Text Placeholder 5">
            <a:extLst>
              <a:ext uri="{FF2B5EF4-FFF2-40B4-BE49-F238E27FC236}">
                <a16:creationId xmlns:a16="http://schemas.microsoft.com/office/drawing/2014/main" id="{03B88AF1-2DC7-1448-88A1-2886E2421D50}"/>
              </a:ext>
            </a:extLst>
          </p:cNvPr>
          <p:cNvSpPr>
            <a:spLocks noGrp="1"/>
          </p:cNvSpPr>
          <p:nvPr>
            <p:ph type="body" sz="quarter" idx="18"/>
          </p:nvPr>
        </p:nvSpPr>
        <p:spPr>
          <a:xfrm>
            <a:off x="387350" y="1097915"/>
            <a:ext cx="8848090" cy="530225"/>
          </a:xfrm>
        </p:spPr>
        <p:txBody>
          <a:bodyPr/>
          <a:lstStyle>
            <a:lvl1pPr>
              <a:buNone/>
              <a:defRPr sz="1900">
                <a:solidFill>
                  <a:srgbClr val="2F84E4"/>
                </a:solidFill>
              </a:defRPr>
            </a:lvl1pPr>
          </a:lstStyle>
          <a:p>
            <a:pPr lvl="0"/>
            <a:r>
              <a:rPr lang="en-US" dirty="0"/>
              <a:t>Click to edit Master text styles</a:t>
            </a:r>
          </a:p>
        </p:txBody>
      </p:sp>
      <p:sp>
        <p:nvSpPr>
          <p:cNvPr id="5" name="Text Placeholder 4">
            <a:extLst>
              <a:ext uri="{FF2B5EF4-FFF2-40B4-BE49-F238E27FC236}">
                <a16:creationId xmlns:a16="http://schemas.microsoft.com/office/drawing/2014/main" id="{05C8A767-E13C-CE4C-8EA8-43B74DE6E009}"/>
              </a:ext>
            </a:extLst>
          </p:cNvPr>
          <p:cNvSpPr>
            <a:spLocks noGrp="1"/>
          </p:cNvSpPr>
          <p:nvPr>
            <p:ph type="body" sz="quarter" idx="19" hasCustomPrompt="1"/>
          </p:nvPr>
        </p:nvSpPr>
        <p:spPr>
          <a:xfrm>
            <a:off x="522288" y="5770563"/>
            <a:ext cx="5208587" cy="273050"/>
          </a:xfrm>
        </p:spPr>
        <p:txBody>
          <a:bodyPr/>
          <a:lstStyle>
            <a:lvl1pPr>
              <a:buFontTx/>
              <a:buNone/>
              <a:defRPr sz="800">
                <a:latin typeface="+mn-lt"/>
              </a:defRPr>
            </a:lvl1pPr>
            <a:lvl2pPr>
              <a:buFontTx/>
              <a:buNone/>
              <a:defRPr sz="800"/>
            </a:lvl2pPr>
            <a:lvl3pPr>
              <a:buFontTx/>
              <a:buNone/>
              <a:defRPr sz="800"/>
            </a:lvl3pPr>
            <a:lvl4pPr>
              <a:buFontTx/>
              <a:buNone/>
              <a:defRPr sz="800"/>
            </a:lvl4pPr>
            <a:lvl5pPr>
              <a:buFontTx/>
              <a:buNone/>
              <a:defRPr sz="800"/>
            </a:lvl5pPr>
          </a:lstStyle>
          <a:p>
            <a:pPr lvl="0"/>
            <a:r>
              <a:rPr lang="en-US" dirty="0"/>
              <a:t>1 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p>
        </p:txBody>
      </p:sp>
      <p:pic>
        <p:nvPicPr>
          <p:cNvPr id="12" name="Picture 11"/>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293298" y="6043613"/>
            <a:ext cx="2784777" cy="649953"/>
          </a:xfrm>
          <a:prstGeom prst="rect">
            <a:avLst/>
          </a:prstGeom>
        </p:spPr>
      </p:pic>
      <p:sp>
        <p:nvSpPr>
          <p:cNvPr id="13" name="Text Placeholder 9">
            <a:extLst>
              <a:ext uri="{FF2B5EF4-FFF2-40B4-BE49-F238E27FC236}">
                <a16:creationId xmlns:a16="http://schemas.microsoft.com/office/drawing/2014/main" id="{FAB7157B-E61A-574B-BAC1-0A91D9859EA9}"/>
              </a:ext>
            </a:extLst>
          </p:cNvPr>
          <p:cNvSpPr txBox="1">
            <a:spLocks/>
          </p:cNvSpPr>
          <p:nvPr userDrawn="1"/>
        </p:nvSpPr>
        <p:spPr>
          <a:xfrm>
            <a:off x="3317381" y="6308525"/>
            <a:ext cx="5557236" cy="202315"/>
          </a:xfrm>
          <a:prstGeom prst="rect">
            <a:avLst/>
          </a:prstGeom>
        </p:spPr>
        <p:txBody>
          <a:bodyPr/>
          <a:lstStyle>
            <a:lvl1pPr marL="228600" indent="-228600" algn="ctr" defTabSz="914400" rtl="0" eaLnBrk="1" latinLnBrk="0" hangingPunct="1">
              <a:lnSpc>
                <a:spcPct val="100000"/>
              </a:lnSpc>
              <a:spcBef>
                <a:spcPts val="1000"/>
              </a:spcBef>
              <a:buFont typeface="Arial" panose="020B0604020202020204" pitchFamily="34" charset="0"/>
              <a:buNone/>
              <a:defRPr sz="900" b="0" i="0" kern="1200">
                <a:solidFill>
                  <a:schemeClr val="bg1">
                    <a:lumMod val="85000"/>
                  </a:schemeClr>
                </a:solidFill>
                <a:latin typeface="F37 Ginger Pro" pitchFamily="2" charset="0"/>
                <a:ea typeface="+mn-ea"/>
                <a:cs typeface="+mn-cs"/>
              </a:defRPr>
            </a:lvl1pPr>
            <a:lvl2pPr marL="685800" indent="-228600" algn="l" defTabSz="914400" rtl="0" eaLnBrk="1" latinLnBrk="0" hangingPunct="1">
              <a:lnSpc>
                <a:spcPct val="100000"/>
              </a:lnSpc>
              <a:spcBef>
                <a:spcPts val="500"/>
              </a:spcBef>
              <a:buFont typeface="Arial" panose="020B0604020202020204" pitchFamily="34" charset="0"/>
              <a:buChar char="•"/>
              <a:defRPr sz="2400" kern="1200">
                <a:solidFill>
                  <a:srgbClr val="434343"/>
                </a:solidFill>
                <a:latin typeface="F37 Ginger Pro" pitchFamily="2" charset="0"/>
                <a:ea typeface="+mn-ea"/>
                <a:cs typeface="+mn-cs"/>
              </a:defRPr>
            </a:lvl2pPr>
            <a:lvl3pPr marL="1143000" indent="-228600" algn="l" defTabSz="914400" rtl="0" eaLnBrk="1" latinLnBrk="0" hangingPunct="1">
              <a:lnSpc>
                <a:spcPct val="100000"/>
              </a:lnSpc>
              <a:spcBef>
                <a:spcPts val="500"/>
              </a:spcBef>
              <a:buFont typeface="Arial" panose="020B0604020202020204" pitchFamily="34" charset="0"/>
              <a:buChar char="•"/>
              <a:defRPr sz="2000" kern="1200">
                <a:solidFill>
                  <a:srgbClr val="434343"/>
                </a:solidFill>
                <a:latin typeface="F37 Ginger Pro" pitchFamily="2" charset="0"/>
                <a:ea typeface="+mn-ea"/>
                <a:cs typeface="+mn-cs"/>
              </a:defRPr>
            </a:lvl3pPr>
            <a:lvl4pPr marL="1600200" indent="-228600" algn="l" defTabSz="914400" rtl="0" eaLnBrk="1" latinLnBrk="0" hangingPunct="1">
              <a:lnSpc>
                <a:spcPct val="100000"/>
              </a:lnSpc>
              <a:spcBef>
                <a:spcPts val="500"/>
              </a:spcBef>
              <a:buFont typeface="Arial" panose="020B0604020202020204" pitchFamily="34" charset="0"/>
              <a:buChar char="•"/>
              <a:defRPr sz="1800" kern="1200">
                <a:solidFill>
                  <a:srgbClr val="434343"/>
                </a:solidFill>
                <a:latin typeface="F37 Ginger Pro" pitchFamily="2" charset="0"/>
                <a:ea typeface="+mn-ea"/>
                <a:cs typeface="+mn-cs"/>
              </a:defRPr>
            </a:lvl4pPr>
            <a:lvl5pPr marL="2057400" indent="-228600" algn="l" defTabSz="914400" rtl="0" eaLnBrk="1" latinLnBrk="0" hangingPunct="1">
              <a:lnSpc>
                <a:spcPct val="100000"/>
              </a:lnSpc>
              <a:spcBef>
                <a:spcPts val="500"/>
              </a:spcBef>
              <a:buFont typeface="Arial" panose="020B0604020202020204" pitchFamily="34" charset="0"/>
              <a:buChar char="•"/>
              <a:defRPr sz="1800" kern="1200">
                <a:solidFill>
                  <a:srgbClr val="434343"/>
                </a:solidFill>
                <a:latin typeface="F37 Ginger Pro"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CA" sz="800" dirty="0"/>
              <a:t>UNRESTRICTED /</a:t>
            </a:r>
            <a:r>
              <a:rPr lang="en-CA" sz="800" baseline="0" dirty="0"/>
              <a:t> ILLIMITE</a:t>
            </a:r>
            <a:endParaRPr lang="en-CA" sz="800" dirty="0"/>
          </a:p>
        </p:txBody>
      </p:sp>
    </p:spTree>
    <p:extLst>
      <p:ext uri="{BB962C8B-B14F-4D97-AF65-F5344CB8AC3E}">
        <p14:creationId xmlns:p14="http://schemas.microsoft.com/office/powerpoint/2010/main" val="295314554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ver">
    <p:spTree>
      <p:nvGrpSpPr>
        <p:cNvPr id="1" name=""/>
        <p:cNvGrpSpPr/>
        <p:nvPr/>
      </p:nvGrpSpPr>
      <p:grpSpPr>
        <a:xfrm>
          <a:off x="0" y="0"/>
          <a:ext cx="0" cy="0"/>
          <a:chOff x="0" y="0"/>
          <a:chExt cx="0" cy="0"/>
        </a:xfrm>
      </p:grpSpPr>
      <p:pic>
        <p:nvPicPr>
          <p:cNvPr id="22" name="Picture 21">
            <a:extLst>
              <a:ext uri="{FF2B5EF4-FFF2-40B4-BE49-F238E27FC236}">
                <a16:creationId xmlns:a16="http://schemas.microsoft.com/office/drawing/2014/main" id="{47DE9356-E4E6-684C-ACED-91C6C71AC7AB}"/>
              </a:ext>
            </a:extLst>
          </p:cNvPr>
          <p:cNvPicPr>
            <a:picLocks noChangeAspect="1"/>
          </p:cNvPicPr>
          <p:nvPr userDrawn="1"/>
        </p:nvPicPr>
        <p:blipFill>
          <a:blip r:embed="rId2"/>
          <a:srcRect/>
          <a:stretch/>
        </p:blipFill>
        <p:spPr>
          <a:xfrm>
            <a:off x="-43619" y="0"/>
            <a:ext cx="12320516" cy="3237230"/>
          </a:xfrm>
          <a:prstGeom prst="rect">
            <a:avLst/>
          </a:prstGeom>
        </p:spPr>
      </p:pic>
      <p:sp>
        <p:nvSpPr>
          <p:cNvPr id="10" name="Text Placeholder 9">
            <a:extLst>
              <a:ext uri="{FF2B5EF4-FFF2-40B4-BE49-F238E27FC236}">
                <a16:creationId xmlns:a16="http://schemas.microsoft.com/office/drawing/2014/main" id="{0B39641B-38D9-1A43-938A-0F941B199910}"/>
              </a:ext>
            </a:extLst>
          </p:cNvPr>
          <p:cNvSpPr>
            <a:spLocks noGrp="1"/>
          </p:cNvSpPr>
          <p:nvPr>
            <p:ph type="body" sz="quarter" idx="10" hasCustomPrompt="1"/>
          </p:nvPr>
        </p:nvSpPr>
        <p:spPr>
          <a:xfrm>
            <a:off x="813620" y="2237948"/>
            <a:ext cx="4090882" cy="1096732"/>
          </a:xfrm>
          <a:prstGeom prst="rect">
            <a:avLst/>
          </a:prstGeom>
        </p:spPr>
        <p:txBody>
          <a:bodyPr/>
          <a:lstStyle>
            <a:lvl1pPr marL="0" indent="-12600" algn="l">
              <a:lnSpc>
                <a:spcPct val="100000"/>
              </a:lnSpc>
              <a:spcBef>
                <a:spcPts val="0"/>
              </a:spcBef>
              <a:buFont typeface="Arial" panose="020B0604020202020204" pitchFamily="34" charset="0"/>
              <a:buNone/>
              <a:defRPr sz="3200" b="0" i="0">
                <a:latin typeface="F37 Ginger Pro" pitchFamily="2" charset="0"/>
              </a:defRPr>
            </a:lvl1pPr>
            <a:lvl2pPr>
              <a:defRPr sz="3200"/>
            </a:lvl2pPr>
          </a:lstStyle>
          <a:p>
            <a:pPr lvl="0">
              <a:lnSpc>
                <a:spcPts val="3820"/>
              </a:lnSpc>
            </a:pPr>
            <a:r>
              <a:rPr lang="en-US" sz="2800" dirty="0">
                <a:solidFill>
                  <a:srgbClr val="3184E3"/>
                </a:solidFill>
                <a:latin typeface="F37 Ginger Pro" pitchFamily="2" charset="0"/>
                <a:ea typeface="Verdana" panose="020B0604030504040204" pitchFamily="34" charset="0"/>
                <a:cs typeface="Calibri" panose="020F0502020204030204" pitchFamily="34" charset="0"/>
              </a:rPr>
              <a:t>The science of tomorrow, </a:t>
            </a:r>
            <a:r>
              <a:rPr lang="en-US" sz="2800" b="1" dirty="0">
                <a:solidFill>
                  <a:srgbClr val="3184E3"/>
                </a:solidFill>
                <a:latin typeface="F37 Ginger Pro Bold" pitchFamily="2" charset="0"/>
                <a:ea typeface="Verdana" panose="020B0604030504040204" pitchFamily="34" charset="0"/>
                <a:cs typeface="Calibri" panose="020F0502020204030204" pitchFamily="34" charset="0"/>
              </a:rPr>
              <a:t>today.</a:t>
            </a:r>
          </a:p>
        </p:txBody>
      </p:sp>
      <p:sp>
        <p:nvSpPr>
          <p:cNvPr id="16" name="Text Placeholder 15">
            <a:extLst>
              <a:ext uri="{FF2B5EF4-FFF2-40B4-BE49-F238E27FC236}">
                <a16:creationId xmlns:a16="http://schemas.microsoft.com/office/drawing/2014/main" id="{23B452EC-EDA7-834D-A3AC-EEFD08A69C27}"/>
              </a:ext>
            </a:extLst>
          </p:cNvPr>
          <p:cNvSpPr>
            <a:spLocks noGrp="1"/>
          </p:cNvSpPr>
          <p:nvPr>
            <p:ph type="body" sz="quarter" idx="12" hasCustomPrompt="1"/>
          </p:nvPr>
        </p:nvSpPr>
        <p:spPr>
          <a:xfrm>
            <a:off x="804555" y="4485132"/>
            <a:ext cx="3468687" cy="344488"/>
          </a:xfrm>
          <a:prstGeom prst="rect">
            <a:avLst/>
          </a:prstGeom>
        </p:spPr>
        <p:txBody>
          <a:bodyPr/>
          <a:lstStyle>
            <a:lvl1pPr>
              <a:buNone/>
              <a:defRPr sz="1000">
                <a:solidFill>
                  <a:srgbClr val="434343"/>
                </a:solidFill>
                <a:latin typeface="+mn-lt"/>
              </a:defRPr>
            </a:lvl1pPr>
            <a:lvl2pPr>
              <a:buNone/>
              <a:defRPr sz="1200">
                <a:latin typeface="F37 Ginger Pro" pitchFamily="2" charset="0"/>
              </a:defRPr>
            </a:lvl2pPr>
            <a:lvl3pPr>
              <a:buNone/>
              <a:defRPr sz="1200">
                <a:latin typeface="F37 Ginger Pro" pitchFamily="2" charset="0"/>
              </a:defRPr>
            </a:lvl3pPr>
            <a:lvl4pPr>
              <a:buNone/>
              <a:defRPr sz="1200">
                <a:latin typeface="F37 Ginger Pro" pitchFamily="2" charset="0"/>
              </a:defRPr>
            </a:lvl4pPr>
            <a:lvl5pPr>
              <a:buNone/>
              <a:defRPr sz="1200">
                <a:latin typeface="F37 Ginger Pro" pitchFamily="2" charset="0"/>
              </a:defRPr>
            </a:lvl5pPr>
          </a:lstStyle>
          <a:p>
            <a:pPr lvl="0"/>
            <a:r>
              <a:rPr lang="en-US" dirty="0"/>
              <a:t>NOVEMBER 1, 2020</a:t>
            </a:r>
          </a:p>
        </p:txBody>
      </p:sp>
      <p:sp>
        <p:nvSpPr>
          <p:cNvPr id="20" name="Picture Placeholder 18">
            <a:extLst>
              <a:ext uri="{FF2B5EF4-FFF2-40B4-BE49-F238E27FC236}">
                <a16:creationId xmlns:a16="http://schemas.microsoft.com/office/drawing/2014/main" id="{0B0383D5-3677-CD4F-BAD2-257C87800725}"/>
              </a:ext>
            </a:extLst>
          </p:cNvPr>
          <p:cNvSpPr>
            <a:spLocks noGrp="1"/>
          </p:cNvSpPr>
          <p:nvPr>
            <p:ph type="pic" sz="quarter" idx="13"/>
          </p:nvPr>
        </p:nvSpPr>
        <p:spPr>
          <a:xfrm>
            <a:off x="5229225" y="1144588"/>
            <a:ext cx="6962775" cy="4743450"/>
          </a:xfrm>
          <a:prstGeom prst="rect">
            <a:avLst/>
          </a:prstGeom>
        </p:spPr>
        <p:txBody>
          <a:bodyPr/>
          <a:lstStyle/>
          <a:p>
            <a:endParaRPr lang="en-US"/>
          </a:p>
        </p:txBody>
      </p:sp>
      <p:sp>
        <p:nvSpPr>
          <p:cNvPr id="21" name="TextBox 20">
            <a:extLst>
              <a:ext uri="{FF2B5EF4-FFF2-40B4-BE49-F238E27FC236}">
                <a16:creationId xmlns:a16="http://schemas.microsoft.com/office/drawing/2014/main" id="{2EC81913-4DD6-A64D-95A3-02BCEEB170A2}"/>
              </a:ext>
            </a:extLst>
          </p:cNvPr>
          <p:cNvSpPr txBox="1"/>
          <p:nvPr userDrawn="1"/>
        </p:nvSpPr>
        <p:spPr>
          <a:xfrm>
            <a:off x="11417317" y="6274969"/>
            <a:ext cx="386644" cy="276999"/>
          </a:xfrm>
          <a:prstGeom prst="rect">
            <a:avLst/>
          </a:prstGeom>
          <a:noFill/>
        </p:spPr>
        <p:txBody>
          <a:bodyPr wrap="none" rtlCol="0">
            <a:spAutoFit/>
          </a:bodyPr>
          <a:lstStyle/>
          <a:p>
            <a:fld id="{5D663D93-F62C-1044-9997-E69A8BFD6D25}" type="slidenum">
              <a:rPr lang="en-US" sz="1200" b="0" i="0" smtClean="0">
                <a:solidFill>
                  <a:srgbClr val="C0C2BF"/>
                </a:solidFill>
                <a:latin typeface="F37 Ginger Pro" pitchFamily="2" charset="0"/>
              </a:rPr>
              <a:t>‹#›</a:t>
            </a:fld>
            <a:endParaRPr lang="en-US" sz="1200" b="0" i="0" dirty="0">
              <a:solidFill>
                <a:srgbClr val="C0C2BF"/>
              </a:solidFill>
              <a:latin typeface="F37 Ginger Pro" pitchFamily="2" charset="0"/>
            </a:endParaRPr>
          </a:p>
        </p:txBody>
      </p:sp>
      <p:sp>
        <p:nvSpPr>
          <p:cNvPr id="11" name="TextBox 10">
            <a:extLst>
              <a:ext uri="{FF2B5EF4-FFF2-40B4-BE49-F238E27FC236}">
                <a16:creationId xmlns:a16="http://schemas.microsoft.com/office/drawing/2014/main" id="{1A7F37F3-0FAD-6B4F-A63E-A0FC8402E723}"/>
              </a:ext>
            </a:extLst>
          </p:cNvPr>
          <p:cNvSpPr txBox="1"/>
          <p:nvPr userDrawn="1"/>
        </p:nvSpPr>
        <p:spPr>
          <a:xfrm>
            <a:off x="804555" y="3523320"/>
            <a:ext cx="3649410" cy="707886"/>
          </a:xfrm>
          <a:prstGeom prst="rect">
            <a:avLst/>
          </a:prstGeom>
          <a:noFill/>
        </p:spPr>
        <p:txBody>
          <a:bodyPr wrap="square" rtlCol="0">
            <a:spAutoFit/>
          </a:bodyPr>
          <a:lstStyle/>
          <a:p>
            <a:r>
              <a:rPr lang="en-CA" sz="2000" dirty="0">
                <a:solidFill>
                  <a:srgbClr val="434343"/>
                </a:solidFill>
                <a:latin typeface="F37 Ginger Pro" pitchFamily="2" charset="0"/>
                <a:ea typeface="Verdana" panose="020B0604030504040204" pitchFamily="34" charset="0"/>
                <a:cs typeface="Verdana" panose="020B0604030504040204" pitchFamily="34" charset="0"/>
              </a:rPr>
              <a:t>Lorem ipsum dolor sit </a:t>
            </a:r>
            <a:r>
              <a:rPr lang="en-CA" sz="2000" dirty="0" err="1">
                <a:solidFill>
                  <a:srgbClr val="434343"/>
                </a:solidFill>
                <a:latin typeface="F37 Ginger Pro" pitchFamily="2" charset="0"/>
                <a:ea typeface="Verdana" panose="020B0604030504040204" pitchFamily="34" charset="0"/>
                <a:cs typeface="Verdana" panose="020B0604030504040204" pitchFamily="34" charset="0"/>
              </a:rPr>
              <a:t>amet</a:t>
            </a:r>
            <a:r>
              <a:rPr lang="en-CA" sz="2000" dirty="0">
                <a:solidFill>
                  <a:srgbClr val="434343"/>
                </a:solidFill>
                <a:latin typeface="F37 Ginger Pro" pitchFamily="2" charset="0"/>
                <a:ea typeface="Verdana" panose="020B0604030504040204" pitchFamily="34" charset="0"/>
                <a:cs typeface="Verdana" panose="020B0604030504040204" pitchFamily="34" charset="0"/>
              </a:rPr>
              <a:t>, </a:t>
            </a:r>
            <a:r>
              <a:rPr lang="en-CA" sz="2000" dirty="0" err="1">
                <a:solidFill>
                  <a:srgbClr val="434343"/>
                </a:solidFill>
                <a:latin typeface="F37 Ginger Pro" pitchFamily="2" charset="0"/>
                <a:ea typeface="Verdana" panose="020B0604030504040204" pitchFamily="34" charset="0"/>
                <a:cs typeface="Verdana" panose="020B0604030504040204" pitchFamily="34" charset="0"/>
              </a:rPr>
              <a:t>consectetur</a:t>
            </a:r>
            <a:r>
              <a:rPr lang="en-CA" sz="2000" dirty="0">
                <a:solidFill>
                  <a:srgbClr val="434343"/>
                </a:solidFill>
                <a:latin typeface="F37 Ginger Pro" pitchFamily="2" charset="0"/>
                <a:ea typeface="Verdana" panose="020B0604030504040204" pitchFamily="34" charset="0"/>
                <a:cs typeface="Verdana" panose="020B0604030504040204" pitchFamily="34" charset="0"/>
              </a:rPr>
              <a:t> </a:t>
            </a:r>
            <a:r>
              <a:rPr lang="en-CA" sz="2000" dirty="0" err="1">
                <a:solidFill>
                  <a:srgbClr val="434343"/>
                </a:solidFill>
                <a:latin typeface="F37 Ginger Pro" pitchFamily="2" charset="0"/>
                <a:ea typeface="Verdana" panose="020B0604030504040204" pitchFamily="34" charset="0"/>
                <a:cs typeface="Verdana" panose="020B0604030504040204" pitchFamily="34" charset="0"/>
              </a:rPr>
              <a:t>adipiscing</a:t>
            </a:r>
            <a:r>
              <a:rPr lang="en-CA" sz="2000" dirty="0">
                <a:solidFill>
                  <a:srgbClr val="434343"/>
                </a:solidFill>
                <a:latin typeface="F37 Ginger Pro" pitchFamily="2" charset="0"/>
                <a:ea typeface="Verdana" panose="020B0604030504040204" pitchFamily="34" charset="0"/>
                <a:cs typeface="Verdana" panose="020B0604030504040204" pitchFamily="34" charset="0"/>
              </a:rPr>
              <a:t> </a:t>
            </a:r>
            <a:r>
              <a:rPr lang="en-CA" sz="2000" dirty="0" err="1">
                <a:solidFill>
                  <a:srgbClr val="434343"/>
                </a:solidFill>
                <a:latin typeface="F37 Ginger Pro" pitchFamily="2" charset="0"/>
                <a:ea typeface="Verdana" panose="020B0604030504040204" pitchFamily="34" charset="0"/>
                <a:cs typeface="Verdana" panose="020B0604030504040204" pitchFamily="34" charset="0"/>
              </a:rPr>
              <a:t>elit</a:t>
            </a:r>
            <a:r>
              <a:rPr lang="en-CA" sz="2000" dirty="0">
                <a:solidFill>
                  <a:srgbClr val="434343"/>
                </a:solidFill>
                <a:latin typeface="F37 Ginger Pro" pitchFamily="2" charset="0"/>
                <a:ea typeface="Verdana" panose="020B0604030504040204" pitchFamily="34" charset="0"/>
                <a:cs typeface="Verdana" panose="020B0604030504040204" pitchFamily="34" charset="0"/>
              </a:rPr>
              <a:t>. </a:t>
            </a:r>
            <a:endParaRPr lang="en-US" sz="2000" dirty="0">
              <a:solidFill>
                <a:srgbClr val="434343"/>
              </a:solidFill>
              <a:latin typeface="F37 Ginger Pro" pitchFamily="2" charset="0"/>
              <a:ea typeface="Verdana" panose="020B0604030504040204" pitchFamily="34" charset="0"/>
              <a:cs typeface="Verdana" panose="020B0604030504040204" pitchFamily="34" charset="0"/>
            </a:endParaRPr>
          </a:p>
        </p:txBody>
      </p:sp>
      <p:pic>
        <p:nvPicPr>
          <p:cNvPr id="12" name="Picture 11"/>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293298" y="6043613"/>
            <a:ext cx="2784777" cy="649953"/>
          </a:xfrm>
          <a:prstGeom prst="rect">
            <a:avLst/>
          </a:prstGeom>
        </p:spPr>
      </p:pic>
      <p:sp>
        <p:nvSpPr>
          <p:cNvPr id="13" name="Text Placeholder 9">
            <a:extLst>
              <a:ext uri="{FF2B5EF4-FFF2-40B4-BE49-F238E27FC236}">
                <a16:creationId xmlns:a16="http://schemas.microsoft.com/office/drawing/2014/main" id="{FAB7157B-E61A-574B-BAC1-0A91D9859EA9}"/>
              </a:ext>
            </a:extLst>
          </p:cNvPr>
          <p:cNvSpPr txBox="1">
            <a:spLocks/>
          </p:cNvSpPr>
          <p:nvPr userDrawn="1"/>
        </p:nvSpPr>
        <p:spPr>
          <a:xfrm>
            <a:off x="3317381" y="6308525"/>
            <a:ext cx="5557236" cy="202315"/>
          </a:xfrm>
          <a:prstGeom prst="rect">
            <a:avLst/>
          </a:prstGeom>
        </p:spPr>
        <p:txBody>
          <a:bodyPr/>
          <a:lstStyle>
            <a:lvl1pPr marL="228600" indent="-228600" algn="ctr" defTabSz="914400" rtl="0" eaLnBrk="1" latinLnBrk="0" hangingPunct="1">
              <a:lnSpc>
                <a:spcPct val="100000"/>
              </a:lnSpc>
              <a:spcBef>
                <a:spcPts val="1000"/>
              </a:spcBef>
              <a:buFont typeface="Arial" panose="020B0604020202020204" pitchFamily="34" charset="0"/>
              <a:buNone/>
              <a:defRPr sz="900" b="0" i="0" kern="1200">
                <a:solidFill>
                  <a:schemeClr val="bg1">
                    <a:lumMod val="85000"/>
                  </a:schemeClr>
                </a:solidFill>
                <a:latin typeface="F37 Ginger Pro" pitchFamily="2" charset="0"/>
                <a:ea typeface="+mn-ea"/>
                <a:cs typeface="+mn-cs"/>
              </a:defRPr>
            </a:lvl1pPr>
            <a:lvl2pPr marL="685800" indent="-228600" algn="l" defTabSz="914400" rtl="0" eaLnBrk="1" latinLnBrk="0" hangingPunct="1">
              <a:lnSpc>
                <a:spcPct val="100000"/>
              </a:lnSpc>
              <a:spcBef>
                <a:spcPts val="500"/>
              </a:spcBef>
              <a:buFont typeface="Arial" panose="020B0604020202020204" pitchFamily="34" charset="0"/>
              <a:buChar char="•"/>
              <a:defRPr sz="2400" kern="1200">
                <a:solidFill>
                  <a:srgbClr val="434343"/>
                </a:solidFill>
                <a:latin typeface="F37 Ginger Pro" pitchFamily="2" charset="0"/>
                <a:ea typeface="+mn-ea"/>
                <a:cs typeface="+mn-cs"/>
              </a:defRPr>
            </a:lvl2pPr>
            <a:lvl3pPr marL="1143000" indent="-228600" algn="l" defTabSz="914400" rtl="0" eaLnBrk="1" latinLnBrk="0" hangingPunct="1">
              <a:lnSpc>
                <a:spcPct val="100000"/>
              </a:lnSpc>
              <a:spcBef>
                <a:spcPts val="500"/>
              </a:spcBef>
              <a:buFont typeface="Arial" panose="020B0604020202020204" pitchFamily="34" charset="0"/>
              <a:buChar char="•"/>
              <a:defRPr sz="2000" kern="1200">
                <a:solidFill>
                  <a:srgbClr val="434343"/>
                </a:solidFill>
                <a:latin typeface="F37 Ginger Pro" pitchFamily="2" charset="0"/>
                <a:ea typeface="+mn-ea"/>
                <a:cs typeface="+mn-cs"/>
              </a:defRPr>
            </a:lvl3pPr>
            <a:lvl4pPr marL="1600200" indent="-228600" algn="l" defTabSz="914400" rtl="0" eaLnBrk="1" latinLnBrk="0" hangingPunct="1">
              <a:lnSpc>
                <a:spcPct val="100000"/>
              </a:lnSpc>
              <a:spcBef>
                <a:spcPts val="500"/>
              </a:spcBef>
              <a:buFont typeface="Arial" panose="020B0604020202020204" pitchFamily="34" charset="0"/>
              <a:buChar char="•"/>
              <a:defRPr sz="1800" kern="1200">
                <a:solidFill>
                  <a:srgbClr val="434343"/>
                </a:solidFill>
                <a:latin typeface="F37 Ginger Pro" pitchFamily="2" charset="0"/>
                <a:ea typeface="+mn-ea"/>
                <a:cs typeface="+mn-cs"/>
              </a:defRPr>
            </a:lvl4pPr>
            <a:lvl5pPr marL="2057400" indent="-228600" algn="l" defTabSz="914400" rtl="0" eaLnBrk="1" latinLnBrk="0" hangingPunct="1">
              <a:lnSpc>
                <a:spcPct val="100000"/>
              </a:lnSpc>
              <a:spcBef>
                <a:spcPts val="500"/>
              </a:spcBef>
              <a:buFont typeface="Arial" panose="020B0604020202020204" pitchFamily="34" charset="0"/>
              <a:buChar char="•"/>
              <a:defRPr sz="1800" kern="1200">
                <a:solidFill>
                  <a:srgbClr val="434343"/>
                </a:solidFill>
                <a:latin typeface="F37 Ginger Pro"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CA" sz="800" dirty="0"/>
              <a:t>UNRESTRICTED /</a:t>
            </a:r>
            <a:r>
              <a:rPr lang="en-CA" sz="800" baseline="0" dirty="0"/>
              <a:t> ILLIMITE</a:t>
            </a:r>
            <a:endParaRPr lang="en-CA" sz="800" dirty="0"/>
          </a:p>
        </p:txBody>
      </p:sp>
    </p:spTree>
    <p:extLst>
      <p:ext uri="{BB962C8B-B14F-4D97-AF65-F5344CB8AC3E}">
        <p14:creationId xmlns:p14="http://schemas.microsoft.com/office/powerpoint/2010/main" val="215741596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ection Page (Blue)">
    <p:spTree>
      <p:nvGrpSpPr>
        <p:cNvPr id="1" name=""/>
        <p:cNvGrpSpPr/>
        <p:nvPr/>
      </p:nvGrpSpPr>
      <p:grpSpPr>
        <a:xfrm>
          <a:off x="0" y="0"/>
          <a:ext cx="0" cy="0"/>
          <a:chOff x="0" y="0"/>
          <a:chExt cx="0" cy="0"/>
        </a:xfrm>
      </p:grpSpPr>
      <p:pic>
        <p:nvPicPr>
          <p:cNvPr id="17" name="Picture 16" descr="A picture containing outdoor, mountain, road, old&#10;&#10;Description automatically generated">
            <a:extLst>
              <a:ext uri="{FF2B5EF4-FFF2-40B4-BE49-F238E27FC236}">
                <a16:creationId xmlns:a16="http://schemas.microsoft.com/office/drawing/2014/main" id="{A1651B7F-EBD7-574F-B14C-939DCAFFF9BD}"/>
              </a:ext>
            </a:extLst>
          </p:cNvPr>
          <p:cNvPicPr>
            <a:picLocks noChangeAspect="1"/>
          </p:cNvPicPr>
          <p:nvPr userDrawn="1"/>
        </p:nvPicPr>
        <p:blipFill>
          <a:blip r:embed="rId2" cstate="email">
            <a:alphaModFix amt="20000"/>
            <a:extLst>
              <a:ext uri="{28A0092B-C50C-407E-A947-70E740481C1C}">
                <a14:useLocalDpi xmlns:a14="http://schemas.microsoft.com/office/drawing/2010/main"/>
              </a:ext>
            </a:extLst>
          </a:blip>
          <a:stretch>
            <a:fillRect/>
          </a:stretch>
        </p:blipFill>
        <p:spPr>
          <a:xfrm>
            <a:off x="-27800" y="0"/>
            <a:ext cx="12219799" cy="6888446"/>
          </a:xfrm>
          <a:prstGeom prst="rect">
            <a:avLst/>
          </a:prstGeom>
        </p:spPr>
      </p:pic>
      <p:sp>
        <p:nvSpPr>
          <p:cNvPr id="16" name="Rectangle 15">
            <a:extLst>
              <a:ext uri="{FF2B5EF4-FFF2-40B4-BE49-F238E27FC236}">
                <a16:creationId xmlns:a16="http://schemas.microsoft.com/office/drawing/2014/main" id="{ED18B6D4-6B8A-964C-9C06-262B32EAF314}"/>
              </a:ext>
            </a:extLst>
          </p:cNvPr>
          <p:cNvSpPr/>
          <p:nvPr userDrawn="1"/>
        </p:nvSpPr>
        <p:spPr>
          <a:xfrm>
            <a:off x="0" y="0"/>
            <a:ext cx="12192000" cy="6858000"/>
          </a:xfrm>
          <a:prstGeom prst="rect">
            <a:avLst/>
          </a:prstGeom>
          <a:solidFill>
            <a:srgbClr val="1692F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descr="Background pattern&#10;&#10;Description automatically generated">
            <a:extLst>
              <a:ext uri="{FF2B5EF4-FFF2-40B4-BE49-F238E27FC236}">
                <a16:creationId xmlns:a16="http://schemas.microsoft.com/office/drawing/2014/main" id="{3318C172-6FF6-B741-8A4E-6F77876BA1EA}"/>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b="-1"/>
          <a:stretch/>
        </p:blipFill>
        <p:spPr>
          <a:xfrm>
            <a:off x="0" y="0"/>
            <a:ext cx="12278879" cy="2583484"/>
          </a:xfrm>
          <a:prstGeom prst="rect">
            <a:avLst/>
          </a:prstGeom>
        </p:spPr>
      </p:pic>
      <p:sp>
        <p:nvSpPr>
          <p:cNvPr id="18" name="Picture Placeholder 17">
            <a:extLst>
              <a:ext uri="{FF2B5EF4-FFF2-40B4-BE49-F238E27FC236}">
                <a16:creationId xmlns:a16="http://schemas.microsoft.com/office/drawing/2014/main" id="{49205EF1-2221-974F-A272-4BF998783DAE}"/>
              </a:ext>
            </a:extLst>
          </p:cNvPr>
          <p:cNvSpPr>
            <a:spLocks noGrp="1"/>
          </p:cNvSpPr>
          <p:nvPr>
            <p:ph type="pic" sz="quarter" idx="13"/>
          </p:nvPr>
        </p:nvSpPr>
        <p:spPr>
          <a:xfrm>
            <a:off x="0" y="-8627"/>
            <a:ext cx="12192000" cy="6858000"/>
          </a:xfrm>
          <a:prstGeom prst="rect">
            <a:avLst/>
          </a:prstGeom>
          <a:solidFill>
            <a:srgbClr val="1692FE"/>
          </a:solidFill>
        </p:spPr>
        <p:txBody>
          <a:bodyPr/>
          <a:lstStyle/>
          <a:p>
            <a:endParaRPr lang="en-US" dirty="0"/>
          </a:p>
        </p:txBody>
      </p:sp>
      <p:sp>
        <p:nvSpPr>
          <p:cNvPr id="12" name="Text Placeholder 9">
            <a:extLst>
              <a:ext uri="{FF2B5EF4-FFF2-40B4-BE49-F238E27FC236}">
                <a16:creationId xmlns:a16="http://schemas.microsoft.com/office/drawing/2014/main" id="{627842CD-C66E-2D49-A294-1BE8E8755799}"/>
              </a:ext>
            </a:extLst>
          </p:cNvPr>
          <p:cNvSpPr>
            <a:spLocks noGrp="1"/>
          </p:cNvSpPr>
          <p:nvPr>
            <p:ph type="body" sz="quarter" idx="11" hasCustomPrompt="1"/>
          </p:nvPr>
        </p:nvSpPr>
        <p:spPr>
          <a:xfrm>
            <a:off x="4189373" y="2737261"/>
            <a:ext cx="3813252" cy="379413"/>
          </a:xfrm>
          <a:prstGeom prst="rect">
            <a:avLst/>
          </a:prstGeom>
        </p:spPr>
        <p:txBody>
          <a:bodyPr/>
          <a:lstStyle>
            <a:lvl1pPr algn="ctr">
              <a:buNone/>
              <a:defRPr sz="1800" b="0" i="0">
                <a:solidFill>
                  <a:schemeClr val="bg1"/>
                </a:solidFill>
                <a:latin typeface="F37 Ginger Pro" pitchFamily="2" charset="0"/>
              </a:defRPr>
            </a:lvl1pPr>
          </a:lstStyle>
          <a:p>
            <a:pPr lvl="0"/>
            <a:r>
              <a:rPr lang="en-US" dirty="0"/>
              <a:t>SECTION NAME</a:t>
            </a:r>
          </a:p>
        </p:txBody>
      </p:sp>
      <p:sp>
        <p:nvSpPr>
          <p:cNvPr id="14" name="Text Placeholder 13">
            <a:extLst>
              <a:ext uri="{FF2B5EF4-FFF2-40B4-BE49-F238E27FC236}">
                <a16:creationId xmlns:a16="http://schemas.microsoft.com/office/drawing/2014/main" id="{78EB5F10-6075-0A47-867E-42BF9359199E}"/>
              </a:ext>
            </a:extLst>
          </p:cNvPr>
          <p:cNvSpPr>
            <a:spLocks noGrp="1"/>
          </p:cNvSpPr>
          <p:nvPr>
            <p:ph type="body" sz="quarter" idx="12"/>
          </p:nvPr>
        </p:nvSpPr>
        <p:spPr>
          <a:xfrm>
            <a:off x="1797843" y="3429000"/>
            <a:ext cx="8596313" cy="779462"/>
          </a:xfrm>
          <a:prstGeom prst="rect">
            <a:avLst/>
          </a:prstGeom>
        </p:spPr>
        <p:txBody>
          <a:bodyPr/>
          <a:lstStyle>
            <a:lvl1pPr algn="ctr">
              <a:buNone/>
              <a:defRPr sz="3400" b="0" i="0">
                <a:solidFill>
                  <a:schemeClr val="bg1"/>
                </a:solidFill>
                <a:latin typeface="F37 Ginger Pro" pitchFamily="2" charset="0"/>
              </a:defRPr>
            </a:lvl1pPr>
            <a:lvl2pPr>
              <a:defRPr sz="3400">
                <a:solidFill>
                  <a:schemeClr val="bg1"/>
                </a:solidFill>
              </a:defRPr>
            </a:lvl2pPr>
            <a:lvl3pPr>
              <a:defRPr sz="3400">
                <a:solidFill>
                  <a:schemeClr val="bg1"/>
                </a:solidFill>
              </a:defRPr>
            </a:lvl3pPr>
            <a:lvl4pPr>
              <a:defRPr sz="3400">
                <a:solidFill>
                  <a:schemeClr val="bg1"/>
                </a:solidFill>
              </a:defRPr>
            </a:lvl4pPr>
            <a:lvl5pPr>
              <a:defRPr sz="3400">
                <a:solidFill>
                  <a:schemeClr val="bg1"/>
                </a:solidFill>
              </a:defRPr>
            </a:lvl5pPr>
          </a:lstStyle>
          <a:p>
            <a:pPr lvl="0"/>
            <a:r>
              <a:rPr lang="en-US" dirty="0"/>
              <a:t>Click to edit Master text styles</a:t>
            </a:r>
          </a:p>
        </p:txBody>
      </p:sp>
      <p:sp>
        <p:nvSpPr>
          <p:cNvPr id="15" name="TextBox 14">
            <a:extLst>
              <a:ext uri="{FF2B5EF4-FFF2-40B4-BE49-F238E27FC236}">
                <a16:creationId xmlns:a16="http://schemas.microsoft.com/office/drawing/2014/main" id="{42F723F1-FA62-1C47-8654-729AD353BAFA}"/>
              </a:ext>
            </a:extLst>
          </p:cNvPr>
          <p:cNvSpPr txBox="1"/>
          <p:nvPr userDrawn="1"/>
        </p:nvSpPr>
        <p:spPr>
          <a:xfrm>
            <a:off x="11417317" y="6274969"/>
            <a:ext cx="386644" cy="276999"/>
          </a:xfrm>
          <a:prstGeom prst="rect">
            <a:avLst/>
          </a:prstGeom>
          <a:noFill/>
        </p:spPr>
        <p:txBody>
          <a:bodyPr wrap="none" rtlCol="0">
            <a:spAutoFit/>
          </a:bodyPr>
          <a:lstStyle/>
          <a:p>
            <a:fld id="{5D663D93-F62C-1044-9997-E69A8BFD6D25}" type="slidenum">
              <a:rPr lang="en-US" sz="1200" b="0" i="0" smtClean="0">
                <a:solidFill>
                  <a:schemeClr val="bg1"/>
                </a:solidFill>
                <a:latin typeface="F37 Ginger Pro" pitchFamily="2" charset="0"/>
              </a:rPr>
              <a:t>‹#›</a:t>
            </a:fld>
            <a:endParaRPr lang="en-US" sz="1200" b="0" i="0" dirty="0">
              <a:solidFill>
                <a:schemeClr val="bg1"/>
              </a:solidFill>
              <a:latin typeface="F37 Ginger Pro" pitchFamily="2" charset="0"/>
            </a:endParaRPr>
          </a:p>
        </p:txBody>
      </p:sp>
      <p:pic>
        <p:nvPicPr>
          <p:cNvPr id="9" name="Picture 8" descr="A picture containing background pattern&#10;&#10;Description automatically generated">
            <a:extLst>
              <a:ext uri="{FF2B5EF4-FFF2-40B4-BE49-F238E27FC236}">
                <a16:creationId xmlns:a16="http://schemas.microsoft.com/office/drawing/2014/main" id="{775C2474-0EEA-0B40-9A79-4D41459A9916}"/>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0" y="0"/>
            <a:ext cx="12515966" cy="3287527"/>
          </a:xfrm>
          <a:prstGeom prst="rect">
            <a:avLst/>
          </a:prstGeom>
        </p:spPr>
      </p:pic>
      <p:pic>
        <p:nvPicPr>
          <p:cNvPr id="21" name="Picture 20"/>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258619" y="6052435"/>
            <a:ext cx="2765640" cy="645486"/>
          </a:xfrm>
          <a:prstGeom prst="rect">
            <a:avLst/>
          </a:prstGeom>
        </p:spPr>
      </p:pic>
      <p:sp>
        <p:nvSpPr>
          <p:cNvPr id="13" name="Text Placeholder 9">
            <a:extLst>
              <a:ext uri="{FF2B5EF4-FFF2-40B4-BE49-F238E27FC236}">
                <a16:creationId xmlns:a16="http://schemas.microsoft.com/office/drawing/2014/main" id="{FAB7157B-E61A-574B-BAC1-0A91D9859EA9}"/>
              </a:ext>
            </a:extLst>
          </p:cNvPr>
          <p:cNvSpPr txBox="1">
            <a:spLocks/>
          </p:cNvSpPr>
          <p:nvPr userDrawn="1"/>
        </p:nvSpPr>
        <p:spPr>
          <a:xfrm>
            <a:off x="3317381" y="6308525"/>
            <a:ext cx="5557236" cy="202315"/>
          </a:xfrm>
          <a:prstGeom prst="rect">
            <a:avLst/>
          </a:prstGeom>
        </p:spPr>
        <p:txBody>
          <a:bodyPr/>
          <a:lstStyle>
            <a:lvl1pPr marL="228600" indent="-228600" algn="ctr" defTabSz="914400" rtl="0" eaLnBrk="1" latinLnBrk="0" hangingPunct="1">
              <a:lnSpc>
                <a:spcPct val="100000"/>
              </a:lnSpc>
              <a:spcBef>
                <a:spcPts val="1000"/>
              </a:spcBef>
              <a:buFont typeface="Arial" panose="020B0604020202020204" pitchFamily="34" charset="0"/>
              <a:buNone/>
              <a:defRPr sz="900" b="0" i="0" kern="1200">
                <a:solidFill>
                  <a:schemeClr val="bg1">
                    <a:lumMod val="85000"/>
                  </a:schemeClr>
                </a:solidFill>
                <a:latin typeface="F37 Ginger Pro" pitchFamily="2" charset="0"/>
                <a:ea typeface="+mn-ea"/>
                <a:cs typeface="+mn-cs"/>
              </a:defRPr>
            </a:lvl1pPr>
            <a:lvl2pPr marL="685800" indent="-228600" algn="l" defTabSz="914400" rtl="0" eaLnBrk="1" latinLnBrk="0" hangingPunct="1">
              <a:lnSpc>
                <a:spcPct val="100000"/>
              </a:lnSpc>
              <a:spcBef>
                <a:spcPts val="500"/>
              </a:spcBef>
              <a:buFont typeface="Arial" panose="020B0604020202020204" pitchFamily="34" charset="0"/>
              <a:buChar char="•"/>
              <a:defRPr sz="2400" kern="1200">
                <a:solidFill>
                  <a:srgbClr val="434343"/>
                </a:solidFill>
                <a:latin typeface="F37 Ginger Pro" pitchFamily="2" charset="0"/>
                <a:ea typeface="+mn-ea"/>
                <a:cs typeface="+mn-cs"/>
              </a:defRPr>
            </a:lvl2pPr>
            <a:lvl3pPr marL="1143000" indent="-228600" algn="l" defTabSz="914400" rtl="0" eaLnBrk="1" latinLnBrk="0" hangingPunct="1">
              <a:lnSpc>
                <a:spcPct val="100000"/>
              </a:lnSpc>
              <a:spcBef>
                <a:spcPts val="500"/>
              </a:spcBef>
              <a:buFont typeface="Arial" panose="020B0604020202020204" pitchFamily="34" charset="0"/>
              <a:buChar char="•"/>
              <a:defRPr sz="2000" kern="1200">
                <a:solidFill>
                  <a:srgbClr val="434343"/>
                </a:solidFill>
                <a:latin typeface="F37 Ginger Pro" pitchFamily="2" charset="0"/>
                <a:ea typeface="+mn-ea"/>
                <a:cs typeface="+mn-cs"/>
              </a:defRPr>
            </a:lvl3pPr>
            <a:lvl4pPr marL="1600200" indent="-228600" algn="l" defTabSz="914400" rtl="0" eaLnBrk="1" latinLnBrk="0" hangingPunct="1">
              <a:lnSpc>
                <a:spcPct val="100000"/>
              </a:lnSpc>
              <a:spcBef>
                <a:spcPts val="500"/>
              </a:spcBef>
              <a:buFont typeface="Arial" panose="020B0604020202020204" pitchFamily="34" charset="0"/>
              <a:buChar char="•"/>
              <a:defRPr sz="1800" kern="1200">
                <a:solidFill>
                  <a:srgbClr val="434343"/>
                </a:solidFill>
                <a:latin typeface="F37 Ginger Pro" pitchFamily="2" charset="0"/>
                <a:ea typeface="+mn-ea"/>
                <a:cs typeface="+mn-cs"/>
              </a:defRPr>
            </a:lvl4pPr>
            <a:lvl5pPr marL="2057400" indent="-228600" algn="l" defTabSz="914400" rtl="0" eaLnBrk="1" latinLnBrk="0" hangingPunct="1">
              <a:lnSpc>
                <a:spcPct val="100000"/>
              </a:lnSpc>
              <a:spcBef>
                <a:spcPts val="500"/>
              </a:spcBef>
              <a:buFont typeface="Arial" panose="020B0604020202020204" pitchFamily="34" charset="0"/>
              <a:buChar char="•"/>
              <a:defRPr sz="1800" kern="1200">
                <a:solidFill>
                  <a:srgbClr val="434343"/>
                </a:solidFill>
                <a:latin typeface="F37 Ginger Pro"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CA" sz="800" dirty="0"/>
              <a:t>UNRESTRICTED /</a:t>
            </a:r>
            <a:r>
              <a:rPr lang="en-CA" sz="800" baseline="0" dirty="0"/>
              <a:t> ILLIMITE</a:t>
            </a:r>
            <a:endParaRPr lang="en-CA" sz="800" dirty="0"/>
          </a:p>
        </p:txBody>
      </p:sp>
    </p:spTree>
    <p:extLst>
      <p:ext uri="{BB962C8B-B14F-4D97-AF65-F5344CB8AC3E}">
        <p14:creationId xmlns:p14="http://schemas.microsoft.com/office/powerpoint/2010/main" val="13319827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Section Page (Blue)">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ED18B6D4-6B8A-964C-9C06-262B32EAF314}"/>
              </a:ext>
            </a:extLst>
          </p:cNvPr>
          <p:cNvSpPr/>
          <p:nvPr userDrawn="1"/>
        </p:nvSpPr>
        <p:spPr>
          <a:xfrm>
            <a:off x="-1" y="0"/>
            <a:ext cx="12192000" cy="6858000"/>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Picture Placeholder 17">
            <a:extLst>
              <a:ext uri="{FF2B5EF4-FFF2-40B4-BE49-F238E27FC236}">
                <a16:creationId xmlns:a16="http://schemas.microsoft.com/office/drawing/2014/main" id="{49205EF1-2221-974F-A272-4BF998783DAE}"/>
              </a:ext>
            </a:extLst>
          </p:cNvPr>
          <p:cNvSpPr>
            <a:spLocks noGrp="1"/>
          </p:cNvSpPr>
          <p:nvPr>
            <p:ph type="pic" sz="quarter" idx="13"/>
          </p:nvPr>
        </p:nvSpPr>
        <p:spPr>
          <a:xfrm>
            <a:off x="0" y="0"/>
            <a:ext cx="12192000" cy="6858000"/>
          </a:xfrm>
          <a:prstGeom prst="rect">
            <a:avLst/>
          </a:prstGeom>
          <a:solidFill>
            <a:srgbClr val="92D050"/>
          </a:solidFill>
          <a:ln>
            <a:noFill/>
          </a:ln>
        </p:spPr>
        <p:txBody>
          <a:bodyPr/>
          <a:lstStyle/>
          <a:p>
            <a:endParaRPr lang="en-US" dirty="0"/>
          </a:p>
        </p:txBody>
      </p:sp>
      <p:sp>
        <p:nvSpPr>
          <p:cNvPr id="12" name="Text Placeholder 9">
            <a:extLst>
              <a:ext uri="{FF2B5EF4-FFF2-40B4-BE49-F238E27FC236}">
                <a16:creationId xmlns:a16="http://schemas.microsoft.com/office/drawing/2014/main" id="{627842CD-C66E-2D49-A294-1BE8E8755799}"/>
              </a:ext>
            </a:extLst>
          </p:cNvPr>
          <p:cNvSpPr>
            <a:spLocks noGrp="1"/>
          </p:cNvSpPr>
          <p:nvPr>
            <p:ph type="body" sz="quarter" idx="11" hasCustomPrompt="1"/>
          </p:nvPr>
        </p:nvSpPr>
        <p:spPr>
          <a:xfrm>
            <a:off x="4189373" y="2737261"/>
            <a:ext cx="3813252" cy="379413"/>
          </a:xfrm>
          <a:prstGeom prst="rect">
            <a:avLst/>
          </a:prstGeom>
        </p:spPr>
        <p:txBody>
          <a:bodyPr/>
          <a:lstStyle>
            <a:lvl1pPr algn="ctr">
              <a:buNone/>
              <a:defRPr sz="1800" b="0" i="0">
                <a:solidFill>
                  <a:schemeClr val="bg1"/>
                </a:solidFill>
                <a:latin typeface="F37 Ginger Pro" pitchFamily="2" charset="0"/>
              </a:defRPr>
            </a:lvl1pPr>
          </a:lstStyle>
          <a:p>
            <a:pPr lvl="0"/>
            <a:r>
              <a:rPr lang="en-US" dirty="0"/>
              <a:t>SECTION NAME</a:t>
            </a:r>
          </a:p>
        </p:txBody>
      </p:sp>
      <p:sp>
        <p:nvSpPr>
          <p:cNvPr id="14" name="Text Placeholder 13">
            <a:extLst>
              <a:ext uri="{FF2B5EF4-FFF2-40B4-BE49-F238E27FC236}">
                <a16:creationId xmlns:a16="http://schemas.microsoft.com/office/drawing/2014/main" id="{78EB5F10-6075-0A47-867E-42BF9359199E}"/>
              </a:ext>
            </a:extLst>
          </p:cNvPr>
          <p:cNvSpPr>
            <a:spLocks noGrp="1"/>
          </p:cNvSpPr>
          <p:nvPr>
            <p:ph type="body" sz="quarter" idx="12"/>
          </p:nvPr>
        </p:nvSpPr>
        <p:spPr>
          <a:xfrm>
            <a:off x="1797843" y="3429000"/>
            <a:ext cx="8596313" cy="779462"/>
          </a:xfrm>
          <a:prstGeom prst="rect">
            <a:avLst/>
          </a:prstGeom>
        </p:spPr>
        <p:txBody>
          <a:bodyPr/>
          <a:lstStyle>
            <a:lvl1pPr algn="ctr">
              <a:buNone/>
              <a:defRPr sz="3400" b="0" i="0">
                <a:solidFill>
                  <a:schemeClr val="bg1"/>
                </a:solidFill>
                <a:latin typeface="F37 Ginger Pro" pitchFamily="2" charset="0"/>
              </a:defRPr>
            </a:lvl1pPr>
            <a:lvl2pPr>
              <a:defRPr sz="3400">
                <a:solidFill>
                  <a:schemeClr val="bg1"/>
                </a:solidFill>
              </a:defRPr>
            </a:lvl2pPr>
            <a:lvl3pPr>
              <a:defRPr sz="3400">
                <a:solidFill>
                  <a:schemeClr val="bg1"/>
                </a:solidFill>
              </a:defRPr>
            </a:lvl3pPr>
            <a:lvl4pPr>
              <a:defRPr sz="3400">
                <a:solidFill>
                  <a:schemeClr val="bg1"/>
                </a:solidFill>
              </a:defRPr>
            </a:lvl4pPr>
            <a:lvl5pPr>
              <a:defRPr sz="3400">
                <a:solidFill>
                  <a:schemeClr val="bg1"/>
                </a:solidFill>
              </a:defRPr>
            </a:lvl5pPr>
          </a:lstStyle>
          <a:p>
            <a:pPr lvl="0"/>
            <a:r>
              <a:rPr lang="en-US" dirty="0"/>
              <a:t>Click to edit Master text styles</a:t>
            </a:r>
          </a:p>
        </p:txBody>
      </p:sp>
      <p:sp>
        <p:nvSpPr>
          <p:cNvPr id="13" name="TextBox 12">
            <a:extLst>
              <a:ext uri="{FF2B5EF4-FFF2-40B4-BE49-F238E27FC236}">
                <a16:creationId xmlns:a16="http://schemas.microsoft.com/office/drawing/2014/main" id="{89FD759C-66FB-4B42-855C-811CDC3AEC2A}"/>
              </a:ext>
            </a:extLst>
          </p:cNvPr>
          <p:cNvSpPr txBox="1"/>
          <p:nvPr userDrawn="1"/>
        </p:nvSpPr>
        <p:spPr>
          <a:xfrm>
            <a:off x="11417317" y="6274969"/>
            <a:ext cx="386644" cy="276999"/>
          </a:xfrm>
          <a:prstGeom prst="rect">
            <a:avLst/>
          </a:prstGeom>
          <a:noFill/>
        </p:spPr>
        <p:txBody>
          <a:bodyPr wrap="none" rtlCol="0">
            <a:spAutoFit/>
          </a:bodyPr>
          <a:lstStyle/>
          <a:p>
            <a:fld id="{5D663D93-F62C-1044-9997-E69A8BFD6D25}" type="slidenum">
              <a:rPr lang="en-US" sz="1200" b="0" i="0" smtClean="0">
                <a:solidFill>
                  <a:schemeClr val="bg1"/>
                </a:solidFill>
                <a:latin typeface="F37 Ginger Pro" pitchFamily="2" charset="0"/>
              </a:rPr>
              <a:t>‹#›</a:t>
            </a:fld>
            <a:endParaRPr lang="en-US" sz="1200" b="0" i="0" dirty="0">
              <a:solidFill>
                <a:schemeClr val="bg1"/>
              </a:solidFill>
              <a:latin typeface="F37 Ginger Pro" pitchFamily="2" charset="0"/>
            </a:endParaRPr>
          </a:p>
        </p:txBody>
      </p:sp>
      <p:pic>
        <p:nvPicPr>
          <p:cNvPr id="15" name="Picture 14" descr="A picture containing background pattern&#10;&#10;Description automatically generated">
            <a:extLst>
              <a:ext uri="{FF2B5EF4-FFF2-40B4-BE49-F238E27FC236}">
                <a16:creationId xmlns:a16="http://schemas.microsoft.com/office/drawing/2014/main" id="{A88D071C-2835-F84C-B55A-81545A6E57BE}"/>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97436" y="-14690"/>
            <a:ext cx="12515966" cy="3287527"/>
          </a:xfrm>
          <a:prstGeom prst="rect">
            <a:avLst/>
          </a:prstGeom>
        </p:spPr>
      </p:pic>
      <p:pic>
        <p:nvPicPr>
          <p:cNvPr id="19" name="Picture 18"/>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258619" y="6052435"/>
            <a:ext cx="2765640" cy="645486"/>
          </a:xfrm>
          <a:prstGeom prst="rect">
            <a:avLst/>
          </a:prstGeom>
        </p:spPr>
      </p:pic>
      <p:sp>
        <p:nvSpPr>
          <p:cNvPr id="10" name="Text Placeholder 9">
            <a:extLst>
              <a:ext uri="{FF2B5EF4-FFF2-40B4-BE49-F238E27FC236}">
                <a16:creationId xmlns:a16="http://schemas.microsoft.com/office/drawing/2014/main" id="{FAB7157B-E61A-574B-BAC1-0A91D9859EA9}"/>
              </a:ext>
            </a:extLst>
          </p:cNvPr>
          <p:cNvSpPr txBox="1">
            <a:spLocks/>
          </p:cNvSpPr>
          <p:nvPr userDrawn="1"/>
        </p:nvSpPr>
        <p:spPr>
          <a:xfrm>
            <a:off x="3317381" y="6308525"/>
            <a:ext cx="5557236" cy="202315"/>
          </a:xfrm>
          <a:prstGeom prst="rect">
            <a:avLst/>
          </a:prstGeom>
        </p:spPr>
        <p:txBody>
          <a:bodyPr/>
          <a:lstStyle>
            <a:lvl1pPr marL="228600" indent="-228600" algn="ctr" defTabSz="914400" rtl="0" eaLnBrk="1" latinLnBrk="0" hangingPunct="1">
              <a:lnSpc>
                <a:spcPct val="100000"/>
              </a:lnSpc>
              <a:spcBef>
                <a:spcPts val="1000"/>
              </a:spcBef>
              <a:buFont typeface="Arial" panose="020B0604020202020204" pitchFamily="34" charset="0"/>
              <a:buNone/>
              <a:defRPr sz="900" b="0" i="0" kern="1200">
                <a:solidFill>
                  <a:schemeClr val="bg1">
                    <a:lumMod val="85000"/>
                  </a:schemeClr>
                </a:solidFill>
                <a:latin typeface="F37 Ginger Pro" pitchFamily="2" charset="0"/>
                <a:ea typeface="+mn-ea"/>
                <a:cs typeface="+mn-cs"/>
              </a:defRPr>
            </a:lvl1pPr>
            <a:lvl2pPr marL="685800" indent="-228600" algn="l" defTabSz="914400" rtl="0" eaLnBrk="1" latinLnBrk="0" hangingPunct="1">
              <a:lnSpc>
                <a:spcPct val="100000"/>
              </a:lnSpc>
              <a:spcBef>
                <a:spcPts val="500"/>
              </a:spcBef>
              <a:buFont typeface="Arial" panose="020B0604020202020204" pitchFamily="34" charset="0"/>
              <a:buChar char="•"/>
              <a:defRPr sz="2400" kern="1200">
                <a:solidFill>
                  <a:srgbClr val="434343"/>
                </a:solidFill>
                <a:latin typeface="F37 Ginger Pro" pitchFamily="2" charset="0"/>
                <a:ea typeface="+mn-ea"/>
                <a:cs typeface="+mn-cs"/>
              </a:defRPr>
            </a:lvl2pPr>
            <a:lvl3pPr marL="1143000" indent="-228600" algn="l" defTabSz="914400" rtl="0" eaLnBrk="1" latinLnBrk="0" hangingPunct="1">
              <a:lnSpc>
                <a:spcPct val="100000"/>
              </a:lnSpc>
              <a:spcBef>
                <a:spcPts val="500"/>
              </a:spcBef>
              <a:buFont typeface="Arial" panose="020B0604020202020204" pitchFamily="34" charset="0"/>
              <a:buChar char="•"/>
              <a:defRPr sz="2000" kern="1200">
                <a:solidFill>
                  <a:srgbClr val="434343"/>
                </a:solidFill>
                <a:latin typeface="F37 Ginger Pro" pitchFamily="2" charset="0"/>
                <a:ea typeface="+mn-ea"/>
                <a:cs typeface="+mn-cs"/>
              </a:defRPr>
            </a:lvl3pPr>
            <a:lvl4pPr marL="1600200" indent="-228600" algn="l" defTabSz="914400" rtl="0" eaLnBrk="1" latinLnBrk="0" hangingPunct="1">
              <a:lnSpc>
                <a:spcPct val="100000"/>
              </a:lnSpc>
              <a:spcBef>
                <a:spcPts val="500"/>
              </a:spcBef>
              <a:buFont typeface="Arial" panose="020B0604020202020204" pitchFamily="34" charset="0"/>
              <a:buChar char="•"/>
              <a:defRPr sz="1800" kern="1200">
                <a:solidFill>
                  <a:srgbClr val="434343"/>
                </a:solidFill>
                <a:latin typeface="F37 Ginger Pro" pitchFamily="2" charset="0"/>
                <a:ea typeface="+mn-ea"/>
                <a:cs typeface="+mn-cs"/>
              </a:defRPr>
            </a:lvl4pPr>
            <a:lvl5pPr marL="2057400" indent="-228600" algn="l" defTabSz="914400" rtl="0" eaLnBrk="1" latinLnBrk="0" hangingPunct="1">
              <a:lnSpc>
                <a:spcPct val="100000"/>
              </a:lnSpc>
              <a:spcBef>
                <a:spcPts val="500"/>
              </a:spcBef>
              <a:buFont typeface="Arial" panose="020B0604020202020204" pitchFamily="34" charset="0"/>
              <a:buChar char="•"/>
              <a:defRPr sz="1800" kern="1200">
                <a:solidFill>
                  <a:srgbClr val="434343"/>
                </a:solidFill>
                <a:latin typeface="F37 Ginger Pro"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CA" sz="800" dirty="0"/>
              <a:t>UNRESTRICTED /</a:t>
            </a:r>
            <a:r>
              <a:rPr lang="en-CA" sz="800" baseline="0" dirty="0"/>
              <a:t> ILLIMITE</a:t>
            </a:r>
            <a:endParaRPr lang="en-CA" sz="800" dirty="0"/>
          </a:p>
        </p:txBody>
      </p:sp>
    </p:spTree>
    <p:extLst>
      <p:ext uri="{BB962C8B-B14F-4D97-AF65-F5344CB8AC3E}">
        <p14:creationId xmlns:p14="http://schemas.microsoft.com/office/powerpoint/2010/main" val="110353642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ection Page (Black)">
    <p:bg>
      <p:bgPr>
        <a:solidFill>
          <a:srgbClr val="2E343C"/>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8699C89A-B03D-2F4D-9540-59C03BCBD645}"/>
              </a:ext>
            </a:extLst>
          </p:cNvPr>
          <p:cNvPicPr>
            <a:picLocks noChangeAspect="1"/>
          </p:cNvPicPr>
          <p:nvPr userDrawn="1"/>
        </p:nvPicPr>
        <p:blipFill>
          <a:blip r:embed="rId2"/>
          <a:srcRect/>
          <a:stretch/>
        </p:blipFill>
        <p:spPr>
          <a:xfrm>
            <a:off x="5468378" y="0"/>
            <a:ext cx="6720310" cy="5397190"/>
          </a:xfrm>
          <a:prstGeom prst="rect">
            <a:avLst/>
          </a:prstGeom>
        </p:spPr>
      </p:pic>
      <p:sp>
        <p:nvSpPr>
          <p:cNvPr id="10" name="Text Placeholder 9">
            <a:extLst>
              <a:ext uri="{FF2B5EF4-FFF2-40B4-BE49-F238E27FC236}">
                <a16:creationId xmlns:a16="http://schemas.microsoft.com/office/drawing/2014/main" id="{136B31A1-382A-9843-865B-C5FA8B6A230B}"/>
              </a:ext>
            </a:extLst>
          </p:cNvPr>
          <p:cNvSpPr>
            <a:spLocks noGrp="1"/>
          </p:cNvSpPr>
          <p:nvPr>
            <p:ph type="body" sz="quarter" idx="11" hasCustomPrompt="1"/>
          </p:nvPr>
        </p:nvSpPr>
        <p:spPr>
          <a:xfrm>
            <a:off x="4189373" y="2737261"/>
            <a:ext cx="3813252" cy="379413"/>
          </a:xfrm>
          <a:prstGeom prst="rect">
            <a:avLst/>
          </a:prstGeom>
        </p:spPr>
        <p:txBody>
          <a:bodyPr/>
          <a:lstStyle>
            <a:lvl1pPr algn="ctr">
              <a:buNone/>
              <a:defRPr sz="1800" b="0" i="0">
                <a:solidFill>
                  <a:schemeClr val="bg1"/>
                </a:solidFill>
                <a:latin typeface="F37 Ginger Pro" pitchFamily="2" charset="0"/>
              </a:defRPr>
            </a:lvl1pPr>
          </a:lstStyle>
          <a:p>
            <a:pPr lvl="0"/>
            <a:r>
              <a:rPr lang="en-US" dirty="0"/>
              <a:t>SECTION NAME</a:t>
            </a:r>
          </a:p>
        </p:txBody>
      </p:sp>
      <p:sp>
        <p:nvSpPr>
          <p:cNvPr id="13" name="Text Placeholder 13">
            <a:extLst>
              <a:ext uri="{FF2B5EF4-FFF2-40B4-BE49-F238E27FC236}">
                <a16:creationId xmlns:a16="http://schemas.microsoft.com/office/drawing/2014/main" id="{ED47E49D-B6E2-E24A-B52D-7B1BEF153F9C}"/>
              </a:ext>
            </a:extLst>
          </p:cNvPr>
          <p:cNvSpPr>
            <a:spLocks noGrp="1"/>
          </p:cNvSpPr>
          <p:nvPr>
            <p:ph type="body" sz="quarter" idx="12"/>
          </p:nvPr>
        </p:nvSpPr>
        <p:spPr>
          <a:xfrm>
            <a:off x="1797843" y="3429000"/>
            <a:ext cx="8596313" cy="779462"/>
          </a:xfrm>
          <a:prstGeom prst="rect">
            <a:avLst/>
          </a:prstGeom>
        </p:spPr>
        <p:txBody>
          <a:bodyPr/>
          <a:lstStyle>
            <a:lvl1pPr algn="ctr">
              <a:buNone/>
              <a:defRPr sz="3400" b="0" i="0">
                <a:solidFill>
                  <a:schemeClr val="bg1"/>
                </a:solidFill>
                <a:latin typeface="F37 Ginger Pro" pitchFamily="2" charset="0"/>
              </a:defRPr>
            </a:lvl1pPr>
            <a:lvl2pPr>
              <a:defRPr sz="3400">
                <a:solidFill>
                  <a:schemeClr val="bg1"/>
                </a:solidFill>
              </a:defRPr>
            </a:lvl2pPr>
            <a:lvl3pPr>
              <a:defRPr sz="3400">
                <a:solidFill>
                  <a:schemeClr val="bg1"/>
                </a:solidFill>
              </a:defRPr>
            </a:lvl3pPr>
            <a:lvl4pPr>
              <a:defRPr sz="3400">
                <a:solidFill>
                  <a:schemeClr val="bg1"/>
                </a:solidFill>
              </a:defRPr>
            </a:lvl4pPr>
            <a:lvl5pPr>
              <a:defRPr sz="3400">
                <a:solidFill>
                  <a:schemeClr val="bg1"/>
                </a:solidFill>
              </a:defRPr>
            </a:lvl5pPr>
          </a:lstStyle>
          <a:p>
            <a:pPr lvl="0"/>
            <a:r>
              <a:rPr lang="en-US" dirty="0"/>
              <a:t>Click to edit Master text styles</a:t>
            </a:r>
          </a:p>
        </p:txBody>
      </p:sp>
      <p:sp>
        <p:nvSpPr>
          <p:cNvPr id="11" name="TextBox 10">
            <a:extLst>
              <a:ext uri="{FF2B5EF4-FFF2-40B4-BE49-F238E27FC236}">
                <a16:creationId xmlns:a16="http://schemas.microsoft.com/office/drawing/2014/main" id="{A7FA957C-9582-334C-A886-04748C1E9ACE}"/>
              </a:ext>
            </a:extLst>
          </p:cNvPr>
          <p:cNvSpPr txBox="1"/>
          <p:nvPr userDrawn="1"/>
        </p:nvSpPr>
        <p:spPr>
          <a:xfrm>
            <a:off x="11417317" y="6274969"/>
            <a:ext cx="386644" cy="276999"/>
          </a:xfrm>
          <a:prstGeom prst="rect">
            <a:avLst/>
          </a:prstGeom>
          <a:noFill/>
        </p:spPr>
        <p:txBody>
          <a:bodyPr wrap="none" rtlCol="0">
            <a:spAutoFit/>
          </a:bodyPr>
          <a:lstStyle/>
          <a:p>
            <a:fld id="{5D663D93-F62C-1044-9997-E69A8BFD6D25}" type="slidenum">
              <a:rPr lang="en-US" sz="1200" b="0" i="0" smtClean="0">
                <a:solidFill>
                  <a:schemeClr val="bg1"/>
                </a:solidFill>
                <a:latin typeface="F37 Ginger Pro" pitchFamily="2" charset="0"/>
              </a:rPr>
              <a:t>‹#›</a:t>
            </a:fld>
            <a:endParaRPr lang="en-US" sz="1200" b="0" i="0" dirty="0">
              <a:solidFill>
                <a:schemeClr val="bg1"/>
              </a:solidFill>
              <a:latin typeface="F37 Ginger Pro" pitchFamily="2" charset="0"/>
            </a:endParaRPr>
          </a:p>
        </p:txBody>
      </p:sp>
      <p:pic>
        <p:nvPicPr>
          <p:cNvPr id="8" name="Picture 7"/>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258619" y="6052435"/>
            <a:ext cx="2765640" cy="645486"/>
          </a:xfrm>
          <a:prstGeom prst="rect">
            <a:avLst/>
          </a:prstGeom>
        </p:spPr>
      </p:pic>
      <p:sp>
        <p:nvSpPr>
          <p:cNvPr id="12" name="Text Placeholder 9">
            <a:extLst>
              <a:ext uri="{FF2B5EF4-FFF2-40B4-BE49-F238E27FC236}">
                <a16:creationId xmlns:a16="http://schemas.microsoft.com/office/drawing/2014/main" id="{FAB7157B-E61A-574B-BAC1-0A91D9859EA9}"/>
              </a:ext>
            </a:extLst>
          </p:cNvPr>
          <p:cNvSpPr txBox="1">
            <a:spLocks/>
          </p:cNvSpPr>
          <p:nvPr userDrawn="1"/>
        </p:nvSpPr>
        <p:spPr>
          <a:xfrm>
            <a:off x="3317381" y="6308525"/>
            <a:ext cx="5557236" cy="202315"/>
          </a:xfrm>
          <a:prstGeom prst="rect">
            <a:avLst/>
          </a:prstGeom>
        </p:spPr>
        <p:txBody>
          <a:bodyPr/>
          <a:lstStyle>
            <a:lvl1pPr marL="228600" indent="-228600" algn="ctr" defTabSz="914400" rtl="0" eaLnBrk="1" latinLnBrk="0" hangingPunct="1">
              <a:lnSpc>
                <a:spcPct val="100000"/>
              </a:lnSpc>
              <a:spcBef>
                <a:spcPts val="1000"/>
              </a:spcBef>
              <a:buFont typeface="Arial" panose="020B0604020202020204" pitchFamily="34" charset="0"/>
              <a:buNone/>
              <a:defRPr sz="900" b="0" i="0" kern="1200">
                <a:solidFill>
                  <a:schemeClr val="bg1">
                    <a:lumMod val="85000"/>
                  </a:schemeClr>
                </a:solidFill>
                <a:latin typeface="F37 Ginger Pro" pitchFamily="2" charset="0"/>
                <a:ea typeface="+mn-ea"/>
                <a:cs typeface="+mn-cs"/>
              </a:defRPr>
            </a:lvl1pPr>
            <a:lvl2pPr marL="685800" indent="-228600" algn="l" defTabSz="914400" rtl="0" eaLnBrk="1" latinLnBrk="0" hangingPunct="1">
              <a:lnSpc>
                <a:spcPct val="100000"/>
              </a:lnSpc>
              <a:spcBef>
                <a:spcPts val="500"/>
              </a:spcBef>
              <a:buFont typeface="Arial" panose="020B0604020202020204" pitchFamily="34" charset="0"/>
              <a:buChar char="•"/>
              <a:defRPr sz="2400" kern="1200">
                <a:solidFill>
                  <a:srgbClr val="434343"/>
                </a:solidFill>
                <a:latin typeface="F37 Ginger Pro" pitchFamily="2" charset="0"/>
                <a:ea typeface="+mn-ea"/>
                <a:cs typeface="+mn-cs"/>
              </a:defRPr>
            </a:lvl2pPr>
            <a:lvl3pPr marL="1143000" indent="-228600" algn="l" defTabSz="914400" rtl="0" eaLnBrk="1" latinLnBrk="0" hangingPunct="1">
              <a:lnSpc>
                <a:spcPct val="100000"/>
              </a:lnSpc>
              <a:spcBef>
                <a:spcPts val="500"/>
              </a:spcBef>
              <a:buFont typeface="Arial" panose="020B0604020202020204" pitchFamily="34" charset="0"/>
              <a:buChar char="•"/>
              <a:defRPr sz="2000" kern="1200">
                <a:solidFill>
                  <a:srgbClr val="434343"/>
                </a:solidFill>
                <a:latin typeface="F37 Ginger Pro" pitchFamily="2" charset="0"/>
                <a:ea typeface="+mn-ea"/>
                <a:cs typeface="+mn-cs"/>
              </a:defRPr>
            </a:lvl3pPr>
            <a:lvl4pPr marL="1600200" indent="-228600" algn="l" defTabSz="914400" rtl="0" eaLnBrk="1" latinLnBrk="0" hangingPunct="1">
              <a:lnSpc>
                <a:spcPct val="100000"/>
              </a:lnSpc>
              <a:spcBef>
                <a:spcPts val="500"/>
              </a:spcBef>
              <a:buFont typeface="Arial" panose="020B0604020202020204" pitchFamily="34" charset="0"/>
              <a:buChar char="•"/>
              <a:defRPr sz="1800" kern="1200">
                <a:solidFill>
                  <a:srgbClr val="434343"/>
                </a:solidFill>
                <a:latin typeface="F37 Ginger Pro" pitchFamily="2" charset="0"/>
                <a:ea typeface="+mn-ea"/>
                <a:cs typeface="+mn-cs"/>
              </a:defRPr>
            </a:lvl4pPr>
            <a:lvl5pPr marL="2057400" indent="-228600" algn="l" defTabSz="914400" rtl="0" eaLnBrk="1" latinLnBrk="0" hangingPunct="1">
              <a:lnSpc>
                <a:spcPct val="100000"/>
              </a:lnSpc>
              <a:spcBef>
                <a:spcPts val="500"/>
              </a:spcBef>
              <a:buFont typeface="Arial" panose="020B0604020202020204" pitchFamily="34" charset="0"/>
              <a:buChar char="•"/>
              <a:defRPr sz="1800" kern="1200">
                <a:solidFill>
                  <a:srgbClr val="434343"/>
                </a:solidFill>
                <a:latin typeface="F37 Ginger Pro"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CA" sz="800" dirty="0"/>
              <a:t>UNRESTRICTED /</a:t>
            </a:r>
            <a:r>
              <a:rPr lang="en-CA" sz="800" baseline="0" dirty="0"/>
              <a:t> ILLIMITE</a:t>
            </a:r>
            <a:endParaRPr lang="en-CA" sz="800" dirty="0"/>
          </a:p>
        </p:txBody>
      </p:sp>
    </p:spTree>
    <p:extLst>
      <p:ext uri="{BB962C8B-B14F-4D97-AF65-F5344CB8AC3E}">
        <p14:creationId xmlns:p14="http://schemas.microsoft.com/office/powerpoint/2010/main" val="10070035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Section Page (Black)">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8699C89A-B03D-2F4D-9540-59C03BCBD64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5465067" y="0"/>
            <a:ext cx="6726933" cy="5397190"/>
          </a:xfrm>
          <a:prstGeom prst="rect">
            <a:avLst/>
          </a:prstGeom>
        </p:spPr>
      </p:pic>
      <p:sp>
        <p:nvSpPr>
          <p:cNvPr id="10" name="Text Placeholder 9">
            <a:extLst>
              <a:ext uri="{FF2B5EF4-FFF2-40B4-BE49-F238E27FC236}">
                <a16:creationId xmlns:a16="http://schemas.microsoft.com/office/drawing/2014/main" id="{136B31A1-382A-9843-865B-C5FA8B6A230B}"/>
              </a:ext>
            </a:extLst>
          </p:cNvPr>
          <p:cNvSpPr>
            <a:spLocks noGrp="1"/>
          </p:cNvSpPr>
          <p:nvPr>
            <p:ph type="body" sz="quarter" idx="11" hasCustomPrompt="1"/>
          </p:nvPr>
        </p:nvSpPr>
        <p:spPr>
          <a:xfrm>
            <a:off x="4189373" y="2737261"/>
            <a:ext cx="3813252" cy="379413"/>
          </a:xfrm>
          <a:prstGeom prst="rect">
            <a:avLst/>
          </a:prstGeom>
        </p:spPr>
        <p:txBody>
          <a:bodyPr/>
          <a:lstStyle>
            <a:lvl1pPr algn="ctr">
              <a:buNone/>
              <a:defRPr sz="1800" b="0" i="0">
                <a:solidFill>
                  <a:srgbClr val="2E84E4"/>
                </a:solidFill>
                <a:latin typeface="F37 Ginger Pro" pitchFamily="2" charset="0"/>
              </a:defRPr>
            </a:lvl1pPr>
          </a:lstStyle>
          <a:p>
            <a:pPr lvl="0"/>
            <a:r>
              <a:rPr lang="en-US" dirty="0"/>
              <a:t>SECTION NAME</a:t>
            </a:r>
          </a:p>
        </p:txBody>
      </p:sp>
      <p:sp>
        <p:nvSpPr>
          <p:cNvPr id="13" name="Text Placeholder 13">
            <a:extLst>
              <a:ext uri="{FF2B5EF4-FFF2-40B4-BE49-F238E27FC236}">
                <a16:creationId xmlns:a16="http://schemas.microsoft.com/office/drawing/2014/main" id="{ED47E49D-B6E2-E24A-B52D-7B1BEF153F9C}"/>
              </a:ext>
            </a:extLst>
          </p:cNvPr>
          <p:cNvSpPr>
            <a:spLocks noGrp="1"/>
          </p:cNvSpPr>
          <p:nvPr>
            <p:ph type="body" sz="quarter" idx="12"/>
          </p:nvPr>
        </p:nvSpPr>
        <p:spPr>
          <a:xfrm>
            <a:off x="1797843" y="3429000"/>
            <a:ext cx="8596313" cy="779462"/>
          </a:xfrm>
          <a:prstGeom prst="rect">
            <a:avLst/>
          </a:prstGeom>
        </p:spPr>
        <p:txBody>
          <a:bodyPr/>
          <a:lstStyle>
            <a:lvl1pPr algn="ctr">
              <a:buNone/>
              <a:defRPr sz="3400" b="0" i="0">
                <a:solidFill>
                  <a:srgbClr val="2E84E4"/>
                </a:solidFill>
                <a:latin typeface="F37 Ginger Pro" pitchFamily="2" charset="0"/>
              </a:defRPr>
            </a:lvl1pPr>
            <a:lvl2pPr>
              <a:defRPr sz="3400">
                <a:solidFill>
                  <a:schemeClr val="bg1"/>
                </a:solidFill>
              </a:defRPr>
            </a:lvl2pPr>
            <a:lvl3pPr>
              <a:defRPr sz="3400">
                <a:solidFill>
                  <a:schemeClr val="bg1"/>
                </a:solidFill>
              </a:defRPr>
            </a:lvl3pPr>
            <a:lvl4pPr>
              <a:defRPr sz="3400">
                <a:solidFill>
                  <a:schemeClr val="bg1"/>
                </a:solidFill>
              </a:defRPr>
            </a:lvl4pPr>
            <a:lvl5pPr>
              <a:defRPr sz="3400">
                <a:solidFill>
                  <a:schemeClr val="bg1"/>
                </a:solidFill>
              </a:defRPr>
            </a:lvl5pPr>
          </a:lstStyle>
          <a:p>
            <a:pPr lvl="0"/>
            <a:r>
              <a:rPr lang="en-US" dirty="0"/>
              <a:t>Click to edit Master text styles</a:t>
            </a:r>
          </a:p>
        </p:txBody>
      </p:sp>
      <p:pic>
        <p:nvPicPr>
          <p:cNvPr id="6" name="Picture 5">
            <a:extLst>
              <a:ext uri="{FF2B5EF4-FFF2-40B4-BE49-F238E27FC236}">
                <a16:creationId xmlns:a16="http://schemas.microsoft.com/office/drawing/2014/main" id="{054CD92C-F398-8E45-95D8-CF72C7F3BB49}"/>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380544" y="6151210"/>
            <a:ext cx="2520053" cy="423630"/>
          </a:xfrm>
          <a:prstGeom prst="rect">
            <a:avLst/>
          </a:prstGeom>
        </p:spPr>
      </p:pic>
      <p:sp>
        <p:nvSpPr>
          <p:cNvPr id="11" name="TextBox 10">
            <a:extLst>
              <a:ext uri="{FF2B5EF4-FFF2-40B4-BE49-F238E27FC236}">
                <a16:creationId xmlns:a16="http://schemas.microsoft.com/office/drawing/2014/main" id="{A7FA957C-9582-334C-A886-04748C1E9ACE}"/>
              </a:ext>
            </a:extLst>
          </p:cNvPr>
          <p:cNvSpPr txBox="1"/>
          <p:nvPr userDrawn="1"/>
        </p:nvSpPr>
        <p:spPr>
          <a:xfrm>
            <a:off x="11417317" y="6274969"/>
            <a:ext cx="386644" cy="276999"/>
          </a:xfrm>
          <a:prstGeom prst="rect">
            <a:avLst/>
          </a:prstGeom>
          <a:noFill/>
        </p:spPr>
        <p:txBody>
          <a:bodyPr wrap="none" rtlCol="0">
            <a:spAutoFit/>
          </a:bodyPr>
          <a:lstStyle/>
          <a:p>
            <a:fld id="{5D663D93-F62C-1044-9997-E69A8BFD6D25}" type="slidenum">
              <a:rPr lang="en-US" sz="1200" b="0" i="0" smtClean="0">
                <a:solidFill>
                  <a:schemeClr val="bg1"/>
                </a:solidFill>
                <a:latin typeface="F37 Ginger Pro" pitchFamily="2" charset="0"/>
              </a:rPr>
              <a:t>‹#›</a:t>
            </a:fld>
            <a:endParaRPr lang="en-US" sz="1200" b="0" i="0" dirty="0">
              <a:solidFill>
                <a:schemeClr val="bg1"/>
              </a:solidFill>
              <a:latin typeface="F37 Ginger Pro" pitchFamily="2" charset="0"/>
            </a:endParaRPr>
          </a:p>
        </p:txBody>
      </p:sp>
      <p:sp>
        <p:nvSpPr>
          <p:cNvPr id="14" name="TextBox 13">
            <a:extLst>
              <a:ext uri="{FF2B5EF4-FFF2-40B4-BE49-F238E27FC236}">
                <a16:creationId xmlns:a16="http://schemas.microsoft.com/office/drawing/2014/main" id="{EBFE4B7F-2127-0D41-8301-A39290BF33CC}"/>
              </a:ext>
            </a:extLst>
          </p:cNvPr>
          <p:cNvSpPr txBox="1"/>
          <p:nvPr userDrawn="1"/>
        </p:nvSpPr>
        <p:spPr>
          <a:xfrm>
            <a:off x="11417317" y="6274969"/>
            <a:ext cx="386644" cy="276999"/>
          </a:xfrm>
          <a:prstGeom prst="rect">
            <a:avLst/>
          </a:prstGeom>
          <a:noFill/>
        </p:spPr>
        <p:txBody>
          <a:bodyPr wrap="none" rtlCol="0">
            <a:spAutoFit/>
          </a:bodyPr>
          <a:lstStyle/>
          <a:p>
            <a:fld id="{5D663D93-F62C-1044-9997-E69A8BFD6D25}" type="slidenum">
              <a:rPr lang="en-US" sz="1200" b="0" i="0" smtClean="0">
                <a:solidFill>
                  <a:srgbClr val="C0C2BF"/>
                </a:solidFill>
                <a:latin typeface="F37 Ginger Pro" pitchFamily="2" charset="0"/>
              </a:rPr>
              <a:t>‹#›</a:t>
            </a:fld>
            <a:endParaRPr lang="en-US" sz="1200" b="0" i="0" dirty="0">
              <a:solidFill>
                <a:srgbClr val="C0C2BF"/>
              </a:solidFill>
              <a:latin typeface="F37 Ginger Pro" pitchFamily="2" charset="0"/>
            </a:endParaRPr>
          </a:p>
        </p:txBody>
      </p:sp>
      <p:pic>
        <p:nvPicPr>
          <p:cNvPr id="19" name="Picture 18">
            <a:extLst>
              <a:ext uri="{FF2B5EF4-FFF2-40B4-BE49-F238E27FC236}">
                <a16:creationId xmlns:a16="http://schemas.microsoft.com/office/drawing/2014/main" id="{3653B96A-7DEE-664F-BA51-7C991CC5D33B}"/>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5617467" y="152400"/>
            <a:ext cx="6726933" cy="5397190"/>
          </a:xfrm>
          <a:prstGeom prst="rect">
            <a:avLst/>
          </a:prstGeom>
        </p:spPr>
      </p:pic>
      <p:pic>
        <p:nvPicPr>
          <p:cNvPr id="17" name="Picture 16">
            <a:extLst>
              <a:ext uri="{FF2B5EF4-FFF2-40B4-BE49-F238E27FC236}">
                <a16:creationId xmlns:a16="http://schemas.microsoft.com/office/drawing/2014/main" id="{27B9B606-6EF0-9645-B8EE-9627599899DE}"/>
              </a:ext>
            </a:extLst>
          </p:cNvPr>
          <p:cNvPicPr>
            <a:picLocks noChangeAspect="1"/>
          </p:cNvPicPr>
          <p:nvPr userDrawn="1"/>
        </p:nvPicPr>
        <p:blipFill>
          <a:blip r:embed="rId4"/>
          <a:srcRect/>
          <a:stretch/>
        </p:blipFill>
        <p:spPr>
          <a:xfrm>
            <a:off x="-43619" y="0"/>
            <a:ext cx="12320516" cy="3237230"/>
          </a:xfrm>
          <a:prstGeom prst="rect">
            <a:avLst/>
          </a:prstGeom>
        </p:spPr>
      </p:pic>
      <p:pic>
        <p:nvPicPr>
          <p:cNvPr id="12" name="Picture 11"/>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293298" y="6043613"/>
            <a:ext cx="2784777" cy="649953"/>
          </a:xfrm>
          <a:prstGeom prst="rect">
            <a:avLst/>
          </a:prstGeom>
        </p:spPr>
      </p:pic>
      <p:sp>
        <p:nvSpPr>
          <p:cNvPr id="16" name="Text Placeholder 9">
            <a:extLst>
              <a:ext uri="{FF2B5EF4-FFF2-40B4-BE49-F238E27FC236}">
                <a16:creationId xmlns:a16="http://schemas.microsoft.com/office/drawing/2014/main" id="{FAB7157B-E61A-574B-BAC1-0A91D9859EA9}"/>
              </a:ext>
            </a:extLst>
          </p:cNvPr>
          <p:cNvSpPr txBox="1">
            <a:spLocks/>
          </p:cNvSpPr>
          <p:nvPr userDrawn="1"/>
        </p:nvSpPr>
        <p:spPr>
          <a:xfrm>
            <a:off x="3317381" y="6308525"/>
            <a:ext cx="5557236" cy="202315"/>
          </a:xfrm>
          <a:prstGeom prst="rect">
            <a:avLst/>
          </a:prstGeom>
        </p:spPr>
        <p:txBody>
          <a:bodyPr/>
          <a:lstStyle>
            <a:lvl1pPr marL="228600" indent="-228600" algn="ctr" defTabSz="914400" rtl="0" eaLnBrk="1" latinLnBrk="0" hangingPunct="1">
              <a:lnSpc>
                <a:spcPct val="100000"/>
              </a:lnSpc>
              <a:spcBef>
                <a:spcPts val="1000"/>
              </a:spcBef>
              <a:buFont typeface="Arial" panose="020B0604020202020204" pitchFamily="34" charset="0"/>
              <a:buNone/>
              <a:defRPr sz="900" b="0" i="0" kern="1200">
                <a:solidFill>
                  <a:schemeClr val="bg1">
                    <a:lumMod val="85000"/>
                  </a:schemeClr>
                </a:solidFill>
                <a:latin typeface="F37 Ginger Pro" pitchFamily="2" charset="0"/>
                <a:ea typeface="+mn-ea"/>
                <a:cs typeface="+mn-cs"/>
              </a:defRPr>
            </a:lvl1pPr>
            <a:lvl2pPr marL="685800" indent="-228600" algn="l" defTabSz="914400" rtl="0" eaLnBrk="1" latinLnBrk="0" hangingPunct="1">
              <a:lnSpc>
                <a:spcPct val="100000"/>
              </a:lnSpc>
              <a:spcBef>
                <a:spcPts val="500"/>
              </a:spcBef>
              <a:buFont typeface="Arial" panose="020B0604020202020204" pitchFamily="34" charset="0"/>
              <a:buChar char="•"/>
              <a:defRPr sz="2400" kern="1200">
                <a:solidFill>
                  <a:srgbClr val="434343"/>
                </a:solidFill>
                <a:latin typeface="F37 Ginger Pro" pitchFamily="2" charset="0"/>
                <a:ea typeface="+mn-ea"/>
                <a:cs typeface="+mn-cs"/>
              </a:defRPr>
            </a:lvl2pPr>
            <a:lvl3pPr marL="1143000" indent="-228600" algn="l" defTabSz="914400" rtl="0" eaLnBrk="1" latinLnBrk="0" hangingPunct="1">
              <a:lnSpc>
                <a:spcPct val="100000"/>
              </a:lnSpc>
              <a:spcBef>
                <a:spcPts val="500"/>
              </a:spcBef>
              <a:buFont typeface="Arial" panose="020B0604020202020204" pitchFamily="34" charset="0"/>
              <a:buChar char="•"/>
              <a:defRPr sz="2000" kern="1200">
                <a:solidFill>
                  <a:srgbClr val="434343"/>
                </a:solidFill>
                <a:latin typeface="F37 Ginger Pro" pitchFamily="2" charset="0"/>
                <a:ea typeface="+mn-ea"/>
                <a:cs typeface="+mn-cs"/>
              </a:defRPr>
            </a:lvl3pPr>
            <a:lvl4pPr marL="1600200" indent="-228600" algn="l" defTabSz="914400" rtl="0" eaLnBrk="1" latinLnBrk="0" hangingPunct="1">
              <a:lnSpc>
                <a:spcPct val="100000"/>
              </a:lnSpc>
              <a:spcBef>
                <a:spcPts val="500"/>
              </a:spcBef>
              <a:buFont typeface="Arial" panose="020B0604020202020204" pitchFamily="34" charset="0"/>
              <a:buChar char="•"/>
              <a:defRPr sz="1800" kern="1200">
                <a:solidFill>
                  <a:srgbClr val="434343"/>
                </a:solidFill>
                <a:latin typeface="F37 Ginger Pro" pitchFamily="2" charset="0"/>
                <a:ea typeface="+mn-ea"/>
                <a:cs typeface="+mn-cs"/>
              </a:defRPr>
            </a:lvl4pPr>
            <a:lvl5pPr marL="2057400" indent="-228600" algn="l" defTabSz="914400" rtl="0" eaLnBrk="1" latinLnBrk="0" hangingPunct="1">
              <a:lnSpc>
                <a:spcPct val="100000"/>
              </a:lnSpc>
              <a:spcBef>
                <a:spcPts val="500"/>
              </a:spcBef>
              <a:buFont typeface="Arial" panose="020B0604020202020204" pitchFamily="34" charset="0"/>
              <a:buChar char="•"/>
              <a:defRPr sz="1800" kern="1200">
                <a:solidFill>
                  <a:srgbClr val="434343"/>
                </a:solidFill>
                <a:latin typeface="F37 Ginger Pro"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CA" sz="800" dirty="0"/>
              <a:t>UNRESTRICTED /</a:t>
            </a:r>
            <a:r>
              <a:rPr lang="en-CA" sz="800" baseline="0" dirty="0"/>
              <a:t> ILLIMITE</a:t>
            </a:r>
            <a:endParaRPr lang="en-CA" sz="800" dirty="0"/>
          </a:p>
        </p:txBody>
      </p:sp>
    </p:spTree>
    <p:extLst>
      <p:ext uri="{BB962C8B-B14F-4D97-AF65-F5344CB8AC3E}">
        <p14:creationId xmlns:p14="http://schemas.microsoft.com/office/powerpoint/2010/main" val="1728336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Quote Page">
    <p:spTree>
      <p:nvGrpSpPr>
        <p:cNvPr id="1" name=""/>
        <p:cNvGrpSpPr/>
        <p:nvPr/>
      </p:nvGrpSpPr>
      <p:grpSpPr>
        <a:xfrm>
          <a:off x="0" y="0"/>
          <a:ext cx="0" cy="0"/>
          <a:chOff x="0" y="0"/>
          <a:chExt cx="0" cy="0"/>
        </a:xfrm>
      </p:grpSpPr>
      <p:pic>
        <p:nvPicPr>
          <p:cNvPr id="5" name="Picture 4" descr="A picture containing outdoor, tree, snow, forest&#10;&#10;Description automatically generated">
            <a:extLst>
              <a:ext uri="{FF2B5EF4-FFF2-40B4-BE49-F238E27FC236}">
                <a16:creationId xmlns:a16="http://schemas.microsoft.com/office/drawing/2014/main" id="{D64B8ECC-3E1E-D646-8587-2387F8E72212}"/>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72776"/>
          </a:xfrm>
          <a:prstGeom prst="rect">
            <a:avLst/>
          </a:prstGeom>
        </p:spPr>
      </p:pic>
      <p:sp>
        <p:nvSpPr>
          <p:cNvPr id="14" name="Text Placeholder 13">
            <a:extLst>
              <a:ext uri="{FF2B5EF4-FFF2-40B4-BE49-F238E27FC236}">
                <a16:creationId xmlns:a16="http://schemas.microsoft.com/office/drawing/2014/main" id="{78EB5F10-6075-0A47-867E-42BF9359199E}"/>
              </a:ext>
            </a:extLst>
          </p:cNvPr>
          <p:cNvSpPr>
            <a:spLocks noGrp="1"/>
          </p:cNvSpPr>
          <p:nvPr>
            <p:ph type="body" sz="quarter" idx="12"/>
          </p:nvPr>
        </p:nvSpPr>
        <p:spPr>
          <a:xfrm>
            <a:off x="1719784" y="1360452"/>
            <a:ext cx="8595093" cy="4137096"/>
          </a:xfrm>
          <a:prstGeom prst="rect">
            <a:avLst/>
          </a:prstGeom>
          <a:effectLst>
            <a:outerShdw blurRad="50800" dist="38100" dir="2700000" algn="tl" rotWithShape="0">
              <a:schemeClr val="bg1">
                <a:alpha val="26000"/>
              </a:schemeClr>
            </a:outerShdw>
          </a:effectLst>
        </p:spPr>
        <p:txBody>
          <a:bodyPr anchor="ctr"/>
          <a:lstStyle>
            <a:lvl1pPr algn="ctr">
              <a:lnSpc>
                <a:spcPct val="100000"/>
              </a:lnSpc>
              <a:buNone/>
              <a:defRPr sz="4200" b="0" i="0">
                <a:solidFill>
                  <a:schemeClr val="bg2">
                    <a:lumMod val="25000"/>
                  </a:schemeClr>
                </a:solidFill>
                <a:effectLst/>
                <a:latin typeface="F37 Ginger Pro" pitchFamily="2" charset="0"/>
              </a:defRPr>
            </a:lvl1pPr>
            <a:lvl2pPr>
              <a:defRPr sz="3400">
                <a:solidFill>
                  <a:schemeClr val="bg1"/>
                </a:solidFill>
              </a:defRPr>
            </a:lvl2pPr>
            <a:lvl3pPr>
              <a:defRPr sz="3400">
                <a:solidFill>
                  <a:schemeClr val="bg1"/>
                </a:solidFill>
              </a:defRPr>
            </a:lvl3pPr>
            <a:lvl4pPr>
              <a:defRPr sz="3400">
                <a:solidFill>
                  <a:schemeClr val="bg1"/>
                </a:solidFill>
              </a:defRPr>
            </a:lvl4pPr>
            <a:lvl5pPr>
              <a:defRPr sz="3400">
                <a:solidFill>
                  <a:schemeClr val="bg1"/>
                </a:solidFill>
              </a:defRPr>
            </a:lvl5pPr>
          </a:lstStyle>
          <a:p>
            <a:pPr lvl="0"/>
            <a:r>
              <a:rPr lang="en-US" dirty="0"/>
              <a:t>Click to edit Master text styles</a:t>
            </a:r>
          </a:p>
        </p:txBody>
      </p:sp>
      <p:sp>
        <p:nvSpPr>
          <p:cNvPr id="13" name="TextBox 12">
            <a:extLst>
              <a:ext uri="{FF2B5EF4-FFF2-40B4-BE49-F238E27FC236}">
                <a16:creationId xmlns:a16="http://schemas.microsoft.com/office/drawing/2014/main" id="{238C7676-5009-B340-B46F-298E24EAB5C6}"/>
              </a:ext>
            </a:extLst>
          </p:cNvPr>
          <p:cNvSpPr txBox="1"/>
          <p:nvPr userDrawn="1"/>
        </p:nvSpPr>
        <p:spPr>
          <a:xfrm>
            <a:off x="11417317" y="6274969"/>
            <a:ext cx="386644" cy="276999"/>
          </a:xfrm>
          <a:prstGeom prst="rect">
            <a:avLst/>
          </a:prstGeom>
          <a:noFill/>
        </p:spPr>
        <p:txBody>
          <a:bodyPr wrap="none" rtlCol="0">
            <a:spAutoFit/>
          </a:bodyPr>
          <a:lstStyle/>
          <a:p>
            <a:fld id="{5D663D93-F62C-1044-9997-E69A8BFD6D25}" type="slidenum">
              <a:rPr lang="en-US" sz="1200" b="0" i="0" smtClean="0">
                <a:solidFill>
                  <a:schemeClr val="bg1"/>
                </a:solidFill>
                <a:latin typeface="F37 Ginger Pro" pitchFamily="2" charset="0"/>
              </a:rPr>
              <a:t>‹#›</a:t>
            </a:fld>
            <a:endParaRPr lang="en-US" sz="1200" b="0" i="0" dirty="0">
              <a:solidFill>
                <a:schemeClr val="bg1"/>
              </a:solidFill>
              <a:latin typeface="F37 Ginger Pro" pitchFamily="2" charset="0"/>
            </a:endParaRPr>
          </a:p>
        </p:txBody>
      </p:sp>
      <p:pic>
        <p:nvPicPr>
          <p:cNvPr id="17" name="Picture 16">
            <a:extLst>
              <a:ext uri="{FF2B5EF4-FFF2-40B4-BE49-F238E27FC236}">
                <a16:creationId xmlns:a16="http://schemas.microsoft.com/office/drawing/2014/main" id="{45FA1ECE-20BC-6143-9DA9-B5ADD2EB4238}"/>
              </a:ext>
            </a:extLst>
          </p:cNvPr>
          <p:cNvPicPr>
            <a:picLocks noChangeAspect="1"/>
          </p:cNvPicPr>
          <p:nvPr userDrawn="1"/>
        </p:nvPicPr>
        <p:blipFill>
          <a:blip r:embed="rId3"/>
          <a:srcRect/>
          <a:stretch/>
        </p:blipFill>
        <p:spPr>
          <a:xfrm>
            <a:off x="-43619" y="0"/>
            <a:ext cx="12320516" cy="3237230"/>
          </a:xfrm>
          <a:prstGeom prst="rect">
            <a:avLst/>
          </a:prstGeom>
        </p:spPr>
      </p:pic>
      <p:pic>
        <p:nvPicPr>
          <p:cNvPr id="8" name="Picture 7"/>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258619" y="6052435"/>
            <a:ext cx="2765640" cy="645486"/>
          </a:xfrm>
          <a:prstGeom prst="rect">
            <a:avLst/>
          </a:prstGeom>
        </p:spPr>
      </p:pic>
      <p:sp>
        <p:nvSpPr>
          <p:cNvPr id="9" name="Text Placeholder 9">
            <a:extLst>
              <a:ext uri="{FF2B5EF4-FFF2-40B4-BE49-F238E27FC236}">
                <a16:creationId xmlns:a16="http://schemas.microsoft.com/office/drawing/2014/main" id="{FAB7157B-E61A-574B-BAC1-0A91D9859EA9}"/>
              </a:ext>
            </a:extLst>
          </p:cNvPr>
          <p:cNvSpPr txBox="1">
            <a:spLocks/>
          </p:cNvSpPr>
          <p:nvPr userDrawn="1"/>
        </p:nvSpPr>
        <p:spPr>
          <a:xfrm>
            <a:off x="3317381" y="6308525"/>
            <a:ext cx="5557236" cy="202315"/>
          </a:xfrm>
          <a:prstGeom prst="rect">
            <a:avLst/>
          </a:prstGeom>
        </p:spPr>
        <p:txBody>
          <a:bodyPr/>
          <a:lstStyle>
            <a:lvl1pPr marL="228600" indent="-228600" algn="ctr" defTabSz="914400" rtl="0" eaLnBrk="1" latinLnBrk="0" hangingPunct="1">
              <a:lnSpc>
                <a:spcPct val="100000"/>
              </a:lnSpc>
              <a:spcBef>
                <a:spcPts val="1000"/>
              </a:spcBef>
              <a:buFont typeface="Arial" panose="020B0604020202020204" pitchFamily="34" charset="0"/>
              <a:buNone/>
              <a:defRPr sz="900" b="0" i="0" kern="1200">
                <a:solidFill>
                  <a:schemeClr val="bg1">
                    <a:lumMod val="85000"/>
                  </a:schemeClr>
                </a:solidFill>
                <a:latin typeface="F37 Ginger Pro" pitchFamily="2" charset="0"/>
                <a:ea typeface="+mn-ea"/>
                <a:cs typeface="+mn-cs"/>
              </a:defRPr>
            </a:lvl1pPr>
            <a:lvl2pPr marL="685800" indent="-228600" algn="l" defTabSz="914400" rtl="0" eaLnBrk="1" latinLnBrk="0" hangingPunct="1">
              <a:lnSpc>
                <a:spcPct val="100000"/>
              </a:lnSpc>
              <a:spcBef>
                <a:spcPts val="500"/>
              </a:spcBef>
              <a:buFont typeface="Arial" panose="020B0604020202020204" pitchFamily="34" charset="0"/>
              <a:buChar char="•"/>
              <a:defRPr sz="2400" kern="1200">
                <a:solidFill>
                  <a:srgbClr val="434343"/>
                </a:solidFill>
                <a:latin typeface="F37 Ginger Pro" pitchFamily="2" charset="0"/>
                <a:ea typeface="+mn-ea"/>
                <a:cs typeface="+mn-cs"/>
              </a:defRPr>
            </a:lvl2pPr>
            <a:lvl3pPr marL="1143000" indent="-228600" algn="l" defTabSz="914400" rtl="0" eaLnBrk="1" latinLnBrk="0" hangingPunct="1">
              <a:lnSpc>
                <a:spcPct val="100000"/>
              </a:lnSpc>
              <a:spcBef>
                <a:spcPts val="500"/>
              </a:spcBef>
              <a:buFont typeface="Arial" panose="020B0604020202020204" pitchFamily="34" charset="0"/>
              <a:buChar char="•"/>
              <a:defRPr sz="2000" kern="1200">
                <a:solidFill>
                  <a:srgbClr val="434343"/>
                </a:solidFill>
                <a:latin typeface="F37 Ginger Pro" pitchFamily="2" charset="0"/>
                <a:ea typeface="+mn-ea"/>
                <a:cs typeface="+mn-cs"/>
              </a:defRPr>
            </a:lvl3pPr>
            <a:lvl4pPr marL="1600200" indent="-228600" algn="l" defTabSz="914400" rtl="0" eaLnBrk="1" latinLnBrk="0" hangingPunct="1">
              <a:lnSpc>
                <a:spcPct val="100000"/>
              </a:lnSpc>
              <a:spcBef>
                <a:spcPts val="500"/>
              </a:spcBef>
              <a:buFont typeface="Arial" panose="020B0604020202020204" pitchFamily="34" charset="0"/>
              <a:buChar char="•"/>
              <a:defRPr sz="1800" kern="1200">
                <a:solidFill>
                  <a:srgbClr val="434343"/>
                </a:solidFill>
                <a:latin typeface="F37 Ginger Pro" pitchFamily="2" charset="0"/>
                <a:ea typeface="+mn-ea"/>
                <a:cs typeface="+mn-cs"/>
              </a:defRPr>
            </a:lvl4pPr>
            <a:lvl5pPr marL="2057400" indent="-228600" algn="l" defTabSz="914400" rtl="0" eaLnBrk="1" latinLnBrk="0" hangingPunct="1">
              <a:lnSpc>
                <a:spcPct val="100000"/>
              </a:lnSpc>
              <a:spcBef>
                <a:spcPts val="500"/>
              </a:spcBef>
              <a:buFont typeface="Arial" panose="020B0604020202020204" pitchFamily="34" charset="0"/>
              <a:buChar char="•"/>
              <a:defRPr sz="1800" kern="1200">
                <a:solidFill>
                  <a:srgbClr val="434343"/>
                </a:solidFill>
                <a:latin typeface="F37 Ginger Pro"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CA" sz="800" dirty="0"/>
              <a:t>UNRESTRICTED /</a:t>
            </a:r>
            <a:r>
              <a:rPr lang="en-CA" sz="800" baseline="0" dirty="0"/>
              <a:t> ILLIMITE</a:t>
            </a:r>
            <a:endParaRPr lang="en-CA" sz="800" dirty="0"/>
          </a:p>
        </p:txBody>
      </p:sp>
    </p:spTree>
    <p:extLst>
      <p:ext uri="{BB962C8B-B14F-4D97-AF65-F5344CB8AC3E}">
        <p14:creationId xmlns:p14="http://schemas.microsoft.com/office/powerpoint/2010/main" val="425060781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Quote Page 2">
    <p:spTree>
      <p:nvGrpSpPr>
        <p:cNvPr id="1" name=""/>
        <p:cNvGrpSpPr/>
        <p:nvPr/>
      </p:nvGrpSpPr>
      <p:grpSpPr>
        <a:xfrm>
          <a:off x="0" y="0"/>
          <a:ext cx="0" cy="0"/>
          <a:chOff x="0" y="0"/>
          <a:chExt cx="0" cy="0"/>
        </a:xfrm>
      </p:grpSpPr>
      <p:pic>
        <p:nvPicPr>
          <p:cNvPr id="6" name="Picture 5" descr="A person in a blue shirt&#10;&#10;Description automatically generated">
            <a:extLst>
              <a:ext uri="{FF2B5EF4-FFF2-40B4-BE49-F238E27FC236}">
                <a16:creationId xmlns:a16="http://schemas.microsoft.com/office/drawing/2014/main" id="{28B07108-9933-3645-A4BB-49E710B3735F}"/>
              </a:ext>
            </a:extLst>
          </p:cNvPr>
          <p:cNvPicPr>
            <a:picLocks noChangeAspect="1"/>
          </p:cNvPicPr>
          <p:nvPr userDrawn="1"/>
        </p:nvPicPr>
        <p:blipFill rotWithShape="1">
          <a:blip r:embed="rId2" cstate="email">
            <a:alphaModFix amt="32000"/>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a:ext>
            </a:extLst>
          </a:blip>
          <a:srcRect t="15624" b="2"/>
          <a:stretch/>
        </p:blipFill>
        <p:spPr>
          <a:xfrm>
            <a:off x="1" y="0"/>
            <a:ext cx="12191999" cy="6857999"/>
          </a:xfrm>
          <a:prstGeom prst="rect">
            <a:avLst/>
          </a:prstGeom>
        </p:spPr>
      </p:pic>
      <p:pic>
        <p:nvPicPr>
          <p:cNvPr id="3" name="Picture 2" descr="A close up of a logo&#10;&#10;Description automatically generated">
            <a:extLst>
              <a:ext uri="{FF2B5EF4-FFF2-40B4-BE49-F238E27FC236}">
                <a16:creationId xmlns:a16="http://schemas.microsoft.com/office/drawing/2014/main" id="{9B922BBB-1555-3B4B-8119-A5EFD59B01B8}"/>
              </a:ext>
            </a:extLst>
          </p:cNvPr>
          <p:cNvPicPr>
            <a:picLocks noChangeAspect="1"/>
          </p:cNvPicPr>
          <p:nvPr userDrawn="1"/>
        </p:nvPicPr>
        <p:blipFill rotWithShape="1">
          <a:blip r:embed="rId4" cstate="email">
            <a:grayscl/>
            <a:alphaModFix amt="9000"/>
            <a:extLst>
              <a:ext uri="{28A0092B-C50C-407E-A947-70E740481C1C}">
                <a14:useLocalDpi xmlns:a14="http://schemas.microsoft.com/office/drawing/2010/main"/>
              </a:ext>
            </a:extLst>
          </a:blip>
          <a:srcRect/>
          <a:stretch/>
        </p:blipFill>
        <p:spPr>
          <a:xfrm>
            <a:off x="-1" y="0"/>
            <a:ext cx="12192000" cy="5034987"/>
          </a:xfrm>
          <a:prstGeom prst="rect">
            <a:avLst/>
          </a:prstGeom>
        </p:spPr>
      </p:pic>
      <p:sp>
        <p:nvSpPr>
          <p:cNvPr id="14" name="Text Placeholder 13">
            <a:extLst>
              <a:ext uri="{FF2B5EF4-FFF2-40B4-BE49-F238E27FC236}">
                <a16:creationId xmlns:a16="http://schemas.microsoft.com/office/drawing/2014/main" id="{78EB5F10-6075-0A47-867E-42BF9359199E}"/>
              </a:ext>
            </a:extLst>
          </p:cNvPr>
          <p:cNvSpPr>
            <a:spLocks noGrp="1"/>
          </p:cNvSpPr>
          <p:nvPr>
            <p:ph type="body" sz="quarter" idx="12"/>
          </p:nvPr>
        </p:nvSpPr>
        <p:spPr>
          <a:xfrm>
            <a:off x="1719784" y="1360452"/>
            <a:ext cx="8595093" cy="4137096"/>
          </a:xfrm>
          <a:prstGeom prst="rect">
            <a:avLst/>
          </a:prstGeom>
          <a:effectLst>
            <a:outerShdw blurRad="50800" dist="38100" dir="2700000" algn="tl" rotWithShape="0">
              <a:schemeClr val="bg1">
                <a:alpha val="26000"/>
              </a:schemeClr>
            </a:outerShdw>
          </a:effectLst>
        </p:spPr>
        <p:txBody>
          <a:bodyPr anchor="ctr"/>
          <a:lstStyle>
            <a:lvl1pPr algn="ctr">
              <a:lnSpc>
                <a:spcPct val="100000"/>
              </a:lnSpc>
              <a:buNone/>
              <a:defRPr sz="4200" b="0" i="0">
                <a:solidFill>
                  <a:srgbClr val="434343"/>
                </a:solidFill>
                <a:effectLst/>
                <a:latin typeface="F37 Ginger Pro" pitchFamily="2" charset="0"/>
              </a:defRPr>
            </a:lvl1pPr>
            <a:lvl2pPr>
              <a:defRPr sz="3400">
                <a:solidFill>
                  <a:schemeClr val="bg1"/>
                </a:solidFill>
              </a:defRPr>
            </a:lvl2pPr>
            <a:lvl3pPr>
              <a:defRPr sz="3400">
                <a:solidFill>
                  <a:schemeClr val="bg1"/>
                </a:solidFill>
              </a:defRPr>
            </a:lvl3pPr>
            <a:lvl4pPr>
              <a:defRPr sz="3400">
                <a:solidFill>
                  <a:schemeClr val="bg1"/>
                </a:solidFill>
              </a:defRPr>
            </a:lvl4pPr>
            <a:lvl5pPr>
              <a:defRPr sz="3400">
                <a:solidFill>
                  <a:schemeClr val="bg1"/>
                </a:solidFill>
              </a:defRPr>
            </a:lvl5pPr>
          </a:lstStyle>
          <a:p>
            <a:pPr lvl="0"/>
            <a:r>
              <a:rPr lang="en-US" dirty="0"/>
              <a:t>Click to edit Master text styles</a:t>
            </a:r>
          </a:p>
        </p:txBody>
      </p:sp>
      <p:sp>
        <p:nvSpPr>
          <p:cNvPr id="11" name="TextBox 10">
            <a:extLst>
              <a:ext uri="{FF2B5EF4-FFF2-40B4-BE49-F238E27FC236}">
                <a16:creationId xmlns:a16="http://schemas.microsoft.com/office/drawing/2014/main" id="{116C7367-508E-2B4D-90AF-57F21150DFCB}"/>
              </a:ext>
            </a:extLst>
          </p:cNvPr>
          <p:cNvSpPr txBox="1"/>
          <p:nvPr userDrawn="1"/>
        </p:nvSpPr>
        <p:spPr>
          <a:xfrm>
            <a:off x="11417317" y="6274969"/>
            <a:ext cx="386644" cy="276999"/>
          </a:xfrm>
          <a:prstGeom prst="rect">
            <a:avLst/>
          </a:prstGeom>
          <a:noFill/>
        </p:spPr>
        <p:txBody>
          <a:bodyPr wrap="none" rtlCol="0">
            <a:spAutoFit/>
          </a:bodyPr>
          <a:lstStyle/>
          <a:p>
            <a:fld id="{5D663D93-F62C-1044-9997-E69A8BFD6D25}" type="slidenum">
              <a:rPr lang="en-US" sz="1200" b="0" i="0" smtClean="0">
                <a:solidFill>
                  <a:schemeClr val="bg1"/>
                </a:solidFill>
                <a:latin typeface="F37 Ginger Pro" pitchFamily="2" charset="0"/>
              </a:rPr>
              <a:t>‹#›</a:t>
            </a:fld>
            <a:endParaRPr lang="en-US" sz="1200" b="0" i="0" dirty="0">
              <a:solidFill>
                <a:schemeClr val="bg1"/>
              </a:solidFill>
              <a:latin typeface="F37 Ginger Pro" pitchFamily="2" charset="0"/>
            </a:endParaRPr>
          </a:p>
        </p:txBody>
      </p:sp>
      <p:sp>
        <p:nvSpPr>
          <p:cNvPr id="15" name="TextBox 14">
            <a:extLst>
              <a:ext uri="{FF2B5EF4-FFF2-40B4-BE49-F238E27FC236}">
                <a16:creationId xmlns:a16="http://schemas.microsoft.com/office/drawing/2014/main" id="{BF7A7015-2F2C-D34B-96B7-BCB8B9A8930A}"/>
              </a:ext>
            </a:extLst>
          </p:cNvPr>
          <p:cNvSpPr txBox="1"/>
          <p:nvPr userDrawn="1"/>
        </p:nvSpPr>
        <p:spPr>
          <a:xfrm>
            <a:off x="11417317" y="6274969"/>
            <a:ext cx="386644" cy="276999"/>
          </a:xfrm>
          <a:prstGeom prst="rect">
            <a:avLst/>
          </a:prstGeom>
          <a:noFill/>
        </p:spPr>
        <p:txBody>
          <a:bodyPr wrap="none" rtlCol="0">
            <a:spAutoFit/>
          </a:bodyPr>
          <a:lstStyle/>
          <a:p>
            <a:fld id="{5D663D93-F62C-1044-9997-E69A8BFD6D25}" type="slidenum">
              <a:rPr lang="en-US" sz="1200" b="0" i="0" smtClean="0">
                <a:solidFill>
                  <a:srgbClr val="C0C2BF"/>
                </a:solidFill>
                <a:latin typeface="F37 Ginger Pro" pitchFamily="2" charset="0"/>
              </a:rPr>
              <a:t>‹#›</a:t>
            </a:fld>
            <a:endParaRPr lang="en-US" sz="1200" b="0" i="0" dirty="0">
              <a:solidFill>
                <a:srgbClr val="C0C2BF"/>
              </a:solidFill>
              <a:latin typeface="F37 Ginger Pro" pitchFamily="2" charset="0"/>
            </a:endParaRPr>
          </a:p>
        </p:txBody>
      </p:sp>
      <p:pic>
        <p:nvPicPr>
          <p:cNvPr id="13" name="Picture 12"/>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293298" y="6043613"/>
            <a:ext cx="2784777" cy="649953"/>
          </a:xfrm>
          <a:prstGeom prst="rect">
            <a:avLst/>
          </a:prstGeom>
        </p:spPr>
      </p:pic>
      <p:sp>
        <p:nvSpPr>
          <p:cNvPr id="9" name="Text Placeholder 9">
            <a:extLst>
              <a:ext uri="{FF2B5EF4-FFF2-40B4-BE49-F238E27FC236}">
                <a16:creationId xmlns:a16="http://schemas.microsoft.com/office/drawing/2014/main" id="{FAB7157B-E61A-574B-BAC1-0A91D9859EA9}"/>
              </a:ext>
            </a:extLst>
          </p:cNvPr>
          <p:cNvSpPr txBox="1">
            <a:spLocks/>
          </p:cNvSpPr>
          <p:nvPr userDrawn="1"/>
        </p:nvSpPr>
        <p:spPr>
          <a:xfrm>
            <a:off x="3317381" y="6308525"/>
            <a:ext cx="5557236" cy="202315"/>
          </a:xfrm>
          <a:prstGeom prst="rect">
            <a:avLst/>
          </a:prstGeom>
        </p:spPr>
        <p:txBody>
          <a:bodyPr/>
          <a:lstStyle>
            <a:lvl1pPr marL="228600" indent="-228600" algn="ctr" defTabSz="914400" rtl="0" eaLnBrk="1" latinLnBrk="0" hangingPunct="1">
              <a:lnSpc>
                <a:spcPct val="100000"/>
              </a:lnSpc>
              <a:spcBef>
                <a:spcPts val="1000"/>
              </a:spcBef>
              <a:buFont typeface="Arial" panose="020B0604020202020204" pitchFamily="34" charset="0"/>
              <a:buNone/>
              <a:defRPr sz="900" b="0" i="0" kern="1200">
                <a:solidFill>
                  <a:schemeClr val="bg1">
                    <a:lumMod val="85000"/>
                  </a:schemeClr>
                </a:solidFill>
                <a:latin typeface="F37 Ginger Pro" pitchFamily="2" charset="0"/>
                <a:ea typeface="+mn-ea"/>
                <a:cs typeface="+mn-cs"/>
              </a:defRPr>
            </a:lvl1pPr>
            <a:lvl2pPr marL="685800" indent="-228600" algn="l" defTabSz="914400" rtl="0" eaLnBrk="1" latinLnBrk="0" hangingPunct="1">
              <a:lnSpc>
                <a:spcPct val="100000"/>
              </a:lnSpc>
              <a:spcBef>
                <a:spcPts val="500"/>
              </a:spcBef>
              <a:buFont typeface="Arial" panose="020B0604020202020204" pitchFamily="34" charset="0"/>
              <a:buChar char="•"/>
              <a:defRPr sz="2400" kern="1200">
                <a:solidFill>
                  <a:srgbClr val="434343"/>
                </a:solidFill>
                <a:latin typeface="F37 Ginger Pro" pitchFamily="2" charset="0"/>
                <a:ea typeface="+mn-ea"/>
                <a:cs typeface="+mn-cs"/>
              </a:defRPr>
            </a:lvl2pPr>
            <a:lvl3pPr marL="1143000" indent="-228600" algn="l" defTabSz="914400" rtl="0" eaLnBrk="1" latinLnBrk="0" hangingPunct="1">
              <a:lnSpc>
                <a:spcPct val="100000"/>
              </a:lnSpc>
              <a:spcBef>
                <a:spcPts val="500"/>
              </a:spcBef>
              <a:buFont typeface="Arial" panose="020B0604020202020204" pitchFamily="34" charset="0"/>
              <a:buChar char="•"/>
              <a:defRPr sz="2000" kern="1200">
                <a:solidFill>
                  <a:srgbClr val="434343"/>
                </a:solidFill>
                <a:latin typeface="F37 Ginger Pro" pitchFamily="2" charset="0"/>
                <a:ea typeface="+mn-ea"/>
                <a:cs typeface="+mn-cs"/>
              </a:defRPr>
            </a:lvl3pPr>
            <a:lvl4pPr marL="1600200" indent="-228600" algn="l" defTabSz="914400" rtl="0" eaLnBrk="1" latinLnBrk="0" hangingPunct="1">
              <a:lnSpc>
                <a:spcPct val="100000"/>
              </a:lnSpc>
              <a:spcBef>
                <a:spcPts val="500"/>
              </a:spcBef>
              <a:buFont typeface="Arial" panose="020B0604020202020204" pitchFamily="34" charset="0"/>
              <a:buChar char="•"/>
              <a:defRPr sz="1800" kern="1200">
                <a:solidFill>
                  <a:srgbClr val="434343"/>
                </a:solidFill>
                <a:latin typeface="F37 Ginger Pro" pitchFamily="2" charset="0"/>
                <a:ea typeface="+mn-ea"/>
                <a:cs typeface="+mn-cs"/>
              </a:defRPr>
            </a:lvl4pPr>
            <a:lvl5pPr marL="2057400" indent="-228600" algn="l" defTabSz="914400" rtl="0" eaLnBrk="1" latinLnBrk="0" hangingPunct="1">
              <a:lnSpc>
                <a:spcPct val="100000"/>
              </a:lnSpc>
              <a:spcBef>
                <a:spcPts val="500"/>
              </a:spcBef>
              <a:buFont typeface="Arial" panose="020B0604020202020204" pitchFamily="34" charset="0"/>
              <a:buChar char="•"/>
              <a:defRPr sz="1800" kern="1200">
                <a:solidFill>
                  <a:srgbClr val="434343"/>
                </a:solidFill>
                <a:latin typeface="F37 Ginger Pro"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CA" sz="800" dirty="0"/>
              <a:t>UNRESTRICTED /</a:t>
            </a:r>
            <a:r>
              <a:rPr lang="en-CA" sz="800" baseline="0" dirty="0"/>
              <a:t> ILLIMITE</a:t>
            </a:r>
            <a:endParaRPr lang="en-CA" sz="800" dirty="0"/>
          </a:p>
        </p:txBody>
      </p:sp>
    </p:spTree>
    <p:extLst>
      <p:ext uri="{BB962C8B-B14F-4D97-AF65-F5344CB8AC3E}">
        <p14:creationId xmlns:p14="http://schemas.microsoft.com/office/powerpoint/2010/main" val="184670073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Title Placeholder 6">
            <a:extLst>
              <a:ext uri="{FF2B5EF4-FFF2-40B4-BE49-F238E27FC236}">
                <a16:creationId xmlns:a16="http://schemas.microsoft.com/office/drawing/2014/main" id="{4446C1A7-7259-C94E-AAD6-8C8812FCFED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8" name="Text Placeholder 7">
            <a:extLst>
              <a:ext uri="{FF2B5EF4-FFF2-40B4-BE49-F238E27FC236}">
                <a16:creationId xmlns:a16="http://schemas.microsoft.com/office/drawing/2014/main" id="{B44BD560-5584-5542-8F02-B2D7A091119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545391500"/>
      </p:ext>
    </p:extLst>
  </p:cSld>
  <p:clrMap bg1="lt1" tx1="dk1" bg2="lt2" tx2="dk2" accent1="accent1" accent2="accent2" accent3="accent3" accent4="accent4" accent5="accent5" accent6="accent6" hlink="hlink" folHlink="folHlink"/>
  <p:sldLayoutIdLst>
    <p:sldLayoutId id="2147483677" r:id="rId1"/>
    <p:sldLayoutId id="2147483660" r:id="rId2"/>
    <p:sldLayoutId id="2147483663" r:id="rId3"/>
    <p:sldLayoutId id="2147483664" r:id="rId4"/>
    <p:sldLayoutId id="2147483672" r:id="rId5"/>
    <p:sldLayoutId id="2147483666" r:id="rId6"/>
    <p:sldLayoutId id="2147483676" r:id="rId7"/>
    <p:sldLayoutId id="2147483665" r:id="rId8"/>
    <p:sldLayoutId id="2147483679" r:id="rId9"/>
    <p:sldLayoutId id="2147483670" r:id="rId10"/>
    <p:sldLayoutId id="2147483673" r:id="rId11"/>
    <p:sldLayoutId id="2147483671" r:id="rId12"/>
    <p:sldLayoutId id="2147483649" r:id="rId13"/>
    <p:sldLayoutId id="2147483661" r:id="rId14"/>
    <p:sldLayoutId id="2147483667" r:id="rId15"/>
    <p:sldLayoutId id="2147483669" r:id="rId16"/>
    <p:sldLayoutId id="2147483674" r:id="rId17"/>
    <p:sldLayoutId id="2147483675" r:id="rId18"/>
    <p:sldLayoutId id="2147483662" r:id="rId19"/>
  </p:sldLayoutIdLst>
  <p:hf hdr="0" ftr="0" dt="0"/>
  <p:txStyles>
    <p:titleStyle>
      <a:lvl1pPr algn="l" defTabSz="914400" rtl="0" eaLnBrk="1" latinLnBrk="0" hangingPunct="1">
        <a:lnSpc>
          <a:spcPct val="90000"/>
        </a:lnSpc>
        <a:spcBef>
          <a:spcPct val="0"/>
        </a:spcBef>
        <a:buNone/>
        <a:defRPr sz="2800" kern="1200">
          <a:solidFill>
            <a:srgbClr val="2F84E4"/>
          </a:solidFill>
          <a:latin typeface="F37 Ginger Pro" pitchFamily="2" charset="0"/>
          <a:ea typeface="+mj-ea"/>
          <a:cs typeface="+mj-cs"/>
        </a:defRPr>
      </a:lvl1pPr>
    </p:titleStyle>
    <p:body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rgbClr val="434343"/>
          </a:solidFill>
          <a:latin typeface="F37 Ginger Pro" pitchFamily="2" charset="0"/>
          <a:ea typeface="+mn-ea"/>
          <a:cs typeface="+mn-cs"/>
        </a:defRPr>
      </a:lvl1pPr>
      <a:lvl2pPr marL="685800" indent="-228600" algn="l" defTabSz="914400" rtl="0" eaLnBrk="1" latinLnBrk="0" hangingPunct="1">
        <a:lnSpc>
          <a:spcPct val="100000"/>
        </a:lnSpc>
        <a:spcBef>
          <a:spcPts val="500"/>
        </a:spcBef>
        <a:buFont typeface="Arial" panose="020B0604020202020204" pitchFamily="34" charset="0"/>
        <a:buChar char="•"/>
        <a:defRPr sz="2400" kern="1200">
          <a:solidFill>
            <a:srgbClr val="434343"/>
          </a:solidFill>
          <a:latin typeface="F37 Ginger Pro" pitchFamily="2" charset="0"/>
          <a:ea typeface="+mn-ea"/>
          <a:cs typeface="+mn-cs"/>
        </a:defRPr>
      </a:lvl2pPr>
      <a:lvl3pPr marL="1143000" indent="-228600" algn="l" defTabSz="914400" rtl="0" eaLnBrk="1" latinLnBrk="0" hangingPunct="1">
        <a:lnSpc>
          <a:spcPct val="100000"/>
        </a:lnSpc>
        <a:spcBef>
          <a:spcPts val="500"/>
        </a:spcBef>
        <a:buFont typeface="Arial" panose="020B0604020202020204" pitchFamily="34" charset="0"/>
        <a:buChar char="•"/>
        <a:defRPr sz="2000" kern="1200">
          <a:solidFill>
            <a:srgbClr val="434343"/>
          </a:solidFill>
          <a:latin typeface="F37 Ginger Pro" pitchFamily="2" charset="0"/>
          <a:ea typeface="+mn-ea"/>
          <a:cs typeface="+mn-cs"/>
        </a:defRPr>
      </a:lvl3pPr>
      <a:lvl4pPr marL="1600200" indent="-228600" algn="l" defTabSz="914400" rtl="0" eaLnBrk="1" latinLnBrk="0" hangingPunct="1">
        <a:lnSpc>
          <a:spcPct val="100000"/>
        </a:lnSpc>
        <a:spcBef>
          <a:spcPts val="500"/>
        </a:spcBef>
        <a:buFont typeface="Arial" panose="020B0604020202020204" pitchFamily="34" charset="0"/>
        <a:buChar char="•"/>
        <a:defRPr sz="1800" kern="1200">
          <a:solidFill>
            <a:srgbClr val="434343"/>
          </a:solidFill>
          <a:latin typeface="F37 Ginger Pro" pitchFamily="2" charset="0"/>
          <a:ea typeface="+mn-ea"/>
          <a:cs typeface="+mn-cs"/>
        </a:defRPr>
      </a:lvl4pPr>
      <a:lvl5pPr marL="2057400" indent="-228600" algn="l" defTabSz="914400" rtl="0" eaLnBrk="1" latinLnBrk="0" hangingPunct="1">
        <a:lnSpc>
          <a:spcPct val="100000"/>
        </a:lnSpc>
        <a:spcBef>
          <a:spcPts val="500"/>
        </a:spcBef>
        <a:buFont typeface="Arial" panose="020B0604020202020204" pitchFamily="34" charset="0"/>
        <a:buChar char="•"/>
        <a:defRPr sz="1800" kern="1200">
          <a:solidFill>
            <a:srgbClr val="434343"/>
          </a:solidFill>
          <a:latin typeface="F37 Ginger Pro"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18.png"/><Relationship Id="rId4" Type="http://schemas.openxmlformats.org/officeDocument/2006/relationships/image" Target="../media/image17.png"/></Relationships>
</file>

<file path=ppt/slides/_rels/slide1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35.emf"/></Relationships>
</file>

<file path=ppt/slides/_rels/slide12.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37.png"/></Relationships>
</file>

<file path=ppt/slides/_rels/slide13.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39.png"/></Relationships>
</file>

<file path=ppt/slides/_rels/slide14.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41.png"/></Relationships>
</file>

<file path=ppt/slides/_rels/slide15.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44.png"/><Relationship Id="rId7" Type="http://schemas.openxmlformats.org/officeDocument/2006/relationships/image" Target="../media/image45.png"/><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440.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hyperlink" Target="https://maccs.sandia.gov/docs/MACCS_factsheets/MACCS%20Theory%20Manual%20Final_SAND2021-11535_Jan.pdf" TargetMode="External"/><Relationship Id="rId2" Type="http://schemas.openxmlformats.org/officeDocument/2006/relationships/notesSlide" Target="../notesSlides/notesSlide19.xml"/><Relationship Id="rId1" Type="http://schemas.openxmlformats.org/officeDocument/2006/relationships/slideLayout" Target="../slideLayouts/slideLayout2.xml"/><Relationship Id="rId5" Type="http://schemas.openxmlformats.org/officeDocument/2006/relationships/hyperlink" Target="https://doi.org/10.1016/j.jhazmat.2015.11.014" TargetMode="External"/><Relationship Id="rId4" Type="http://schemas.openxmlformats.org/officeDocument/2006/relationships/hyperlink" Target="https://doi.org/10.1007/s41207-023-00354-6"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xml"/><Relationship Id="rId1" Type="http://schemas.openxmlformats.org/officeDocument/2006/relationships/slideLayout" Target="../slideLayouts/slideLayout19.xml"/><Relationship Id="rId4" Type="http://schemas.openxmlformats.org/officeDocument/2006/relationships/image" Target="../media/image20.png"/></Relationships>
</file>

<file path=ppt/slides/_rels/slide20.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20.xml"/><Relationship Id="rId1" Type="http://schemas.openxmlformats.org/officeDocument/2006/relationships/slideLayout" Target="../slideLayouts/slideLayout14.xml"/><Relationship Id="rId5" Type="http://schemas.openxmlformats.org/officeDocument/2006/relationships/hyperlink" Target="mailto:Sreeyuth.John@cnl.ca" TargetMode="External"/><Relationship Id="rId4" Type="http://schemas.openxmlformats.org/officeDocument/2006/relationships/hyperlink" Target="mailto:Aneesh.John@cnl.ca"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xml"/><Relationship Id="rId1" Type="http://schemas.openxmlformats.org/officeDocument/2006/relationships/slideLayout" Target="../slideLayouts/slideLayout19.xml"/></Relationships>
</file>

<file path=ppt/slides/_rels/slide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23.jpeg"/><Relationship Id="rId5" Type="http://schemas.openxmlformats.org/officeDocument/2006/relationships/image" Target="../media/image2.png"/><Relationship Id="rId4" Type="http://schemas.openxmlformats.org/officeDocument/2006/relationships/image" Target="../media/image10.png"/></Relationships>
</file>

<file path=ppt/slides/_rels/slide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26.png"/><Relationship Id="rId4" Type="http://schemas.openxmlformats.org/officeDocument/2006/relationships/image" Target="../media/image25.png"/></Relationships>
</file>

<file path=ppt/slides/_rels/slide7.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image" Target="../media/image28.png"/><Relationship Id="rId7" Type="http://schemas.openxmlformats.org/officeDocument/2006/relationships/image" Target="../media/image32.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png"/></Relationships>
</file>

<file path=ppt/slides/_rels/slide9.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500.png"/><Relationship Id="rId4" Type="http://schemas.openxmlformats.org/officeDocument/2006/relationships/image" Target="../media/image49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88B56F12-0EAE-A742-AF37-260BAF0877EE}"/>
              </a:ext>
            </a:extLst>
          </p:cNvPr>
          <p:cNvSpPr txBox="1"/>
          <p:nvPr/>
        </p:nvSpPr>
        <p:spPr>
          <a:xfrm>
            <a:off x="804555" y="1757016"/>
            <a:ext cx="6045424" cy="1172629"/>
          </a:xfrm>
          <a:prstGeom prst="rect">
            <a:avLst/>
          </a:prstGeom>
          <a:noFill/>
        </p:spPr>
        <p:txBody>
          <a:bodyPr wrap="square" rtlCol="0">
            <a:spAutoFit/>
          </a:bodyPr>
          <a:lstStyle/>
          <a:p>
            <a:pPr>
              <a:lnSpc>
                <a:spcPct val="90000"/>
              </a:lnSpc>
              <a:spcBef>
                <a:spcPct val="0"/>
              </a:spcBef>
            </a:pPr>
            <a:r>
              <a:rPr lang="en-CA" sz="2600" dirty="0">
                <a:solidFill>
                  <a:srgbClr val="2F84E4"/>
                </a:solidFill>
                <a:latin typeface="F37 Ginger Pro" pitchFamily="2" charset="0"/>
                <a:ea typeface="+mj-ea"/>
                <a:cs typeface="+mj-cs"/>
              </a:rPr>
              <a:t>Tritium Dispersion and Exposure in the Near-field during a Nuclear Facility Demolition</a:t>
            </a:r>
            <a:endParaRPr lang="en-US" sz="2600" dirty="0">
              <a:solidFill>
                <a:srgbClr val="2F84E4"/>
              </a:solidFill>
              <a:latin typeface="F37 Ginger Pro" pitchFamily="2" charset="0"/>
              <a:ea typeface="+mj-ea"/>
              <a:cs typeface="+mj-cs"/>
            </a:endParaRPr>
          </a:p>
        </p:txBody>
      </p:sp>
      <p:sp>
        <p:nvSpPr>
          <p:cNvPr id="3" name="TextBox 2">
            <a:extLst>
              <a:ext uri="{FF2B5EF4-FFF2-40B4-BE49-F238E27FC236}">
                <a16:creationId xmlns:a16="http://schemas.microsoft.com/office/drawing/2014/main" id="{2EC33FD0-5523-524A-941C-2A3F07ABED2A}"/>
              </a:ext>
            </a:extLst>
          </p:cNvPr>
          <p:cNvSpPr txBox="1"/>
          <p:nvPr/>
        </p:nvSpPr>
        <p:spPr>
          <a:xfrm>
            <a:off x="804554" y="4181043"/>
            <a:ext cx="5836878" cy="400110"/>
          </a:xfrm>
          <a:prstGeom prst="rect">
            <a:avLst/>
          </a:prstGeom>
          <a:noFill/>
        </p:spPr>
        <p:txBody>
          <a:bodyPr wrap="square" rtlCol="0">
            <a:spAutoFit/>
          </a:bodyPr>
          <a:lstStyle/>
          <a:p>
            <a:r>
              <a:rPr lang="en-CA" sz="2000" dirty="0">
                <a:solidFill>
                  <a:srgbClr val="434343"/>
                </a:solidFill>
                <a:latin typeface="F37 Ginger Pro" pitchFamily="2" charset="0"/>
                <a:ea typeface="Verdana" panose="020B0604030504040204" pitchFamily="34" charset="0"/>
                <a:cs typeface="Verdana" panose="020B0604030504040204" pitchFamily="34" charset="0"/>
              </a:rPr>
              <a:t>Aneesh John &amp; Sreeyuth Lal</a:t>
            </a:r>
            <a:endParaRPr lang="en-US" sz="2000" dirty="0">
              <a:solidFill>
                <a:srgbClr val="434343"/>
              </a:solidFill>
              <a:latin typeface="F37 Ginger Pro" pitchFamily="2" charset="0"/>
              <a:ea typeface="Verdana" panose="020B0604030504040204" pitchFamily="34" charset="0"/>
              <a:cs typeface="Verdana" panose="020B0604030504040204" pitchFamily="34" charset="0"/>
            </a:endParaRPr>
          </a:p>
        </p:txBody>
      </p:sp>
      <p:sp>
        <p:nvSpPr>
          <p:cNvPr id="4" name="TextBox 3">
            <a:extLst>
              <a:ext uri="{FF2B5EF4-FFF2-40B4-BE49-F238E27FC236}">
                <a16:creationId xmlns:a16="http://schemas.microsoft.com/office/drawing/2014/main" id="{09F3380F-EAE4-1C48-AFA7-CA82BF51F637}"/>
              </a:ext>
            </a:extLst>
          </p:cNvPr>
          <p:cNvSpPr txBox="1"/>
          <p:nvPr/>
        </p:nvSpPr>
        <p:spPr>
          <a:xfrm>
            <a:off x="845672" y="5142885"/>
            <a:ext cx="3094948" cy="307777"/>
          </a:xfrm>
          <a:prstGeom prst="rect">
            <a:avLst/>
          </a:prstGeom>
          <a:noFill/>
        </p:spPr>
        <p:txBody>
          <a:bodyPr wrap="square" rtlCol="0">
            <a:spAutoFit/>
          </a:bodyPr>
          <a:lstStyle/>
          <a:p>
            <a:r>
              <a:rPr lang="en-CA" sz="1400" dirty="0">
                <a:solidFill>
                  <a:srgbClr val="434343"/>
                </a:solidFill>
                <a:ea typeface="Verdana" panose="020B0604030504040204" pitchFamily="34" charset="0"/>
                <a:cs typeface="Verdana" panose="020B0604030504040204" pitchFamily="34" charset="0"/>
              </a:rPr>
              <a:t>September 2023</a:t>
            </a:r>
            <a:endParaRPr lang="en-US" sz="1400" dirty="0">
              <a:solidFill>
                <a:srgbClr val="434343"/>
              </a:solidFill>
              <a:ea typeface="Verdana" panose="020B0604030504040204" pitchFamily="34" charset="0"/>
              <a:cs typeface="Verdana" panose="020B0604030504040204" pitchFamily="34" charset="0"/>
            </a:endParaRPr>
          </a:p>
        </p:txBody>
      </p:sp>
      <p:pic>
        <p:nvPicPr>
          <p:cNvPr id="8" name="Picture 7"/>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38210" y="806902"/>
            <a:ext cx="4070840" cy="950114"/>
          </a:xfrm>
          <a:prstGeom prst="rect">
            <a:avLst/>
          </a:prstGeom>
        </p:spPr>
      </p:pic>
      <p:sp>
        <p:nvSpPr>
          <p:cNvPr id="6" name="Rectangle 5"/>
          <p:cNvSpPr/>
          <p:nvPr/>
        </p:nvSpPr>
        <p:spPr>
          <a:xfrm>
            <a:off x="804555" y="3068091"/>
            <a:ext cx="6045424" cy="707886"/>
          </a:xfrm>
          <a:prstGeom prst="rect">
            <a:avLst/>
          </a:prstGeom>
        </p:spPr>
        <p:txBody>
          <a:bodyPr wrap="square">
            <a:spAutoFit/>
          </a:bodyPr>
          <a:lstStyle/>
          <a:p>
            <a:r>
              <a:rPr lang="en-CA" sz="2000" dirty="0">
                <a:solidFill>
                  <a:srgbClr val="434343"/>
                </a:solidFill>
                <a:latin typeface="F37 Ginger Pro" panose="020B0604020202020204" charset="0"/>
              </a:rPr>
              <a:t>2023 International MACCS User Group (IMUG) Meeting and User Workshop</a:t>
            </a:r>
            <a:endParaRPr lang="en-CA" sz="2000" dirty="0"/>
          </a:p>
        </p:txBody>
      </p:sp>
      <p:pic>
        <p:nvPicPr>
          <p:cNvPr id="10" name="Picture 9"/>
          <p:cNvPicPr>
            <a:picLocks noChangeAspect="1"/>
          </p:cNvPicPr>
          <p:nvPr/>
        </p:nvPicPr>
        <p:blipFill rotWithShape="1">
          <a:blip r:embed="rId4">
            <a:extLst>
              <a:ext uri="{28A0092B-C50C-407E-A947-70E740481C1C}">
                <a14:useLocalDpi xmlns:a14="http://schemas.microsoft.com/office/drawing/2010/main" val="0"/>
              </a:ext>
            </a:extLst>
          </a:blip>
          <a:srcRect l="42514" t="53272" r="15129" b="1857"/>
          <a:stretch/>
        </p:blipFill>
        <p:spPr>
          <a:xfrm>
            <a:off x="7076437" y="560802"/>
            <a:ext cx="4897354" cy="2640943"/>
          </a:xfrm>
          <a:prstGeom prst="rect">
            <a:avLst/>
          </a:prstGeom>
        </p:spPr>
      </p:pic>
      <p:pic>
        <p:nvPicPr>
          <p:cNvPr id="11" name="Picture 1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076437" y="3653836"/>
            <a:ext cx="4888584" cy="2470185"/>
          </a:xfrm>
          <a:prstGeom prst="rect">
            <a:avLst/>
          </a:prstGeom>
        </p:spPr>
      </p:pic>
    </p:spTree>
    <p:extLst>
      <p:ext uri="{BB962C8B-B14F-4D97-AF65-F5344CB8AC3E}">
        <p14:creationId xmlns:p14="http://schemas.microsoft.com/office/powerpoint/2010/main" val="192914218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486B2459-32AD-6249-8464-4B960BCB7AB0}"/>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t="-191"/>
          <a:stretch/>
        </p:blipFill>
        <p:spPr>
          <a:xfrm>
            <a:off x="1" y="0"/>
            <a:ext cx="12191999" cy="6858000"/>
          </a:xfrm>
          <a:prstGeom prst="rect">
            <a:avLst/>
          </a:prstGeom>
        </p:spPr>
      </p:pic>
      <p:sp>
        <p:nvSpPr>
          <p:cNvPr id="4" name="Title 1">
            <a:extLst>
              <a:ext uri="{FF2B5EF4-FFF2-40B4-BE49-F238E27FC236}">
                <a16:creationId xmlns:a16="http://schemas.microsoft.com/office/drawing/2014/main" id="{5C1173FC-1EA7-8341-A74F-23C96A2BC495}"/>
              </a:ext>
            </a:extLst>
          </p:cNvPr>
          <p:cNvSpPr txBox="1">
            <a:spLocks/>
          </p:cNvSpPr>
          <p:nvPr/>
        </p:nvSpPr>
        <p:spPr>
          <a:xfrm>
            <a:off x="2702683" y="3300989"/>
            <a:ext cx="7012817" cy="543153"/>
          </a:xfrm>
          <a:prstGeom prst="rect">
            <a:avLst/>
          </a:prstGeom>
        </p:spPr>
        <p:txBody>
          <a:bodyPr/>
          <a:lstStyle>
            <a:lvl1pPr algn="l" defTabSz="914400" rtl="0" eaLnBrk="1" latinLnBrk="0" hangingPunct="1">
              <a:lnSpc>
                <a:spcPct val="90000"/>
              </a:lnSpc>
              <a:spcBef>
                <a:spcPct val="0"/>
              </a:spcBef>
              <a:buNone/>
              <a:defRPr sz="2800" kern="1200">
                <a:solidFill>
                  <a:srgbClr val="2F84E4"/>
                </a:solidFill>
                <a:latin typeface="Calibri" panose="020B0604030500040204" pitchFamily="34" charset="0"/>
                <a:ea typeface="+mj-ea"/>
                <a:cs typeface="+mj-cs"/>
              </a:defRPr>
            </a:lvl1pPr>
          </a:lstStyle>
          <a:p>
            <a:pPr algn="ctr"/>
            <a:r>
              <a:rPr lang="en-US" sz="3400" dirty="0">
                <a:solidFill>
                  <a:schemeClr val="bg1"/>
                </a:solidFill>
                <a:latin typeface="F37 Ginger Pro" pitchFamily="2" charset="0"/>
              </a:rPr>
              <a:t>Tritium dispersion (ongoing work)</a:t>
            </a:r>
          </a:p>
        </p:txBody>
      </p:sp>
    </p:spTree>
    <p:extLst>
      <p:ext uri="{BB962C8B-B14F-4D97-AF65-F5344CB8AC3E}">
        <p14:creationId xmlns:p14="http://schemas.microsoft.com/office/powerpoint/2010/main" val="339532209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7749C0-E15C-C245-8519-C6A329B52D27}"/>
              </a:ext>
            </a:extLst>
          </p:cNvPr>
          <p:cNvSpPr>
            <a:spLocks noGrp="1"/>
          </p:cNvSpPr>
          <p:nvPr>
            <p:ph type="title"/>
          </p:nvPr>
        </p:nvSpPr>
        <p:spPr>
          <a:xfrm>
            <a:off x="499799" y="330152"/>
            <a:ext cx="11014589" cy="643059"/>
          </a:xfrm>
        </p:spPr>
        <p:txBody>
          <a:bodyPr>
            <a:normAutofit/>
          </a:bodyPr>
          <a:lstStyle/>
          <a:p>
            <a:r>
              <a:rPr lang="en-CA" dirty="0"/>
              <a:t>Computational Setup</a:t>
            </a:r>
            <a:endParaRPr lang="en-US" dirty="0"/>
          </a:p>
        </p:txBody>
      </p:sp>
      <p:sp>
        <p:nvSpPr>
          <p:cNvPr id="14" name="Text Placeholder 2">
            <a:extLst>
              <a:ext uri="{FF2B5EF4-FFF2-40B4-BE49-F238E27FC236}">
                <a16:creationId xmlns:a16="http://schemas.microsoft.com/office/drawing/2014/main" id="{88DB70F5-608F-7344-809C-1C024D5F893F}"/>
              </a:ext>
            </a:extLst>
          </p:cNvPr>
          <p:cNvSpPr>
            <a:spLocks noGrp="1"/>
          </p:cNvSpPr>
          <p:nvPr>
            <p:ph type="body" sz="quarter" idx="4294967295"/>
          </p:nvPr>
        </p:nvSpPr>
        <p:spPr>
          <a:xfrm>
            <a:off x="569013" y="1105833"/>
            <a:ext cx="5184087" cy="1749405"/>
          </a:xfrm>
          <a:prstGeom prst="rect">
            <a:avLst/>
          </a:prstGeom>
        </p:spPr>
        <p:txBody>
          <a:bodyPr>
            <a:noAutofit/>
          </a:bodyPr>
          <a:lstStyle/>
          <a:p>
            <a:r>
              <a:rPr lang="en-CA" sz="1800" dirty="0">
                <a:latin typeface="+mn-lt"/>
              </a:rPr>
              <a:t>CNL site geometry and terrain from aerial scans</a:t>
            </a:r>
          </a:p>
          <a:p>
            <a:r>
              <a:rPr lang="en-CA" sz="1800" dirty="0">
                <a:latin typeface="+mn-lt"/>
              </a:rPr>
              <a:t>Source building surrounded by occupied buildings in the near vicinity</a:t>
            </a:r>
          </a:p>
          <a:p>
            <a:r>
              <a:rPr lang="en-CA" sz="1800" dirty="0">
                <a:latin typeface="+mn-lt"/>
              </a:rPr>
              <a:t>Lateral extents of domain according to </a:t>
            </a:r>
            <a:r>
              <a:rPr lang="en-CA" sz="1800" dirty="0" err="1">
                <a:latin typeface="+mn-lt"/>
              </a:rPr>
              <a:t>Blocken</a:t>
            </a:r>
            <a:r>
              <a:rPr lang="en-CA" sz="1800" dirty="0">
                <a:latin typeface="+mn-lt"/>
              </a:rPr>
              <a:t> [4]</a:t>
            </a:r>
          </a:p>
          <a:p>
            <a:pPr marL="0" indent="0">
              <a:buNone/>
            </a:pPr>
            <a:endParaRPr lang="en-CA" sz="1800" dirty="0">
              <a:latin typeface="+mn-lt"/>
            </a:endParaRPr>
          </a:p>
          <a:p>
            <a:pPr marL="0" indent="0">
              <a:buNone/>
            </a:pPr>
            <a:endParaRPr lang="en-CA" sz="1800" dirty="0">
              <a:latin typeface="+mn-lt"/>
            </a:endParaRPr>
          </a:p>
          <a:p>
            <a:pPr marL="0" indent="0">
              <a:buNone/>
            </a:pPr>
            <a:endParaRPr lang="en-CA" sz="1800" dirty="0">
              <a:latin typeface="+mn-lt"/>
            </a:endParaRP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13922" y="1470653"/>
            <a:ext cx="4808847" cy="2429894"/>
          </a:xfrm>
          <a:prstGeom prst="rect">
            <a:avLst/>
          </a:prstGeom>
        </p:spPr>
      </p:pic>
      <p:sp>
        <p:nvSpPr>
          <p:cNvPr id="11" name="TextBox 10"/>
          <p:cNvSpPr txBox="1"/>
          <p:nvPr/>
        </p:nvSpPr>
        <p:spPr>
          <a:xfrm flipH="1">
            <a:off x="7038975" y="995220"/>
            <a:ext cx="3617099" cy="338554"/>
          </a:xfrm>
          <a:prstGeom prst="rect">
            <a:avLst/>
          </a:prstGeom>
        </p:spPr>
        <p:txBody>
          <a:bodyPr wrap="square" rtlCol="0">
            <a:spAutoFit/>
          </a:bodyPr>
          <a:lstStyle/>
          <a:p>
            <a:pPr marL="0" indent="0" algn="l">
              <a:lnSpc>
                <a:spcPct val="100000"/>
              </a:lnSpc>
              <a:buNone/>
            </a:pPr>
            <a:r>
              <a:rPr lang="en-CA" sz="1600" b="1" dirty="0">
                <a:solidFill>
                  <a:srgbClr val="434343"/>
                </a:solidFill>
                <a:latin typeface="F37 Ginger Pro" pitchFamily="2" charset="0"/>
              </a:rPr>
              <a:t>CFD model of buildings and terrain</a:t>
            </a:r>
          </a:p>
        </p:txBody>
      </p:sp>
      <p:pic>
        <p:nvPicPr>
          <p:cNvPr id="3" name="Picture 2">
            <a:extLst>
              <a:ext uri="{FF2B5EF4-FFF2-40B4-BE49-F238E27FC236}">
                <a16:creationId xmlns:a16="http://schemas.microsoft.com/office/drawing/2014/main" id="{968F74B3-6D24-271B-2F1F-3FD6705E58FD}"/>
              </a:ext>
            </a:extLst>
          </p:cNvPr>
          <p:cNvPicPr>
            <a:picLocks noChangeAspect="1"/>
          </p:cNvPicPr>
          <p:nvPr/>
        </p:nvPicPr>
        <p:blipFill>
          <a:blip r:embed="rId4"/>
          <a:stretch>
            <a:fillRect/>
          </a:stretch>
        </p:blipFill>
        <p:spPr>
          <a:xfrm>
            <a:off x="388038" y="2848469"/>
            <a:ext cx="6525884" cy="3200179"/>
          </a:xfrm>
          <a:prstGeom prst="rect">
            <a:avLst/>
          </a:prstGeom>
        </p:spPr>
      </p:pic>
      <p:sp>
        <p:nvSpPr>
          <p:cNvPr id="7" name="TextBox 6"/>
          <p:cNvSpPr txBox="1"/>
          <p:nvPr/>
        </p:nvSpPr>
        <p:spPr>
          <a:xfrm flipH="1">
            <a:off x="4555385" y="5267466"/>
            <a:ext cx="1409986" cy="338554"/>
          </a:xfrm>
          <a:prstGeom prst="rect">
            <a:avLst/>
          </a:prstGeom>
        </p:spPr>
        <p:txBody>
          <a:bodyPr wrap="square" rtlCol="0">
            <a:spAutoFit/>
          </a:bodyPr>
          <a:lstStyle/>
          <a:p>
            <a:pPr marL="0" indent="0" algn="l">
              <a:lnSpc>
                <a:spcPct val="100000"/>
              </a:lnSpc>
              <a:buNone/>
            </a:pPr>
            <a:r>
              <a:rPr lang="en-CA" sz="1600" dirty="0" err="1">
                <a:solidFill>
                  <a:srgbClr val="434343"/>
                </a:solidFill>
                <a:latin typeface="F37 Ginger Pro" pitchFamily="2" charset="0"/>
              </a:rPr>
              <a:t>H</a:t>
            </a:r>
            <a:r>
              <a:rPr lang="en-CA" sz="1600" baseline="-25000" dirty="0" err="1">
                <a:solidFill>
                  <a:srgbClr val="434343"/>
                </a:solidFill>
                <a:latin typeface="F37 Ginger Pro" pitchFamily="2" charset="0"/>
              </a:rPr>
              <a:t>max</a:t>
            </a:r>
            <a:r>
              <a:rPr lang="en-CA" sz="1600" dirty="0">
                <a:solidFill>
                  <a:srgbClr val="434343"/>
                </a:solidFill>
                <a:latin typeface="F37 Ginger Pro" pitchFamily="2" charset="0"/>
              </a:rPr>
              <a:t> = 25 m </a:t>
            </a:r>
          </a:p>
        </p:txBody>
      </p:sp>
      <p:cxnSp>
        <p:nvCxnSpPr>
          <p:cNvPr id="5" name="Straight Arrow Connector 4">
            <a:extLst>
              <a:ext uri="{FF2B5EF4-FFF2-40B4-BE49-F238E27FC236}">
                <a16:creationId xmlns:a16="http://schemas.microsoft.com/office/drawing/2014/main" id="{831A4A37-5873-07DE-9FC9-FF0F11E3F2A3}"/>
              </a:ext>
            </a:extLst>
          </p:cNvPr>
          <p:cNvCxnSpPr>
            <a:cxnSpLocks/>
          </p:cNvCxnSpPr>
          <p:nvPr/>
        </p:nvCxnSpPr>
        <p:spPr>
          <a:xfrm flipH="1">
            <a:off x="2419350" y="3297866"/>
            <a:ext cx="571500" cy="1205362"/>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9A2AC8E0-AD37-1C90-F921-B496DE83740F}"/>
              </a:ext>
            </a:extLst>
          </p:cNvPr>
          <p:cNvSpPr txBox="1"/>
          <p:nvPr/>
        </p:nvSpPr>
        <p:spPr>
          <a:xfrm>
            <a:off x="2305051" y="3067033"/>
            <a:ext cx="1562100" cy="461665"/>
          </a:xfrm>
          <a:prstGeom prst="rect">
            <a:avLst/>
          </a:prstGeom>
          <a:noFill/>
        </p:spPr>
        <p:txBody>
          <a:bodyPr wrap="square" rtlCol="0">
            <a:spAutoFit/>
          </a:bodyPr>
          <a:lstStyle/>
          <a:p>
            <a:pPr algn="ctr"/>
            <a:r>
              <a:rPr lang="en-CA" sz="1200" b="1" dirty="0">
                <a:latin typeface="F37 Ginger Pro" panose="020B0604020202020204" charset="0"/>
                <a:ea typeface="Verdana" panose="020B0604030504040204" pitchFamily="34" charset="0"/>
                <a:cs typeface="Verdana" panose="020B0604030504040204" pitchFamily="34" charset="0"/>
              </a:rPr>
              <a:t>Source building</a:t>
            </a:r>
          </a:p>
          <a:p>
            <a:pPr algn="ctr"/>
            <a:r>
              <a:rPr lang="en-CA" sz="1200" b="1" dirty="0">
                <a:latin typeface="F37 Ginger Pro" panose="020B0604020202020204" charset="0"/>
                <a:ea typeface="Verdana" panose="020B0604030504040204" pitchFamily="34" charset="0"/>
                <a:cs typeface="Verdana" panose="020B0604030504040204" pitchFamily="34" charset="0"/>
              </a:rPr>
              <a:t> </a:t>
            </a:r>
          </a:p>
        </p:txBody>
      </p:sp>
      <p:cxnSp>
        <p:nvCxnSpPr>
          <p:cNvPr id="15" name="Straight Arrow Connector 14">
            <a:extLst>
              <a:ext uri="{FF2B5EF4-FFF2-40B4-BE49-F238E27FC236}">
                <a16:creationId xmlns:a16="http://schemas.microsoft.com/office/drawing/2014/main" id="{980CF575-C2C6-6927-E699-616AABF84B1D}"/>
              </a:ext>
            </a:extLst>
          </p:cNvPr>
          <p:cNvCxnSpPr>
            <a:cxnSpLocks/>
          </p:cNvCxnSpPr>
          <p:nvPr/>
        </p:nvCxnSpPr>
        <p:spPr>
          <a:xfrm flipH="1">
            <a:off x="9345692" y="1766280"/>
            <a:ext cx="1077553" cy="755006"/>
          </a:xfrm>
          <a:prstGeom prst="straightConnector1">
            <a:avLst/>
          </a:prstGeom>
          <a:ln w="28575">
            <a:solidFill>
              <a:srgbClr val="2E343C"/>
            </a:solidFill>
            <a:tailEnd type="triangle"/>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D959940E-F60C-60EC-4901-0267AC69D7EF}"/>
              </a:ext>
            </a:extLst>
          </p:cNvPr>
          <p:cNvSpPr txBox="1"/>
          <p:nvPr/>
        </p:nvSpPr>
        <p:spPr>
          <a:xfrm>
            <a:off x="10007016" y="1535448"/>
            <a:ext cx="1562100" cy="461665"/>
          </a:xfrm>
          <a:prstGeom prst="rect">
            <a:avLst/>
          </a:prstGeom>
          <a:noFill/>
        </p:spPr>
        <p:txBody>
          <a:bodyPr wrap="square" rtlCol="0">
            <a:spAutoFit/>
          </a:bodyPr>
          <a:lstStyle/>
          <a:p>
            <a:pPr algn="ctr"/>
            <a:r>
              <a:rPr lang="en-CA" sz="1200" b="1" dirty="0">
                <a:latin typeface="F37 Ginger Pro" panose="020B0604020202020204" charset="0"/>
                <a:ea typeface="Verdana" panose="020B0604030504040204" pitchFamily="34" charset="0"/>
                <a:cs typeface="Verdana" panose="020B0604030504040204" pitchFamily="34" charset="0"/>
              </a:rPr>
              <a:t>Source building</a:t>
            </a:r>
          </a:p>
          <a:p>
            <a:pPr algn="ctr"/>
            <a:r>
              <a:rPr lang="en-CA" sz="1200" b="1" dirty="0">
                <a:latin typeface="F37 Ginger Pro" panose="020B0604020202020204" charset="0"/>
                <a:ea typeface="Verdana" panose="020B0604030504040204" pitchFamily="34" charset="0"/>
                <a:cs typeface="Verdana" panose="020B0604030504040204" pitchFamily="34" charset="0"/>
              </a:rPr>
              <a:t> </a:t>
            </a:r>
          </a:p>
        </p:txBody>
      </p:sp>
      <p:sp>
        <p:nvSpPr>
          <p:cNvPr id="4" name="Text Placeholder 2">
            <a:extLst>
              <a:ext uri="{FF2B5EF4-FFF2-40B4-BE49-F238E27FC236}">
                <a16:creationId xmlns:a16="http://schemas.microsoft.com/office/drawing/2014/main" id="{443CD459-25F4-5435-0024-977F0435145D}"/>
              </a:ext>
            </a:extLst>
          </p:cNvPr>
          <p:cNvSpPr txBox="1">
            <a:spLocks/>
          </p:cNvSpPr>
          <p:nvPr/>
        </p:nvSpPr>
        <p:spPr>
          <a:xfrm>
            <a:off x="6996443" y="5000744"/>
            <a:ext cx="5184087" cy="1749405"/>
          </a:xfrm>
          <a:prstGeom prst="rect">
            <a:avLst/>
          </a:prstGeom>
        </p:spPr>
        <p:txBody>
          <a:bodyPr vert="horz" lIns="91440" tIns="45720" rIns="91440" bIns="45720" rtlCol="0">
            <a:noAutofit/>
          </a:bodyPr>
          <a:lst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rgbClr val="434343"/>
                </a:solidFill>
                <a:latin typeface="F37 Ginger Pro" pitchFamily="2" charset="0"/>
                <a:ea typeface="+mn-ea"/>
                <a:cs typeface="+mn-cs"/>
              </a:defRPr>
            </a:lvl1pPr>
            <a:lvl2pPr marL="685800" indent="-228600" algn="l" defTabSz="914400" rtl="0" eaLnBrk="1" latinLnBrk="0" hangingPunct="1">
              <a:lnSpc>
                <a:spcPct val="100000"/>
              </a:lnSpc>
              <a:spcBef>
                <a:spcPts val="500"/>
              </a:spcBef>
              <a:buFont typeface="Arial" panose="020B0604020202020204" pitchFamily="34" charset="0"/>
              <a:buChar char="•"/>
              <a:defRPr sz="2400" kern="1200">
                <a:solidFill>
                  <a:srgbClr val="434343"/>
                </a:solidFill>
                <a:latin typeface="F37 Ginger Pro" pitchFamily="2" charset="0"/>
                <a:ea typeface="+mn-ea"/>
                <a:cs typeface="+mn-cs"/>
              </a:defRPr>
            </a:lvl2pPr>
            <a:lvl3pPr marL="1143000" indent="-228600" algn="l" defTabSz="914400" rtl="0" eaLnBrk="1" latinLnBrk="0" hangingPunct="1">
              <a:lnSpc>
                <a:spcPct val="100000"/>
              </a:lnSpc>
              <a:spcBef>
                <a:spcPts val="500"/>
              </a:spcBef>
              <a:buFont typeface="Arial" panose="020B0604020202020204" pitchFamily="34" charset="0"/>
              <a:buChar char="•"/>
              <a:defRPr sz="2000" kern="1200">
                <a:solidFill>
                  <a:srgbClr val="434343"/>
                </a:solidFill>
                <a:latin typeface="F37 Ginger Pro" pitchFamily="2" charset="0"/>
                <a:ea typeface="+mn-ea"/>
                <a:cs typeface="+mn-cs"/>
              </a:defRPr>
            </a:lvl3pPr>
            <a:lvl4pPr marL="1600200" indent="-228600" algn="l" defTabSz="914400" rtl="0" eaLnBrk="1" latinLnBrk="0" hangingPunct="1">
              <a:lnSpc>
                <a:spcPct val="100000"/>
              </a:lnSpc>
              <a:spcBef>
                <a:spcPts val="500"/>
              </a:spcBef>
              <a:buFont typeface="Arial" panose="020B0604020202020204" pitchFamily="34" charset="0"/>
              <a:buChar char="•"/>
              <a:defRPr sz="1800" kern="1200">
                <a:solidFill>
                  <a:srgbClr val="434343"/>
                </a:solidFill>
                <a:latin typeface="F37 Ginger Pro" pitchFamily="2" charset="0"/>
                <a:ea typeface="+mn-ea"/>
                <a:cs typeface="+mn-cs"/>
              </a:defRPr>
            </a:lvl4pPr>
            <a:lvl5pPr marL="2057400" indent="-228600" algn="l" defTabSz="914400" rtl="0" eaLnBrk="1" latinLnBrk="0" hangingPunct="1">
              <a:lnSpc>
                <a:spcPct val="100000"/>
              </a:lnSpc>
              <a:spcBef>
                <a:spcPts val="500"/>
              </a:spcBef>
              <a:buFont typeface="Arial" panose="020B0604020202020204" pitchFamily="34" charset="0"/>
              <a:buChar char="•"/>
              <a:defRPr sz="1800" kern="1200">
                <a:solidFill>
                  <a:srgbClr val="434343"/>
                </a:solidFill>
                <a:latin typeface="F37 Ginger Pro"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CA" sz="1800" dirty="0">
                <a:latin typeface="+mn-lt"/>
              </a:rPr>
              <a:t>Steady RANS  using segregated form</a:t>
            </a:r>
          </a:p>
          <a:p>
            <a:r>
              <a:rPr lang="en-CA" sz="1800" dirty="0">
                <a:latin typeface="+mn-lt"/>
              </a:rPr>
              <a:t>Realizable k-</a:t>
            </a:r>
            <a:r>
              <a:rPr lang="en-CA" sz="1800" dirty="0">
                <a:latin typeface="Symbol" panose="05050102010706020507" pitchFamily="18" charset="2"/>
              </a:rPr>
              <a:t>e </a:t>
            </a:r>
            <a:r>
              <a:rPr lang="en-CA" sz="1800" dirty="0">
                <a:latin typeface="+mn-lt"/>
              </a:rPr>
              <a:t>two layer turbulence model </a:t>
            </a:r>
            <a:endParaRPr lang="en-CA" sz="1800" dirty="0">
              <a:latin typeface="Symbol" panose="05050102010706020507" pitchFamily="18" charset="2"/>
            </a:endParaRPr>
          </a:p>
          <a:p>
            <a:r>
              <a:rPr lang="en-CA" sz="1800" dirty="0" err="1">
                <a:latin typeface="+mn-lt"/>
              </a:rPr>
              <a:t>Boussinesq</a:t>
            </a:r>
            <a:r>
              <a:rPr lang="en-CA" sz="1800" dirty="0">
                <a:latin typeface="+mn-lt"/>
              </a:rPr>
              <a:t> assumption for buoyancy</a:t>
            </a:r>
          </a:p>
          <a:p>
            <a:r>
              <a:rPr lang="en-CA" sz="1800" dirty="0">
                <a:latin typeface="+mn-lt"/>
              </a:rPr>
              <a:t>Passive scalar model for tritium</a:t>
            </a:r>
          </a:p>
          <a:p>
            <a:pPr marL="0" indent="0">
              <a:buFont typeface="Arial" panose="020B0604020202020204" pitchFamily="34" charset="0"/>
              <a:buNone/>
            </a:pPr>
            <a:endParaRPr lang="en-CA" sz="1800" dirty="0">
              <a:latin typeface="+mn-lt"/>
            </a:endParaRPr>
          </a:p>
          <a:p>
            <a:pPr marL="0" indent="0">
              <a:buFont typeface="Arial" panose="020B0604020202020204" pitchFamily="34" charset="0"/>
              <a:buNone/>
            </a:pPr>
            <a:endParaRPr lang="en-CA" sz="1800" dirty="0">
              <a:latin typeface="+mn-lt"/>
            </a:endParaRPr>
          </a:p>
          <a:p>
            <a:pPr marL="0" indent="0">
              <a:buFont typeface="Arial" panose="020B0604020202020204" pitchFamily="34" charset="0"/>
              <a:buNone/>
            </a:pPr>
            <a:endParaRPr lang="en-CA" sz="1800" dirty="0">
              <a:latin typeface="+mn-lt"/>
            </a:endParaRPr>
          </a:p>
        </p:txBody>
      </p:sp>
      <p:sp>
        <p:nvSpPr>
          <p:cNvPr id="8" name="TextBox 7">
            <a:extLst>
              <a:ext uri="{FF2B5EF4-FFF2-40B4-BE49-F238E27FC236}">
                <a16:creationId xmlns:a16="http://schemas.microsoft.com/office/drawing/2014/main" id="{D1A87CC7-A846-FFB3-5FBB-9B61428A693C}"/>
              </a:ext>
            </a:extLst>
          </p:cNvPr>
          <p:cNvSpPr txBox="1"/>
          <p:nvPr/>
        </p:nvSpPr>
        <p:spPr>
          <a:xfrm flipH="1">
            <a:off x="7053150" y="4688273"/>
            <a:ext cx="3617099" cy="338554"/>
          </a:xfrm>
          <a:prstGeom prst="rect">
            <a:avLst/>
          </a:prstGeom>
        </p:spPr>
        <p:txBody>
          <a:bodyPr wrap="square" rtlCol="0">
            <a:spAutoFit/>
          </a:bodyPr>
          <a:lstStyle/>
          <a:p>
            <a:pPr marL="0" indent="0" algn="l">
              <a:lnSpc>
                <a:spcPct val="100000"/>
              </a:lnSpc>
              <a:buNone/>
            </a:pPr>
            <a:r>
              <a:rPr lang="en-CA" sz="1600" b="1" u="sng" dirty="0">
                <a:solidFill>
                  <a:srgbClr val="434343"/>
                </a:solidFill>
                <a:latin typeface="F37 Ginger Pro" pitchFamily="2" charset="0"/>
              </a:rPr>
              <a:t>Numerical Method</a:t>
            </a:r>
          </a:p>
        </p:txBody>
      </p:sp>
      <p:cxnSp>
        <p:nvCxnSpPr>
          <p:cNvPr id="9" name="Straight Arrow Connector 8">
            <a:extLst>
              <a:ext uri="{FF2B5EF4-FFF2-40B4-BE49-F238E27FC236}">
                <a16:creationId xmlns:a16="http://schemas.microsoft.com/office/drawing/2014/main" id="{5E8B26DD-0A2C-9AF7-5C6E-393275C96C08}"/>
              </a:ext>
            </a:extLst>
          </p:cNvPr>
          <p:cNvCxnSpPr>
            <a:cxnSpLocks/>
          </p:cNvCxnSpPr>
          <p:nvPr/>
        </p:nvCxnSpPr>
        <p:spPr>
          <a:xfrm>
            <a:off x="11452115" y="2143783"/>
            <a:ext cx="341744" cy="39365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C4FF240D-B0E7-197A-F2BE-DEDCAD8B59A9}"/>
              </a:ext>
            </a:extLst>
          </p:cNvPr>
          <p:cNvSpPr txBox="1"/>
          <p:nvPr/>
        </p:nvSpPr>
        <p:spPr>
          <a:xfrm rot="19191315" flipH="1">
            <a:off x="11691868" y="2480456"/>
            <a:ext cx="341744" cy="338554"/>
          </a:xfrm>
          <a:prstGeom prst="rect">
            <a:avLst/>
          </a:prstGeom>
        </p:spPr>
        <p:txBody>
          <a:bodyPr wrap="square" rtlCol="0">
            <a:spAutoFit/>
          </a:bodyPr>
          <a:lstStyle/>
          <a:p>
            <a:pPr marL="0" indent="0" algn="l">
              <a:lnSpc>
                <a:spcPct val="100000"/>
              </a:lnSpc>
              <a:buNone/>
            </a:pPr>
            <a:r>
              <a:rPr lang="en-CA" sz="1600" b="1" dirty="0">
                <a:solidFill>
                  <a:srgbClr val="434343"/>
                </a:solidFill>
                <a:latin typeface="F37 Ginger Pro" pitchFamily="2" charset="0"/>
              </a:rPr>
              <a:t>N</a:t>
            </a:r>
          </a:p>
        </p:txBody>
      </p:sp>
    </p:spTree>
    <p:extLst>
      <p:ext uri="{BB962C8B-B14F-4D97-AF65-F5344CB8AC3E}">
        <p14:creationId xmlns:p14="http://schemas.microsoft.com/office/powerpoint/2010/main" val="127414655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70EB3A2-0270-EC6E-950F-DF4BEE00F6C9}"/>
              </a:ext>
            </a:extLst>
          </p:cNvPr>
          <p:cNvPicPr>
            <a:picLocks noChangeAspect="1"/>
          </p:cNvPicPr>
          <p:nvPr/>
        </p:nvPicPr>
        <p:blipFill>
          <a:blip r:embed="rId3"/>
          <a:stretch>
            <a:fillRect/>
          </a:stretch>
        </p:blipFill>
        <p:spPr>
          <a:xfrm>
            <a:off x="6618388" y="3182099"/>
            <a:ext cx="4896000" cy="2918084"/>
          </a:xfrm>
          <a:prstGeom prst="rect">
            <a:avLst/>
          </a:prstGeom>
        </p:spPr>
      </p:pic>
      <p:sp>
        <p:nvSpPr>
          <p:cNvPr id="2" name="Title 1">
            <a:extLst>
              <a:ext uri="{FF2B5EF4-FFF2-40B4-BE49-F238E27FC236}">
                <a16:creationId xmlns:a16="http://schemas.microsoft.com/office/drawing/2014/main" id="{BE7749C0-E15C-C245-8519-C6A329B52D27}"/>
              </a:ext>
            </a:extLst>
          </p:cNvPr>
          <p:cNvSpPr>
            <a:spLocks noGrp="1"/>
          </p:cNvSpPr>
          <p:nvPr>
            <p:ph type="title"/>
          </p:nvPr>
        </p:nvSpPr>
        <p:spPr>
          <a:xfrm>
            <a:off x="499799" y="351924"/>
            <a:ext cx="11014589" cy="643059"/>
          </a:xfrm>
        </p:spPr>
        <p:txBody>
          <a:bodyPr>
            <a:normAutofit/>
          </a:bodyPr>
          <a:lstStyle/>
          <a:p>
            <a:r>
              <a:rPr lang="en-CA" dirty="0"/>
              <a:t>Meteorological Analysis</a:t>
            </a:r>
            <a:endParaRPr lang="en-US" dirty="0"/>
          </a:p>
        </p:txBody>
      </p:sp>
      <p:sp>
        <p:nvSpPr>
          <p:cNvPr id="14" name="Text Placeholder 2">
            <a:extLst>
              <a:ext uri="{FF2B5EF4-FFF2-40B4-BE49-F238E27FC236}">
                <a16:creationId xmlns:a16="http://schemas.microsoft.com/office/drawing/2014/main" id="{88DB70F5-608F-7344-809C-1C024D5F893F}"/>
              </a:ext>
            </a:extLst>
          </p:cNvPr>
          <p:cNvSpPr>
            <a:spLocks noGrp="1"/>
          </p:cNvSpPr>
          <p:nvPr>
            <p:ph type="body" sz="quarter" idx="4294967295"/>
          </p:nvPr>
        </p:nvSpPr>
        <p:spPr>
          <a:xfrm>
            <a:off x="518738" y="952686"/>
            <a:ext cx="4939087" cy="2490387"/>
          </a:xfrm>
          <a:prstGeom prst="rect">
            <a:avLst/>
          </a:prstGeom>
        </p:spPr>
        <p:txBody>
          <a:bodyPr>
            <a:noAutofit/>
          </a:bodyPr>
          <a:lstStyle/>
          <a:p>
            <a:r>
              <a:rPr lang="en-CA" sz="1800" dirty="0">
                <a:latin typeface="+mn-lt"/>
              </a:rPr>
              <a:t>Meteorological data from onsite building</a:t>
            </a:r>
          </a:p>
          <a:p>
            <a:r>
              <a:rPr lang="en-CA" sz="1800" dirty="0">
                <a:latin typeface="+mn-lt"/>
              </a:rPr>
              <a:t>Joint frequency analysis of atmospheric stability and wind speed </a:t>
            </a:r>
          </a:p>
          <a:p>
            <a:r>
              <a:rPr lang="en-CA" sz="1800" dirty="0">
                <a:latin typeface="+mn-lt"/>
              </a:rPr>
              <a:t>Most frequent winds (neutral &amp; windy) used for first analysis</a:t>
            </a:r>
          </a:p>
          <a:p>
            <a:pPr marL="0" indent="0">
              <a:buNone/>
            </a:pPr>
            <a:endParaRPr lang="en-CA" sz="1800" dirty="0">
              <a:latin typeface="+mn-lt"/>
            </a:endParaRPr>
          </a:p>
          <a:p>
            <a:pPr marL="0" indent="0">
              <a:buNone/>
            </a:pPr>
            <a:endParaRPr lang="en-CA" sz="1800" dirty="0">
              <a:latin typeface="+mn-lt"/>
            </a:endParaRPr>
          </a:p>
          <a:p>
            <a:pPr marL="0" indent="0">
              <a:buNone/>
            </a:pPr>
            <a:endParaRPr lang="en-CA" sz="1800" dirty="0">
              <a:latin typeface="+mn-lt"/>
            </a:endParaRPr>
          </a:p>
          <a:p>
            <a:pPr marL="0" indent="0">
              <a:buNone/>
            </a:pPr>
            <a:endParaRPr lang="en-CA" sz="1800" dirty="0">
              <a:latin typeface="+mn-lt"/>
            </a:endParaRPr>
          </a:p>
        </p:txBody>
      </p:sp>
      <p:graphicFrame>
        <p:nvGraphicFramePr>
          <p:cNvPr id="8" name="Table 7"/>
          <p:cNvGraphicFramePr>
            <a:graphicFrameLocks noGrp="1"/>
          </p:cNvGraphicFramePr>
          <p:nvPr>
            <p:extLst>
              <p:ext uri="{D42A27DB-BD31-4B8C-83A1-F6EECF244321}">
                <p14:modId xmlns:p14="http://schemas.microsoft.com/office/powerpoint/2010/main" val="1205670756"/>
              </p:ext>
            </p:extLst>
          </p:nvPr>
        </p:nvGraphicFramePr>
        <p:xfrm>
          <a:off x="5893631" y="1013797"/>
          <a:ext cx="5681893" cy="1604704"/>
        </p:xfrm>
        <a:graphic>
          <a:graphicData uri="http://schemas.openxmlformats.org/drawingml/2006/table">
            <a:tbl>
              <a:tblPr>
                <a:tableStyleId>{5C22544A-7EE6-4342-B048-85BDC9FD1C3A}</a:tableStyleId>
              </a:tblPr>
              <a:tblGrid>
                <a:gridCol w="1753099">
                  <a:extLst>
                    <a:ext uri="{9D8B030D-6E8A-4147-A177-3AD203B41FA5}">
                      <a16:colId xmlns:a16="http://schemas.microsoft.com/office/drawing/2014/main" val="20000"/>
                    </a:ext>
                  </a:extLst>
                </a:gridCol>
                <a:gridCol w="1309598">
                  <a:extLst>
                    <a:ext uri="{9D8B030D-6E8A-4147-A177-3AD203B41FA5}">
                      <a16:colId xmlns:a16="http://schemas.microsoft.com/office/drawing/2014/main" val="20001"/>
                    </a:ext>
                  </a:extLst>
                </a:gridCol>
                <a:gridCol w="1309598">
                  <a:extLst>
                    <a:ext uri="{9D8B030D-6E8A-4147-A177-3AD203B41FA5}">
                      <a16:colId xmlns:a16="http://schemas.microsoft.com/office/drawing/2014/main" val="20002"/>
                    </a:ext>
                  </a:extLst>
                </a:gridCol>
                <a:gridCol w="1309598">
                  <a:extLst>
                    <a:ext uri="{9D8B030D-6E8A-4147-A177-3AD203B41FA5}">
                      <a16:colId xmlns:a16="http://schemas.microsoft.com/office/drawing/2014/main" val="20003"/>
                    </a:ext>
                  </a:extLst>
                </a:gridCol>
              </a:tblGrid>
              <a:tr h="342142">
                <a:tc rowSpan="2">
                  <a:txBody>
                    <a:bodyPr/>
                    <a:lstStyle/>
                    <a:p>
                      <a:pPr algn="ctr" fontAlgn="ctr"/>
                      <a:r>
                        <a:rPr lang="en-CA" sz="1600" b="1" u="none" strike="noStrike" dirty="0">
                          <a:effectLst/>
                        </a:rPr>
                        <a:t>Stability category</a:t>
                      </a:r>
                      <a:endParaRPr lang="en-CA" sz="1600" b="1" i="0" u="none" strike="noStrike" dirty="0">
                        <a:solidFill>
                          <a:srgbClr val="000000"/>
                        </a:solidFill>
                        <a:effectLst/>
                        <a:latin typeface="Calibri" panose="020F0502020204030204" pitchFamily="34" charset="0"/>
                      </a:endParaRPr>
                    </a:p>
                  </a:txBody>
                  <a:tcPr marL="6350" marR="6350" marT="6350" marB="0" anchor="ctr">
                    <a:solidFill>
                      <a:schemeClr val="bg2">
                        <a:lumMod val="90000"/>
                      </a:schemeClr>
                    </a:solidFill>
                  </a:tcPr>
                </a:tc>
                <a:tc gridSpan="3">
                  <a:txBody>
                    <a:bodyPr/>
                    <a:lstStyle/>
                    <a:p>
                      <a:pPr algn="ctr" fontAlgn="ctr"/>
                      <a:r>
                        <a:rPr lang="en-CA" sz="1600" b="1" i="0" u="none" strike="noStrike" dirty="0">
                          <a:solidFill>
                            <a:srgbClr val="000000"/>
                          </a:solidFill>
                          <a:effectLst/>
                          <a:latin typeface="Calibri" panose="020F0502020204030204" pitchFamily="34" charset="0"/>
                        </a:rPr>
                        <a:t>Wind speed category</a:t>
                      </a:r>
                    </a:p>
                  </a:txBody>
                  <a:tcPr marL="6350" marR="6350" marT="6350" marB="0" anchor="ctr">
                    <a:solidFill>
                      <a:schemeClr val="bg2">
                        <a:lumMod val="90000"/>
                      </a:schemeClr>
                    </a:solidFill>
                  </a:tcPr>
                </a:tc>
                <a:tc hMerge="1">
                  <a:txBody>
                    <a:bodyPr/>
                    <a:lstStyle/>
                    <a:p>
                      <a:pPr algn="ctr" fontAlgn="ctr"/>
                      <a:endParaRPr lang="en-CA" sz="1600" b="1" i="0" u="none" strike="noStrike" dirty="0">
                        <a:solidFill>
                          <a:srgbClr val="000000"/>
                        </a:solidFill>
                        <a:effectLst/>
                        <a:latin typeface="Calibri" panose="020F0502020204030204" pitchFamily="34" charset="0"/>
                      </a:endParaRPr>
                    </a:p>
                  </a:txBody>
                  <a:tcPr marL="6350" marR="6350" marT="6350" marB="0" anchor="ctr">
                    <a:solidFill>
                      <a:schemeClr val="bg2">
                        <a:lumMod val="90000"/>
                      </a:schemeClr>
                    </a:solidFill>
                  </a:tcPr>
                </a:tc>
                <a:tc hMerge="1">
                  <a:txBody>
                    <a:bodyPr/>
                    <a:lstStyle/>
                    <a:p>
                      <a:pPr algn="ctr" fontAlgn="ctr"/>
                      <a:endParaRPr lang="en-CA" sz="1600" b="1" i="0" u="none" strike="noStrike" dirty="0">
                        <a:solidFill>
                          <a:srgbClr val="000000"/>
                        </a:solidFill>
                        <a:effectLst/>
                        <a:latin typeface="Calibri" panose="020F0502020204030204" pitchFamily="34" charset="0"/>
                      </a:endParaRPr>
                    </a:p>
                  </a:txBody>
                  <a:tcPr marL="6350" marR="6350" marT="6350" marB="0" anchor="ctr">
                    <a:solidFill>
                      <a:schemeClr val="bg2">
                        <a:lumMod val="90000"/>
                      </a:schemeClr>
                    </a:solidFill>
                  </a:tcPr>
                </a:tc>
                <a:extLst>
                  <a:ext uri="{0D108BD9-81ED-4DB2-BD59-A6C34878D82A}">
                    <a16:rowId xmlns:a16="http://schemas.microsoft.com/office/drawing/2014/main" val="1471841034"/>
                  </a:ext>
                </a:extLst>
              </a:tr>
              <a:tr h="400050">
                <a:tc vMerge="1">
                  <a:txBody>
                    <a:bodyPr/>
                    <a:lstStyle/>
                    <a:p>
                      <a:pPr algn="ctr" fontAlgn="ctr"/>
                      <a:r>
                        <a:rPr lang="en-CA" sz="1600" b="1" u="none" strike="noStrike" dirty="0">
                          <a:effectLst/>
                        </a:rPr>
                        <a:t>Stability Class</a:t>
                      </a:r>
                      <a:endParaRPr lang="en-CA" sz="1600" b="1" i="0" u="none" strike="noStrike" dirty="0">
                        <a:solidFill>
                          <a:srgbClr val="000000"/>
                        </a:solidFill>
                        <a:effectLst/>
                        <a:latin typeface="Calibri" panose="020F0502020204030204" pitchFamily="34" charset="0"/>
                      </a:endParaRPr>
                    </a:p>
                  </a:txBody>
                  <a:tcPr marL="6350" marR="6350" marT="6350" marB="0" anchor="ctr">
                    <a:solidFill>
                      <a:schemeClr val="bg2">
                        <a:lumMod val="90000"/>
                      </a:schemeClr>
                    </a:solidFill>
                  </a:tcPr>
                </a:tc>
                <a:tc>
                  <a:txBody>
                    <a:bodyPr/>
                    <a:lstStyle/>
                    <a:p>
                      <a:pPr algn="ctr" fontAlgn="ctr"/>
                      <a:r>
                        <a:rPr lang="en-CA" sz="1600" b="1" u="none" strike="noStrike" dirty="0">
                          <a:effectLst/>
                        </a:rPr>
                        <a:t>Calm </a:t>
                      </a:r>
                      <a:endParaRPr lang="en-CA" sz="1600" b="1" i="0" u="none" strike="noStrike" dirty="0">
                        <a:solidFill>
                          <a:srgbClr val="000000"/>
                        </a:solidFill>
                        <a:effectLst/>
                        <a:latin typeface="Calibri" panose="020F0502020204030204" pitchFamily="34" charset="0"/>
                      </a:endParaRPr>
                    </a:p>
                  </a:txBody>
                  <a:tcPr marL="6350" marR="6350" marT="6350" marB="0" anchor="ctr">
                    <a:solidFill>
                      <a:schemeClr val="bg2">
                        <a:lumMod val="90000"/>
                      </a:schemeClr>
                    </a:solidFill>
                  </a:tcPr>
                </a:tc>
                <a:tc>
                  <a:txBody>
                    <a:bodyPr/>
                    <a:lstStyle/>
                    <a:p>
                      <a:pPr algn="ctr" fontAlgn="ctr"/>
                      <a:r>
                        <a:rPr lang="en-CA" sz="1600" b="1" u="none" strike="noStrike" dirty="0">
                          <a:effectLst/>
                        </a:rPr>
                        <a:t>Regular</a:t>
                      </a:r>
                      <a:endParaRPr lang="en-CA" sz="1600" b="1" i="0" u="none" strike="noStrike" dirty="0">
                        <a:solidFill>
                          <a:srgbClr val="000000"/>
                        </a:solidFill>
                        <a:effectLst/>
                        <a:latin typeface="Calibri" panose="020F0502020204030204" pitchFamily="34" charset="0"/>
                      </a:endParaRPr>
                    </a:p>
                  </a:txBody>
                  <a:tcPr marL="6350" marR="6350" marT="6350" marB="0" anchor="ctr">
                    <a:solidFill>
                      <a:schemeClr val="bg2">
                        <a:lumMod val="90000"/>
                      </a:schemeClr>
                    </a:solidFill>
                  </a:tcPr>
                </a:tc>
                <a:tc>
                  <a:txBody>
                    <a:bodyPr/>
                    <a:lstStyle/>
                    <a:p>
                      <a:pPr algn="ctr" fontAlgn="ctr"/>
                      <a:r>
                        <a:rPr lang="en-CA" sz="1600" b="1" u="none" strike="noStrike" dirty="0">
                          <a:effectLst/>
                        </a:rPr>
                        <a:t>Windy</a:t>
                      </a:r>
                      <a:endParaRPr lang="en-CA" sz="1600" b="1" i="0" u="none" strike="noStrike" dirty="0">
                        <a:solidFill>
                          <a:srgbClr val="000000"/>
                        </a:solidFill>
                        <a:effectLst/>
                        <a:latin typeface="Calibri" panose="020F0502020204030204" pitchFamily="34" charset="0"/>
                      </a:endParaRPr>
                    </a:p>
                  </a:txBody>
                  <a:tcPr marL="6350" marR="6350" marT="6350" marB="0" anchor="ctr">
                    <a:solidFill>
                      <a:schemeClr val="bg2">
                        <a:lumMod val="90000"/>
                      </a:schemeClr>
                    </a:solidFill>
                  </a:tcPr>
                </a:tc>
                <a:extLst>
                  <a:ext uri="{0D108BD9-81ED-4DB2-BD59-A6C34878D82A}">
                    <a16:rowId xmlns:a16="http://schemas.microsoft.com/office/drawing/2014/main" val="10000"/>
                  </a:ext>
                </a:extLst>
              </a:tr>
              <a:tr h="287504">
                <a:tc>
                  <a:txBody>
                    <a:bodyPr/>
                    <a:lstStyle/>
                    <a:p>
                      <a:pPr algn="ctr" fontAlgn="ctr"/>
                      <a:r>
                        <a:rPr lang="en-CA" sz="1400" b="1" u="none" strike="noStrike" dirty="0">
                          <a:effectLst/>
                        </a:rPr>
                        <a:t>Unstable</a:t>
                      </a:r>
                      <a:endParaRPr lang="en-CA" sz="1400" b="1" i="0" u="none" strike="noStrike" dirty="0">
                        <a:solidFill>
                          <a:srgbClr val="000000"/>
                        </a:solidFill>
                        <a:effectLst/>
                        <a:latin typeface="Calibri" panose="020F0502020204030204" pitchFamily="34" charset="0"/>
                      </a:endParaRPr>
                    </a:p>
                  </a:txBody>
                  <a:tcPr marL="6350" marR="6350" marT="6350" marB="0" anchor="ctr">
                    <a:solidFill>
                      <a:schemeClr val="tx2">
                        <a:lumMod val="20000"/>
                        <a:lumOff val="80000"/>
                      </a:schemeClr>
                    </a:solidFill>
                  </a:tcPr>
                </a:tc>
                <a:tc>
                  <a:txBody>
                    <a:bodyPr/>
                    <a:lstStyle/>
                    <a:p>
                      <a:pPr algn="ctr" fontAlgn="b"/>
                      <a:r>
                        <a:rPr lang="en-CA" sz="1400" u="none" strike="noStrike" dirty="0">
                          <a:effectLst/>
                        </a:rPr>
                        <a:t>0.20%</a:t>
                      </a:r>
                      <a:endParaRPr lang="en-CA" sz="1400" b="0" i="0" u="none" strike="noStrike" dirty="0">
                        <a:solidFill>
                          <a:srgbClr val="000000"/>
                        </a:solidFill>
                        <a:effectLst/>
                        <a:latin typeface="Calibri" panose="020F0502020204030204" pitchFamily="34" charset="0"/>
                      </a:endParaRPr>
                    </a:p>
                  </a:txBody>
                  <a:tcPr marL="6350" marR="6350" marT="6350" marB="0" anchor="ctr">
                    <a:solidFill>
                      <a:schemeClr val="tx2">
                        <a:lumMod val="20000"/>
                        <a:lumOff val="80000"/>
                      </a:schemeClr>
                    </a:solidFill>
                  </a:tcPr>
                </a:tc>
                <a:tc>
                  <a:txBody>
                    <a:bodyPr/>
                    <a:lstStyle/>
                    <a:p>
                      <a:pPr algn="ctr" fontAlgn="b"/>
                      <a:r>
                        <a:rPr lang="en-CA" sz="1400" u="none" strike="noStrike" dirty="0">
                          <a:effectLst/>
                        </a:rPr>
                        <a:t>4.95%</a:t>
                      </a:r>
                      <a:endParaRPr lang="en-CA" sz="1400" b="0" i="0" u="none" strike="noStrike" dirty="0">
                        <a:solidFill>
                          <a:srgbClr val="000000"/>
                        </a:solidFill>
                        <a:effectLst/>
                        <a:latin typeface="Calibri" panose="020F0502020204030204" pitchFamily="34" charset="0"/>
                      </a:endParaRPr>
                    </a:p>
                  </a:txBody>
                  <a:tcPr marL="6350" marR="6350" marT="6350" marB="0" anchor="ctr">
                    <a:solidFill>
                      <a:schemeClr val="tx2">
                        <a:lumMod val="20000"/>
                        <a:lumOff val="80000"/>
                      </a:schemeClr>
                    </a:solidFill>
                  </a:tcPr>
                </a:tc>
                <a:tc>
                  <a:txBody>
                    <a:bodyPr/>
                    <a:lstStyle/>
                    <a:p>
                      <a:pPr algn="ctr" fontAlgn="b"/>
                      <a:r>
                        <a:rPr lang="en-CA" sz="1400" u="none" strike="noStrike" dirty="0">
                          <a:effectLst/>
                        </a:rPr>
                        <a:t>2.61%</a:t>
                      </a:r>
                      <a:endParaRPr lang="en-CA" sz="1400" b="0" i="0" u="none" strike="noStrike" dirty="0">
                        <a:solidFill>
                          <a:srgbClr val="000000"/>
                        </a:solidFill>
                        <a:effectLst/>
                        <a:latin typeface="Calibri" panose="020F0502020204030204" pitchFamily="34" charset="0"/>
                      </a:endParaRPr>
                    </a:p>
                  </a:txBody>
                  <a:tcPr marL="6350" marR="6350" marT="6350" marB="0" anchor="ctr">
                    <a:solidFill>
                      <a:schemeClr val="tx2">
                        <a:lumMod val="20000"/>
                        <a:lumOff val="80000"/>
                      </a:schemeClr>
                    </a:solidFill>
                  </a:tcPr>
                </a:tc>
                <a:extLst>
                  <a:ext uri="{0D108BD9-81ED-4DB2-BD59-A6C34878D82A}">
                    <a16:rowId xmlns:a16="http://schemas.microsoft.com/office/drawing/2014/main" val="10001"/>
                  </a:ext>
                </a:extLst>
              </a:tr>
              <a:tr h="287504">
                <a:tc>
                  <a:txBody>
                    <a:bodyPr/>
                    <a:lstStyle/>
                    <a:p>
                      <a:pPr algn="ctr" fontAlgn="ctr"/>
                      <a:r>
                        <a:rPr lang="en-CA" sz="1400" b="1" u="none" strike="noStrike" dirty="0">
                          <a:effectLst/>
                        </a:rPr>
                        <a:t>Neutral </a:t>
                      </a:r>
                      <a:endParaRPr lang="en-CA" sz="1400" b="1" i="0" u="none" strike="noStrike" dirty="0">
                        <a:solidFill>
                          <a:srgbClr val="000000"/>
                        </a:solidFill>
                        <a:effectLst/>
                        <a:latin typeface="Calibri" panose="020F0502020204030204" pitchFamily="34" charset="0"/>
                      </a:endParaRPr>
                    </a:p>
                  </a:txBody>
                  <a:tcPr marL="6350" marR="6350" marT="6350" marB="0" anchor="ctr">
                    <a:solidFill>
                      <a:schemeClr val="tx2">
                        <a:lumMod val="20000"/>
                        <a:lumOff val="80000"/>
                      </a:schemeClr>
                    </a:solidFill>
                  </a:tcPr>
                </a:tc>
                <a:tc>
                  <a:txBody>
                    <a:bodyPr/>
                    <a:lstStyle/>
                    <a:p>
                      <a:pPr algn="ctr" fontAlgn="b"/>
                      <a:r>
                        <a:rPr lang="en-CA" sz="1400" u="none" strike="noStrike" dirty="0">
                          <a:effectLst/>
                        </a:rPr>
                        <a:t>15.50%</a:t>
                      </a:r>
                      <a:endParaRPr lang="en-CA" sz="1400" b="0" i="0" u="none" strike="noStrike" dirty="0">
                        <a:solidFill>
                          <a:srgbClr val="000000"/>
                        </a:solidFill>
                        <a:effectLst/>
                        <a:latin typeface="Calibri" panose="020F0502020204030204" pitchFamily="34" charset="0"/>
                      </a:endParaRPr>
                    </a:p>
                  </a:txBody>
                  <a:tcPr marL="6350" marR="6350" marT="6350" marB="0" anchor="ctr">
                    <a:solidFill>
                      <a:schemeClr val="tx2">
                        <a:lumMod val="20000"/>
                        <a:lumOff val="80000"/>
                      </a:schemeClr>
                    </a:solidFill>
                  </a:tcPr>
                </a:tc>
                <a:tc>
                  <a:txBody>
                    <a:bodyPr/>
                    <a:lstStyle/>
                    <a:p>
                      <a:pPr marL="0" algn="ctr" defTabSz="914400" rtl="0" eaLnBrk="1" fontAlgn="b" latinLnBrk="0" hangingPunct="1"/>
                      <a:r>
                        <a:rPr lang="en-CA" sz="1400" u="none" strike="noStrike" kern="1200" dirty="0">
                          <a:solidFill>
                            <a:schemeClr val="dk1"/>
                          </a:solidFill>
                          <a:effectLst/>
                          <a:latin typeface="+mn-lt"/>
                          <a:ea typeface="+mn-ea"/>
                          <a:cs typeface="+mn-cs"/>
                        </a:rPr>
                        <a:t>24.45%</a:t>
                      </a:r>
                    </a:p>
                  </a:txBody>
                  <a:tcPr marL="6350" marR="6350" marT="6350" marB="0" anchor="ctr">
                    <a:solidFill>
                      <a:schemeClr val="tx2">
                        <a:lumMod val="20000"/>
                        <a:lumOff val="80000"/>
                      </a:schemeClr>
                    </a:solidFill>
                  </a:tcPr>
                </a:tc>
                <a:tc>
                  <a:txBody>
                    <a:bodyPr/>
                    <a:lstStyle/>
                    <a:p>
                      <a:pPr marL="0" algn="ctr" defTabSz="914400" rtl="0" eaLnBrk="1" fontAlgn="b" latinLnBrk="0" hangingPunct="1"/>
                      <a:r>
                        <a:rPr lang="en-CA" sz="1400" u="none" strike="noStrike" kern="1200" dirty="0">
                          <a:solidFill>
                            <a:schemeClr val="dk1"/>
                          </a:solidFill>
                          <a:effectLst/>
                          <a:latin typeface="+mn-lt"/>
                          <a:ea typeface="+mn-ea"/>
                          <a:cs typeface="+mn-cs"/>
                        </a:rPr>
                        <a:t>30.29%</a:t>
                      </a:r>
                    </a:p>
                  </a:txBody>
                  <a:tcPr marL="6350" marR="6350" marT="6350" marB="0" anchor="ctr">
                    <a:solidFill>
                      <a:srgbClr val="FFC000"/>
                    </a:solidFill>
                  </a:tcPr>
                </a:tc>
                <a:extLst>
                  <a:ext uri="{0D108BD9-81ED-4DB2-BD59-A6C34878D82A}">
                    <a16:rowId xmlns:a16="http://schemas.microsoft.com/office/drawing/2014/main" val="10002"/>
                  </a:ext>
                </a:extLst>
              </a:tr>
              <a:tr h="287504">
                <a:tc>
                  <a:txBody>
                    <a:bodyPr/>
                    <a:lstStyle/>
                    <a:p>
                      <a:pPr algn="ctr" fontAlgn="ctr"/>
                      <a:r>
                        <a:rPr lang="en-CA" sz="1400" b="1" u="none" strike="noStrike" dirty="0">
                          <a:effectLst/>
                        </a:rPr>
                        <a:t>Stable</a:t>
                      </a:r>
                      <a:endParaRPr lang="en-CA" sz="1400" b="1" i="0" u="none" strike="noStrike" dirty="0">
                        <a:solidFill>
                          <a:srgbClr val="000000"/>
                        </a:solidFill>
                        <a:effectLst/>
                        <a:latin typeface="Calibri" panose="020F0502020204030204" pitchFamily="34" charset="0"/>
                      </a:endParaRPr>
                    </a:p>
                  </a:txBody>
                  <a:tcPr marL="6350" marR="6350" marT="6350" marB="0" anchor="ctr">
                    <a:solidFill>
                      <a:schemeClr val="tx2">
                        <a:lumMod val="20000"/>
                        <a:lumOff val="80000"/>
                      </a:schemeClr>
                    </a:solidFill>
                  </a:tcPr>
                </a:tc>
                <a:tc>
                  <a:txBody>
                    <a:bodyPr/>
                    <a:lstStyle/>
                    <a:p>
                      <a:pPr algn="ctr" fontAlgn="b"/>
                      <a:r>
                        <a:rPr lang="en-CA" sz="1400" u="none" strike="noStrike">
                          <a:effectLst/>
                        </a:rPr>
                        <a:t>17.67%</a:t>
                      </a:r>
                      <a:endParaRPr lang="en-CA" sz="1400" b="0" i="0" u="none" strike="noStrike">
                        <a:solidFill>
                          <a:srgbClr val="000000"/>
                        </a:solidFill>
                        <a:effectLst/>
                        <a:latin typeface="Calibri" panose="020F0502020204030204" pitchFamily="34" charset="0"/>
                      </a:endParaRPr>
                    </a:p>
                  </a:txBody>
                  <a:tcPr marL="6350" marR="6350" marT="6350" marB="0" anchor="ctr">
                    <a:solidFill>
                      <a:schemeClr val="tx2">
                        <a:lumMod val="20000"/>
                        <a:lumOff val="80000"/>
                      </a:schemeClr>
                    </a:solidFill>
                  </a:tcPr>
                </a:tc>
                <a:tc>
                  <a:txBody>
                    <a:bodyPr/>
                    <a:lstStyle/>
                    <a:p>
                      <a:pPr algn="ctr" fontAlgn="b"/>
                      <a:r>
                        <a:rPr lang="en-CA" sz="1400" u="none" strike="noStrike" dirty="0">
                          <a:effectLst/>
                        </a:rPr>
                        <a:t>3.99%</a:t>
                      </a:r>
                      <a:endParaRPr lang="en-CA" sz="1400" b="0" i="0" u="none" strike="noStrike" dirty="0">
                        <a:solidFill>
                          <a:srgbClr val="000000"/>
                        </a:solidFill>
                        <a:effectLst/>
                        <a:latin typeface="Calibri" panose="020F0502020204030204" pitchFamily="34" charset="0"/>
                      </a:endParaRPr>
                    </a:p>
                  </a:txBody>
                  <a:tcPr marL="6350" marR="6350" marT="6350" marB="0" anchor="ctr">
                    <a:solidFill>
                      <a:schemeClr val="tx2">
                        <a:lumMod val="20000"/>
                        <a:lumOff val="80000"/>
                      </a:schemeClr>
                    </a:solidFill>
                  </a:tcPr>
                </a:tc>
                <a:tc>
                  <a:txBody>
                    <a:bodyPr/>
                    <a:lstStyle/>
                    <a:p>
                      <a:pPr algn="ctr" fontAlgn="b"/>
                      <a:r>
                        <a:rPr lang="en-CA" sz="1400" u="none" strike="noStrike" dirty="0">
                          <a:effectLst/>
                        </a:rPr>
                        <a:t>0.34%</a:t>
                      </a:r>
                      <a:endParaRPr lang="en-CA" sz="1400" b="0" i="0" u="none" strike="noStrike" dirty="0">
                        <a:solidFill>
                          <a:srgbClr val="000000"/>
                        </a:solidFill>
                        <a:effectLst/>
                        <a:latin typeface="Calibri" panose="020F0502020204030204" pitchFamily="34" charset="0"/>
                      </a:endParaRPr>
                    </a:p>
                  </a:txBody>
                  <a:tcPr marL="6350" marR="6350" marT="6350" marB="0" anchor="ctr">
                    <a:solidFill>
                      <a:schemeClr val="tx2">
                        <a:lumMod val="20000"/>
                        <a:lumOff val="80000"/>
                      </a:schemeClr>
                    </a:solidFill>
                  </a:tcPr>
                </a:tc>
                <a:extLst>
                  <a:ext uri="{0D108BD9-81ED-4DB2-BD59-A6C34878D82A}">
                    <a16:rowId xmlns:a16="http://schemas.microsoft.com/office/drawing/2014/main" val="10003"/>
                  </a:ext>
                </a:extLst>
              </a:tr>
            </a:tbl>
          </a:graphicData>
        </a:graphic>
      </p:graphicFrame>
      <p:sp>
        <p:nvSpPr>
          <p:cNvPr id="7" name="TextBox 6">
            <a:extLst>
              <a:ext uri="{FF2B5EF4-FFF2-40B4-BE49-F238E27FC236}">
                <a16:creationId xmlns:a16="http://schemas.microsoft.com/office/drawing/2014/main" id="{A3163357-7250-3C32-21E2-854DB7698BBD}"/>
              </a:ext>
            </a:extLst>
          </p:cNvPr>
          <p:cNvSpPr txBox="1"/>
          <p:nvPr/>
        </p:nvSpPr>
        <p:spPr>
          <a:xfrm flipH="1">
            <a:off x="2034191" y="2800000"/>
            <a:ext cx="2070862" cy="338554"/>
          </a:xfrm>
          <a:prstGeom prst="rect">
            <a:avLst/>
          </a:prstGeom>
        </p:spPr>
        <p:txBody>
          <a:bodyPr wrap="square" rtlCol="0">
            <a:spAutoFit/>
          </a:bodyPr>
          <a:lstStyle/>
          <a:p>
            <a:pPr marL="0" indent="0" algn="l">
              <a:lnSpc>
                <a:spcPct val="100000"/>
              </a:lnSpc>
              <a:buNone/>
            </a:pPr>
            <a:r>
              <a:rPr lang="en-CA" sz="1600" b="1" dirty="0">
                <a:solidFill>
                  <a:srgbClr val="434343"/>
                </a:solidFill>
                <a:latin typeface="F37 Ginger Pro" pitchFamily="2" charset="0"/>
              </a:rPr>
              <a:t>Wind inlet profiles</a:t>
            </a:r>
          </a:p>
        </p:txBody>
      </p:sp>
      <p:sp>
        <p:nvSpPr>
          <p:cNvPr id="9" name="TextBox 8">
            <a:extLst>
              <a:ext uri="{FF2B5EF4-FFF2-40B4-BE49-F238E27FC236}">
                <a16:creationId xmlns:a16="http://schemas.microsoft.com/office/drawing/2014/main" id="{8BC25C13-EFFB-0368-EDB0-7DECC2D0E9D0}"/>
              </a:ext>
            </a:extLst>
          </p:cNvPr>
          <p:cNvSpPr txBox="1"/>
          <p:nvPr/>
        </p:nvSpPr>
        <p:spPr>
          <a:xfrm flipH="1">
            <a:off x="7376627" y="2800000"/>
            <a:ext cx="3617099" cy="338554"/>
          </a:xfrm>
          <a:prstGeom prst="rect">
            <a:avLst/>
          </a:prstGeom>
        </p:spPr>
        <p:txBody>
          <a:bodyPr wrap="square" rtlCol="0">
            <a:spAutoFit/>
          </a:bodyPr>
          <a:lstStyle/>
          <a:p>
            <a:pPr marL="0" indent="0" algn="l">
              <a:lnSpc>
                <a:spcPct val="100000"/>
              </a:lnSpc>
              <a:buNone/>
            </a:pPr>
            <a:r>
              <a:rPr lang="en-CA" sz="1600" b="1" dirty="0">
                <a:solidFill>
                  <a:srgbClr val="434343"/>
                </a:solidFill>
                <a:latin typeface="F37 Ginger Pro" pitchFamily="2" charset="0"/>
              </a:rPr>
              <a:t>Temperature inlet profiles</a:t>
            </a:r>
          </a:p>
        </p:txBody>
      </p:sp>
      <p:pic>
        <p:nvPicPr>
          <p:cNvPr id="10" name="Picture 9">
            <a:extLst>
              <a:ext uri="{FF2B5EF4-FFF2-40B4-BE49-F238E27FC236}">
                <a16:creationId xmlns:a16="http://schemas.microsoft.com/office/drawing/2014/main" id="{0D0F25F7-C197-EAF2-5DE3-3F5D057ACD58}"/>
              </a:ext>
            </a:extLst>
          </p:cNvPr>
          <p:cNvPicPr>
            <a:picLocks noChangeAspect="1"/>
          </p:cNvPicPr>
          <p:nvPr/>
        </p:nvPicPr>
        <p:blipFill>
          <a:blip r:embed="rId4"/>
          <a:stretch>
            <a:fillRect/>
          </a:stretch>
        </p:blipFill>
        <p:spPr>
          <a:xfrm>
            <a:off x="673631" y="3155356"/>
            <a:ext cx="4896000" cy="2944827"/>
          </a:xfrm>
          <a:prstGeom prst="rect">
            <a:avLst/>
          </a:prstGeom>
        </p:spPr>
      </p:pic>
    </p:spTree>
    <p:extLst>
      <p:ext uri="{BB962C8B-B14F-4D97-AF65-F5344CB8AC3E}">
        <p14:creationId xmlns:p14="http://schemas.microsoft.com/office/powerpoint/2010/main" val="266248690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7749C0-E15C-C245-8519-C6A329B52D27}"/>
              </a:ext>
            </a:extLst>
          </p:cNvPr>
          <p:cNvSpPr>
            <a:spLocks noGrp="1"/>
          </p:cNvSpPr>
          <p:nvPr>
            <p:ph type="title"/>
          </p:nvPr>
        </p:nvSpPr>
        <p:spPr>
          <a:xfrm>
            <a:off x="499799" y="351924"/>
            <a:ext cx="11014589" cy="643059"/>
          </a:xfrm>
        </p:spPr>
        <p:txBody>
          <a:bodyPr>
            <a:normAutofit/>
          </a:bodyPr>
          <a:lstStyle/>
          <a:p>
            <a:r>
              <a:rPr lang="en-CA" dirty="0"/>
              <a:t>Results  - Wind speed</a:t>
            </a:r>
            <a:endParaRPr lang="en-US" dirty="0"/>
          </a:p>
        </p:txBody>
      </p:sp>
      <p:pic>
        <p:nvPicPr>
          <p:cNvPr id="4" name="Picture 3">
            <a:extLst>
              <a:ext uri="{FF2B5EF4-FFF2-40B4-BE49-F238E27FC236}">
                <a16:creationId xmlns:a16="http://schemas.microsoft.com/office/drawing/2014/main" id="{6A64A33F-9061-30CD-FBB9-8B9D7E420BE9}"/>
              </a:ext>
            </a:extLst>
          </p:cNvPr>
          <p:cNvPicPr>
            <a:picLocks noChangeAspect="1"/>
          </p:cNvPicPr>
          <p:nvPr/>
        </p:nvPicPr>
        <p:blipFill>
          <a:blip r:embed="rId3"/>
          <a:srcRect/>
          <a:stretch/>
        </p:blipFill>
        <p:spPr>
          <a:xfrm>
            <a:off x="6805348" y="652264"/>
            <a:ext cx="4320000" cy="1924363"/>
          </a:xfrm>
          <a:prstGeom prst="rect">
            <a:avLst/>
          </a:prstGeom>
        </p:spPr>
      </p:pic>
      <p:pic>
        <p:nvPicPr>
          <p:cNvPr id="6" name="Picture 5">
            <a:extLst>
              <a:ext uri="{FF2B5EF4-FFF2-40B4-BE49-F238E27FC236}">
                <a16:creationId xmlns:a16="http://schemas.microsoft.com/office/drawing/2014/main" id="{344C1F97-6195-2FE5-DB3A-6FB4102E11A5}"/>
              </a:ext>
            </a:extLst>
          </p:cNvPr>
          <p:cNvPicPr>
            <a:picLocks noChangeAspect="1"/>
          </p:cNvPicPr>
          <p:nvPr/>
        </p:nvPicPr>
        <p:blipFill>
          <a:blip r:embed="rId4"/>
          <a:srcRect/>
          <a:stretch/>
        </p:blipFill>
        <p:spPr>
          <a:xfrm>
            <a:off x="2657550" y="2663283"/>
            <a:ext cx="7200000" cy="3207272"/>
          </a:xfrm>
          <a:prstGeom prst="rect">
            <a:avLst/>
          </a:prstGeom>
          <a:ln w="38100">
            <a:solidFill>
              <a:srgbClr val="FF0000"/>
            </a:solidFill>
            <a:prstDash val="dash"/>
          </a:ln>
        </p:spPr>
      </p:pic>
      <p:sp>
        <p:nvSpPr>
          <p:cNvPr id="11" name="TextBox 10">
            <a:extLst>
              <a:ext uri="{FF2B5EF4-FFF2-40B4-BE49-F238E27FC236}">
                <a16:creationId xmlns:a16="http://schemas.microsoft.com/office/drawing/2014/main" id="{E282315B-1FE8-E4AA-F0E7-6F4705A3788E}"/>
              </a:ext>
            </a:extLst>
          </p:cNvPr>
          <p:cNvSpPr txBox="1"/>
          <p:nvPr/>
        </p:nvSpPr>
        <p:spPr>
          <a:xfrm flipH="1">
            <a:off x="461223" y="1357690"/>
            <a:ext cx="5500952" cy="584775"/>
          </a:xfrm>
          <a:prstGeom prst="rect">
            <a:avLst/>
          </a:prstGeom>
        </p:spPr>
        <p:txBody>
          <a:bodyPr wrap="square" rtlCol="0">
            <a:spAutoFit/>
          </a:bodyPr>
          <a:lstStyle/>
          <a:p>
            <a:pPr marL="0" indent="0" algn="l">
              <a:lnSpc>
                <a:spcPct val="100000"/>
              </a:lnSpc>
              <a:buNone/>
            </a:pPr>
            <a:r>
              <a:rPr lang="en-CA" sz="1600" b="1" dirty="0">
                <a:solidFill>
                  <a:srgbClr val="434343"/>
                </a:solidFill>
                <a:latin typeface="F37 Ginger Pro" pitchFamily="2" charset="0"/>
              </a:rPr>
              <a:t>Wind velocity along streamwise center plane of source building </a:t>
            </a:r>
          </a:p>
        </p:txBody>
      </p:sp>
      <p:sp>
        <p:nvSpPr>
          <p:cNvPr id="18" name="Rectangle 17">
            <a:extLst>
              <a:ext uri="{FF2B5EF4-FFF2-40B4-BE49-F238E27FC236}">
                <a16:creationId xmlns:a16="http://schemas.microsoft.com/office/drawing/2014/main" id="{C13A4095-53E9-7173-03F0-30EFB5A6ABA0}"/>
              </a:ext>
            </a:extLst>
          </p:cNvPr>
          <p:cNvSpPr/>
          <p:nvPr/>
        </p:nvSpPr>
        <p:spPr>
          <a:xfrm>
            <a:off x="7600950" y="1393352"/>
            <a:ext cx="1333500" cy="666735"/>
          </a:xfrm>
          <a:prstGeom prst="rect">
            <a:avLst/>
          </a:prstGeom>
          <a:noFill/>
          <a:ln w="28575">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cxnSp>
        <p:nvCxnSpPr>
          <p:cNvPr id="19" name="Straight Arrow Connector 18">
            <a:extLst>
              <a:ext uri="{FF2B5EF4-FFF2-40B4-BE49-F238E27FC236}">
                <a16:creationId xmlns:a16="http://schemas.microsoft.com/office/drawing/2014/main" id="{9D1BC528-3C60-2AEA-882B-7619562D5110}"/>
              </a:ext>
            </a:extLst>
          </p:cNvPr>
          <p:cNvCxnSpPr>
            <a:cxnSpLocks/>
          </p:cNvCxnSpPr>
          <p:nvPr/>
        </p:nvCxnSpPr>
        <p:spPr>
          <a:xfrm flipH="1">
            <a:off x="7724775" y="2139489"/>
            <a:ext cx="436921" cy="375111"/>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B3A9C55F-9E56-0E20-55A0-900B9277044B}"/>
              </a:ext>
            </a:extLst>
          </p:cNvPr>
          <p:cNvSpPr txBox="1"/>
          <p:nvPr/>
        </p:nvSpPr>
        <p:spPr>
          <a:xfrm>
            <a:off x="1382799" y="3153514"/>
            <a:ext cx="1562100" cy="492443"/>
          </a:xfrm>
          <a:prstGeom prst="rect">
            <a:avLst/>
          </a:prstGeom>
          <a:noFill/>
        </p:spPr>
        <p:txBody>
          <a:bodyPr wrap="square" rtlCol="0">
            <a:spAutoFit/>
          </a:bodyPr>
          <a:lstStyle/>
          <a:p>
            <a:pPr algn="ctr"/>
            <a:r>
              <a:rPr lang="en-CA" sz="1400" b="1" dirty="0">
                <a:latin typeface="F37 Ginger Pro" panose="020B0604020202020204" charset="0"/>
                <a:ea typeface="Verdana" panose="020B0604030504040204" pitchFamily="34" charset="0"/>
                <a:cs typeface="Verdana" panose="020B0604030504040204" pitchFamily="34" charset="0"/>
              </a:rPr>
              <a:t>Wind</a:t>
            </a:r>
          </a:p>
          <a:p>
            <a:pPr algn="ctr"/>
            <a:r>
              <a:rPr lang="en-CA" sz="1200" b="1" dirty="0">
                <a:latin typeface="F37 Ginger Pro" panose="020B0604020202020204" charset="0"/>
                <a:ea typeface="Verdana" panose="020B0604030504040204" pitchFamily="34" charset="0"/>
                <a:cs typeface="Verdana" panose="020B0604030504040204" pitchFamily="34" charset="0"/>
              </a:rPr>
              <a:t> </a:t>
            </a:r>
          </a:p>
        </p:txBody>
      </p:sp>
      <p:cxnSp>
        <p:nvCxnSpPr>
          <p:cNvPr id="24" name="Straight Arrow Connector 23">
            <a:extLst>
              <a:ext uri="{FF2B5EF4-FFF2-40B4-BE49-F238E27FC236}">
                <a16:creationId xmlns:a16="http://schemas.microsoft.com/office/drawing/2014/main" id="{7C3CF699-E237-E90F-901B-9CE16EF3ABEA}"/>
              </a:ext>
            </a:extLst>
          </p:cNvPr>
          <p:cNvCxnSpPr>
            <a:cxnSpLocks/>
          </p:cNvCxnSpPr>
          <p:nvPr/>
        </p:nvCxnSpPr>
        <p:spPr>
          <a:xfrm>
            <a:off x="1889071" y="3461098"/>
            <a:ext cx="549555" cy="24830"/>
          </a:xfrm>
          <a:prstGeom prst="straightConnector1">
            <a:avLst/>
          </a:prstGeom>
          <a:ln w="28575">
            <a:solidFill>
              <a:srgbClr val="2E343C"/>
            </a:solidFill>
            <a:tailEnd type="triangle"/>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2CA3A1D1-454F-2079-0372-A77476C36043}"/>
              </a:ext>
            </a:extLst>
          </p:cNvPr>
          <p:cNvSpPr txBox="1"/>
          <p:nvPr/>
        </p:nvSpPr>
        <p:spPr>
          <a:xfrm>
            <a:off x="5962175" y="1179695"/>
            <a:ext cx="1562100" cy="492443"/>
          </a:xfrm>
          <a:prstGeom prst="rect">
            <a:avLst/>
          </a:prstGeom>
          <a:noFill/>
        </p:spPr>
        <p:txBody>
          <a:bodyPr wrap="square" rtlCol="0">
            <a:spAutoFit/>
          </a:bodyPr>
          <a:lstStyle/>
          <a:p>
            <a:pPr algn="ctr"/>
            <a:r>
              <a:rPr lang="en-CA" sz="1400" b="1" dirty="0">
                <a:latin typeface="F37 Ginger Pro" panose="020B0604020202020204" charset="0"/>
                <a:ea typeface="Verdana" panose="020B0604030504040204" pitchFamily="34" charset="0"/>
                <a:cs typeface="Verdana" panose="020B0604030504040204" pitchFamily="34" charset="0"/>
              </a:rPr>
              <a:t>Wind</a:t>
            </a:r>
          </a:p>
          <a:p>
            <a:pPr algn="ctr"/>
            <a:r>
              <a:rPr lang="en-CA" sz="1200" b="1" dirty="0">
                <a:latin typeface="F37 Ginger Pro" panose="020B0604020202020204" charset="0"/>
                <a:ea typeface="Verdana" panose="020B0604030504040204" pitchFamily="34" charset="0"/>
                <a:cs typeface="Verdana" panose="020B0604030504040204" pitchFamily="34" charset="0"/>
              </a:rPr>
              <a:t> </a:t>
            </a:r>
          </a:p>
        </p:txBody>
      </p:sp>
      <p:cxnSp>
        <p:nvCxnSpPr>
          <p:cNvPr id="28" name="Straight Arrow Connector 27">
            <a:extLst>
              <a:ext uri="{FF2B5EF4-FFF2-40B4-BE49-F238E27FC236}">
                <a16:creationId xmlns:a16="http://schemas.microsoft.com/office/drawing/2014/main" id="{62A6A49D-0B18-1B1F-AD2F-5CAC8EBB0B39}"/>
              </a:ext>
            </a:extLst>
          </p:cNvPr>
          <p:cNvCxnSpPr>
            <a:cxnSpLocks/>
          </p:cNvCxnSpPr>
          <p:nvPr/>
        </p:nvCxnSpPr>
        <p:spPr>
          <a:xfrm>
            <a:off x="6468447" y="1487279"/>
            <a:ext cx="549555" cy="24830"/>
          </a:xfrm>
          <a:prstGeom prst="straightConnector1">
            <a:avLst/>
          </a:prstGeom>
          <a:ln w="28575">
            <a:solidFill>
              <a:srgbClr val="2E343C"/>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8363454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7749C0-E15C-C245-8519-C6A329B52D27}"/>
              </a:ext>
            </a:extLst>
          </p:cNvPr>
          <p:cNvSpPr>
            <a:spLocks noGrp="1"/>
          </p:cNvSpPr>
          <p:nvPr>
            <p:ph type="title"/>
          </p:nvPr>
        </p:nvSpPr>
        <p:spPr>
          <a:xfrm>
            <a:off x="499799" y="351924"/>
            <a:ext cx="11014589" cy="643059"/>
          </a:xfrm>
        </p:spPr>
        <p:txBody>
          <a:bodyPr>
            <a:normAutofit/>
          </a:bodyPr>
          <a:lstStyle/>
          <a:p>
            <a:r>
              <a:rPr lang="en-CA" dirty="0"/>
              <a:t>Results  - Turbulent kinetic energy</a:t>
            </a:r>
            <a:endParaRPr lang="en-US" dirty="0"/>
          </a:p>
        </p:txBody>
      </p:sp>
      <p:pic>
        <p:nvPicPr>
          <p:cNvPr id="4" name="Picture 3">
            <a:extLst>
              <a:ext uri="{FF2B5EF4-FFF2-40B4-BE49-F238E27FC236}">
                <a16:creationId xmlns:a16="http://schemas.microsoft.com/office/drawing/2014/main" id="{6A64A33F-9061-30CD-FBB9-8B9D7E420BE9}"/>
              </a:ext>
            </a:extLst>
          </p:cNvPr>
          <p:cNvPicPr>
            <a:picLocks noChangeAspect="1"/>
          </p:cNvPicPr>
          <p:nvPr/>
        </p:nvPicPr>
        <p:blipFill>
          <a:blip r:embed="rId3"/>
          <a:srcRect/>
          <a:stretch/>
        </p:blipFill>
        <p:spPr>
          <a:xfrm>
            <a:off x="6805349" y="619768"/>
            <a:ext cx="4319998" cy="1989355"/>
          </a:xfrm>
          <a:prstGeom prst="rect">
            <a:avLst/>
          </a:prstGeom>
        </p:spPr>
      </p:pic>
      <p:pic>
        <p:nvPicPr>
          <p:cNvPr id="6" name="Picture 5">
            <a:extLst>
              <a:ext uri="{FF2B5EF4-FFF2-40B4-BE49-F238E27FC236}">
                <a16:creationId xmlns:a16="http://schemas.microsoft.com/office/drawing/2014/main" id="{344C1F97-6195-2FE5-DB3A-6FB4102E11A5}"/>
              </a:ext>
            </a:extLst>
          </p:cNvPr>
          <p:cNvPicPr>
            <a:picLocks noChangeAspect="1"/>
          </p:cNvPicPr>
          <p:nvPr/>
        </p:nvPicPr>
        <p:blipFill>
          <a:blip r:embed="rId4"/>
          <a:srcRect/>
          <a:stretch/>
        </p:blipFill>
        <p:spPr>
          <a:xfrm>
            <a:off x="2657550" y="2609123"/>
            <a:ext cx="7200000" cy="3315592"/>
          </a:xfrm>
          <a:prstGeom prst="rect">
            <a:avLst/>
          </a:prstGeom>
          <a:ln w="38100">
            <a:solidFill>
              <a:srgbClr val="FF0000"/>
            </a:solidFill>
            <a:prstDash val="dash"/>
          </a:ln>
        </p:spPr>
      </p:pic>
      <p:sp>
        <p:nvSpPr>
          <p:cNvPr id="11" name="TextBox 10">
            <a:extLst>
              <a:ext uri="{FF2B5EF4-FFF2-40B4-BE49-F238E27FC236}">
                <a16:creationId xmlns:a16="http://schemas.microsoft.com/office/drawing/2014/main" id="{E282315B-1FE8-E4AA-F0E7-6F4705A3788E}"/>
              </a:ext>
            </a:extLst>
          </p:cNvPr>
          <p:cNvSpPr txBox="1"/>
          <p:nvPr/>
        </p:nvSpPr>
        <p:spPr>
          <a:xfrm flipH="1">
            <a:off x="515124" y="1379217"/>
            <a:ext cx="5500952" cy="584775"/>
          </a:xfrm>
          <a:prstGeom prst="rect">
            <a:avLst/>
          </a:prstGeom>
        </p:spPr>
        <p:txBody>
          <a:bodyPr wrap="square" rtlCol="0">
            <a:spAutoFit/>
          </a:bodyPr>
          <a:lstStyle/>
          <a:p>
            <a:pPr marL="0" indent="0" algn="l">
              <a:lnSpc>
                <a:spcPct val="100000"/>
              </a:lnSpc>
              <a:buNone/>
            </a:pPr>
            <a:r>
              <a:rPr lang="en-CA" sz="1600" b="1" dirty="0">
                <a:solidFill>
                  <a:srgbClr val="434343"/>
                </a:solidFill>
                <a:latin typeface="F37 Ginger Pro" pitchFamily="2" charset="0"/>
              </a:rPr>
              <a:t>Turbulent kinetic energy along streamwise center plane of source building </a:t>
            </a:r>
          </a:p>
        </p:txBody>
      </p:sp>
      <p:sp>
        <p:nvSpPr>
          <p:cNvPr id="18" name="Rectangle 17">
            <a:extLst>
              <a:ext uri="{FF2B5EF4-FFF2-40B4-BE49-F238E27FC236}">
                <a16:creationId xmlns:a16="http://schemas.microsoft.com/office/drawing/2014/main" id="{C13A4095-53E9-7173-03F0-30EFB5A6ABA0}"/>
              </a:ext>
            </a:extLst>
          </p:cNvPr>
          <p:cNvSpPr/>
          <p:nvPr/>
        </p:nvSpPr>
        <p:spPr>
          <a:xfrm>
            <a:off x="7600950" y="1393352"/>
            <a:ext cx="1333500" cy="666735"/>
          </a:xfrm>
          <a:prstGeom prst="rect">
            <a:avLst/>
          </a:prstGeom>
          <a:noFill/>
          <a:ln w="28575">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cxnSp>
        <p:nvCxnSpPr>
          <p:cNvPr id="19" name="Straight Arrow Connector 18">
            <a:extLst>
              <a:ext uri="{FF2B5EF4-FFF2-40B4-BE49-F238E27FC236}">
                <a16:creationId xmlns:a16="http://schemas.microsoft.com/office/drawing/2014/main" id="{9D1BC528-3C60-2AEA-882B-7619562D5110}"/>
              </a:ext>
            </a:extLst>
          </p:cNvPr>
          <p:cNvCxnSpPr>
            <a:cxnSpLocks/>
          </p:cNvCxnSpPr>
          <p:nvPr/>
        </p:nvCxnSpPr>
        <p:spPr>
          <a:xfrm flipH="1">
            <a:off x="7724775" y="2139489"/>
            <a:ext cx="436921" cy="375111"/>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3" name="TextBox 2">
            <a:extLst>
              <a:ext uri="{FF2B5EF4-FFF2-40B4-BE49-F238E27FC236}">
                <a16:creationId xmlns:a16="http://schemas.microsoft.com/office/drawing/2014/main" id="{A3A6D11A-E695-9B21-00CF-4D797B040011}"/>
              </a:ext>
            </a:extLst>
          </p:cNvPr>
          <p:cNvSpPr txBox="1"/>
          <p:nvPr/>
        </p:nvSpPr>
        <p:spPr>
          <a:xfrm>
            <a:off x="1382799" y="3153514"/>
            <a:ext cx="1562100" cy="492443"/>
          </a:xfrm>
          <a:prstGeom prst="rect">
            <a:avLst/>
          </a:prstGeom>
          <a:noFill/>
        </p:spPr>
        <p:txBody>
          <a:bodyPr wrap="square" rtlCol="0">
            <a:spAutoFit/>
          </a:bodyPr>
          <a:lstStyle/>
          <a:p>
            <a:pPr algn="ctr"/>
            <a:r>
              <a:rPr lang="en-CA" sz="1400" b="1" dirty="0">
                <a:latin typeface="F37 Ginger Pro" panose="020B0604020202020204" charset="0"/>
                <a:ea typeface="Verdana" panose="020B0604030504040204" pitchFamily="34" charset="0"/>
                <a:cs typeface="Verdana" panose="020B0604030504040204" pitchFamily="34" charset="0"/>
              </a:rPr>
              <a:t>Wind</a:t>
            </a:r>
          </a:p>
          <a:p>
            <a:pPr algn="ctr"/>
            <a:r>
              <a:rPr lang="en-CA" sz="1200" b="1" dirty="0">
                <a:latin typeface="F37 Ginger Pro" panose="020B0604020202020204" charset="0"/>
                <a:ea typeface="Verdana" panose="020B0604030504040204" pitchFamily="34" charset="0"/>
                <a:cs typeface="Verdana" panose="020B0604030504040204" pitchFamily="34" charset="0"/>
              </a:rPr>
              <a:t> </a:t>
            </a:r>
          </a:p>
        </p:txBody>
      </p:sp>
      <p:cxnSp>
        <p:nvCxnSpPr>
          <p:cNvPr id="5" name="Straight Arrow Connector 4">
            <a:extLst>
              <a:ext uri="{FF2B5EF4-FFF2-40B4-BE49-F238E27FC236}">
                <a16:creationId xmlns:a16="http://schemas.microsoft.com/office/drawing/2014/main" id="{3A979666-A254-9959-0428-473B102E94FC}"/>
              </a:ext>
            </a:extLst>
          </p:cNvPr>
          <p:cNvCxnSpPr>
            <a:cxnSpLocks/>
          </p:cNvCxnSpPr>
          <p:nvPr/>
        </p:nvCxnSpPr>
        <p:spPr>
          <a:xfrm>
            <a:off x="1889071" y="3461098"/>
            <a:ext cx="549555" cy="24830"/>
          </a:xfrm>
          <a:prstGeom prst="straightConnector1">
            <a:avLst/>
          </a:prstGeom>
          <a:ln w="28575">
            <a:solidFill>
              <a:srgbClr val="2E343C"/>
            </a:solidFill>
            <a:tailEnd type="triangle"/>
          </a:ln>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FD065C35-7DE4-7AFC-9CE8-3B81B3F03306}"/>
              </a:ext>
            </a:extLst>
          </p:cNvPr>
          <p:cNvSpPr txBox="1"/>
          <p:nvPr/>
        </p:nvSpPr>
        <p:spPr>
          <a:xfrm>
            <a:off x="5962175" y="1179695"/>
            <a:ext cx="1562100" cy="492443"/>
          </a:xfrm>
          <a:prstGeom prst="rect">
            <a:avLst/>
          </a:prstGeom>
          <a:noFill/>
        </p:spPr>
        <p:txBody>
          <a:bodyPr wrap="square" rtlCol="0">
            <a:spAutoFit/>
          </a:bodyPr>
          <a:lstStyle/>
          <a:p>
            <a:pPr algn="ctr"/>
            <a:r>
              <a:rPr lang="en-CA" sz="1400" b="1" dirty="0">
                <a:latin typeface="F37 Ginger Pro" panose="020B0604020202020204" charset="0"/>
                <a:ea typeface="Verdana" panose="020B0604030504040204" pitchFamily="34" charset="0"/>
                <a:cs typeface="Verdana" panose="020B0604030504040204" pitchFamily="34" charset="0"/>
              </a:rPr>
              <a:t>Wind</a:t>
            </a:r>
          </a:p>
          <a:p>
            <a:pPr algn="ctr"/>
            <a:r>
              <a:rPr lang="en-CA" sz="1200" b="1" dirty="0">
                <a:latin typeface="F37 Ginger Pro" panose="020B0604020202020204" charset="0"/>
                <a:ea typeface="Verdana" panose="020B0604030504040204" pitchFamily="34" charset="0"/>
                <a:cs typeface="Verdana" panose="020B0604030504040204" pitchFamily="34" charset="0"/>
              </a:rPr>
              <a:t> </a:t>
            </a:r>
          </a:p>
        </p:txBody>
      </p:sp>
      <p:cxnSp>
        <p:nvCxnSpPr>
          <p:cNvPr id="8" name="Straight Arrow Connector 7">
            <a:extLst>
              <a:ext uri="{FF2B5EF4-FFF2-40B4-BE49-F238E27FC236}">
                <a16:creationId xmlns:a16="http://schemas.microsoft.com/office/drawing/2014/main" id="{5AABD0CF-EB3F-FE04-3903-1A75DFA03516}"/>
              </a:ext>
            </a:extLst>
          </p:cNvPr>
          <p:cNvCxnSpPr>
            <a:cxnSpLocks/>
          </p:cNvCxnSpPr>
          <p:nvPr/>
        </p:nvCxnSpPr>
        <p:spPr>
          <a:xfrm>
            <a:off x="6468447" y="1487279"/>
            <a:ext cx="549555" cy="24830"/>
          </a:xfrm>
          <a:prstGeom prst="straightConnector1">
            <a:avLst/>
          </a:prstGeom>
          <a:ln w="28575">
            <a:solidFill>
              <a:srgbClr val="2E343C"/>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4519268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7749C0-E15C-C245-8519-C6A329B52D27}"/>
              </a:ext>
            </a:extLst>
          </p:cNvPr>
          <p:cNvSpPr>
            <a:spLocks noGrp="1"/>
          </p:cNvSpPr>
          <p:nvPr>
            <p:ph type="title"/>
          </p:nvPr>
        </p:nvSpPr>
        <p:spPr>
          <a:xfrm>
            <a:off x="499799" y="351924"/>
            <a:ext cx="11014589" cy="643059"/>
          </a:xfrm>
        </p:spPr>
        <p:txBody>
          <a:bodyPr>
            <a:normAutofit/>
          </a:bodyPr>
          <a:lstStyle/>
          <a:p>
            <a:r>
              <a:rPr lang="en-CA" dirty="0"/>
              <a:t>Results  - Tritium Dispersion</a:t>
            </a:r>
            <a:endParaRPr lang="en-US" dirty="0"/>
          </a:p>
        </p:txBody>
      </p:sp>
      <p:pic>
        <p:nvPicPr>
          <p:cNvPr id="4" name="Picture 3" descr="A map of a city&#10;&#10;Description automatically generated">
            <a:extLst>
              <a:ext uri="{FF2B5EF4-FFF2-40B4-BE49-F238E27FC236}">
                <a16:creationId xmlns:a16="http://schemas.microsoft.com/office/drawing/2014/main" id="{FE9F0AB9-A3E2-C313-E665-B9273127015C}"/>
              </a:ext>
            </a:extLst>
          </p:cNvPr>
          <p:cNvPicPr>
            <a:picLocks noChangeAspect="1"/>
          </p:cNvPicPr>
          <p:nvPr/>
        </p:nvPicPr>
        <p:blipFill>
          <a:blip r:embed="rId3"/>
          <a:stretch>
            <a:fillRect/>
          </a:stretch>
        </p:blipFill>
        <p:spPr>
          <a:xfrm>
            <a:off x="499799" y="1728787"/>
            <a:ext cx="9360000" cy="4310271"/>
          </a:xfrm>
          <a:prstGeom prst="rect">
            <a:avLst/>
          </a:prstGeom>
        </p:spPr>
      </p:pic>
      <p:sp>
        <p:nvSpPr>
          <p:cNvPr id="5" name="TextBox 4">
            <a:extLst>
              <a:ext uri="{FF2B5EF4-FFF2-40B4-BE49-F238E27FC236}">
                <a16:creationId xmlns:a16="http://schemas.microsoft.com/office/drawing/2014/main" id="{C535A132-7D9B-E8FF-07E8-06E73E4BC359}"/>
              </a:ext>
            </a:extLst>
          </p:cNvPr>
          <p:cNvSpPr txBox="1"/>
          <p:nvPr/>
        </p:nvSpPr>
        <p:spPr>
          <a:xfrm flipH="1">
            <a:off x="515123" y="1069497"/>
            <a:ext cx="9476601" cy="338554"/>
          </a:xfrm>
          <a:prstGeom prst="rect">
            <a:avLst/>
          </a:prstGeom>
        </p:spPr>
        <p:txBody>
          <a:bodyPr wrap="square" rtlCol="0">
            <a:spAutoFit/>
          </a:bodyPr>
          <a:lstStyle/>
          <a:p>
            <a:pPr marL="0" indent="0" algn="l">
              <a:lnSpc>
                <a:spcPct val="100000"/>
              </a:lnSpc>
              <a:buNone/>
            </a:pPr>
            <a:r>
              <a:rPr lang="en-CA" sz="1600" b="1" dirty="0">
                <a:solidFill>
                  <a:srgbClr val="434343"/>
                </a:solidFill>
                <a:latin typeface="F37 Ginger Pro" pitchFamily="2" charset="0"/>
              </a:rPr>
              <a:t>Nearfield dispersion of tritium which is modeled as a passive scalar</a:t>
            </a:r>
          </a:p>
        </p:txBody>
      </p:sp>
      <p:cxnSp>
        <p:nvCxnSpPr>
          <p:cNvPr id="6" name="Straight Arrow Connector 5">
            <a:extLst>
              <a:ext uri="{FF2B5EF4-FFF2-40B4-BE49-F238E27FC236}">
                <a16:creationId xmlns:a16="http://schemas.microsoft.com/office/drawing/2014/main" id="{6A12A2E2-F626-B06A-99EC-72F00E1CA8B5}"/>
              </a:ext>
            </a:extLst>
          </p:cNvPr>
          <p:cNvCxnSpPr>
            <a:cxnSpLocks/>
          </p:cNvCxnSpPr>
          <p:nvPr/>
        </p:nvCxnSpPr>
        <p:spPr>
          <a:xfrm flipV="1">
            <a:off x="2225964" y="5558088"/>
            <a:ext cx="461818" cy="199683"/>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8D444F80-AA13-A87A-3167-C0961C607A48}"/>
              </a:ext>
            </a:extLst>
          </p:cNvPr>
          <p:cNvSpPr txBox="1"/>
          <p:nvPr/>
        </p:nvSpPr>
        <p:spPr>
          <a:xfrm flipH="1">
            <a:off x="2346038" y="5679820"/>
            <a:ext cx="341744" cy="338554"/>
          </a:xfrm>
          <a:prstGeom prst="rect">
            <a:avLst/>
          </a:prstGeom>
        </p:spPr>
        <p:txBody>
          <a:bodyPr wrap="square" rtlCol="0">
            <a:spAutoFit/>
          </a:bodyPr>
          <a:lstStyle/>
          <a:p>
            <a:pPr marL="0" indent="0" algn="l">
              <a:lnSpc>
                <a:spcPct val="100000"/>
              </a:lnSpc>
              <a:buNone/>
            </a:pPr>
            <a:r>
              <a:rPr lang="en-CA" sz="1600" b="1" dirty="0">
                <a:solidFill>
                  <a:srgbClr val="434343"/>
                </a:solidFill>
                <a:latin typeface="F37 Ginger Pro" pitchFamily="2" charset="0"/>
              </a:rPr>
              <a:t>N</a:t>
            </a:r>
          </a:p>
        </p:txBody>
      </p:sp>
      <p:sp>
        <p:nvSpPr>
          <p:cNvPr id="11" name="TextBox 10">
            <a:extLst>
              <a:ext uri="{FF2B5EF4-FFF2-40B4-BE49-F238E27FC236}">
                <a16:creationId xmlns:a16="http://schemas.microsoft.com/office/drawing/2014/main" id="{0FC2677D-2018-0DAA-8363-1849FFDE0256}"/>
              </a:ext>
            </a:extLst>
          </p:cNvPr>
          <p:cNvSpPr txBox="1"/>
          <p:nvPr/>
        </p:nvSpPr>
        <p:spPr>
          <a:xfrm>
            <a:off x="4995567" y="4475877"/>
            <a:ext cx="2698324" cy="738664"/>
          </a:xfrm>
          <a:prstGeom prst="rect">
            <a:avLst/>
          </a:prstGeom>
          <a:noFill/>
        </p:spPr>
        <p:txBody>
          <a:bodyPr wrap="square" rtlCol="0">
            <a:spAutoFit/>
          </a:bodyPr>
          <a:lstStyle/>
          <a:p>
            <a:r>
              <a:rPr lang="en-CA" sz="1400" dirty="0">
                <a:latin typeface="F37 Ginger Pro" panose="020B0604020202020204" charset="0"/>
                <a:ea typeface="Verdana" panose="020B0604030504040204" pitchFamily="34" charset="0"/>
                <a:cs typeface="Verdana" panose="020B0604030504040204" pitchFamily="34" charset="0"/>
              </a:rPr>
              <a:t>Transport of tritium towards northeast due to hill-induced winds</a:t>
            </a:r>
            <a:endParaRPr lang="en-CA" sz="1200" dirty="0">
              <a:latin typeface="F37 Ginger Pro" panose="020B0604020202020204" charset="0"/>
              <a:ea typeface="Verdana" panose="020B0604030504040204" pitchFamily="34" charset="0"/>
              <a:cs typeface="Verdana" panose="020B0604030504040204" pitchFamily="34" charset="0"/>
            </a:endParaRPr>
          </a:p>
        </p:txBody>
      </p:sp>
      <p:cxnSp>
        <p:nvCxnSpPr>
          <p:cNvPr id="12" name="Straight Arrow Connector 11">
            <a:extLst>
              <a:ext uri="{FF2B5EF4-FFF2-40B4-BE49-F238E27FC236}">
                <a16:creationId xmlns:a16="http://schemas.microsoft.com/office/drawing/2014/main" id="{E00CB208-0618-69F6-1F90-1B65096553E3}"/>
              </a:ext>
            </a:extLst>
          </p:cNvPr>
          <p:cNvCxnSpPr>
            <a:cxnSpLocks/>
          </p:cNvCxnSpPr>
          <p:nvPr/>
        </p:nvCxnSpPr>
        <p:spPr>
          <a:xfrm flipH="1" flipV="1">
            <a:off x="6007093" y="3742073"/>
            <a:ext cx="412180" cy="722816"/>
          </a:xfrm>
          <a:prstGeom prst="straightConnector1">
            <a:avLst/>
          </a:prstGeom>
          <a:ln w="9525">
            <a:solidFill>
              <a:srgbClr val="2E343C"/>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7773144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D221ADCB-9B4A-5532-9660-27917ECED91E}"/>
              </a:ext>
            </a:extLst>
          </p:cNvPr>
          <p:cNvPicPr>
            <a:picLocks noChangeAspect="1"/>
          </p:cNvPicPr>
          <p:nvPr/>
        </p:nvPicPr>
        <p:blipFill rotWithShape="1">
          <a:blip r:embed="rId3"/>
          <a:srcRect l="18226"/>
          <a:stretch/>
        </p:blipFill>
        <p:spPr>
          <a:xfrm>
            <a:off x="1193075" y="1482565"/>
            <a:ext cx="7272000" cy="4583817"/>
          </a:xfrm>
          <a:prstGeom prst="rect">
            <a:avLst/>
          </a:prstGeom>
        </p:spPr>
      </p:pic>
      <p:sp>
        <p:nvSpPr>
          <p:cNvPr id="2" name="Title 1">
            <a:extLst>
              <a:ext uri="{FF2B5EF4-FFF2-40B4-BE49-F238E27FC236}">
                <a16:creationId xmlns:a16="http://schemas.microsoft.com/office/drawing/2014/main" id="{BE7749C0-E15C-C245-8519-C6A329B52D27}"/>
              </a:ext>
            </a:extLst>
          </p:cNvPr>
          <p:cNvSpPr>
            <a:spLocks noGrp="1"/>
          </p:cNvSpPr>
          <p:nvPr>
            <p:ph type="title"/>
          </p:nvPr>
        </p:nvSpPr>
        <p:spPr>
          <a:xfrm>
            <a:off x="499799" y="351924"/>
            <a:ext cx="11014589" cy="643059"/>
          </a:xfrm>
        </p:spPr>
        <p:txBody>
          <a:bodyPr>
            <a:normAutofit/>
          </a:bodyPr>
          <a:lstStyle/>
          <a:p>
            <a:r>
              <a:rPr lang="en-CA" dirty="0"/>
              <a:t>Results  - Tritium Dispersion</a:t>
            </a:r>
            <a:endParaRPr lang="en-US" dirty="0"/>
          </a:p>
        </p:txBody>
      </p:sp>
      <p:sp>
        <p:nvSpPr>
          <p:cNvPr id="5" name="TextBox 4">
            <a:extLst>
              <a:ext uri="{FF2B5EF4-FFF2-40B4-BE49-F238E27FC236}">
                <a16:creationId xmlns:a16="http://schemas.microsoft.com/office/drawing/2014/main" id="{C535A132-7D9B-E8FF-07E8-06E73E4BC359}"/>
              </a:ext>
            </a:extLst>
          </p:cNvPr>
          <p:cNvSpPr txBox="1"/>
          <p:nvPr/>
        </p:nvSpPr>
        <p:spPr>
          <a:xfrm flipH="1">
            <a:off x="515123" y="1069497"/>
            <a:ext cx="9476601" cy="338554"/>
          </a:xfrm>
          <a:prstGeom prst="rect">
            <a:avLst/>
          </a:prstGeom>
        </p:spPr>
        <p:txBody>
          <a:bodyPr wrap="square" rtlCol="0">
            <a:spAutoFit/>
          </a:bodyPr>
          <a:lstStyle/>
          <a:p>
            <a:pPr marL="0" indent="0" algn="l">
              <a:lnSpc>
                <a:spcPct val="100000"/>
              </a:lnSpc>
              <a:buNone/>
            </a:pPr>
            <a:r>
              <a:rPr lang="en-CA" sz="1600" b="1" dirty="0">
                <a:solidFill>
                  <a:srgbClr val="434343"/>
                </a:solidFill>
                <a:latin typeface="F37 Ginger Pro" pitchFamily="2" charset="0"/>
              </a:rPr>
              <a:t>Streamlines showing the impact of the hill on tritium dispersion downstream of it </a:t>
            </a:r>
          </a:p>
        </p:txBody>
      </p:sp>
      <p:cxnSp>
        <p:nvCxnSpPr>
          <p:cNvPr id="6" name="Straight Arrow Connector 5">
            <a:extLst>
              <a:ext uri="{FF2B5EF4-FFF2-40B4-BE49-F238E27FC236}">
                <a16:creationId xmlns:a16="http://schemas.microsoft.com/office/drawing/2014/main" id="{6A12A2E2-F626-B06A-99EC-72F00E1CA8B5}"/>
              </a:ext>
            </a:extLst>
          </p:cNvPr>
          <p:cNvCxnSpPr>
            <a:cxnSpLocks/>
          </p:cNvCxnSpPr>
          <p:nvPr/>
        </p:nvCxnSpPr>
        <p:spPr>
          <a:xfrm flipV="1">
            <a:off x="1355111" y="5541132"/>
            <a:ext cx="120074" cy="46296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8D444F80-AA13-A87A-3167-C0961C607A48}"/>
              </a:ext>
            </a:extLst>
          </p:cNvPr>
          <p:cNvSpPr txBox="1"/>
          <p:nvPr/>
        </p:nvSpPr>
        <p:spPr>
          <a:xfrm rot="1085327" flipH="1">
            <a:off x="1364573" y="5206158"/>
            <a:ext cx="341744" cy="338554"/>
          </a:xfrm>
          <a:prstGeom prst="rect">
            <a:avLst/>
          </a:prstGeom>
        </p:spPr>
        <p:txBody>
          <a:bodyPr wrap="square" rtlCol="0">
            <a:spAutoFit/>
          </a:bodyPr>
          <a:lstStyle/>
          <a:p>
            <a:pPr marL="0" indent="0" algn="l">
              <a:lnSpc>
                <a:spcPct val="100000"/>
              </a:lnSpc>
              <a:buNone/>
            </a:pPr>
            <a:r>
              <a:rPr lang="en-CA" sz="1600" b="1" dirty="0">
                <a:solidFill>
                  <a:srgbClr val="434343"/>
                </a:solidFill>
                <a:latin typeface="F37 Ginger Pro" pitchFamily="2" charset="0"/>
              </a:rPr>
              <a:t>N</a:t>
            </a:r>
          </a:p>
        </p:txBody>
      </p:sp>
      <p:cxnSp>
        <p:nvCxnSpPr>
          <p:cNvPr id="14" name="Straight Arrow Connector 13">
            <a:extLst>
              <a:ext uri="{FF2B5EF4-FFF2-40B4-BE49-F238E27FC236}">
                <a16:creationId xmlns:a16="http://schemas.microsoft.com/office/drawing/2014/main" id="{4DB1FB5A-FB32-D689-ECA6-94CB069ADC50}"/>
              </a:ext>
            </a:extLst>
          </p:cNvPr>
          <p:cNvCxnSpPr>
            <a:cxnSpLocks/>
          </p:cNvCxnSpPr>
          <p:nvPr/>
        </p:nvCxnSpPr>
        <p:spPr>
          <a:xfrm>
            <a:off x="2577741" y="4258800"/>
            <a:ext cx="418011" cy="281861"/>
          </a:xfrm>
          <a:prstGeom prst="straightConnector1">
            <a:avLst/>
          </a:prstGeom>
          <a:ln w="28575">
            <a:solidFill>
              <a:srgbClr val="2E343C"/>
            </a:solidFill>
            <a:tailEnd type="triangle"/>
          </a:ln>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id="{1B0382C4-ED5F-842C-D185-E432A892161F}"/>
              </a:ext>
            </a:extLst>
          </p:cNvPr>
          <p:cNvSpPr txBox="1"/>
          <p:nvPr/>
        </p:nvSpPr>
        <p:spPr>
          <a:xfrm>
            <a:off x="1193075" y="4004482"/>
            <a:ext cx="1637214" cy="461665"/>
          </a:xfrm>
          <a:prstGeom prst="rect">
            <a:avLst/>
          </a:prstGeom>
          <a:noFill/>
        </p:spPr>
        <p:txBody>
          <a:bodyPr wrap="square" rtlCol="0">
            <a:spAutoFit/>
          </a:bodyPr>
          <a:lstStyle/>
          <a:p>
            <a:pPr algn="ctr"/>
            <a:r>
              <a:rPr lang="en-CA" sz="1200" b="1" dirty="0">
                <a:latin typeface="F37 Ginger Pro" panose="020B0604020202020204" charset="0"/>
                <a:ea typeface="Verdana" panose="020B0604030504040204" pitchFamily="34" charset="0"/>
                <a:cs typeface="Verdana" panose="020B0604030504040204" pitchFamily="34" charset="0"/>
              </a:rPr>
              <a:t>Source building</a:t>
            </a:r>
          </a:p>
          <a:p>
            <a:pPr algn="ctr"/>
            <a:r>
              <a:rPr lang="en-CA" sz="1200" b="1" dirty="0">
                <a:latin typeface="F37 Ginger Pro" panose="020B0604020202020204" charset="0"/>
                <a:ea typeface="Verdana" panose="020B0604030504040204" pitchFamily="34" charset="0"/>
                <a:cs typeface="Verdana" panose="020B0604030504040204" pitchFamily="34" charset="0"/>
              </a:rPr>
              <a:t> </a:t>
            </a:r>
          </a:p>
        </p:txBody>
      </p:sp>
      <p:sp>
        <p:nvSpPr>
          <p:cNvPr id="20" name="TextBox 19">
            <a:extLst>
              <a:ext uri="{FF2B5EF4-FFF2-40B4-BE49-F238E27FC236}">
                <a16:creationId xmlns:a16="http://schemas.microsoft.com/office/drawing/2014/main" id="{67ECC355-DD1B-585C-CA9F-401DF452D485}"/>
              </a:ext>
            </a:extLst>
          </p:cNvPr>
          <p:cNvSpPr txBox="1"/>
          <p:nvPr/>
        </p:nvSpPr>
        <p:spPr>
          <a:xfrm>
            <a:off x="716838" y="2371759"/>
            <a:ext cx="1637214" cy="461665"/>
          </a:xfrm>
          <a:prstGeom prst="rect">
            <a:avLst/>
          </a:prstGeom>
          <a:noFill/>
        </p:spPr>
        <p:txBody>
          <a:bodyPr wrap="square" rtlCol="0">
            <a:spAutoFit/>
          </a:bodyPr>
          <a:lstStyle/>
          <a:p>
            <a:pPr algn="ctr"/>
            <a:r>
              <a:rPr lang="en-CA" sz="1200" b="1" dirty="0">
                <a:solidFill>
                  <a:schemeClr val="bg1"/>
                </a:solidFill>
                <a:latin typeface="F37 Ginger Pro" panose="020B0604020202020204" charset="0"/>
                <a:ea typeface="Verdana" panose="020B0604030504040204" pitchFamily="34" charset="0"/>
                <a:cs typeface="Verdana" panose="020B0604030504040204" pitchFamily="34" charset="0"/>
              </a:rPr>
              <a:t>Hill</a:t>
            </a:r>
          </a:p>
          <a:p>
            <a:pPr algn="ctr"/>
            <a:r>
              <a:rPr lang="en-CA" sz="1200" b="1" dirty="0">
                <a:latin typeface="F37 Ginger Pro" panose="020B0604020202020204" charset="0"/>
                <a:ea typeface="Verdana" panose="020B0604030504040204" pitchFamily="34" charset="0"/>
                <a:cs typeface="Verdana" panose="020B0604030504040204" pitchFamily="34" charset="0"/>
              </a:rPr>
              <a:t> </a:t>
            </a:r>
          </a:p>
        </p:txBody>
      </p:sp>
      <p:sp>
        <p:nvSpPr>
          <p:cNvPr id="23" name="TextBox 22">
            <a:extLst>
              <a:ext uri="{FF2B5EF4-FFF2-40B4-BE49-F238E27FC236}">
                <a16:creationId xmlns:a16="http://schemas.microsoft.com/office/drawing/2014/main" id="{F66E0B2F-A258-4393-A6EF-EC94E6238BAD}"/>
              </a:ext>
            </a:extLst>
          </p:cNvPr>
          <p:cNvSpPr txBox="1"/>
          <p:nvPr/>
        </p:nvSpPr>
        <p:spPr>
          <a:xfrm>
            <a:off x="-48670" y="3067082"/>
            <a:ext cx="1562100" cy="492443"/>
          </a:xfrm>
          <a:prstGeom prst="rect">
            <a:avLst/>
          </a:prstGeom>
          <a:noFill/>
        </p:spPr>
        <p:txBody>
          <a:bodyPr wrap="square" rtlCol="0">
            <a:spAutoFit/>
          </a:bodyPr>
          <a:lstStyle/>
          <a:p>
            <a:pPr algn="ctr"/>
            <a:r>
              <a:rPr lang="en-CA" sz="1400" b="1" dirty="0">
                <a:latin typeface="F37 Ginger Pro" panose="020B0604020202020204" charset="0"/>
                <a:ea typeface="Verdana" panose="020B0604030504040204" pitchFamily="34" charset="0"/>
                <a:cs typeface="Verdana" panose="020B0604030504040204" pitchFamily="34" charset="0"/>
              </a:rPr>
              <a:t>Wind</a:t>
            </a:r>
          </a:p>
          <a:p>
            <a:pPr algn="ctr"/>
            <a:r>
              <a:rPr lang="en-CA" sz="1200" b="1" dirty="0">
                <a:latin typeface="F37 Ginger Pro" panose="020B0604020202020204" charset="0"/>
                <a:ea typeface="Verdana" panose="020B0604030504040204" pitchFamily="34" charset="0"/>
                <a:cs typeface="Verdana" panose="020B0604030504040204" pitchFamily="34" charset="0"/>
              </a:rPr>
              <a:t> </a:t>
            </a:r>
          </a:p>
        </p:txBody>
      </p:sp>
      <p:cxnSp>
        <p:nvCxnSpPr>
          <p:cNvPr id="24" name="Straight Arrow Connector 23">
            <a:extLst>
              <a:ext uri="{FF2B5EF4-FFF2-40B4-BE49-F238E27FC236}">
                <a16:creationId xmlns:a16="http://schemas.microsoft.com/office/drawing/2014/main" id="{157D1E99-C2A8-22BC-7A0B-7ECE7A604CE7}"/>
              </a:ext>
            </a:extLst>
          </p:cNvPr>
          <p:cNvCxnSpPr>
            <a:cxnSpLocks/>
          </p:cNvCxnSpPr>
          <p:nvPr/>
        </p:nvCxnSpPr>
        <p:spPr>
          <a:xfrm>
            <a:off x="457602" y="3390222"/>
            <a:ext cx="549555" cy="24830"/>
          </a:xfrm>
          <a:prstGeom prst="straightConnector1">
            <a:avLst/>
          </a:prstGeom>
          <a:ln w="28575">
            <a:solidFill>
              <a:srgbClr val="2E343C"/>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6133974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7749C0-E15C-C245-8519-C6A329B52D27}"/>
              </a:ext>
            </a:extLst>
          </p:cNvPr>
          <p:cNvSpPr>
            <a:spLocks noGrp="1"/>
          </p:cNvSpPr>
          <p:nvPr>
            <p:ph type="title"/>
          </p:nvPr>
        </p:nvSpPr>
        <p:spPr>
          <a:xfrm>
            <a:off x="499799" y="351924"/>
            <a:ext cx="11014589" cy="643059"/>
          </a:xfrm>
        </p:spPr>
        <p:txBody>
          <a:bodyPr>
            <a:normAutofit/>
          </a:bodyPr>
          <a:lstStyle/>
          <a:p>
            <a:r>
              <a:rPr lang="en-CA" dirty="0"/>
              <a:t>Results  - Dilution factor</a:t>
            </a:r>
            <a:endParaRPr lang="en-US" dirty="0"/>
          </a:p>
        </p:txBody>
      </p:sp>
      <p:sp>
        <p:nvSpPr>
          <p:cNvPr id="3" name="TextBox 2">
            <a:extLst>
              <a:ext uri="{FF2B5EF4-FFF2-40B4-BE49-F238E27FC236}">
                <a16:creationId xmlns:a16="http://schemas.microsoft.com/office/drawing/2014/main" id="{67A2B046-D4E8-D21F-1DB8-23FF1D1A89D9}"/>
              </a:ext>
            </a:extLst>
          </p:cNvPr>
          <p:cNvSpPr txBox="1"/>
          <p:nvPr/>
        </p:nvSpPr>
        <p:spPr>
          <a:xfrm flipH="1">
            <a:off x="515123" y="1069497"/>
            <a:ext cx="4811620" cy="338554"/>
          </a:xfrm>
          <a:prstGeom prst="rect">
            <a:avLst/>
          </a:prstGeom>
        </p:spPr>
        <p:txBody>
          <a:bodyPr wrap="square" rtlCol="0">
            <a:spAutoFit/>
          </a:bodyPr>
          <a:lstStyle/>
          <a:p>
            <a:pPr algn="l">
              <a:lnSpc>
                <a:spcPct val="100000"/>
              </a:lnSpc>
              <a:spcBef>
                <a:spcPts val="600"/>
              </a:spcBef>
            </a:pPr>
            <a:r>
              <a:rPr lang="en-CA" sz="1600" dirty="0">
                <a:solidFill>
                  <a:srgbClr val="434343"/>
                </a:solidFill>
                <a:latin typeface="F37 Ginger Pro" pitchFamily="2" charset="0"/>
              </a:rPr>
              <a:t>Dilution factor (DF) at 1 m above ground</a:t>
            </a:r>
          </a:p>
        </p:txBody>
      </p:sp>
      <p:pic>
        <p:nvPicPr>
          <p:cNvPr id="7" name="Picture 6" descr="A map of a city&#10;&#10;Description automatically generated">
            <a:extLst>
              <a:ext uri="{FF2B5EF4-FFF2-40B4-BE49-F238E27FC236}">
                <a16:creationId xmlns:a16="http://schemas.microsoft.com/office/drawing/2014/main" id="{FC3EB6A5-C41D-E8E7-8E1D-2DDA9C922DA3}"/>
              </a:ext>
            </a:extLst>
          </p:cNvPr>
          <p:cNvPicPr>
            <a:picLocks noChangeAspect="1"/>
          </p:cNvPicPr>
          <p:nvPr/>
        </p:nvPicPr>
        <p:blipFill rotWithShape="1">
          <a:blip r:embed="rId3"/>
          <a:srcRect l="20478" t="2822" r="25156" b="3337"/>
          <a:stretch/>
        </p:blipFill>
        <p:spPr>
          <a:xfrm>
            <a:off x="1250663" y="2791469"/>
            <a:ext cx="3600000" cy="2861531"/>
          </a:xfrm>
          <a:prstGeom prst="rect">
            <a:avLst/>
          </a:prstGeom>
        </p:spPr>
      </p:pic>
      <p:sp>
        <p:nvSpPr>
          <p:cNvPr id="8" name="TextBox 7">
            <a:extLst>
              <a:ext uri="{FF2B5EF4-FFF2-40B4-BE49-F238E27FC236}">
                <a16:creationId xmlns:a16="http://schemas.microsoft.com/office/drawing/2014/main" id="{8324B863-FE8B-497B-D08F-BDB74BC02424}"/>
              </a:ext>
            </a:extLst>
          </p:cNvPr>
          <p:cNvSpPr txBox="1"/>
          <p:nvPr/>
        </p:nvSpPr>
        <p:spPr>
          <a:xfrm flipH="1">
            <a:off x="1250662" y="2549826"/>
            <a:ext cx="2295525" cy="338554"/>
          </a:xfrm>
          <a:prstGeom prst="rect">
            <a:avLst/>
          </a:prstGeom>
        </p:spPr>
        <p:txBody>
          <a:bodyPr wrap="square" rtlCol="0">
            <a:spAutoFit/>
          </a:bodyPr>
          <a:lstStyle/>
          <a:p>
            <a:pPr marL="0" indent="0" algn="l">
              <a:lnSpc>
                <a:spcPct val="100000"/>
              </a:lnSpc>
              <a:buNone/>
            </a:pPr>
            <a:r>
              <a:rPr lang="en-CA" sz="1600" b="1" dirty="0">
                <a:solidFill>
                  <a:srgbClr val="434343"/>
                </a:solidFill>
                <a:latin typeface="F37 Ginger Pro" pitchFamily="2" charset="0"/>
              </a:rPr>
              <a:t>Elevation view of site</a:t>
            </a:r>
          </a:p>
        </p:txBody>
      </p:sp>
      <p:sp>
        <p:nvSpPr>
          <p:cNvPr id="9" name="TextBox 8">
            <a:extLst>
              <a:ext uri="{FF2B5EF4-FFF2-40B4-BE49-F238E27FC236}">
                <a16:creationId xmlns:a16="http://schemas.microsoft.com/office/drawing/2014/main" id="{98103715-0410-ED8C-CD5E-E335841AB70B}"/>
              </a:ext>
            </a:extLst>
          </p:cNvPr>
          <p:cNvSpPr txBox="1"/>
          <p:nvPr/>
        </p:nvSpPr>
        <p:spPr>
          <a:xfrm flipH="1">
            <a:off x="3355686" y="4019895"/>
            <a:ext cx="466726" cy="338554"/>
          </a:xfrm>
          <a:prstGeom prst="rect">
            <a:avLst/>
          </a:prstGeom>
        </p:spPr>
        <p:txBody>
          <a:bodyPr wrap="square" rtlCol="0">
            <a:spAutoFit/>
          </a:bodyPr>
          <a:lstStyle/>
          <a:p>
            <a:pPr marL="0" indent="0" algn="l">
              <a:lnSpc>
                <a:spcPct val="100000"/>
              </a:lnSpc>
              <a:buNone/>
            </a:pPr>
            <a:r>
              <a:rPr lang="en-CA" sz="1600" b="1" dirty="0">
                <a:solidFill>
                  <a:srgbClr val="FFFF00"/>
                </a:solidFill>
                <a:latin typeface="F37 Ginger Pro" pitchFamily="2" charset="0"/>
              </a:rPr>
              <a:t>0 °</a:t>
            </a:r>
          </a:p>
        </p:txBody>
      </p:sp>
      <p:sp>
        <p:nvSpPr>
          <p:cNvPr id="10" name="TextBox 9">
            <a:extLst>
              <a:ext uri="{FF2B5EF4-FFF2-40B4-BE49-F238E27FC236}">
                <a16:creationId xmlns:a16="http://schemas.microsoft.com/office/drawing/2014/main" id="{8E09F717-2731-44A5-73F5-DD78FEFF320A}"/>
              </a:ext>
            </a:extLst>
          </p:cNvPr>
          <p:cNvSpPr txBox="1"/>
          <p:nvPr/>
        </p:nvSpPr>
        <p:spPr>
          <a:xfrm rot="18162201" flipH="1">
            <a:off x="2270280" y="2960747"/>
            <a:ext cx="685802" cy="338554"/>
          </a:xfrm>
          <a:prstGeom prst="rect">
            <a:avLst/>
          </a:prstGeom>
        </p:spPr>
        <p:txBody>
          <a:bodyPr wrap="square" rtlCol="0">
            <a:spAutoFit/>
          </a:bodyPr>
          <a:lstStyle/>
          <a:p>
            <a:pPr marL="0" indent="0" algn="l">
              <a:lnSpc>
                <a:spcPct val="100000"/>
              </a:lnSpc>
              <a:buNone/>
            </a:pPr>
            <a:r>
              <a:rPr lang="en-CA" sz="1600" b="1" dirty="0">
                <a:solidFill>
                  <a:srgbClr val="FFFF00"/>
                </a:solidFill>
                <a:latin typeface="F37 Ginger Pro" pitchFamily="2" charset="0"/>
              </a:rPr>
              <a:t>60 °</a:t>
            </a:r>
          </a:p>
        </p:txBody>
      </p:sp>
      <p:sp>
        <p:nvSpPr>
          <p:cNvPr id="11" name="TextBox 10">
            <a:extLst>
              <a:ext uri="{FF2B5EF4-FFF2-40B4-BE49-F238E27FC236}">
                <a16:creationId xmlns:a16="http://schemas.microsoft.com/office/drawing/2014/main" id="{E8D52B3A-AA3F-A8A9-0D04-EE2160BDCF53}"/>
              </a:ext>
            </a:extLst>
          </p:cNvPr>
          <p:cNvSpPr txBox="1"/>
          <p:nvPr/>
        </p:nvSpPr>
        <p:spPr>
          <a:xfrm rot="19861788" flipH="1">
            <a:off x="3147782" y="3188356"/>
            <a:ext cx="685802" cy="338554"/>
          </a:xfrm>
          <a:prstGeom prst="rect">
            <a:avLst/>
          </a:prstGeom>
        </p:spPr>
        <p:txBody>
          <a:bodyPr wrap="square" rtlCol="0">
            <a:spAutoFit/>
          </a:bodyPr>
          <a:lstStyle/>
          <a:p>
            <a:pPr marL="0" indent="0" algn="l">
              <a:lnSpc>
                <a:spcPct val="100000"/>
              </a:lnSpc>
              <a:buNone/>
            </a:pPr>
            <a:r>
              <a:rPr lang="en-CA" sz="1600" b="1" dirty="0">
                <a:solidFill>
                  <a:srgbClr val="FFFF00"/>
                </a:solidFill>
                <a:latin typeface="F37 Ginger Pro" pitchFamily="2" charset="0"/>
              </a:rPr>
              <a:t>30 °</a:t>
            </a:r>
          </a:p>
        </p:txBody>
      </p:sp>
      <p:sp>
        <p:nvSpPr>
          <p:cNvPr id="13" name="TextBox 12">
            <a:extLst>
              <a:ext uri="{FF2B5EF4-FFF2-40B4-BE49-F238E27FC236}">
                <a16:creationId xmlns:a16="http://schemas.microsoft.com/office/drawing/2014/main" id="{977D6D3D-E7E6-D8E2-C037-1E2EB41B0965}"/>
              </a:ext>
            </a:extLst>
          </p:cNvPr>
          <p:cNvSpPr txBox="1"/>
          <p:nvPr/>
        </p:nvSpPr>
        <p:spPr>
          <a:xfrm rot="3300256" flipH="1">
            <a:off x="2357076" y="5032833"/>
            <a:ext cx="685802" cy="338554"/>
          </a:xfrm>
          <a:prstGeom prst="rect">
            <a:avLst/>
          </a:prstGeom>
        </p:spPr>
        <p:txBody>
          <a:bodyPr wrap="square" rtlCol="0">
            <a:spAutoFit/>
          </a:bodyPr>
          <a:lstStyle/>
          <a:p>
            <a:pPr marL="0" indent="0" algn="l">
              <a:lnSpc>
                <a:spcPct val="100000"/>
              </a:lnSpc>
              <a:buNone/>
            </a:pPr>
            <a:r>
              <a:rPr lang="en-CA" sz="1600" b="1" dirty="0">
                <a:solidFill>
                  <a:srgbClr val="FFFF00"/>
                </a:solidFill>
                <a:latin typeface="F37 Ginger Pro" pitchFamily="2" charset="0"/>
              </a:rPr>
              <a:t>-60 °</a:t>
            </a:r>
          </a:p>
        </p:txBody>
      </p:sp>
      <p:sp>
        <p:nvSpPr>
          <p:cNvPr id="14" name="TextBox 13">
            <a:extLst>
              <a:ext uri="{FF2B5EF4-FFF2-40B4-BE49-F238E27FC236}">
                <a16:creationId xmlns:a16="http://schemas.microsoft.com/office/drawing/2014/main" id="{8FDC3461-4D17-A162-9C5F-692BC0558872}"/>
              </a:ext>
            </a:extLst>
          </p:cNvPr>
          <p:cNvSpPr txBox="1"/>
          <p:nvPr/>
        </p:nvSpPr>
        <p:spPr>
          <a:xfrm rot="2228583" flipH="1">
            <a:off x="3154220" y="4836446"/>
            <a:ext cx="685802" cy="338554"/>
          </a:xfrm>
          <a:prstGeom prst="rect">
            <a:avLst/>
          </a:prstGeom>
        </p:spPr>
        <p:txBody>
          <a:bodyPr wrap="square" rtlCol="0">
            <a:spAutoFit/>
          </a:bodyPr>
          <a:lstStyle/>
          <a:p>
            <a:pPr marL="0" indent="0" algn="l">
              <a:lnSpc>
                <a:spcPct val="100000"/>
              </a:lnSpc>
              <a:buNone/>
            </a:pPr>
            <a:r>
              <a:rPr lang="en-CA" sz="1600" b="1" dirty="0">
                <a:solidFill>
                  <a:srgbClr val="FFFF00"/>
                </a:solidFill>
                <a:latin typeface="F37 Ginger Pro" pitchFamily="2" charset="0"/>
              </a:rPr>
              <a:t>-30 °</a:t>
            </a:r>
          </a:p>
        </p:txBody>
      </p:sp>
      <p:sp>
        <p:nvSpPr>
          <p:cNvPr id="18" name="TextBox 17">
            <a:extLst>
              <a:ext uri="{FF2B5EF4-FFF2-40B4-BE49-F238E27FC236}">
                <a16:creationId xmlns:a16="http://schemas.microsoft.com/office/drawing/2014/main" id="{6BC93545-1418-BD7A-23F6-72331530DA0E}"/>
              </a:ext>
            </a:extLst>
          </p:cNvPr>
          <p:cNvSpPr txBox="1"/>
          <p:nvPr/>
        </p:nvSpPr>
        <p:spPr>
          <a:xfrm>
            <a:off x="112162" y="3942950"/>
            <a:ext cx="1562100" cy="492443"/>
          </a:xfrm>
          <a:prstGeom prst="rect">
            <a:avLst/>
          </a:prstGeom>
          <a:noFill/>
        </p:spPr>
        <p:txBody>
          <a:bodyPr wrap="square" rtlCol="0">
            <a:spAutoFit/>
          </a:bodyPr>
          <a:lstStyle/>
          <a:p>
            <a:pPr algn="ctr"/>
            <a:r>
              <a:rPr lang="en-CA" sz="1400" b="1" dirty="0">
                <a:latin typeface="F37 Ginger Pro" panose="020B0604020202020204" charset="0"/>
                <a:ea typeface="Verdana" panose="020B0604030504040204" pitchFamily="34" charset="0"/>
                <a:cs typeface="Verdana" panose="020B0604030504040204" pitchFamily="34" charset="0"/>
              </a:rPr>
              <a:t>Wind</a:t>
            </a:r>
          </a:p>
          <a:p>
            <a:pPr algn="ctr"/>
            <a:r>
              <a:rPr lang="en-CA" sz="1200" b="1" dirty="0">
                <a:latin typeface="F37 Ginger Pro" panose="020B0604020202020204" charset="0"/>
                <a:ea typeface="Verdana" panose="020B0604030504040204" pitchFamily="34" charset="0"/>
                <a:cs typeface="Verdana" panose="020B0604030504040204" pitchFamily="34" charset="0"/>
              </a:rPr>
              <a:t> </a:t>
            </a:r>
          </a:p>
        </p:txBody>
      </p:sp>
      <p:cxnSp>
        <p:nvCxnSpPr>
          <p:cNvPr id="19" name="Straight Arrow Connector 18">
            <a:extLst>
              <a:ext uri="{FF2B5EF4-FFF2-40B4-BE49-F238E27FC236}">
                <a16:creationId xmlns:a16="http://schemas.microsoft.com/office/drawing/2014/main" id="{A23010F4-C39B-3657-2AD2-EF7F53B14248}"/>
              </a:ext>
            </a:extLst>
          </p:cNvPr>
          <p:cNvCxnSpPr>
            <a:cxnSpLocks/>
          </p:cNvCxnSpPr>
          <p:nvPr/>
        </p:nvCxnSpPr>
        <p:spPr>
          <a:xfrm>
            <a:off x="633549" y="4255909"/>
            <a:ext cx="549972" cy="0"/>
          </a:xfrm>
          <a:prstGeom prst="straightConnector1">
            <a:avLst/>
          </a:prstGeom>
          <a:ln w="28575">
            <a:solidFill>
              <a:srgbClr val="2E343C"/>
            </a:solidFill>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4" name="TextBox 3">
                <a:extLst>
                  <a:ext uri="{FF2B5EF4-FFF2-40B4-BE49-F238E27FC236}">
                    <a16:creationId xmlns:a16="http://schemas.microsoft.com/office/drawing/2014/main" id="{FF39271F-5462-C67C-2274-E5F2A013323B}"/>
                  </a:ext>
                </a:extLst>
              </p:cNvPr>
              <p:cNvSpPr txBox="1"/>
              <p:nvPr/>
            </p:nvSpPr>
            <p:spPr>
              <a:xfrm>
                <a:off x="1766285" y="1537238"/>
                <a:ext cx="1269022" cy="390941"/>
              </a:xfrm>
              <a:prstGeom prst="rect">
                <a:avLst/>
              </a:prstGeom>
            </p:spPr>
            <p:txBody>
              <a:bodyPr wrap="square" lIns="0" tIns="0" rIns="0" bIns="0" rtlCol="0">
                <a:spAutoFit/>
              </a:bodyPr>
              <a:lstStyle/>
              <a:p>
                <a:pPr marL="0" indent="0" algn="l">
                  <a:lnSpc>
                    <a:spcPct val="100000"/>
                  </a:lnSpc>
                  <a:buNone/>
                </a:pPr>
                <a:r>
                  <a:rPr lang="en-CA" sz="1600" dirty="0">
                    <a:solidFill>
                      <a:srgbClr val="434343"/>
                    </a:solidFill>
                  </a:rPr>
                  <a:t>DF</a:t>
                </a:r>
                <a14:m>
                  <m:oMath xmlns:m="http://schemas.openxmlformats.org/officeDocument/2006/math">
                    <m:r>
                      <a:rPr lang="en-CA" sz="1600" i="1" smtClean="0">
                        <a:solidFill>
                          <a:srgbClr val="434343"/>
                        </a:solidFill>
                        <a:latin typeface="Cambria Math" panose="02040503050406030204" pitchFamily="18" charset="0"/>
                      </a:rPr>
                      <m:t>=</m:t>
                    </m:r>
                    <m:f>
                      <m:fPr>
                        <m:ctrlPr>
                          <a:rPr lang="en-CA" sz="1600" b="0" i="1" smtClean="0">
                            <a:solidFill>
                              <a:srgbClr val="434343"/>
                            </a:solidFill>
                            <a:latin typeface="Cambria Math" panose="02040503050406030204" pitchFamily="18" charset="0"/>
                          </a:rPr>
                        </m:ctrlPr>
                      </m:fPr>
                      <m:num>
                        <m:r>
                          <a:rPr lang="en-CA" sz="1600" b="0" i="1" smtClean="0">
                            <a:solidFill>
                              <a:srgbClr val="434343"/>
                            </a:solidFill>
                            <a:latin typeface="Cambria Math" panose="02040503050406030204" pitchFamily="18" charset="0"/>
                          </a:rPr>
                          <m:t>𝐶</m:t>
                        </m:r>
                        <m:r>
                          <a:rPr lang="en-CA" sz="1600" b="0" i="1" smtClean="0">
                            <a:solidFill>
                              <a:srgbClr val="434343"/>
                            </a:solidFill>
                            <a:latin typeface="Cambria Math" panose="02040503050406030204" pitchFamily="18" charset="0"/>
                          </a:rPr>
                          <m:t>(</m:t>
                        </m:r>
                        <m:r>
                          <a:rPr lang="en-CA" sz="1600" b="0" i="1" smtClean="0">
                            <a:solidFill>
                              <a:srgbClr val="434343"/>
                            </a:solidFill>
                            <a:latin typeface="Cambria Math" panose="02040503050406030204" pitchFamily="18" charset="0"/>
                          </a:rPr>
                          <m:t>𝑥</m:t>
                        </m:r>
                        <m:r>
                          <a:rPr lang="en-CA" sz="1600" b="0" i="1" smtClean="0">
                            <a:solidFill>
                              <a:srgbClr val="434343"/>
                            </a:solidFill>
                            <a:latin typeface="Cambria Math" panose="02040503050406030204" pitchFamily="18" charset="0"/>
                          </a:rPr>
                          <m:t>,</m:t>
                        </m:r>
                        <m:r>
                          <a:rPr lang="en-CA" sz="1600" b="0" i="1" smtClean="0">
                            <a:solidFill>
                              <a:srgbClr val="434343"/>
                            </a:solidFill>
                            <a:latin typeface="Cambria Math" panose="02040503050406030204" pitchFamily="18" charset="0"/>
                          </a:rPr>
                          <m:t>𝑦</m:t>
                        </m:r>
                        <m:r>
                          <a:rPr lang="en-CA" sz="1600" b="0" i="1" smtClean="0">
                            <a:solidFill>
                              <a:srgbClr val="434343"/>
                            </a:solidFill>
                            <a:latin typeface="Cambria Math" panose="02040503050406030204" pitchFamily="18" charset="0"/>
                          </a:rPr>
                          <m:t>,</m:t>
                        </m:r>
                        <m:r>
                          <a:rPr lang="en-CA" sz="1600" b="0" i="1" smtClean="0">
                            <a:solidFill>
                              <a:srgbClr val="434343"/>
                            </a:solidFill>
                            <a:latin typeface="Cambria Math" panose="02040503050406030204" pitchFamily="18" charset="0"/>
                          </a:rPr>
                          <m:t>𝑧</m:t>
                        </m:r>
                        <m:r>
                          <a:rPr lang="en-CA" sz="1600" b="0" i="1" smtClean="0">
                            <a:solidFill>
                              <a:srgbClr val="434343"/>
                            </a:solidFill>
                            <a:latin typeface="Cambria Math" panose="02040503050406030204" pitchFamily="18" charset="0"/>
                          </a:rPr>
                          <m:t>)</m:t>
                        </m:r>
                      </m:num>
                      <m:den>
                        <m:sSub>
                          <m:sSubPr>
                            <m:ctrlPr>
                              <a:rPr lang="en-CA" sz="1600" b="0" i="1" smtClean="0">
                                <a:solidFill>
                                  <a:srgbClr val="434343"/>
                                </a:solidFill>
                                <a:latin typeface="Cambria Math" panose="02040503050406030204" pitchFamily="18" charset="0"/>
                              </a:rPr>
                            </m:ctrlPr>
                          </m:sSubPr>
                          <m:e>
                            <m:r>
                              <a:rPr lang="en-CA" sz="1600" b="0" i="1" smtClean="0">
                                <a:solidFill>
                                  <a:srgbClr val="434343"/>
                                </a:solidFill>
                                <a:latin typeface="Cambria Math" panose="02040503050406030204" pitchFamily="18" charset="0"/>
                              </a:rPr>
                              <m:t>𝐶</m:t>
                            </m:r>
                          </m:e>
                          <m:sub>
                            <m:r>
                              <a:rPr lang="en-CA" sz="1600" b="0" i="1" smtClean="0">
                                <a:solidFill>
                                  <a:srgbClr val="434343"/>
                                </a:solidFill>
                                <a:latin typeface="Cambria Math" panose="02040503050406030204" pitchFamily="18" charset="0"/>
                              </a:rPr>
                              <m:t>𝑠𝑜𝑢𝑟𝑐𝑒</m:t>
                            </m:r>
                          </m:sub>
                        </m:sSub>
                      </m:den>
                    </m:f>
                  </m:oMath>
                </a14:m>
                <a:endParaRPr lang="en-CA" sz="1600" dirty="0">
                  <a:solidFill>
                    <a:srgbClr val="434343"/>
                  </a:solidFill>
                  <a:latin typeface="F37 Ginger Pro" pitchFamily="2" charset="0"/>
                </a:endParaRPr>
              </a:p>
            </p:txBody>
          </p:sp>
        </mc:Choice>
        <mc:Fallback xmlns="">
          <p:sp>
            <p:nvSpPr>
              <p:cNvPr id="4" name="TextBox 3">
                <a:extLst>
                  <a:ext uri="{FF2B5EF4-FFF2-40B4-BE49-F238E27FC236}">
                    <a16:creationId xmlns:a16="http://schemas.microsoft.com/office/drawing/2014/main" id="{FF39271F-5462-C67C-2274-E5F2A013323B}"/>
                  </a:ext>
                </a:extLst>
              </p:cNvPr>
              <p:cNvSpPr txBox="1">
                <a:spLocks noRot="1" noChangeAspect="1" noMove="1" noResize="1" noEditPoints="1" noAdjustHandles="1" noChangeArrowheads="1" noChangeShapeType="1" noTextEdit="1"/>
              </p:cNvSpPr>
              <p:nvPr/>
            </p:nvSpPr>
            <p:spPr>
              <a:xfrm>
                <a:off x="1766285" y="1537238"/>
                <a:ext cx="1269022" cy="390941"/>
              </a:xfrm>
              <a:prstGeom prst="rect">
                <a:avLst/>
              </a:prstGeom>
              <a:blipFill>
                <a:blip r:embed="rId6"/>
                <a:stretch>
                  <a:fillRect l="-10096" b="-12500"/>
                </a:stretch>
              </a:blipFill>
            </p:spPr>
            <p:txBody>
              <a:bodyPr/>
              <a:lstStyle/>
              <a:p>
                <a:r>
                  <a:rPr lang="en-CA">
                    <a:noFill/>
                  </a:rPr>
                  <a:t> </a:t>
                </a:r>
              </a:p>
            </p:txBody>
          </p:sp>
        </mc:Fallback>
      </mc:AlternateContent>
      <p:cxnSp>
        <p:nvCxnSpPr>
          <p:cNvPr id="5" name="Straight Arrow Connector 4">
            <a:extLst>
              <a:ext uri="{FF2B5EF4-FFF2-40B4-BE49-F238E27FC236}">
                <a16:creationId xmlns:a16="http://schemas.microsoft.com/office/drawing/2014/main" id="{FFBE9D30-1070-58AC-48B9-7CD75DF62655}"/>
              </a:ext>
            </a:extLst>
          </p:cNvPr>
          <p:cNvCxnSpPr>
            <a:cxnSpLocks/>
          </p:cNvCxnSpPr>
          <p:nvPr/>
        </p:nvCxnSpPr>
        <p:spPr>
          <a:xfrm flipV="1">
            <a:off x="4389072" y="5122711"/>
            <a:ext cx="120725" cy="350193"/>
          </a:xfrm>
          <a:prstGeom prst="straightConnector1">
            <a:avLst/>
          </a:prstGeom>
          <a:ln w="38100">
            <a:solidFill>
              <a:schemeClr val="bg1"/>
            </a:solidFill>
            <a:tailEnd type="triangle"/>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A94ACD86-AA0B-D551-4B5D-C811DD90781E}"/>
              </a:ext>
            </a:extLst>
          </p:cNvPr>
          <p:cNvSpPr txBox="1"/>
          <p:nvPr/>
        </p:nvSpPr>
        <p:spPr>
          <a:xfrm rot="1333514" flipH="1">
            <a:off x="4376298" y="4832613"/>
            <a:ext cx="341744" cy="338554"/>
          </a:xfrm>
          <a:prstGeom prst="rect">
            <a:avLst/>
          </a:prstGeom>
        </p:spPr>
        <p:txBody>
          <a:bodyPr wrap="square" rtlCol="0">
            <a:spAutoFit/>
          </a:bodyPr>
          <a:lstStyle/>
          <a:p>
            <a:pPr marL="0" indent="0" algn="l">
              <a:lnSpc>
                <a:spcPct val="100000"/>
              </a:lnSpc>
              <a:buNone/>
            </a:pPr>
            <a:r>
              <a:rPr lang="en-CA" sz="1600" b="1" dirty="0">
                <a:solidFill>
                  <a:schemeClr val="bg1"/>
                </a:solidFill>
                <a:latin typeface="F37 Ginger Pro" pitchFamily="2" charset="0"/>
              </a:rPr>
              <a:t>N</a:t>
            </a:r>
          </a:p>
        </p:txBody>
      </p:sp>
      <p:sp>
        <p:nvSpPr>
          <p:cNvPr id="35" name="TextBox 34">
            <a:extLst>
              <a:ext uri="{FF2B5EF4-FFF2-40B4-BE49-F238E27FC236}">
                <a16:creationId xmlns:a16="http://schemas.microsoft.com/office/drawing/2014/main" id="{CBF9A311-E738-9DB4-ECD0-40F9FC686007}"/>
              </a:ext>
            </a:extLst>
          </p:cNvPr>
          <p:cNvSpPr txBox="1"/>
          <p:nvPr/>
        </p:nvSpPr>
        <p:spPr>
          <a:xfrm flipH="1">
            <a:off x="6536003" y="1609408"/>
            <a:ext cx="5655997" cy="338554"/>
          </a:xfrm>
          <a:prstGeom prst="rect">
            <a:avLst/>
          </a:prstGeom>
        </p:spPr>
        <p:txBody>
          <a:bodyPr wrap="square" rtlCol="0">
            <a:spAutoFit/>
          </a:bodyPr>
          <a:lstStyle/>
          <a:p>
            <a:pPr marL="0" indent="0" algn="l">
              <a:lnSpc>
                <a:spcPct val="100000"/>
              </a:lnSpc>
              <a:buNone/>
            </a:pPr>
            <a:r>
              <a:rPr lang="en-CA" sz="1600" b="1" dirty="0">
                <a:solidFill>
                  <a:srgbClr val="434343"/>
                </a:solidFill>
                <a:latin typeface="F37 Ginger Pro" pitchFamily="2" charset="0"/>
              </a:rPr>
              <a:t>High dilution factors in the NE quadrant</a:t>
            </a:r>
          </a:p>
        </p:txBody>
      </p:sp>
      <p:pic>
        <p:nvPicPr>
          <p:cNvPr id="22" name="Picture 21" descr="A graph of a graph of a number of different colored lines&#10;&#10;Description automatically generated with medium confidence">
            <a:extLst>
              <a:ext uri="{FF2B5EF4-FFF2-40B4-BE49-F238E27FC236}">
                <a16:creationId xmlns:a16="http://schemas.microsoft.com/office/drawing/2014/main" id="{73F19554-CD0D-9D32-DBD0-35EC6CE032D2}"/>
              </a:ext>
            </a:extLst>
          </p:cNvPr>
          <p:cNvPicPr>
            <a:picLocks noChangeAspect="1"/>
          </p:cNvPicPr>
          <p:nvPr/>
        </p:nvPicPr>
        <p:blipFill>
          <a:blip r:embed="rId7"/>
          <a:stretch>
            <a:fillRect/>
          </a:stretch>
        </p:blipFill>
        <p:spPr>
          <a:xfrm>
            <a:off x="5863562" y="1967480"/>
            <a:ext cx="5400000" cy="4398028"/>
          </a:xfrm>
          <a:prstGeom prst="rect">
            <a:avLst/>
          </a:prstGeom>
        </p:spPr>
      </p:pic>
    </p:spTree>
    <p:extLst>
      <p:ext uri="{BB962C8B-B14F-4D97-AF65-F5344CB8AC3E}">
        <p14:creationId xmlns:p14="http://schemas.microsoft.com/office/powerpoint/2010/main" val="295450835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7749C0-E15C-C245-8519-C6A329B52D27}"/>
              </a:ext>
            </a:extLst>
          </p:cNvPr>
          <p:cNvSpPr>
            <a:spLocks noGrp="1"/>
          </p:cNvSpPr>
          <p:nvPr>
            <p:ph type="title"/>
          </p:nvPr>
        </p:nvSpPr>
        <p:spPr>
          <a:xfrm>
            <a:off x="499799" y="660056"/>
            <a:ext cx="11014589" cy="643059"/>
          </a:xfrm>
        </p:spPr>
        <p:txBody>
          <a:bodyPr>
            <a:normAutofit/>
          </a:bodyPr>
          <a:lstStyle/>
          <a:p>
            <a:r>
              <a:rPr lang="en-CA" dirty="0"/>
              <a:t>Conclusions</a:t>
            </a:r>
            <a:endParaRPr lang="en-US" dirty="0"/>
          </a:p>
        </p:txBody>
      </p:sp>
      <p:sp>
        <p:nvSpPr>
          <p:cNvPr id="14" name="Text Placeholder 2">
            <a:extLst>
              <a:ext uri="{FF2B5EF4-FFF2-40B4-BE49-F238E27FC236}">
                <a16:creationId xmlns:a16="http://schemas.microsoft.com/office/drawing/2014/main" id="{88DB70F5-608F-7344-809C-1C024D5F893F}"/>
              </a:ext>
            </a:extLst>
          </p:cNvPr>
          <p:cNvSpPr>
            <a:spLocks noGrp="1"/>
          </p:cNvSpPr>
          <p:nvPr>
            <p:ph type="body" sz="quarter" idx="4294967295"/>
          </p:nvPr>
        </p:nvSpPr>
        <p:spPr>
          <a:xfrm>
            <a:off x="388037" y="1303115"/>
            <a:ext cx="10744251" cy="1841186"/>
          </a:xfrm>
          <a:prstGeom prst="rect">
            <a:avLst/>
          </a:prstGeom>
        </p:spPr>
        <p:txBody>
          <a:bodyPr>
            <a:noAutofit/>
          </a:bodyPr>
          <a:lstStyle/>
          <a:p>
            <a:pPr marL="285750" indent="-285750">
              <a:spcBef>
                <a:spcPts val="600"/>
              </a:spcBef>
              <a:spcAft>
                <a:spcPts val="600"/>
              </a:spcAft>
            </a:pPr>
            <a:r>
              <a:rPr lang="en-CA" sz="2000" dirty="0">
                <a:latin typeface="+mn-lt"/>
              </a:rPr>
              <a:t>Lessons from a previous radon dispersion study applied to tritium dispersion study </a:t>
            </a:r>
          </a:p>
          <a:p>
            <a:pPr marL="285750" indent="-285750">
              <a:spcBef>
                <a:spcPts val="600"/>
              </a:spcBef>
              <a:spcAft>
                <a:spcPts val="600"/>
              </a:spcAft>
            </a:pPr>
            <a:r>
              <a:rPr lang="en-CA" sz="2000" dirty="0">
                <a:latin typeface="+mn-lt"/>
              </a:rPr>
              <a:t>From generic homes to a real site with uneven terrain </a:t>
            </a:r>
            <a:r>
              <a:rPr lang="en-CA" sz="2000" dirty="0">
                <a:latin typeface="+mn-lt"/>
                <a:sym typeface="Wingdings" panose="05000000000000000000" pitchFamily="2" charset="2"/>
              </a:rPr>
              <a:t> </a:t>
            </a:r>
            <a:r>
              <a:rPr lang="en-CA" sz="2000" dirty="0">
                <a:latin typeface="+mn-lt"/>
              </a:rPr>
              <a:t>higher complexity</a:t>
            </a:r>
          </a:p>
          <a:p>
            <a:pPr marL="285750" indent="-285750">
              <a:spcBef>
                <a:spcPts val="600"/>
              </a:spcBef>
              <a:spcAft>
                <a:spcPts val="600"/>
              </a:spcAft>
            </a:pPr>
            <a:r>
              <a:rPr lang="en-CA" sz="2000" dirty="0">
                <a:latin typeface="+mn-lt"/>
              </a:rPr>
              <a:t>Effect of hill on near-field dispersion observed</a:t>
            </a:r>
          </a:p>
          <a:p>
            <a:pPr marL="285750" indent="-285750">
              <a:spcBef>
                <a:spcPts val="600"/>
              </a:spcBef>
              <a:spcAft>
                <a:spcPts val="600"/>
              </a:spcAft>
            </a:pPr>
            <a:endParaRPr lang="en-CA" sz="2000" dirty="0">
              <a:latin typeface="+mn-lt"/>
            </a:endParaRPr>
          </a:p>
          <a:p>
            <a:pPr marL="285750" indent="-285750">
              <a:spcBef>
                <a:spcPts val="600"/>
              </a:spcBef>
              <a:spcAft>
                <a:spcPts val="600"/>
              </a:spcAft>
            </a:pPr>
            <a:endParaRPr lang="en-CA" sz="2000" dirty="0">
              <a:latin typeface="+mn-lt"/>
            </a:endParaRPr>
          </a:p>
          <a:p>
            <a:pPr marL="0" indent="0">
              <a:buNone/>
            </a:pPr>
            <a:endParaRPr lang="en-CA" sz="2000" dirty="0">
              <a:latin typeface="+mn-lt"/>
            </a:endParaRPr>
          </a:p>
        </p:txBody>
      </p:sp>
      <p:sp>
        <p:nvSpPr>
          <p:cNvPr id="3" name="Title 1">
            <a:extLst>
              <a:ext uri="{FF2B5EF4-FFF2-40B4-BE49-F238E27FC236}">
                <a16:creationId xmlns:a16="http://schemas.microsoft.com/office/drawing/2014/main" id="{BF4E3A10-0364-17AC-4D3E-B62514DE82F9}"/>
              </a:ext>
            </a:extLst>
          </p:cNvPr>
          <p:cNvSpPr txBox="1">
            <a:spLocks/>
          </p:cNvSpPr>
          <p:nvPr/>
        </p:nvSpPr>
        <p:spPr>
          <a:xfrm>
            <a:off x="499799" y="3570192"/>
            <a:ext cx="11014589" cy="643059"/>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800" kern="1200">
                <a:solidFill>
                  <a:srgbClr val="2F84E4"/>
                </a:solidFill>
                <a:latin typeface="F37 Ginger Pro" pitchFamily="2" charset="0"/>
                <a:ea typeface="+mj-ea"/>
                <a:cs typeface="+mj-cs"/>
              </a:defRPr>
            </a:lvl1pPr>
          </a:lstStyle>
          <a:p>
            <a:r>
              <a:rPr lang="en-CA" dirty="0"/>
              <a:t>Outlook</a:t>
            </a:r>
            <a:endParaRPr lang="en-US" dirty="0"/>
          </a:p>
        </p:txBody>
      </p:sp>
      <p:sp>
        <p:nvSpPr>
          <p:cNvPr id="4" name="Text Placeholder 2">
            <a:extLst>
              <a:ext uri="{FF2B5EF4-FFF2-40B4-BE49-F238E27FC236}">
                <a16:creationId xmlns:a16="http://schemas.microsoft.com/office/drawing/2014/main" id="{8C264533-B2D8-5CF9-93D6-ECCE486E0E23}"/>
              </a:ext>
            </a:extLst>
          </p:cNvPr>
          <p:cNvSpPr txBox="1">
            <a:spLocks/>
          </p:cNvSpPr>
          <p:nvPr/>
        </p:nvSpPr>
        <p:spPr>
          <a:xfrm>
            <a:off x="388037" y="4217424"/>
            <a:ext cx="11126351" cy="2490387"/>
          </a:xfrm>
          <a:prstGeom prst="rect">
            <a:avLst/>
          </a:prstGeom>
        </p:spPr>
        <p:txBody>
          <a:bodyPr vert="horz" lIns="91440" tIns="45720" rIns="91440" bIns="45720" rtlCol="0">
            <a:noAutofit/>
          </a:bodyPr>
          <a:lst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rgbClr val="434343"/>
                </a:solidFill>
                <a:latin typeface="F37 Ginger Pro" pitchFamily="2" charset="0"/>
                <a:ea typeface="+mn-ea"/>
                <a:cs typeface="+mn-cs"/>
              </a:defRPr>
            </a:lvl1pPr>
            <a:lvl2pPr marL="685800" indent="-228600" algn="l" defTabSz="914400" rtl="0" eaLnBrk="1" latinLnBrk="0" hangingPunct="1">
              <a:lnSpc>
                <a:spcPct val="100000"/>
              </a:lnSpc>
              <a:spcBef>
                <a:spcPts val="500"/>
              </a:spcBef>
              <a:buFont typeface="Arial" panose="020B0604020202020204" pitchFamily="34" charset="0"/>
              <a:buChar char="•"/>
              <a:defRPr sz="2400" kern="1200">
                <a:solidFill>
                  <a:srgbClr val="434343"/>
                </a:solidFill>
                <a:latin typeface="F37 Ginger Pro" pitchFamily="2" charset="0"/>
                <a:ea typeface="+mn-ea"/>
                <a:cs typeface="+mn-cs"/>
              </a:defRPr>
            </a:lvl2pPr>
            <a:lvl3pPr marL="1143000" indent="-228600" algn="l" defTabSz="914400" rtl="0" eaLnBrk="1" latinLnBrk="0" hangingPunct="1">
              <a:lnSpc>
                <a:spcPct val="100000"/>
              </a:lnSpc>
              <a:spcBef>
                <a:spcPts val="500"/>
              </a:spcBef>
              <a:buFont typeface="Arial" panose="020B0604020202020204" pitchFamily="34" charset="0"/>
              <a:buChar char="•"/>
              <a:defRPr sz="2000" kern="1200">
                <a:solidFill>
                  <a:srgbClr val="434343"/>
                </a:solidFill>
                <a:latin typeface="F37 Ginger Pro" pitchFamily="2" charset="0"/>
                <a:ea typeface="+mn-ea"/>
                <a:cs typeface="+mn-cs"/>
              </a:defRPr>
            </a:lvl3pPr>
            <a:lvl4pPr marL="1600200" indent="-228600" algn="l" defTabSz="914400" rtl="0" eaLnBrk="1" latinLnBrk="0" hangingPunct="1">
              <a:lnSpc>
                <a:spcPct val="100000"/>
              </a:lnSpc>
              <a:spcBef>
                <a:spcPts val="500"/>
              </a:spcBef>
              <a:buFont typeface="Arial" panose="020B0604020202020204" pitchFamily="34" charset="0"/>
              <a:buChar char="•"/>
              <a:defRPr sz="1800" kern="1200">
                <a:solidFill>
                  <a:srgbClr val="434343"/>
                </a:solidFill>
                <a:latin typeface="F37 Ginger Pro" pitchFamily="2" charset="0"/>
                <a:ea typeface="+mn-ea"/>
                <a:cs typeface="+mn-cs"/>
              </a:defRPr>
            </a:lvl4pPr>
            <a:lvl5pPr marL="2057400" indent="-228600" algn="l" defTabSz="914400" rtl="0" eaLnBrk="1" latinLnBrk="0" hangingPunct="1">
              <a:lnSpc>
                <a:spcPct val="100000"/>
              </a:lnSpc>
              <a:spcBef>
                <a:spcPts val="500"/>
              </a:spcBef>
              <a:buFont typeface="Arial" panose="020B0604020202020204" pitchFamily="34" charset="0"/>
              <a:buChar char="•"/>
              <a:defRPr sz="1800" kern="1200">
                <a:solidFill>
                  <a:srgbClr val="434343"/>
                </a:solidFill>
                <a:latin typeface="F37 Ginger Pro"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indent="-285750">
              <a:spcBef>
                <a:spcPts val="600"/>
              </a:spcBef>
              <a:spcAft>
                <a:spcPts val="600"/>
              </a:spcAft>
            </a:pPr>
            <a:r>
              <a:rPr lang="en-CA" sz="2000" dirty="0">
                <a:latin typeface="+mn-lt"/>
              </a:rPr>
              <a:t>Complete test matrix for the joint frequency of wind speeds and atmospheric stability</a:t>
            </a:r>
          </a:p>
          <a:p>
            <a:pPr marL="285750" indent="-285750">
              <a:spcBef>
                <a:spcPts val="600"/>
              </a:spcBef>
              <a:spcAft>
                <a:spcPts val="600"/>
              </a:spcAft>
            </a:pPr>
            <a:r>
              <a:rPr lang="en-CA" sz="2000" dirty="0">
                <a:latin typeface="+mn-lt"/>
              </a:rPr>
              <a:t>Identify high dilution factor areas and dependence on key parameters</a:t>
            </a:r>
          </a:p>
          <a:p>
            <a:pPr marL="285750" indent="-285750">
              <a:spcBef>
                <a:spcPts val="600"/>
              </a:spcBef>
              <a:spcAft>
                <a:spcPts val="600"/>
              </a:spcAft>
            </a:pPr>
            <a:r>
              <a:rPr lang="en-CA" sz="2000" dirty="0">
                <a:latin typeface="+mn-lt"/>
              </a:rPr>
              <a:t>Use simulation results to inform demolition protocols</a:t>
            </a:r>
          </a:p>
          <a:p>
            <a:pPr marL="285750" indent="-285750">
              <a:spcBef>
                <a:spcPts val="600"/>
              </a:spcBef>
              <a:spcAft>
                <a:spcPts val="600"/>
              </a:spcAft>
            </a:pPr>
            <a:endParaRPr lang="en-CA" sz="2000" dirty="0">
              <a:latin typeface="+mn-lt"/>
            </a:endParaRPr>
          </a:p>
          <a:p>
            <a:pPr marL="0" indent="0">
              <a:buNone/>
            </a:pPr>
            <a:endParaRPr lang="en-CA" sz="2000" dirty="0">
              <a:latin typeface="+mn-lt"/>
            </a:endParaRPr>
          </a:p>
          <a:p>
            <a:pPr marL="0" indent="0">
              <a:buFont typeface="Arial" panose="020B0604020202020204" pitchFamily="34" charset="0"/>
              <a:buNone/>
            </a:pPr>
            <a:endParaRPr lang="en-CA" sz="2000" dirty="0">
              <a:latin typeface="+mn-lt"/>
            </a:endParaRPr>
          </a:p>
        </p:txBody>
      </p:sp>
    </p:spTree>
    <p:extLst>
      <p:ext uri="{BB962C8B-B14F-4D97-AF65-F5344CB8AC3E}">
        <p14:creationId xmlns:p14="http://schemas.microsoft.com/office/powerpoint/2010/main" val="428040647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7749C0-E15C-C245-8519-C6A329B52D27}"/>
              </a:ext>
            </a:extLst>
          </p:cNvPr>
          <p:cNvSpPr>
            <a:spLocks noGrp="1"/>
          </p:cNvSpPr>
          <p:nvPr>
            <p:ph type="title"/>
          </p:nvPr>
        </p:nvSpPr>
        <p:spPr>
          <a:xfrm>
            <a:off x="499799" y="528980"/>
            <a:ext cx="11014589" cy="643059"/>
          </a:xfrm>
        </p:spPr>
        <p:txBody>
          <a:bodyPr>
            <a:normAutofit/>
          </a:bodyPr>
          <a:lstStyle/>
          <a:p>
            <a:r>
              <a:rPr lang="en-CA" dirty="0"/>
              <a:t>References</a:t>
            </a:r>
            <a:endParaRPr lang="en-US" dirty="0"/>
          </a:p>
        </p:txBody>
      </p:sp>
      <p:sp>
        <p:nvSpPr>
          <p:cNvPr id="14" name="Text Placeholder 2">
            <a:extLst>
              <a:ext uri="{FF2B5EF4-FFF2-40B4-BE49-F238E27FC236}">
                <a16:creationId xmlns:a16="http://schemas.microsoft.com/office/drawing/2014/main" id="{88DB70F5-608F-7344-809C-1C024D5F893F}"/>
              </a:ext>
            </a:extLst>
          </p:cNvPr>
          <p:cNvSpPr>
            <a:spLocks noGrp="1"/>
          </p:cNvSpPr>
          <p:nvPr>
            <p:ph type="body" sz="quarter" idx="4294967295"/>
          </p:nvPr>
        </p:nvSpPr>
        <p:spPr>
          <a:xfrm>
            <a:off x="499799" y="1185875"/>
            <a:ext cx="11521439" cy="4810731"/>
          </a:xfrm>
          <a:prstGeom prst="rect">
            <a:avLst/>
          </a:prstGeom>
        </p:spPr>
        <p:txBody>
          <a:bodyPr>
            <a:noAutofit/>
          </a:bodyPr>
          <a:lstStyle/>
          <a:p>
            <a:pPr marL="0" marR="457200" indent="0">
              <a:buNone/>
            </a:pPr>
            <a:r>
              <a:rPr lang="en-CA" sz="1600" dirty="0">
                <a:latin typeface="Times New Roman" panose="02020603050405020304" pitchFamily="18" charset="0"/>
              </a:rPr>
              <a:t>[1] A. J. </a:t>
            </a:r>
            <a:r>
              <a:rPr lang="en-CA" sz="1600" dirty="0" err="1">
                <a:latin typeface="Times New Roman" panose="02020603050405020304" pitchFamily="18" charset="0"/>
              </a:rPr>
              <a:t>Nosek</a:t>
            </a:r>
            <a:r>
              <a:rPr lang="en-CA" sz="1600" dirty="0">
                <a:latin typeface="Times New Roman" panose="02020603050405020304" pitchFamily="18" charset="0"/>
              </a:rPr>
              <a:t> and N. Bixler, “MACCS Theory Manual,” Sandia Report SAND2021-11535, 2021. Accessed: Feb. 10, 2023. [Online]. Available: </a:t>
            </a:r>
            <a:r>
              <a:rPr lang="en-CA" sz="1600" u="sng" dirty="0">
                <a:solidFill>
                  <a:srgbClr val="333399"/>
                </a:solidFill>
                <a:effectLst/>
                <a:latin typeface="Times New Roman" panose="02020603050405020304" pitchFamily="18" charset="0"/>
                <a:ea typeface="SimSun" panose="02010600030101010101" pitchFamily="2" charset="-122"/>
                <a:hlinkClick r:id="rId3"/>
              </a:rPr>
              <a:t>https://maccs.sandia.gov/docs/MACCS_factsheets/MACCS%20Theory%20Manual%20Final_SAND2021-11535_Jan.pdf</a:t>
            </a:r>
            <a:endParaRPr lang="en-CA" sz="1600" b="0" i="0" dirty="0">
              <a:solidFill>
                <a:srgbClr val="000000"/>
              </a:solidFill>
              <a:effectLst/>
              <a:latin typeface="Calibri" panose="020F0502020204030204" pitchFamily="34" charset="0"/>
            </a:endParaRPr>
          </a:p>
          <a:p>
            <a:pPr marL="0" marR="457200" indent="0" algn="l">
              <a:buNone/>
            </a:pPr>
            <a:r>
              <a:rPr lang="en-CA" sz="1600" dirty="0">
                <a:latin typeface="Times New Roman" panose="02020603050405020304" pitchFamily="18" charset="0"/>
              </a:rPr>
              <a:t>[2] H. Jeong, M. Park, H. Jeong, W. Hwang, E. Kim, and M. Han, “Terrain and building effects on the transport of radioactive material at a nuclear site,” </a:t>
            </a:r>
            <a:r>
              <a:rPr lang="en-CA" sz="1600" i="1" dirty="0">
                <a:latin typeface="Times New Roman" panose="02020603050405020304" pitchFamily="18" charset="0"/>
              </a:rPr>
              <a:t>Annals of Nuclear Energy</a:t>
            </a:r>
            <a:r>
              <a:rPr lang="en-CA" sz="1600" dirty="0">
                <a:latin typeface="Times New Roman" panose="02020603050405020304" pitchFamily="18" charset="0"/>
              </a:rPr>
              <a:t>, vol. 68, pp. 157–162, Jun. 2014, </a:t>
            </a:r>
            <a:r>
              <a:rPr lang="en-CA" sz="1600" dirty="0" err="1">
                <a:latin typeface="Times New Roman" panose="02020603050405020304" pitchFamily="18" charset="0"/>
              </a:rPr>
              <a:t>doi</a:t>
            </a:r>
            <a:r>
              <a:rPr lang="en-CA" sz="1600" dirty="0">
                <a:latin typeface="Times New Roman" panose="02020603050405020304" pitchFamily="18" charset="0"/>
              </a:rPr>
              <a:t>: https://doi.org/10.1016/j.anucene.2014.01.004.</a:t>
            </a:r>
          </a:p>
          <a:p>
            <a:pPr marL="0" indent="0">
              <a:buNone/>
            </a:pPr>
            <a:r>
              <a:rPr lang="en-CA" sz="1600" dirty="0">
                <a:effectLst/>
                <a:latin typeface="Times New Roman" panose="02020603050405020304" pitchFamily="18" charset="0"/>
              </a:rPr>
              <a:t>[</a:t>
            </a:r>
            <a:r>
              <a:rPr lang="en-CA" sz="1600" dirty="0">
                <a:latin typeface="Times New Roman" panose="02020603050405020304" pitchFamily="18" charset="0"/>
              </a:rPr>
              <a:t>3</a:t>
            </a:r>
            <a:r>
              <a:rPr lang="en-CA" sz="1600" dirty="0">
                <a:effectLst/>
                <a:latin typeface="Times New Roman" panose="02020603050405020304" pitchFamily="18" charset="0"/>
              </a:rPr>
              <a:t>] </a:t>
            </a:r>
            <a:r>
              <a:rPr lang="en-CA" sz="1600" dirty="0" err="1">
                <a:effectLst/>
                <a:latin typeface="Times New Roman" panose="02020603050405020304" pitchFamily="18" charset="0"/>
              </a:rPr>
              <a:t>Snoun</a:t>
            </a:r>
            <a:r>
              <a:rPr lang="en-CA" sz="1600" dirty="0">
                <a:effectLst/>
                <a:latin typeface="Times New Roman" panose="02020603050405020304" pitchFamily="18" charset="0"/>
              </a:rPr>
              <a:t>, Hosni, et al. “A Comprehensive Review of Gaussian Atmospheric Dispersion Models: Current Usage and Future Perspectives.” </a:t>
            </a:r>
            <a:r>
              <a:rPr lang="en-CA" sz="1600" i="1" dirty="0">
                <a:effectLst/>
                <a:latin typeface="Times New Roman" panose="02020603050405020304" pitchFamily="18" charset="0"/>
              </a:rPr>
              <a:t>Euro-Mediterranean Journal for Environmental Integration</a:t>
            </a:r>
            <a:r>
              <a:rPr lang="en-CA" sz="1600" dirty="0">
                <a:effectLst/>
                <a:latin typeface="Times New Roman" panose="02020603050405020304" pitchFamily="18" charset="0"/>
              </a:rPr>
              <a:t>, 28 Mar. 2023, </a:t>
            </a:r>
            <a:r>
              <a:rPr lang="en-CA" sz="1600" dirty="0">
                <a:effectLst/>
                <a:latin typeface="Times New Roman" panose="02020603050405020304" pitchFamily="18" charset="0"/>
                <a:hlinkClick r:id="rId4"/>
              </a:rPr>
              <a:t>https://doi.org/10.1007/s41207-023-00354-6</a:t>
            </a:r>
            <a:r>
              <a:rPr lang="en-CA" sz="1600" dirty="0">
                <a:effectLst/>
                <a:latin typeface="Times New Roman" panose="02020603050405020304" pitchFamily="18" charset="0"/>
              </a:rPr>
              <a:t>.</a:t>
            </a:r>
          </a:p>
          <a:p>
            <a:pPr marL="0" indent="0">
              <a:buNone/>
            </a:pPr>
            <a:r>
              <a:rPr lang="en-CA" sz="1600" b="0" i="0" dirty="0">
                <a:solidFill>
                  <a:srgbClr val="000000"/>
                </a:solidFill>
                <a:effectLst/>
                <a:latin typeface="Calibri" panose="020F0502020204030204" pitchFamily="34" charset="0"/>
              </a:rPr>
              <a:t>‌[4] </a:t>
            </a:r>
            <a:r>
              <a:rPr lang="en-CA" sz="1600" dirty="0">
                <a:effectLst/>
                <a:latin typeface="Times New Roman" panose="02020603050405020304" pitchFamily="18" charset="0"/>
              </a:rPr>
              <a:t>Kaminski, Michael D., et al. “Wide-Area Decontamination in an Urban Environment after Radiological Dispersion: A Review and Perspectives.” Journal of Hazardous Materials, vol. 305, Mar. 2016, pp. 67–86, </a:t>
            </a:r>
            <a:r>
              <a:rPr lang="en-CA" sz="1600" dirty="0">
                <a:effectLst/>
                <a:latin typeface="Times New Roman" panose="02020603050405020304" pitchFamily="18" charset="0"/>
                <a:hlinkClick r:id="rId5"/>
              </a:rPr>
              <a:t>https://doi.org/10.1016/j.jhazmat.2015.11.014</a:t>
            </a:r>
            <a:r>
              <a:rPr lang="en-CA" sz="1600" dirty="0">
                <a:effectLst/>
                <a:latin typeface="Times New Roman" panose="02020603050405020304" pitchFamily="18" charset="0"/>
              </a:rPr>
              <a:t>.</a:t>
            </a:r>
          </a:p>
          <a:p>
            <a:pPr marL="0" indent="0">
              <a:buNone/>
            </a:pPr>
            <a:r>
              <a:rPr lang="en-CA" sz="1600" dirty="0">
                <a:effectLst/>
                <a:latin typeface="Times New Roman" panose="02020603050405020304" pitchFamily="18" charset="0"/>
              </a:rPr>
              <a:t>[5] Lebel, Luke, et al. “Dispersion Simulations of Radon Discharges between Neighboring Buildings and Their Sensitivity to Meteorology, Discharge Rate, and Building Geometry.” </a:t>
            </a:r>
            <a:r>
              <a:rPr lang="en-CA" sz="1600" i="1" dirty="0">
                <a:effectLst/>
                <a:latin typeface="Times New Roman" panose="02020603050405020304" pitchFamily="18" charset="0"/>
              </a:rPr>
              <a:t>Health Physics</a:t>
            </a:r>
            <a:r>
              <a:rPr lang="en-CA" sz="1600" dirty="0">
                <a:effectLst/>
                <a:latin typeface="Times New Roman" panose="02020603050405020304" pitchFamily="18" charset="0"/>
              </a:rPr>
              <a:t>, vol. 122, no. 3, 29 Dec. 2021, pp. 383–401, https://doi.org/10.1097/hp.0000000000001510. Accessed 8 Feb. 2023.</a:t>
            </a:r>
          </a:p>
          <a:p>
            <a:pPr marL="0" indent="0">
              <a:buNone/>
            </a:pPr>
            <a:r>
              <a:rPr lang="en-CA" sz="1600" dirty="0">
                <a:effectLst/>
                <a:latin typeface="Times New Roman" panose="02020603050405020304" pitchFamily="18" charset="0"/>
              </a:rPr>
              <a:t>[6] Lebel, Luke, et al. “Method for Assessing Radon Re-Entrainment Risks from above Ground Level Discharges from Sub-Slab Depressurization Systems.” </a:t>
            </a:r>
            <a:r>
              <a:rPr lang="en-CA" sz="1600" i="1" dirty="0">
                <a:effectLst/>
                <a:latin typeface="Times New Roman" panose="02020603050405020304" pitchFamily="18" charset="0"/>
              </a:rPr>
              <a:t>Building and Environment</a:t>
            </a:r>
            <a:r>
              <a:rPr lang="en-CA" sz="1600" dirty="0">
                <a:effectLst/>
                <a:latin typeface="Times New Roman" panose="02020603050405020304" pitchFamily="18" charset="0"/>
              </a:rPr>
              <a:t>, vol. 215, May 2022, p. 108942, https://doi.org/10.1016/j.buildenv.2022.108942. Accessed 26 Oct. 2022.</a:t>
            </a:r>
          </a:p>
          <a:p>
            <a:pPr marL="0" indent="0">
              <a:buNone/>
            </a:pPr>
            <a:endParaRPr lang="en-CA" sz="1600" dirty="0">
              <a:effectLst/>
              <a:latin typeface="Times New Roman" panose="02020603050405020304" pitchFamily="18" charset="0"/>
            </a:endParaRPr>
          </a:p>
          <a:p>
            <a:pPr marL="0" indent="0" algn="l">
              <a:buNone/>
            </a:pPr>
            <a:endParaRPr lang="en-CA" sz="1600" b="0" i="0" dirty="0">
              <a:solidFill>
                <a:srgbClr val="000000"/>
              </a:solidFill>
              <a:effectLst/>
              <a:latin typeface="Calibri" panose="020F0502020204030204" pitchFamily="34" charset="0"/>
            </a:endParaRPr>
          </a:p>
          <a:p>
            <a:pPr marL="0" indent="0">
              <a:spcBef>
                <a:spcPts val="600"/>
              </a:spcBef>
              <a:spcAft>
                <a:spcPts val="600"/>
              </a:spcAft>
              <a:buNone/>
            </a:pPr>
            <a:endParaRPr lang="en-CA" sz="1600" dirty="0">
              <a:latin typeface="+mn-lt"/>
            </a:endParaRPr>
          </a:p>
          <a:p>
            <a:pPr marL="0" indent="0">
              <a:spcBef>
                <a:spcPts val="600"/>
              </a:spcBef>
              <a:spcAft>
                <a:spcPts val="600"/>
              </a:spcAft>
              <a:buNone/>
            </a:pPr>
            <a:endParaRPr lang="en-CA" sz="1600" dirty="0">
              <a:latin typeface="+mn-lt"/>
            </a:endParaRPr>
          </a:p>
          <a:p>
            <a:pPr marL="0" indent="0">
              <a:buNone/>
            </a:pPr>
            <a:endParaRPr lang="en-CA" sz="1600" dirty="0">
              <a:latin typeface="+mn-lt"/>
            </a:endParaRPr>
          </a:p>
        </p:txBody>
      </p:sp>
    </p:spTree>
    <p:extLst>
      <p:ext uri="{BB962C8B-B14F-4D97-AF65-F5344CB8AC3E}">
        <p14:creationId xmlns:p14="http://schemas.microsoft.com/office/powerpoint/2010/main" val="221578923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Diagram of a stack height diagram&#10;&#10;Description automatically generated">
            <a:extLst>
              <a:ext uri="{FF2B5EF4-FFF2-40B4-BE49-F238E27FC236}">
                <a16:creationId xmlns:a16="http://schemas.microsoft.com/office/drawing/2014/main" id="{75045285-1B94-4CF4-B376-B136D824FF37}"/>
              </a:ext>
            </a:extLst>
          </p:cNvPr>
          <p:cNvPicPr>
            <a:picLocks noChangeAspect="1"/>
          </p:cNvPicPr>
          <p:nvPr/>
        </p:nvPicPr>
        <p:blipFill>
          <a:blip r:embed="rId3"/>
          <a:stretch>
            <a:fillRect/>
          </a:stretch>
        </p:blipFill>
        <p:spPr>
          <a:xfrm>
            <a:off x="7356813" y="286068"/>
            <a:ext cx="4201200" cy="2815110"/>
          </a:xfrm>
          <a:prstGeom prst="rect">
            <a:avLst/>
          </a:prstGeom>
        </p:spPr>
      </p:pic>
      <p:sp>
        <p:nvSpPr>
          <p:cNvPr id="2" name="Title 1">
            <a:extLst>
              <a:ext uri="{FF2B5EF4-FFF2-40B4-BE49-F238E27FC236}">
                <a16:creationId xmlns:a16="http://schemas.microsoft.com/office/drawing/2014/main" id="{251ED4D4-889C-1B45-90C5-BDF5E60CBF0A}"/>
              </a:ext>
            </a:extLst>
          </p:cNvPr>
          <p:cNvSpPr>
            <a:spLocks noGrp="1"/>
          </p:cNvSpPr>
          <p:nvPr>
            <p:ph type="title"/>
          </p:nvPr>
        </p:nvSpPr>
        <p:spPr>
          <a:xfrm>
            <a:off x="388039" y="308381"/>
            <a:ext cx="11014589" cy="643059"/>
          </a:xfrm>
        </p:spPr>
        <p:txBody>
          <a:bodyPr/>
          <a:lstStyle/>
          <a:p>
            <a:r>
              <a:rPr lang="en-US" dirty="0"/>
              <a:t>Background</a:t>
            </a:r>
          </a:p>
        </p:txBody>
      </p:sp>
      <p:sp>
        <p:nvSpPr>
          <p:cNvPr id="3" name="Title 1">
            <a:extLst>
              <a:ext uri="{FF2B5EF4-FFF2-40B4-BE49-F238E27FC236}">
                <a16:creationId xmlns:a16="http://schemas.microsoft.com/office/drawing/2014/main" id="{5EDB58CA-CD00-80D7-C139-DB1B023206AA}"/>
              </a:ext>
            </a:extLst>
          </p:cNvPr>
          <p:cNvSpPr txBox="1">
            <a:spLocks/>
          </p:cNvSpPr>
          <p:nvPr/>
        </p:nvSpPr>
        <p:spPr>
          <a:xfrm>
            <a:off x="2702683" y="3344532"/>
            <a:ext cx="7012817" cy="543153"/>
          </a:xfrm>
          <a:prstGeom prst="rect">
            <a:avLst/>
          </a:prstGeom>
        </p:spPr>
        <p:txBody>
          <a:bodyPr/>
          <a:lstStyle>
            <a:lvl1pPr algn="l" defTabSz="914400" rtl="0" eaLnBrk="1" latinLnBrk="0" hangingPunct="1">
              <a:lnSpc>
                <a:spcPct val="90000"/>
              </a:lnSpc>
              <a:spcBef>
                <a:spcPct val="0"/>
              </a:spcBef>
              <a:buNone/>
              <a:defRPr sz="2800" kern="1200">
                <a:solidFill>
                  <a:srgbClr val="2F84E4"/>
                </a:solidFill>
                <a:latin typeface="Calibri" panose="020B0604030500040204" pitchFamily="34" charset="0"/>
                <a:ea typeface="+mj-ea"/>
                <a:cs typeface="+mj-cs"/>
              </a:defRPr>
            </a:lvl1pPr>
          </a:lstStyle>
          <a:p>
            <a:pPr algn="ctr"/>
            <a:r>
              <a:rPr lang="en-US" sz="3400" dirty="0">
                <a:solidFill>
                  <a:schemeClr val="bg1"/>
                </a:solidFill>
                <a:latin typeface="F37 Ginger Pro" pitchFamily="2" charset="0"/>
              </a:rPr>
              <a:t>Tritium dispersion</a:t>
            </a:r>
          </a:p>
        </p:txBody>
      </p:sp>
      <p:sp>
        <p:nvSpPr>
          <p:cNvPr id="4" name="Title 1">
            <a:extLst>
              <a:ext uri="{FF2B5EF4-FFF2-40B4-BE49-F238E27FC236}">
                <a16:creationId xmlns:a16="http://schemas.microsoft.com/office/drawing/2014/main" id="{D5F8E630-3C49-9D25-B01E-AAE8CCD881B0}"/>
              </a:ext>
            </a:extLst>
          </p:cNvPr>
          <p:cNvSpPr txBox="1">
            <a:spLocks/>
          </p:cNvSpPr>
          <p:nvPr/>
        </p:nvSpPr>
        <p:spPr>
          <a:xfrm>
            <a:off x="2855083" y="3453389"/>
            <a:ext cx="7012817" cy="543153"/>
          </a:xfrm>
          <a:prstGeom prst="rect">
            <a:avLst/>
          </a:prstGeom>
        </p:spPr>
        <p:txBody>
          <a:bodyPr/>
          <a:lstStyle>
            <a:lvl1pPr algn="l" defTabSz="914400" rtl="0" eaLnBrk="1" latinLnBrk="0" hangingPunct="1">
              <a:lnSpc>
                <a:spcPct val="90000"/>
              </a:lnSpc>
              <a:spcBef>
                <a:spcPct val="0"/>
              </a:spcBef>
              <a:buNone/>
              <a:defRPr sz="2800" kern="1200">
                <a:solidFill>
                  <a:srgbClr val="2F84E4"/>
                </a:solidFill>
                <a:latin typeface="Calibri" panose="020B0604030500040204" pitchFamily="34" charset="0"/>
                <a:ea typeface="+mj-ea"/>
                <a:cs typeface="+mj-cs"/>
              </a:defRPr>
            </a:lvl1pPr>
          </a:lstStyle>
          <a:p>
            <a:pPr algn="ctr"/>
            <a:r>
              <a:rPr lang="en-US" sz="3400" dirty="0">
                <a:solidFill>
                  <a:schemeClr val="bg1"/>
                </a:solidFill>
                <a:latin typeface="F37 Ginger Pro" pitchFamily="2" charset="0"/>
              </a:rPr>
              <a:t>Tritium dispersion</a:t>
            </a:r>
          </a:p>
        </p:txBody>
      </p:sp>
      <p:sp>
        <p:nvSpPr>
          <p:cNvPr id="5" name="TextBox 4">
            <a:extLst>
              <a:ext uri="{FF2B5EF4-FFF2-40B4-BE49-F238E27FC236}">
                <a16:creationId xmlns:a16="http://schemas.microsoft.com/office/drawing/2014/main" id="{51070CF1-FD00-DC0D-8AF4-6246675AEB2A}"/>
              </a:ext>
            </a:extLst>
          </p:cNvPr>
          <p:cNvSpPr txBox="1"/>
          <p:nvPr/>
        </p:nvSpPr>
        <p:spPr>
          <a:xfrm>
            <a:off x="633987" y="1151453"/>
            <a:ext cx="6276036" cy="4555093"/>
          </a:xfrm>
          <a:prstGeom prst="rect">
            <a:avLst/>
          </a:prstGeom>
        </p:spPr>
        <p:txBody>
          <a:bodyPr wrap="square" rtlCol="0">
            <a:spAutoFit/>
          </a:bodyPr>
          <a:lstStyle/>
          <a:p>
            <a:pPr marL="285750" indent="-285750">
              <a:spcBef>
                <a:spcPts val="600"/>
              </a:spcBef>
              <a:spcAft>
                <a:spcPts val="600"/>
              </a:spcAft>
              <a:buFont typeface="Arial" panose="020B0604020202020204" pitchFamily="34" charset="0"/>
              <a:buChar char="•"/>
            </a:pPr>
            <a:r>
              <a:rPr lang="en-CA" sz="2000" dirty="0">
                <a:solidFill>
                  <a:srgbClr val="434343"/>
                </a:solidFill>
              </a:rPr>
              <a:t>Dispersion models often intended for local (e.g., ADDAM, MACCS) [1], or regional/global scales (e.g., HYSPLIT, WSPEEDI) </a:t>
            </a:r>
          </a:p>
          <a:p>
            <a:pPr marL="285750" indent="-285750">
              <a:spcBef>
                <a:spcPts val="600"/>
              </a:spcBef>
              <a:spcAft>
                <a:spcPts val="600"/>
              </a:spcAft>
              <a:buFont typeface="Arial" panose="020B0604020202020204" pitchFamily="34" charset="0"/>
              <a:buChar char="•"/>
            </a:pPr>
            <a:r>
              <a:rPr lang="en-CA" sz="2000" dirty="0">
                <a:solidFill>
                  <a:srgbClr val="434343"/>
                </a:solidFill>
              </a:rPr>
              <a:t>Nearfield concentrations are strongly affected by obstruction [2]</a:t>
            </a:r>
          </a:p>
          <a:p>
            <a:pPr marL="285750" indent="-285750">
              <a:spcBef>
                <a:spcPts val="600"/>
              </a:spcBef>
              <a:spcAft>
                <a:spcPts val="600"/>
              </a:spcAft>
              <a:buFont typeface="Arial" panose="020B0604020202020204" pitchFamily="34" charset="0"/>
              <a:buChar char="•"/>
            </a:pPr>
            <a:r>
              <a:rPr lang="en-CA" sz="2000" dirty="0">
                <a:solidFill>
                  <a:srgbClr val="434343"/>
                </a:solidFill>
              </a:rPr>
              <a:t>Building wake effects are captured by empirical factors in dispersion codes</a:t>
            </a:r>
          </a:p>
          <a:p>
            <a:pPr marL="285750" indent="-285750">
              <a:spcBef>
                <a:spcPts val="600"/>
              </a:spcBef>
              <a:spcAft>
                <a:spcPts val="600"/>
              </a:spcAft>
              <a:buFont typeface="Arial" panose="020B0604020202020204" pitchFamily="34" charset="0"/>
              <a:buChar char="•"/>
            </a:pPr>
            <a:r>
              <a:rPr lang="en-CA" sz="2000" dirty="0">
                <a:solidFill>
                  <a:srgbClr val="434343"/>
                </a:solidFill>
              </a:rPr>
              <a:t>CFD complements others in the nearfield </a:t>
            </a:r>
          </a:p>
          <a:p>
            <a:pPr marL="800100" lvl="1" indent="-342900">
              <a:spcBef>
                <a:spcPts val="600"/>
              </a:spcBef>
              <a:spcAft>
                <a:spcPts val="600"/>
              </a:spcAft>
              <a:buFontTx/>
              <a:buChar char="-"/>
            </a:pPr>
            <a:r>
              <a:rPr lang="en-CA" sz="2000" dirty="0">
                <a:solidFill>
                  <a:srgbClr val="434343"/>
                </a:solidFill>
              </a:rPr>
              <a:t>Develop higher fidelity nearfield dispersion and deposition correlations</a:t>
            </a:r>
          </a:p>
          <a:p>
            <a:pPr marL="800100" lvl="1" indent="-342900">
              <a:spcBef>
                <a:spcPts val="600"/>
              </a:spcBef>
              <a:spcAft>
                <a:spcPts val="600"/>
              </a:spcAft>
              <a:buFontTx/>
              <a:buChar char="-"/>
            </a:pPr>
            <a:r>
              <a:rPr lang="en-CA" sz="2000" dirty="0">
                <a:solidFill>
                  <a:srgbClr val="434343"/>
                </a:solidFill>
              </a:rPr>
              <a:t>CFD-informed data can be used to complement other systems’ nearfield dose assessments</a:t>
            </a:r>
          </a:p>
        </p:txBody>
      </p:sp>
      <p:pic>
        <p:nvPicPr>
          <p:cNvPr id="7" name="Picture 6">
            <a:extLst>
              <a:ext uri="{FF2B5EF4-FFF2-40B4-BE49-F238E27FC236}">
                <a16:creationId xmlns:a16="http://schemas.microsoft.com/office/drawing/2014/main" id="{F882AA51-F11F-A353-45DD-76A23259317A}"/>
              </a:ext>
            </a:extLst>
          </p:cNvPr>
          <p:cNvPicPr>
            <a:picLocks noChangeAspect="1"/>
          </p:cNvPicPr>
          <p:nvPr/>
        </p:nvPicPr>
        <p:blipFill rotWithShape="1">
          <a:blip r:embed="rId4"/>
          <a:srcRect t="11026" b="13512"/>
          <a:stretch/>
        </p:blipFill>
        <p:spPr>
          <a:xfrm>
            <a:off x="7239952" y="3505201"/>
            <a:ext cx="4199485" cy="2623458"/>
          </a:xfrm>
          <a:prstGeom prst="rect">
            <a:avLst/>
          </a:prstGeom>
        </p:spPr>
      </p:pic>
      <p:sp>
        <p:nvSpPr>
          <p:cNvPr id="8" name="Rectangle 7">
            <a:extLst>
              <a:ext uri="{FF2B5EF4-FFF2-40B4-BE49-F238E27FC236}">
                <a16:creationId xmlns:a16="http://schemas.microsoft.com/office/drawing/2014/main" id="{53C32EB1-C802-4608-30E2-414381A480CB}"/>
              </a:ext>
            </a:extLst>
          </p:cNvPr>
          <p:cNvSpPr/>
          <p:nvPr/>
        </p:nvSpPr>
        <p:spPr>
          <a:xfrm>
            <a:off x="7245397" y="6100099"/>
            <a:ext cx="4266598" cy="646331"/>
          </a:xfrm>
          <a:prstGeom prst="rect">
            <a:avLst/>
          </a:prstGeom>
        </p:spPr>
        <p:txBody>
          <a:bodyPr wrap="square">
            <a:spAutoFit/>
          </a:bodyPr>
          <a:lstStyle/>
          <a:p>
            <a:pPr algn="ctr"/>
            <a:r>
              <a:rPr lang="en-CA" b="1" dirty="0">
                <a:latin typeface="Calibri" panose="020F0502020204030204" pitchFamily="34" charset="0"/>
                <a:ea typeface="Times New Roman" panose="02020603050405020304" pitchFamily="18" charset="0"/>
                <a:cs typeface="Times New Roman" panose="02020603050405020304" pitchFamily="18" charset="0"/>
              </a:rPr>
              <a:t>CFD simulation of an explosive radiological dispersal device [4]</a:t>
            </a:r>
            <a:endParaRPr lang="en-CA" sz="1100" b="1" dirty="0"/>
          </a:p>
        </p:txBody>
      </p:sp>
      <p:sp>
        <p:nvSpPr>
          <p:cNvPr id="12" name="TextBox 11">
            <a:extLst>
              <a:ext uri="{FF2B5EF4-FFF2-40B4-BE49-F238E27FC236}">
                <a16:creationId xmlns:a16="http://schemas.microsoft.com/office/drawing/2014/main" id="{6C2DA17D-F16C-A941-A346-86EDEF1597B7}"/>
              </a:ext>
            </a:extLst>
          </p:cNvPr>
          <p:cNvSpPr txBox="1"/>
          <p:nvPr/>
        </p:nvSpPr>
        <p:spPr>
          <a:xfrm>
            <a:off x="7380510" y="3076513"/>
            <a:ext cx="4281535" cy="369332"/>
          </a:xfrm>
          <a:prstGeom prst="rect">
            <a:avLst/>
          </a:prstGeom>
          <a:noFill/>
        </p:spPr>
        <p:txBody>
          <a:bodyPr wrap="square">
            <a:spAutoFit/>
          </a:bodyPr>
          <a:lstStyle/>
          <a:p>
            <a:pPr algn="ctr"/>
            <a:r>
              <a:rPr lang="en-CA" b="1" dirty="0">
                <a:latin typeface="Calibri" panose="020F0502020204030204" pitchFamily="34" charset="0"/>
                <a:cs typeface="Times New Roman" panose="02020603050405020304" pitchFamily="18" charset="0"/>
              </a:rPr>
              <a:t>Gaussian atmospheric dispersion model [3]</a:t>
            </a:r>
          </a:p>
        </p:txBody>
      </p:sp>
    </p:spTree>
    <p:extLst>
      <p:ext uri="{BB962C8B-B14F-4D97-AF65-F5344CB8AC3E}">
        <p14:creationId xmlns:p14="http://schemas.microsoft.com/office/powerpoint/2010/main" val="109905891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E8236F3A-73DA-CC4B-8325-0E259740F762}"/>
              </a:ext>
            </a:extLst>
          </p:cNvPr>
          <p:cNvSpPr txBox="1">
            <a:spLocks/>
          </p:cNvSpPr>
          <p:nvPr/>
        </p:nvSpPr>
        <p:spPr>
          <a:xfrm>
            <a:off x="741106" y="574512"/>
            <a:ext cx="4197304" cy="1297831"/>
          </a:xfrm>
          <a:prstGeom prst="rect">
            <a:avLst/>
          </a:prstGeom>
        </p:spPr>
        <p:txBody>
          <a:bodyPr/>
          <a:lstStyle>
            <a:lvl1pPr algn="l" defTabSz="914400" rtl="0" eaLnBrk="1" latinLnBrk="0" hangingPunct="1">
              <a:lnSpc>
                <a:spcPct val="90000"/>
              </a:lnSpc>
              <a:spcBef>
                <a:spcPct val="0"/>
              </a:spcBef>
              <a:buNone/>
              <a:defRPr sz="2800" kern="1200">
                <a:solidFill>
                  <a:srgbClr val="2F84E4"/>
                </a:solidFill>
                <a:latin typeface="Calibri" panose="020B0604030500040204" pitchFamily="34" charset="0"/>
                <a:ea typeface="+mj-ea"/>
                <a:cs typeface="+mj-cs"/>
              </a:defRPr>
            </a:lvl1pPr>
          </a:lstStyle>
          <a:p>
            <a:r>
              <a:rPr lang="en-US" dirty="0">
                <a:latin typeface="F37 Ginger Pro Bold" panose="00000800000000000000" pitchFamily="50" charset="0"/>
              </a:rPr>
              <a:t>Thank you</a:t>
            </a:r>
            <a:endParaRPr lang="en-US" b="1" dirty="0">
              <a:latin typeface="F37 Ginger Pro Bold" pitchFamily="2" charset="0"/>
            </a:endParaRPr>
          </a:p>
        </p:txBody>
      </p:sp>
      <p:pic>
        <p:nvPicPr>
          <p:cNvPr id="16" name="Picture 15"/>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2581204" y="901337"/>
            <a:ext cx="7248160" cy="5157216"/>
          </a:xfrm>
          <a:prstGeom prst="rect">
            <a:avLst/>
          </a:prstGeom>
        </p:spPr>
      </p:pic>
      <p:sp>
        <p:nvSpPr>
          <p:cNvPr id="3" name="TextBox 2"/>
          <p:cNvSpPr txBox="1"/>
          <p:nvPr/>
        </p:nvSpPr>
        <p:spPr>
          <a:xfrm>
            <a:off x="525833" y="3187557"/>
            <a:ext cx="2082621" cy="1077218"/>
          </a:xfrm>
          <a:prstGeom prst="rect">
            <a:avLst/>
          </a:prstGeom>
        </p:spPr>
        <p:txBody>
          <a:bodyPr wrap="none" rtlCol="0">
            <a:spAutoFit/>
          </a:bodyPr>
          <a:lstStyle/>
          <a:p>
            <a:pPr marL="0" indent="0" algn="l">
              <a:lnSpc>
                <a:spcPct val="100000"/>
              </a:lnSpc>
              <a:buNone/>
            </a:pPr>
            <a:r>
              <a:rPr lang="en-CA" sz="1600" dirty="0">
                <a:solidFill>
                  <a:srgbClr val="434343"/>
                </a:solidFill>
                <a:latin typeface="F37 Ginger Pro" pitchFamily="2" charset="0"/>
              </a:rPr>
              <a:t>Contact information:</a:t>
            </a:r>
          </a:p>
          <a:p>
            <a:pPr marL="0" indent="0" algn="l">
              <a:lnSpc>
                <a:spcPct val="100000"/>
              </a:lnSpc>
              <a:buNone/>
            </a:pPr>
            <a:r>
              <a:rPr lang="en-CA" sz="1600" dirty="0">
                <a:solidFill>
                  <a:srgbClr val="434343"/>
                </a:solidFill>
                <a:latin typeface="F37 Ginger Pro" pitchFamily="2" charset="0"/>
                <a:hlinkClick r:id="rId4"/>
              </a:rPr>
              <a:t>Aneesh.John@cnl.ca</a:t>
            </a:r>
            <a:endParaRPr lang="en-CA" sz="1600" dirty="0">
              <a:solidFill>
                <a:srgbClr val="434343"/>
              </a:solidFill>
              <a:latin typeface="F37 Ginger Pro" pitchFamily="2" charset="0"/>
            </a:endParaRPr>
          </a:p>
          <a:p>
            <a:r>
              <a:rPr lang="en-CA" sz="1600" dirty="0">
                <a:solidFill>
                  <a:srgbClr val="434343"/>
                </a:solidFill>
                <a:latin typeface="F37 Ginger Pro" pitchFamily="2" charset="0"/>
                <a:hlinkClick r:id="rId5"/>
              </a:rPr>
              <a:t>Sreeyuth.Lal@cnl.ca</a:t>
            </a:r>
            <a:endParaRPr lang="en-CA" sz="1600" dirty="0">
              <a:solidFill>
                <a:srgbClr val="434343"/>
              </a:solidFill>
              <a:latin typeface="F37 Ginger Pro" pitchFamily="2" charset="0"/>
            </a:endParaRPr>
          </a:p>
          <a:p>
            <a:pPr marL="0" indent="0" algn="l">
              <a:lnSpc>
                <a:spcPct val="100000"/>
              </a:lnSpc>
              <a:buNone/>
            </a:pPr>
            <a:endParaRPr lang="en-CA" sz="1600" dirty="0">
              <a:solidFill>
                <a:srgbClr val="434343"/>
              </a:solidFill>
              <a:latin typeface="F37 Ginger Pro" pitchFamily="2" charset="0"/>
            </a:endParaRPr>
          </a:p>
        </p:txBody>
      </p:sp>
    </p:spTree>
    <p:extLst>
      <p:ext uri="{BB962C8B-B14F-4D97-AF65-F5344CB8AC3E}">
        <p14:creationId xmlns:p14="http://schemas.microsoft.com/office/powerpoint/2010/main" val="424128854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1ED4D4-889C-1B45-90C5-BDF5E60CBF0A}"/>
              </a:ext>
            </a:extLst>
          </p:cNvPr>
          <p:cNvSpPr>
            <a:spLocks noGrp="1"/>
          </p:cNvSpPr>
          <p:nvPr>
            <p:ph type="title"/>
          </p:nvPr>
        </p:nvSpPr>
        <p:spPr/>
        <p:txBody>
          <a:bodyPr/>
          <a:lstStyle/>
          <a:p>
            <a:r>
              <a:rPr lang="en-US" dirty="0"/>
              <a:t>Tritium Emissions During Building Decommissioning</a:t>
            </a:r>
          </a:p>
        </p:txBody>
      </p:sp>
      <p:sp>
        <p:nvSpPr>
          <p:cNvPr id="4" name="Title 1">
            <a:extLst>
              <a:ext uri="{FF2B5EF4-FFF2-40B4-BE49-F238E27FC236}">
                <a16:creationId xmlns:a16="http://schemas.microsoft.com/office/drawing/2014/main" id="{D5F8E630-3C49-9D25-B01E-AAE8CCD881B0}"/>
              </a:ext>
            </a:extLst>
          </p:cNvPr>
          <p:cNvSpPr txBox="1">
            <a:spLocks/>
          </p:cNvSpPr>
          <p:nvPr/>
        </p:nvSpPr>
        <p:spPr>
          <a:xfrm>
            <a:off x="2855083" y="3453389"/>
            <a:ext cx="7012817" cy="543153"/>
          </a:xfrm>
          <a:prstGeom prst="rect">
            <a:avLst/>
          </a:prstGeom>
        </p:spPr>
        <p:txBody>
          <a:bodyPr/>
          <a:lstStyle>
            <a:lvl1pPr algn="l" defTabSz="914400" rtl="0" eaLnBrk="1" latinLnBrk="0" hangingPunct="1">
              <a:lnSpc>
                <a:spcPct val="90000"/>
              </a:lnSpc>
              <a:spcBef>
                <a:spcPct val="0"/>
              </a:spcBef>
              <a:buNone/>
              <a:defRPr sz="2800" kern="1200">
                <a:solidFill>
                  <a:srgbClr val="2F84E4"/>
                </a:solidFill>
                <a:latin typeface="Calibri" panose="020B0604030500040204" pitchFamily="34" charset="0"/>
                <a:ea typeface="+mj-ea"/>
                <a:cs typeface="+mj-cs"/>
              </a:defRPr>
            </a:lvl1pPr>
          </a:lstStyle>
          <a:p>
            <a:pPr algn="ctr"/>
            <a:r>
              <a:rPr lang="en-US" sz="3400" dirty="0">
                <a:solidFill>
                  <a:schemeClr val="bg1"/>
                </a:solidFill>
                <a:latin typeface="F37 Ginger Pro" pitchFamily="2" charset="0"/>
              </a:rPr>
              <a:t>Tritium dispersion</a:t>
            </a:r>
          </a:p>
        </p:txBody>
      </p:sp>
      <p:sp>
        <p:nvSpPr>
          <p:cNvPr id="3" name="TextBox 2">
            <a:extLst>
              <a:ext uri="{FF2B5EF4-FFF2-40B4-BE49-F238E27FC236}">
                <a16:creationId xmlns:a16="http://schemas.microsoft.com/office/drawing/2014/main" id="{ABE3ED8B-DD1D-2733-AABA-024F3B1B05CB}"/>
              </a:ext>
            </a:extLst>
          </p:cNvPr>
          <p:cNvSpPr txBox="1"/>
          <p:nvPr/>
        </p:nvSpPr>
        <p:spPr>
          <a:xfrm>
            <a:off x="540598" y="1609534"/>
            <a:ext cx="5753522" cy="3477875"/>
          </a:xfrm>
          <a:prstGeom prst="rect">
            <a:avLst/>
          </a:prstGeom>
        </p:spPr>
        <p:txBody>
          <a:bodyPr wrap="square" rtlCol="0">
            <a:spAutoFit/>
          </a:bodyPr>
          <a:lstStyle/>
          <a:p>
            <a:pPr marL="285750" indent="-285750">
              <a:spcBef>
                <a:spcPts val="600"/>
              </a:spcBef>
              <a:spcAft>
                <a:spcPts val="600"/>
              </a:spcAft>
              <a:buFont typeface="Arial" panose="020B0604020202020204" pitchFamily="34" charset="0"/>
              <a:buChar char="•"/>
            </a:pPr>
            <a:r>
              <a:rPr lang="en-CA" sz="2000" dirty="0">
                <a:solidFill>
                  <a:srgbClr val="434343"/>
                </a:solidFill>
              </a:rPr>
              <a:t>During long-term operation of nuclear facilities, tritium can infiltrate into the concrete matrix of the structure.</a:t>
            </a:r>
          </a:p>
          <a:p>
            <a:pPr marL="285750" indent="-285750">
              <a:spcBef>
                <a:spcPts val="600"/>
              </a:spcBef>
              <a:spcAft>
                <a:spcPts val="600"/>
              </a:spcAft>
              <a:buFont typeface="Arial" panose="020B0604020202020204" pitchFamily="34" charset="0"/>
              <a:buChar char="•"/>
            </a:pPr>
            <a:r>
              <a:rPr lang="en-CA" sz="2000" dirty="0">
                <a:solidFill>
                  <a:srgbClr val="434343"/>
                </a:solidFill>
              </a:rPr>
              <a:t>Upon demolition, a fraction can be desorbed and released as HTO vapor, which presents an alternative transport and inhalation pathway (vs concrete demolition dust) when considering open-air demolition</a:t>
            </a:r>
          </a:p>
          <a:p>
            <a:pPr marL="285750" indent="-285750">
              <a:spcBef>
                <a:spcPts val="600"/>
              </a:spcBef>
              <a:spcAft>
                <a:spcPts val="600"/>
              </a:spcAft>
              <a:buFont typeface="Arial" panose="020B0604020202020204" pitchFamily="34" charset="0"/>
              <a:buChar char="•"/>
            </a:pPr>
            <a:r>
              <a:rPr lang="en-CA" sz="2000" dirty="0">
                <a:solidFill>
                  <a:srgbClr val="434343"/>
                </a:solidFill>
              </a:rPr>
              <a:t>Near field CFD assessments of dispersion aids in evaluating potential worker dose</a:t>
            </a:r>
          </a:p>
        </p:txBody>
      </p:sp>
      <p:pic>
        <p:nvPicPr>
          <p:cNvPr id="1026" name="Picture 2">
            <a:extLst>
              <a:ext uri="{FF2B5EF4-FFF2-40B4-BE49-F238E27FC236}">
                <a16:creationId xmlns:a16="http://schemas.microsoft.com/office/drawing/2014/main" id="{271E40D0-8DB5-7876-7C10-C5D90D94780F}"/>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33074" t="7942"/>
          <a:stretch/>
        </p:blipFill>
        <p:spPr bwMode="auto">
          <a:xfrm>
            <a:off x="6787017" y="1609534"/>
            <a:ext cx="5099799" cy="3638932"/>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3A7AC0DB-1543-1C56-7C49-44FF9B77B26E}"/>
              </a:ext>
            </a:extLst>
          </p:cNvPr>
          <p:cNvSpPr txBox="1"/>
          <p:nvPr/>
        </p:nvSpPr>
        <p:spPr>
          <a:xfrm>
            <a:off x="6787017" y="5248466"/>
            <a:ext cx="5099799" cy="646331"/>
          </a:xfrm>
          <a:prstGeom prst="rect">
            <a:avLst/>
          </a:prstGeom>
          <a:noFill/>
        </p:spPr>
        <p:txBody>
          <a:bodyPr wrap="square">
            <a:spAutoFit/>
          </a:bodyPr>
          <a:lstStyle/>
          <a:p>
            <a:pPr algn="ctr"/>
            <a:r>
              <a:rPr lang="en-CA" b="1" dirty="0">
                <a:latin typeface="Calibri" panose="020F0502020204030204" pitchFamily="34" charset="0"/>
                <a:cs typeface="Times New Roman" panose="02020603050405020304" pitchFamily="18" charset="0"/>
              </a:rPr>
              <a:t>Former Chemical Engineering and System Materials Building (B250) at Chalk River Laboratories</a:t>
            </a:r>
          </a:p>
        </p:txBody>
      </p:sp>
    </p:spTree>
    <p:extLst>
      <p:ext uri="{BB962C8B-B14F-4D97-AF65-F5344CB8AC3E}">
        <p14:creationId xmlns:p14="http://schemas.microsoft.com/office/powerpoint/2010/main" val="351736408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486B2459-32AD-6249-8464-4B960BCB7AB0}"/>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t="-191"/>
          <a:stretch/>
        </p:blipFill>
        <p:spPr>
          <a:xfrm>
            <a:off x="1" y="0"/>
            <a:ext cx="12191999" cy="6858000"/>
          </a:xfrm>
          <a:prstGeom prst="rect">
            <a:avLst/>
          </a:prstGeom>
        </p:spPr>
      </p:pic>
      <p:sp>
        <p:nvSpPr>
          <p:cNvPr id="4" name="Title 1">
            <a:extLst>
              <a:ext uri="{FF2B5EF4-FFF2-40B4-BE49-F238E27FC236}">
                <a16:creationId xmlns:a16="http://schemas.microsoft.com/office/drawing/2014/main" id="{5C1173FC-1EA7-8341-A74F-23C96A2BC495}"/>
              </a:ext>
            </a:extLst>
          </p:cNvPr>
          <p:cNvSpPr txBox="1">
            <a:spLocks/>
          </p:cNvSpPr>
          <p:nvPr/>
        </p:nvSpPr>
        <p:spPr>
          <a:xfrm>
            <a:off x="2702683" y="3300989"/>
            <a:ext cx="7012817" cy="543153"/>
          </a:xfrm>
          <a:prstGeom prst="rect">
            <a:avLst/>
          </a:prstGeom>
        </p:spPr>
        <p:txBody>
          <a:bodyPr/>
          <a:lstStyle>
            <a:lvl1pPr algn="l" defTabSz="914400" rtl="0" eaLnBrk="1" latinLnBrk="0" hangingPunct="1">
              <a:lnSpc>
                <a:spcPct val="90000"/>
              </a:lnSpc>
              <a:spcBef>
                <a:spcPct val="0"/>
              </a:spcBef>
              <a:buNone/>
              <a:defRPr sz="2800" kern="1200">
                <a:solidFill>
                  <a:srgbClr val="2F84E4"/>
                </a:solidFill>
                <a:latin typeface="Calibri" panose="020B0604030500040204" pitchFamily="34" charset="0"/>
                <a:ea typeface="+mj-ea"/>
                <a:cs typeface="+mj-cs"/>
              </a:defRPr>
            </a:lvl1pPr>
          </a:lstStyle>
          <a:p>
            <a:pPr algn="ctr"/>
            <a:r>
              <a:rPr lang="en-US" sz="3400" dirty="0">
                <a:solidFill>
                  <a:schemeClr val="bg1"/>
                </a:solidFill>
                <a:latin typeface="F37 Ginger Pro" pitchFamily="2" charset="0"/>
              </a:rPr>
              <a:t>Radon dispersion (past work)</a:t>
            </a:r>
          </a:p>
        </p:txBody>
      </p:sp>
    </p:spTree>
    <p:extLst>
      <p:ext uri="{BB962C8B-B14F-4D97-AF65-F5344CB8AC3E}">
        <p14:creationId xmlns:p14="http://schemas.microsoft.com/office/powerpoint/2010/main" val="333627348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7749C0-E15C-C245-8519-C6A329B52D27}"/>
              </a:ext>
            </a:extLst>
          </p:cNvPr>
          <p:cNvSpPr>
            <a:spLocks noGrp="1"/>
          </p:cNvSpPr>
          <p:nvPr>
            <p:ph type="title"/>
          </p:nvPr>
        </p:nvSpPr>
        <p:spPr>
          <a:xfrm>
            <a:off x="499799" y="351924"/>
            <a:ext cx="11014589" cy="643059"/>
          </a:xfrm>
        </p:spPr>
        <p:txBody>
          <a:bodyPr/>
          <a:lstStyle/>
          <a:p>
            <a:r>
              <a:rPr lang="en-US" dirty="0"/>
              <a:t>Domain Setup</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64969" y="2528107"/>
            <a:ext cx="6531592" cy="3324842"/>
          </a:xfrm>
          <a:prstGeom prst="rect">
            <a:avLst/>
          </a:prstGeom>
        </p:spPr>
      </p:pic>
      <p:grpSp>
        <p:nvGrpSpPr>
          <p:cNvPr id="6" name="Group 5"/>
          <p:cNvGrpSpPr>
            <a:grpSpLocks noChangeAspect="1"/>
          </p:cNvGrpSpPr>
          <p:nvPr/>
        </p:nvGrpSpPr>
        <p:grpSpPr>
          <a:xfrm>
            <a:off x="204539" y="1416970"/>
            <a:ext cx="5021493" cy="4530815"/>
            <a:chOff x="-386683" y="180000"/>
            <a:chExt cx="5246683" cy="4734000"/>
          </a:xfrm>
        </p:grpSpPr>
        <p:sp>
          <p:nvSpPr>
            <p:cNvPr id="7" name="Rectangle 6"/>
            <p:cNvSpPr/>
            <p:nvPr/>
          </p:nvSpPr>
          <p:spPr>
            <a:xfrm>
              <a:off x="540000" y="180000"/>
              <a:ext cx="4320000" cy="4320000"/>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CA"/>
            </a:p>
          </p:txBody>
        </p:sp>
        <p:cxnSp>
          <p:nvCxnSpPr>
            <p:cNvPr id="8" name="Straight Arrow Connector 7"/>
            <p:cNvCxnSpPr/>
            <p:nvPr/>
          </p:nvCxnSpPr>
          <p:spPr>
            <a:xfrm flipH="1" flipV="1">
              <a:off x="270000" y="180000"/>
              <a:ext cx="1149" cy="4320000"/>
            </a:xfrm>
            <a:prstGeom prst="straightConnector1">
              <a:avLst/>
            </a:prstGeom>
            <a:ln w="28575">
              <a:solidFill>
                <a:schemeClr val="tx1"/>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386683" y="1148491"/>
              <a:ext cx="348172" cy="246221"/>
            </a:xfrm>
            <a:prstGeom prst="rect">
              <a:avLst/>
            </a:prstGeom>
            <a:solidFill>
              <a:schemeClr val="bg1"/>
            </a:solidFill>
          </p:spPr>
          <p:txBody>
            <a:bodyPr wrap="none" rtlCol="0">
              <a:spAutoFit/>
            </a:bodyPr>
            <a:lstStyle/>
            <a:p>
              <a:r>
                <a:rPr lang="en-US" sz="1000" i="1" dirty="0"/>
                <a:t>6L</a:t>
              </a:r>
              <a:r>
                <a:rPr lang="en-US" sz="1000" i="1" baseline="-25000" dirty="0"/>
                <a:t>b</a:t>
              </a:r>
              <a:endParaRPr lang="en-CA" sz="1000" i="1" baseline="-25000" dirty="0"/>
            </a:p>
          </p:txBody>
        </p:sp>
        <p:cxnSp>
          <p:nvCxnSpPr>
            <p:cNvPr id="10" name="Straight Arrow Connector 9"/>
            <p:cNvCxnSpPr/>
            <p:nvPr/>
          </p:nvCxnSpPr>
          <p:spPr>
            <a:xfrm>
              <a:off x="540000" y="4770000"/>
              <a:ext cx="702000" cy="0"/>
            </a:xfrm>
            <a:prstGeom prst="straightConnector1">
              <a:avLst/>
            </a:prstGeom>
            <a:ln w="28575">
              <a:solidFill>
                <a:schemeClr val="tx1"/>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cxnSp>
        <p:sp>
          <p:nvSpPr>
            <p:cNvPr id="11" name="Rectangle 10"/>
            <p:cNvSpPr/>
            <p:nvPr/>
          </p:nvSpPr>
          <p:spPr>
            <a:xfrm>
              <a:off x="726281" y="4648971"/>
              <a:ext cx="335391" cy="24759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cxnSp>
          <p:nvCxnSpPr>
            <p:cNvPr id="12" name="Straight Arrow Connector 11"/>
            <p:cNvCxnSpPr/>
            <p:nvPr/>
          </p:nvCxnSpPr>
          <p:spPr>
            <a:xfrm>
              <a:off x="1242000" y="4770000"/>
              <a:ext cx="716400" cy="0"/>
            </a:xfrm>
            <a:prstGeom prst="straightConnector1">
              <a:avLst/>
            </a:prstGeom>
            <a:ln w="28575">
              <a:solidFill>
                <a:schemeClr val="tx1"/>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flipV="1">
              <a:off x="1958400" y="4770000"/>
              <a:ext cx="2800800" cy="0"/>
            </a:xfrm>
            <a:prstGeom prst="straightConnector1">
              <a:avLst/>
            </a:prstGeom>
            <a:ln w="28575">
              <a:solidFill>
                <a:schemeClr val="tx1"/>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1461600" y="4626000"/>
              <a:ext cx="282450" cy="288000"/>
            </a:xfrm>
            <a:prstGeom prst="rect">
              <a:avLst/>
            </a:prstGeom>
            <a:solidFill>
              <a:schemeClr val="bg1"/>
            </a:solidFill>
          </p:spPr>
          <p:txBody>
            <a:bodyPr wrap="none" rtlCol="0">
              <a:spAutoFit/>
            </a:bodyPr>
            <a:lstStyle/>
            <a:p>
              <a:r>
                <a:rPr lang="en-US" sz="1000" i="1" dirty="0" err="1"/>
                <a:t>L</a:t>
              </a:r>
              <a:r>
                <a:rPr lang="en-US" sz="1000" i="1" baseline="-25000" dirty="0" err="1"/>
                <a:t>b</a:t>
              </a:r>
              <a:endParaRPr lang="en-CA" sz="1000" i="1" baseline="-25000" dirty="0"/>
            </a:p>
          </p:txBody>
        </p:sp>
        <p:sp>
          <p:nvSpPr>
            <p:cNvPr id="15" name="TextBox 14"/>
            <p:cNvSpPr txBox="1"/>
            <p:nvPr/>
          </p:nvSpPr>
          <p:spPr>
            <a:xfrm>
              <a:off x="649972" y="4625231"/>
              <a:ext cx="481864" cy="246221"/>
            </a:xfrm>
            <a:prstGeom prst="rect">
              <a:avLst/>
            </a:prstGeom>
            <a:noFill/>
          </p:spPr>
          <p:txBody>
            <a:bodyPr wrap="square" rtlCol="0">
              <a:spAutoFit/>
            </a:bodyPr>
            <a:lstStyle/>
            <a:p>
              <a:r>
                <a:rPr lang="en-US" sz="1000" i="1" dirty="0"/>
                <a:t>5H</a:t>
              </a:r>
              <a:r>
                <a:rPr lang="en-US" sz="1000" i="1" baseline="-25000" dirty="0"/>
                <a:t>max</a:t>
              </a:r>
              <a:endParaRPr lang="en-CA" sz="1000" i="1" baseline="-25000" dirty="0"/>
            </a:p>
          </p:txBody>
        </p:sp>
        <p:sp>
          <p:nvSpPr>
            <p:cNvPr id="16" name="TextBox 15"/>
            <p:cNvSpPr txBox="1"/>
            <p:nvPr/>
          </p:nvSpPr>
          <p:spPr>
            <a:xfrm>
              <a:off x="3086930" y="4626000"/>
              <a:ext cx="543739" cy="246221"/>
            </a:xfrm>
            <a:prstGeom prst="rect">
              <a:avLst/>
            </a:prstGeom>
            <a:solidFill>
              <a:schemeClr val="bg1"/>
            </a:solidFill>
          </p:spPr>
          <p:txBody>
            <a:bodyPr wrap="none" rtlCol="0">
              <a:spAutoFit/>
            </a:bodyPr>
            <a:lstStyle/>
            <a:p>
              <a:r>
                <a:rPr lang="en-US" sz="1000" i="1" dirty="0"/>
                <a:t>20H</a:t>
              </a:r>
              <a:r>
                <a:rPr lang="en-US" sz="1000" i="1" baseline="-25000" dirty="0"/>
                <a:t>max</a:t>
              </a:r>
              <a:endParaRPr lang="en-CA" sz="1000" i="1" baseline="-25000" dirty="0"/>
            </a:p>
          </p:txBody>
        </p:sp>
        <p:sp>
          <p:nvSpPr>
            <p:cNvPr id="17" name="Rectangle 16"/>
            <p:cNvSpPr/>
            <p:nvPr/>
          </p:nvSpPr>
          <p:spPr>
            <a:xfrm>
              <a:off x="1242000" y="1981800"/>
              <a:ext cx="716400" cy="716400"/>
            </a:xfrm>
            <a:prstGeom prst="rect">
              <a:avLst/>
            </a:prstGeom>
            <a:noFill/>
            <a:ln w="19050">
              <a:solidFill>
                <a:schemeClr val="tx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grpSp>
          <p:nvGrpSpPr>
            <p:cNvPr id="18" name="Group 17"/>
            <p:cNvGrpSpPr>
              <a:grpSpLocks noChangeAspect="1"/>
            </p:cNvGrpSpPr>
            <p:nvPr/>
          </p:nvGrpSpPr>
          <p:grpSpPr>
            <a:xfrm rot="-3600000">
              <a:off x="1282128" y="1638000"/>
              <a:ext cx="637200" cy="1407600"/>
              <a:chOff x="0" y="-538200"/>
              <a:chExt cx="637200" cy="1407600"/>
            </a:xfrm>
          </p:grpSpPr>
          <p:sp>
            <p:nvSpPr>
              <p:cNvPr id="43" name="Rectangle 42"/>
              <p:cNvSpPr/>
              <p:nvPr/>
            </p:nvSpPr>
            <p:spPr>
              <a:xfrm>
                <a:off x="0" y="0"/>
                <a:ext cx="273600" cy="327600"/>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CA"/>
              </a:p>
            </p:txBody>
          </p:sp>
          <p:sp>
            <p:nvSpPr>
              <p:cNvPr id="44" name="Rectangle 43"/>
              <p:cNvSpPr/>
              <p:nvPr/>
            </p:nvSpPr>
            <p:spPr>
              <a:xfrm>
                <a:off x="363600" y="0"/>
                <a:ext cx="273600" cy="327600"/>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CA"/>
              </a:p>
            </p:txBody>
          </p:sp>
          <p:cxnSp>
            <p:nvCxnSpPr>
              <p:cNvPr id="45" name="Straight Connector 44"/>
              <p:cNvCxnSpPr/>
              <p:nvPr/>
            </p:nvCxnSpPr>
            <p:spPr>
              <a:xfrm>
                <a:off x="320400" y="-538200"/>
                <a:ext cx="0" cy="1407600"/>
              </a:xfrm>
              <a:prstGeom prst="line">
                <a:avLst/>
              </a:prstGeom>
              <a:ln w="19050">
                <a:solidFill>
                  <a:srgbClr val="0000FF"/>
                </a:solidFill>
                <a:prstDash val="sysDot"/>
              </a:ln>
            </p:spPr>
            <p:style>
              <a:lnRef idx="1">
                <a:schemeClr val="accent1"/>
              </a:lnRef>
              <a:fillRef idx="0">
                <a:schemeClr val="accent1"/>
              </a:fillRef>
              <a:effectRef idx="0">
                <a:schemeClr val="accent1"/>
              </a:effectRef>
              <a:fontRef idx="minor">
                <a:schemeClr val="tx1"/>
              </a:fontRef>
            </p:style>
          </p:cxnSp>
        </p:grpSp>
        <p:sp>
          <p:nvSpPr>
            <p:cNvPr id="19" name="Oval 18"/>
            <p:cNvSpPr/>
            <p:nvPr/>
          </p:nvSpPr>
          <p:spPr>
            <a:xfrm>
              <a:off x="1546200" y="2349163"/>
              <a:ext cx="54000" cy="54000"/>
            </a:xfrm>
            <a:prstGeom prst="ellipse">
              <a:avLst/>
            </a:prstGeom>
            <a:solidFill>
              <a:srgbClr val="FFFF00"/>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cxnSp>
          <p:nvCxnSpPr>
            <p:cNvPr id="20" name="Straight Arrow Connector 19"/>
            <p:cNvCxnSpPr/>
            <p:nvPr/>
          </p:nvCxnSpPr>
          <p:spPr>
            <a:xfrm flipV="1">
              <a:off x="882000" y="2340000"/>
              <a:ext cx="1436400" cy="0"/>
            </a:xfrm>
            <a:prstGeom prst="straightConnector1">
              <a:avLst/>
            </a:prstGeom>
            <a:ln w="19050">
              <a:solidFill>
                <a:srgbClr val="FF0000"/>
              </a:solidFill>
              <a:headEnd type="triangle"/>
              <a:tailEnd type="triangle"/>
            </a:ln>
          </p:spPr>
          <p:style>
            <a:lnRef idx="1">
              <a:schemeClr val="accent1"/>
            </a:lnRef>
            <a:fillRef idx="0">
              <a:schemeClr val="accent1"/>
            </a:fillRef>
            <a:effectRef idx="0">
              <a:schemeClr val="accent1"/>
            </a:effectRef>
            <a:fontRef idx="minor">
              <a:schemeClr val="tx1"/>
            </a:fontRef>
          </p:style>
        </p:cxnSp>
        <p:grpSp>
          <p:nvGrpSpPr>
            <p:cNvPr id="21" name="Group 20"/>
            <p:cNvGrpSpPr/>
            <p:nvPr/>
          </p:nvGrpSpPr>
          <p:grpSpPr>
            <a:xfrm>
              <a:off x="1062000" y="1800000"/>
              <a:ext cx="1080000" cy="1080000"/>
              <a:chOff x="1620564" y="2529877"/>
              <a:chExt cx="1080000" cy="1081784"/>
            </a:xfrm>
          </p:grpSpPr>
          <p:sp>
            <p:nvSpPr>
              <p:cNvPr id="40" name="Arc 39"/>
              <p:cNvSpPr/>
              <p:nvPr/>
            </p:nvSpPr>
            <p:spPr>
              <a:xfrm rot="16200000">
                <a:off x="1620000" y="2530441"/>
                <a:ext cx="1081128" cy="1080000"/>
              </a:xfrm>
              <a:prstGeom prst="arc">
                <a:avLst>
                  <a:gd name="adj1" fmla="val 5788431"/>
                  <a:gd name="adj2" fmla="val 6904128"/>
                </a:avLst>
              </a:prstGeom>
              <a:ln w="19050">
                <a:solidFill>
                  <a:srgbClr val="0000FF"/>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CA"/>
              </a:p>
            </p:txBody>
          </p:sp>
          <p:sp>
            <p:nvSpPr>
              <p:cNvPr id="41" name="Arc 40"/>
              <p:cNvSpPr/>
              <p:nvPr/>
            </p:nvSpPr>
            <p:spPr>
              <a:xfrm rot="16200000">
                <a:off x="1620000" y="2531097"/>
                <a:ext cx="1081128" cy="1080000"/>
              </a:xfrm>
              <a:prstGeom prst="arc">
                <a:avLst>
                  <a:gd name="adj1" fmla="val 21297189"/>
                  <a:gd name="adj2" fmla="val 5087434"/>
                </a:avLst>
              </a:prstGeom>
              <a:ln w="19050">
                <a:solidFill>
                  <a:srgbClr val="0000FF"/>
                </a:solidFill>
                <a:prstDash val="solid"/>
                <a:headEnd type="triangl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CA"/>
              </a:p>
            </p:txBody>
          </p:sp>
          <p:sp>
            <p:nvSpPr>
              <p:cNvPr id="42" name="Arc 41"/>
              <p:cNvSpPr/>
              <p:nvPr/>
            </p:nvSpPr>
            <p:spPr>
              <a:xfrm rot="16200000">
                <a:off x="1620000" y="2531096"/>
                <a:ext cx="1081128" cy="1080000"/>
              </a:xfrm>
              <a:prstGeom prst="arc">
                <a:avLst>
                  <a:gd name="adj1" fmla="val 7532090"/>
                  <a:gd name="adj2" fmla="val 10764419"/>
                </a:avLst>
              </a:prstGeom>
              <a:ln w="19050">
                <a:solidFill>
                  <a:srgbClr val="0000FF"/>
                </a:solidFill>
                <a:prstDash val="solid"/>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CA"/>
              </a:p>
            </p:txBody>
          </p:sp>
        </p:grpSp>
        <p:sp>
          <p:nvSpPr>
            <p:cNvPr id="22" name="Arc 21"/>
            <p:cNvSpPr/>
            <p:nvPr/>
          </p:nvSpPr>
          <p:spPr>
            <a:xfrm rot="5400000">
              <a:off x="1062000" y="1800000"/>
              <a:ext cx="1079345" cy="1080000"/>
            </a:xfrm>
            <a:prstGeom prst="arc">
              <a:avLst>
                <a:gd name="adj1" fmla="val 5788431"/>
                <a:gd name="adj2" fmla="val 6904128"/>
              </a:avLst>
            </a:prstGeom>
            <a:ln w="19050">
              <a:solidFill>
                <a:srgbClr val="0000FF"/>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CA"/>
            </a:p>
          </p:txBody>
        </p:sp>
        <mc:AlternateContent xmlns:mc="http://schemas.openxmlformats.org/markup-compatibility/2006" xmlns:a14="http://schemas.microsoft.com/office/drawing/2010/main">
          <mc:Choice Requires="a14">
            <p:sp>
              <p:nvSpPr>
                <p:cNvPr id="23" name="TextBox 22"/>
                <p:cNvSpPr txBox="1"/>
                <p:nvPr/>
              </p:nvSpPr>
              <p:spPr>
                <a:xfrm>
                  <a:off x="2082124" y="2375232"/>
                  <a:ext cx="1113382" cy="246221"/>
                </a:xfrm>
                <a:prstGeom prst="rect">
                  <a:avLst/>
                </a:prstGeom>
                <a:noFill/>
              </p:spPr>
              <p:txBody>
                <a:bodyPr wrap="none" rtlCol="0">
                  <a:spAutoFit/>
                </a:bodyPr>
                <a:lstStyle/>
                <a:p>
                  <a14:m>
                    <m:oMath xmlns:m="http://schemas.openxmlformats.org/officeDocument/2006/math">
                      <m:r>
                        <a:rPr lang="en-US" sz="1000" b="0" i="1" smtClean="0">
                          <a:latin typeface="Cambria Math" panose="02040503050406030204" pitchFamily="18" charset="0"/>
                        </a:rPr>
                        <m:t>𝜃</m:t>
                      </m:r>
                    </m:oMath>
                  </a14:m>
                  <a:r>
                    <a:rPr lang="en-CA" sz="1000" dirty="0"/>
                    <a:t> = Building angle</a:t>
                  </a:r>
                </a:p>
              </p:txBody>
            </p:sp>
          </mc:Choice>
          <mc:Fallback xmlns="">
            <p:sp>
              <p:nvSpPr>
                <p:cNvPr id="25" name="TextBox 24"/>
                <p:cNvSpPr txBox="1">
                  <a:spLocks noRot="1" noChangeAspect="1" noMove="1" noResize="1" noEditPoints="1" noAdjustHandles="1" noChangeArrowheads="1" noChangeShapeType="1" noTextEdit="1"/>
                </p:cNvSpPr>
                <p:nvPr/>
              </p:nvSpPr>
              <p:spPr>
                <a:xfrm>
                  <a:off x="2082124" y="2375232"/>
                  <a:ext cx="1113382" cy="246221"/>
                </a:xfrm>
                <a:prstGeom prst="rect">
                  <a:avLst/>
                </a:prstGeom>
                <a:blipFill rotWithShape="0">
                  <a:blip r:embed="rId4"/>
                  <a:stretch>
                    <a:fillRect b="-15000"/>
                  </a:stretch>
                </a:blipFill>
              </p:spPr>
              <p:txBody>
                <a:bodyPr/>
                <a:lstStyle/>
                <a:p>
                  <a:r>
                    <a:rPr lang="en-CA">
                      <a:noFill/>
                    </a:rPr>
                    <a:t> </a:t>
                  </a:r>
                </a:p>
              </p:txBody>
            </p:sp>
          </mc:Fallback>
        </mc:AlternateContent>
        <mc:AlternateContent xmlns:mc="http://schemas.openxmlformats.org/markup-compatibility/2006" xmlns:a14="http://schemas.microsoft.com/office/drawing/2010/main">
          <mc:Choice Requires="a14">
            <p:sp>
              <p:nvSpPr>
                <p:cNvPr id="24" name="Rectangle 23"/>
                <p:cNvSpPr/>
                <p:nvPr/>
              </p:nvSpPr>
              <p:spPr>
                <a:xfrm>
                  <a:off x="852401" y="2048754"/>
                  <a:ext cx="279435" cy="230832"/>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en-US" sz="900" b="0" i="1" smtClean="0">
                            <a:latin typeface="Cambria Math" panose="02040503050406030204" pitchFamily="18" charset="0"/>
                          </a:rPr>
                          <m:t>𝜃</m:t>
                        </m:r>
                      </m:oMath>
                    </m:oMathPara>
                  </a14:m>
                  <a:endParaRPr lang="en-CA" dirty="0"/>
                </a:p>
              </p:txBody>
            </p:sp>
          </mc:Choice>
          <mc:Fallback xmlns="">
            <p:sp>
              <p:nvSpPr>
                <p:cNvPr id="26" name="Rectangle 25"/>
                <p:cNvSpPr>
                  <a:spLocks noRot="1" noChangeAspect="1" noMove="1" noResize="1" noEditPoints="1" noAdjustHandles="1" noChangeArrowheads="1" noChangeShapeType="1" noTextEdit="1"/>
                </p:cNvSpPr>
                <p:nvPr/>
              </p:nvSpPr>
              <p:spPr>
                <a:xfrm>
                  <a:off x="852401" y="2048754"/>
                  <a:ext cx="279435" cy="230832"/>
                </a:xfrm>
                <a:prstGeom prst="rect">
                  <a:avLst/>
                </a:prstGeom>
                <a:blipFill rotWithShape="0">
                  <a:blip r:embed="rId5"/>
                  <a:stretch>
                    <a:fillRect/>
                  </a:stretch>
                </a:blipFill>
              </p:spPr>
              <p:txBody>
                <a:bodyPr/>
                <a:lstStyle/>
                <a:p>
                  <a:r>
                    <a:rPr lang="en-CA">
                      <a:noFill/>
                    </a:rPr>
                    <a:t> </a:t>
                  </a:r>
                </a:p>
              </p:txBody>
            </p:sp>
          </mc:Fallback>
        </mc:AlternateContent>
        <p:grpSp>
          <p:nvGrpSpPr>
            <p:cNvPr id="25" name="Group 24"/>
            <p:cNvGrpSpPr/>
            <p:nvPr/>
          </p:nvGrpSpPr>
          <p:grpSpPr>
            <a:xfrm>
              <a:off x="612000" y="540000"/>
              <a:ext cx="288000" cy="3600000"/>
              <a:chOff x="548640" y="1188720"/>
              <a:chExt cx="457200" cy="3657600"/>
            </a:xfrm>
          </p:grpSpPr>
          <p:cxnSp>
            <p:nvCxnSpPr>
              <p:cNvPr id="34" name="Straight Arrow Connector 33"/>
              <p:cNvCxnSpPr/>
              <p:nvPr/>
            </p:nvCxnSpPr>
            <p:spPr>
              <a:xfrm>
                <a:off x="548640" y="1188720"/>
                <a:ext cx="457200" cy="0"/>
              </a:xfrm>
              <a:prstGeom prst="straightConnector1">
                <a:avLst/>
              </a:prstGeom>
              <a:ln w="190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35" name="Straight Arrow Connector 34"/>
              <p:cNvCxnSpPr/>
              <p:nvPr/>
            </p:nvCxnSpPr>
            <p:spPr>
              <a:xfrm>
                <a:off x="548640" y="1920240"/>
                <a:ext cx="457200" cy="0"/>
              </a:xfrm>
              <a:prstGeom prst="straightConnector1">
                <a:avLst/>
              </a:prstGeom>
              <a:ln w="190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36" name="Straight Arrow Connector 35"/>
              <p:cNvCxnSpPr/>
              <p:nvPr/>
            </p:nvCxnSpPr>
            <p:spPr>
              <a:xfrm>
                <a:off x="548640" y="2651760"/>
                <a:ext cx="457200" cy="0"/>
              </a:xfrm>
              <a:prstGeom prst="straightConnector1">
                <a:avLst/>
              </a:prstGeom>
              <a:ln w="190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37" name="Straight Arrow Connector 36"/>
              <p:cNvCxnSpPr/>
              <p:nvPr/>
            </p:nvCxnSpPr>
            <p:spPr>
              <a:xfrm>
                <a:off x="548640" y="3383280"/>
                <a:ext cx="457200" cy="0"/>
              </a:xfrm>
              <a:prstGeom prst="straightConnector1">
                <a:avLst/>
              </a:prstGeom>
              <a:ln w="190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38" name="Straight Arrow Connector 37"/>
              <p:cNvCxnSpPr/>
              <p:nvPr/>
            </p:nvCxnSpPr>
            <p:spPr>
              <a:xfrm>
                <a:off x="548640" y="4114800"/>
                <a:ext cx="457200" cy="0"/>
              </a:xfrm>
              <a:prstGeom prst="straightConnector1">
                <a:avLst/>
              </a:prstGeom>
              <a:ln w="190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39" name="Straight Arrow Connector 38"/>
              <p:cNvCxnSpPr/>
              <p:nvPr/>
            </p:nvCxnSpPr>
            <p:spPr>
              <a:xfrm>
                <a:off x="548640" y="4846320"/>
                <a:ext cx="457200" cy="0"/>
              </a:xfrm>
              <a:prstGeom prst="straightConnector1">
                <a:avLst/>
              </a:prstGeom>
              <a:ln w="19050">
                <a:solidFill>
                  <a:srgbClr val="FF0000"/>
                </a:solidFill>
                <a:tailEnd type="triangle"/>
              </a:ln>
            </p:spPr>
            <p:style>
              <a:lnRef idx="1">
                <a:schemeClr val="accent1"/>
              </a:lnRef>
              <a:fillRef idx="0">
                <a:schemeClr val="accent1"/>
              </a:fillRef>
              <a:effectRef idx="0">
                <a:schemeClr val="accent1"/>
              </a:effectRef>
              <a:fontRef idx="minor">
                <a:schemeClr val="tx1"/>
              </a:fontRef>
            </p:style>
          </p:cxnSp>
        </p:grpSp>
        <p:sp>
          <p:nvSpPr>
            <p:cNvPr id="26" name="TextBox 25"/>
            <p:cNvSpPr txBox="1"/>
            <p:nvPr/>
          </p:nvSpPr>
          <p:spPr>
            <a:xfrm>
              <a:off x="848842" y="318148"/>
              <a:ext cx="934871" cy="400110"/>
            </a:xfrm>
            <a:prstGeom prst="rect">
              <a:avLst/>
            </a:prstGeom>
            <a:noFill/>
          </p:spPr>
          <p:txBody>
            <a:bodyPr wrap="none" rtlCol="0">
              <a:spAutoFit/>
            </a:bodyPr>
            <a:lstStyle/>
            <a:p>
              <a:pPr algn="ctr"/>
              <a:r>
                <a:rPr lang="en-US" sz="1000" dirty="0"/>
                <a:t>Vector</a:t>
              </a:r>
            </a:p>
            <a:p>
              <a:pPr algn="ctr"/>
              <a:r>
                <a:rPr lang="en-US" sz="1000" dirty="0"/>
                <a:t>wind direction</a:t>
              </a:r>
              <a:endParaRPr lang="en-CA" sz="1000" dirty="0"/>
            </a:p>
          </p:txBody>
        </p:sp>
        <p:sp>
          <p:nvSpPr>
            <p:cNvPr id="27" name="TextBox 26"/>
            <p:cNvSpPr txBox="1"/>
            <p:nvPr/>
          </p:nvSpPr>
          <p:spPr>
            <a:xfrm>
              <a:off x="1061672" y="1191661"/>
              <a:ext cx="1412174" cy="400110"/>
            </a:xfrm>
            <a:prstGeom prst="rect">
              <a:avLst/>
            </a:prstGeom>
            <a:noFill/>
          </p:spPr>
          <p:txBody>
            <a:bodyPr wrap="square" rtlCol="0">
              <a:spAutoFit/>
            </a:bodyPr>
            <a:lstStyle/>
            <a:p>
              <a:r>
                <a:rPr lang="en-US" sz="1000" i="1" dirty="0" err="1"/>
                <a:t>L</a:t>
              </a:r>
              <a:r>
                <a:rPr lang="en-US" sz="1000" i="1" baseline="-25000" dirty="0" err="1"/>
                <a:t>b</a:t>
              </a:r>
              <a:r>
                <a:rPr lang="en-US" sz="1000" dirty="0"/>
                <a:t>, max footprint of buildings</a:t>
              </a:r>
              <a:endParaRPr lang="en-CA" sz="1000" dirty="0"/>
            </a:p>
          </p:txBody>
        </p:sp>
        <p:sp>
          <p:nvSpPr>
            <p:cNvPr id="28" name="TextBox 27"/>
            <p:cNvSpPr txBox="1"/>
            <p:nvPr/>
          </p:nvSpPr>
          <p:spPr>
            <a:xfrm>
              <a:off x="3464334" y="318148"/>
              <a:ext cx="1225015" cy="246221"/>
            </a:xfrm>
            <a:prstGeom prst="rect">
              <a:avLst/>
            </a:prstGeom>
            <a:solidFill>
              <a:schemeClr val="bg1"/>
            </a:solidFill>
          </p:spPr>
          <p:txBody>
            <a:bodyPr wrap="none" rtlCol="0">
              <a:spAutoFit/>
            </a:bodyPr>
            <a:lstStyle/>
            <a:p>
              <a:r>
                <a:rPr lang="en-US" sz="1000" i="1" dirty="0"/>
                <a:t>Total height = 6H</a:t>
              </a:r>
              <a:r>
                <a:rPr lang="en-US" sz="1000" i="1" baseline="-25000" dirty="0"/>
                <a:t>max</a:t>
              </a:r>
              <a:endParaRPr lang="en-CA" sz="1000" i="1" baseline="-25000" dirty="0"/>
            </a:p>
          </p:txBody>
        </p:sp>
        <p:sp>
          <p:nvSpPr>
            <p:cNvPr id="29" name="TextBox 28"/>
            <p:cNvSpPr txBox="1"/>
            <p:nvPr/>
          </p:nvSpPr>
          <p:spPr>
            <a:xfrm>
              <a:off x="1690069" y="2992494"/>
              <a:ext cx="722515" cy="246221"/>
            </a:xfrm>
            <a:prstGeom prst="rect">
              <a:avLst/>
            </a:prstGeom>
            <a:noFill/>
          </p:spPr>
          <p:txBody>
            <a:bodyPr wrap="square" rtlCol="0">
              <a:spAutoFit/>
            </a:bodyPr>
            <a:lstStyle/>
            <a:p>
              <a:pPr algn="ctr"/>
              <a:r>
                <a:rPr lang="en-US" sz="1000" dirty="0"/>
                <a:t>Emitter</a:t>
              </a:r>
              <a:endParaRPr lang="en-CA" sz="1000" dirty="0"/>
            </a:p>
          </p:txBody>
        </p:sp>
        <p:sp>
          <p:nvSpPr>
            <p:cNvPr id="30" name="TextBox 29"/>
            <p:cNvSpPr txBox="1"/>
            <p:nvPr/>
          </p:nvSpPr>
          <p:spPr>
            <a:xfrm>
              <a:off x="2095537" y="1809397"/>
              <a:ext cx="790597" cy="246221"/>
            </a:xfrm>
            <a:prstGeom prst="rect">
              <a:avLst/>
            </a:prstGeom>
            <a:noFill/>
          </p:spPr>
          <p:txBody>
            <a:bodyPr wrap="square" rtlCol="0">
              <a:spAutoFit/>
            </a:bodyPr>
            <a:lstStyle/>
            <a:p>
              <a:pPr algn="ctr"/>
              <a:r>
                <a:rPr lang="en-US" sz="1000" dirty="0"/>
                <a:t>Neighbor</a:t>
              </a:r>
              <a:endParaRPr lang="en-CA" sz="1000" dirty="0"/>
            </a:p>
          </p:txBody>
        </p:sp>
        <p:cxnSp>
          <p:nvCxnSpPr>
            <p:cNvPr id="31" name="Straight Arrow Connector 30"/>
            <p:cNvCxnSpPr/>
            <p:nvPr/>
          </p:nvCxnSpPr>
          <p:spPr>
            <a:xfrm flipH="1" flipV="1">
              <a:off x="1553249" y="2556644"/>
              <a:ext cx="377782" cy="487157"/>
            </a:xfrm>
            <a:prstGeom prst="straightConnector1">
              <a:avLst/>
            </a:prstGeom>
            <a:ln>
              <a:tailEnd type="triangle" w="sm" len="sm"/>
            </a:ln>
          </p:spPr>
          <p:style>
            <a:lnRef idx="1">
              <a:schemeClr val="dk1"/>
            </a:lnRef>
            <a:fillRef idx="0">
              <a:schemeClr val="dk1"/>
            </a:fillRef>
            <a:effectRef idx="0">
              <a:schemeClr val="dk1"/>
            </a:effectRef>
            <a:fontRef idx="minor">
              <a:schemeClr val="tx1"/>
            </a:fontRef>
          </p:style>
        </p:cxnSp>
        <p:cxnSp>
          <p:nvCxnSpPr>
            <p:cNvPr id="32" name="Straight Arrow Connector 31"/>
            <p:cNvCxnSpPr/>
            <p:nvPr/>
          </p:nvCxnSpPr>
          <p:spPr>
            <a:xfrm flipH="1">
              <a:off x="1794519" y="1944397"/>
              <a:ext cx="429912" cy="231302"/>
            </a:xfrm>
            <a:prstGeom prst="straightConnector1">
              <a:avLst/>
            </a:prstGeom>
            <a:ln>
              <a:tailEnd type="triangle" w="sm" len="sm"/>
            </a:ln>
          </p:spPr>
          <p:style>
            <a:lnRef idx="1">
              <a:schemeClr val="dk1"/>
            </a:lnRef>
            <a:fillRef idx="0">
              <a:schemeClr val="dk1"/>
            </a:fillRef>
            <a:effectRef idx="0">
              <a:schemeClr val="dk1"/>
            </a:effectRef>
            <a:fontRef idx="minor">
              <a:schemeClr val="tx1"/>
            </a:fontRef>
          </p:style>
        </p:cxnSp>
        <p:cxnSp>
          <p:nvCxnSpPr>
            <p:cNvPr id="33" name="Straight Arrow Connector 32"/>
            <p:cNvCxnSpPr/>
            <p:nvPr/>
          </p:nvCxnSpPr>
          <p:spPr>
            <a:xfrm>
              <a:off x="1311837" y="1546477"/>
              <a:ext cx="39566" cy="396954"/>
            </a:xfrm>
            <a:prstGeom prst="straightConnector1">
              <a:avLst/>
            </a:prstGeom>
            <a:ln>
              <a:tailEnd type="triangle" w="sm" len="sm"/>
            </a:ln>
          </p:spPr>
          <p:style>
            <a:lnRef idx="1">
              <a:schemeClr val="dk1"/>
            </a:lnRef>
            <a:fillRef idx="0">
              <a:schemeClr val="dk1"/>
            </a:fillRef>
            <a:effectRef idx="0">
              <a:schemeClr val="dk1"/>
            </a:effectRef>
            <a:fontRef idx="minor">
              <a:schemeClr val="tx1"/>
            </a:fontRef>
          </p:style>
        </p:cxnSp>
      </p:grpSp>
      <p:sp>
        <p:nvSpPr>
          <p:cNvPr id="49" name="TextBox 48"/>
          <p:cNvSpPr txBox="1"/>
          <p:nvPr/>
        </p:nvSpPr>
        <p:spPr>
          <a:xfrm>
            <a:off x="2272364" y="1152000"/>
            <a:ext cx="1479892" cy="338554"/>
          </a:xfrm>
          <a:prstGeom prst="rect">
            <a:avLst/>
          </a:prstGeom>
        </p:spPr>
        <p:txBody>
          <a:bodyPr wrap="none" rtlCol="0">
            <a:spAutoFit/>
          </a:bodyPr>
          <a:lstStyle/>
          <a:p>
            <a:pPr marL="0" indent="0" algn="l">
              <a:lnSpc>
                <a:spcPct val="100000"/>
              </a:lnSpc>
              <a:buNone/>
            </a:pPr>
            <a:r>
              <a:rPr lang="en-CA" sz="1600" dirty="0">
                <a:solidFill>
                  <a:srgbClr val="434343"/>
                </a:solidFill>
                <a:latin typeface="F37 Ginger Pro" pitchFamily="2" charset="0"/>
              </a:rPr>
              <a:t>Domain setup</a:t>
            </a:r>
          </a:p>
        </p:txBody>
      </p:sp>
      <p:sp>
        <p:nvSpPr>
          <p:cNvPr id="51" name="TextBox 50"/>
          <p:cNvSpPr txBox="1"/>
          <p:nvPr/>
        </p:nvSpPr>
        <p:spPr>
          <a:xfrm>
            <a:off x="7746946" y="5949201"/>
            <a:ext cx="2005677" cy="338554"/>
          </a:xfrm>
          <a:prstGeom prst="rect">
            <a:avLst/>
          </a:prstGeom>
        </p:spPr>
        <p:txBody>
          <a:bodyPr wrap="none" rtlCol="0">
            <a:spAutoFit/>
          </a:bodyPr>
          <a:lstStyle/>
          <a:p>
            <a:pPr marL="0" indent="0" algn="l">
              <a:lnSpc>
                <a:spcPct val="100000"/>
              </a:lnSpc>
              <a:buNone/>
            </a:pPr>
            <a:r>
              <a:rPr lang="en-CA" sz="1600" dirty="0">
                <a:solidFill>
                  <a:srgbClr val="434343"/>
                </a:solidFill>
                <a:latin typeface="F37 Ginger Pro" pitchFamily="2" charset="0"/>
              </a:rPr>
              <a:t>Computational grid</a:t>
            </a:r>
          </a:p>
        </p:txBody>
      </p:sp>
      <p:sp>
        <p:nvSpPr>
          <p:cNvPr id="52" name="TextBox 51"/>
          <p:cNvSpPr txBox="1"/>
          <p:nvPr/>
        </p:nvSpPr>
        <p:spPr>
          <a:xfrm>
            <a:off x="1551987" y="4610966"/>
            <a:ext cx="3571106" cy="646331"/>
          </a:xfrm>
          <a:prstGeom prst="rect">
            <a:avLst/>
          </a:prstGeom>
        </p:spPr>
        <p:txBody>
          <a:bodyPr wrap="none" rtlCol="0">
            <a:spAutoFit/>
          </a:bodyPr>
          <a:lstStyle/>
          <a:p>
            <a:pPr marL="0" indent="0" algn="l">
              <a:lnSpc>
                <a:spcPct val="100000"/>
              </a:lnSpc>
              <a:buNone/>
            </a:pPr>
            <a:r>
              <a:rPr lang="en-CA" sz="1200" b="1" dirty="0">
                <a:solidFill>
                  <a:srgbClr val="7030A0"/>
                </a:solidFill>
              </a:rPr>
              <a:t>Positive building angles = release on upwind side</a:t>
            </a:r>
          </a:p>
          <a:p>
            <a:pPr marL="0" indent="0" algn="l">
              <a:lnSpc>
                <a:spcPct val="100000"/>
              </a:lnSpc>
              <a:buNone/>
            </a:pPr>
            <a:r>
              <a:rPr lang="en-CA" sz="1200" b="1" dirty="0">
                <a:solidFill>
                  <a:srgbClr val="7030A0"/>
                </a:solidFill>
              </a:rPr>
              <a:t>Zero building angle = wind parallel to gap</a:t>
            </a:r>
          </a:p>
          <a:p>
            <a:pPr marL="0" indent="0" algn="l">
              <a:lnSpc>
                <a:spcPct val="100000"/>
              </a:lnSpc>
              <a:buNone/>
            </a:pPr>
            <a:r>
              <a:rPr lang="en-CA" sz="1200" b="1" dirty="0">
                <a:solidFill>
                  <a:srgbClr val="7030A0"/>
                </a:solidFill>
              </a:rPr>
              <a:t>Negative building angles = release on downwind side</a:t>
            </a:r>
          </a:p>
        </p:txBody>
      </p:sp>
      <p:pic>
        <p:nvPicPr>
          <p:cNvPr id="1026" name="Picture 2" descr="Fig.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412953" y="1107000"/>
            <a:ext cx="4761222" cy="1343616"/>
          </a:xfrm>
          <a:prstGeom prst="rect">
            <a:avLst/>
          </a:prstGeom>
          <a:noFill/>
          <a:extLst>
            <a:ext uri="{909E8E84-426E-40DD-AFC4-6F175D3DCCD1}">
              <a14:hiddenFill xmlns:a14="http://schemas.microsoft.com/office/drawing/2010/main">
                <a:solidFill>
                  <a:srgbClr val="FFFFFF"/>
                </a:solidFill>
              </a14:hiddenFill>
            </a:ext>
          </a:extLst>
        </p:spPr>
      </p:pic>
      <p:cxnSp>
        <p:nvCxnSpPr>
          <p:cNvPr id="4" name="Straight Arrow Connector 3"/>
          <p:cNvCxnSpPr/>
          <p:nvPr/>
        </p:nvCxnSpPr>
        <p:spPr>
          <a:xfrm flipH="1">
            <a:off x="6678030" y="1823832"/>
            <a:ext cx="100226" cy="0"/>
          </a:xfrm>
          <a:prstGeom prst="straightConnector1">
            <a:avLst/>
          </a:prstGeom>
          <a:ln w="19050">
            <a:solidFill>
              <a:schemeClr val="accent1"/>
            </a:solidFill>
            <a:tailEnd type="triangle" w="med" len="sm"/>
          </a:ln>
        </p:spPr>
        <p:style>
          <a:lnRef idx="1">
            <a:schemeClr val="accent1"/>
          </a:lnRef>
          <a:fillRef idx="0">
            <a:schemeClr val="accent1"/>
          </a:fillRef>
          <a:effectRef idx="0">
            <a:schemeClr val="accent1"/>
          </a:effectRef>
          <a:fontRef idx="minor">
            <a:schemeClr val="tx1"/>
          </a:fontRef>
        </p:style>
      </p:cxnSp>
      <p:cxnSp>
        <p:nvCxnSpPr>
          <p:cNvPr id="54" name="Straight Arrow Connector 53"/>
          <p:cNvCxnSpPr/>
          <p:nvPr/>
        </p:nvCxnSpPr>
        <p:spPr>
          <a:xfrm>
            <a:off x="10809202" y="1830007"/>
            <a:ext cx="86833" cy="0"/>
          </a:xfrm>
          <a:prstGeom prst="straightConnector1">
            <a:avLst/>
          </a:prstGeom>
          <a:ln w="19050">
            <a:solidFill>
              <a:schemeClr val="accent1"/>
            </a:solidFill>
            <a:tailEnd type="triangle" w="med" len="sm"/>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2539522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7749C0-E15C-C245-8519-C6A329B52D27}"/>
              </a:ext>
            </a:extLst>
          </p:cNvPr>
          <p:cNvSpPr>
            <a:spLocks noGrp="1"/>
          </p:cNvSpPr>
          <p:nvPr>
            <p:ph type="title"/>
          </p:nvPr>
        </p:nvSpPr>
        <p:spPr>
          <a:xfrm>
            <a:off x="499799" y="351924"/>
            <a:ext cx="11014589" cy="643059"/>
          </a:xfrm>
        </p:spPr>
        <p:txBody>
          <a:bodyPr>
            <a:normAutofit/>
          </a:bodyPr>
          <a:lstStyle/>
          <a:p>
            <a:r>
              <a:rPr lang="en-CA" dirty="0"/>
              <a:t>Boundary Conditions &amp; Calculation Models</a:t>
            </a:r>
          </a:p>
        </p:txBody>
      </p:sp>
      <p:pic>
        <p:nvPicPr>
          <p:cNvPr id="3" name="Picture 2"/>
          <p:cNvPicPr>
            <a:picLocks noChangeAspect="1"/>
          </p:cNvPicPr>
          <p:nvPr/>
        </p:nvPicPr>
        <p:blipFill rotWithShape="1">
          <a:blip r:embed="rId3"/>
          <a:srcRect l="18816" t="21975" r="20000" b="59537"/>
          <a:stretch/>
        </p:blipFill>
        <p:spPr>
          <a:xfrm>
            <a:off x="7310165" y="2349322"/>
            <a:ext cx="3600000" cy="611613"/>
          </a:xfrm>
          <a:prstGeom prst="rect">
            <a:avLst/>
          </a:prstGeom>
        </p:spPr>
      </p:pic>
      <mc:AlternateContent xmlns:mc="http://schemas.openxmlformats.org/markup-compatibility/2006" xmlns:a14="http://schemas.microsoft.com/office/drawing/2010/main">
        <mc:Choice Requires="a14">
          <p:sp>
            <p:nvSpPr>
              <p:cNvPr id="53" name="TextBox 52"/>
              <p:cNvSpPr txBox="1"/>
              <p:nvPr/>
            </p:nvSpPr>
            <p:spPr>
              <a:xfrm>
                <a:off x="573926" y="1305341"/>
                <a:ext cx="5993582" cy="4247317"/>
              </a:xfrm>
              <a:prstGeom prst="rect">
                <a:avLst/>
              </a:prstGeom>
            </p:spPr>
            <p:txBody>
              <a:bodyPr wrap="square" rtlCol="0">
                <a:spAutoFit/>
              </a:bodyPr>
              <a:lstStyle/>
              <a:p>
                <a:pPr marL="285750" indent="-285750">
                  <a:spcBef>
                    <a:spcPts val="600"/>
                  </a:spcBef>
                  <a:spcAft>
                    <a:spcPts val="600"/>
                  </a:spcAft>
                  <a:buFont typeface="Arial" panose="020B0604020202020204" pitchFamily="34" charset="0"/>
                  <a:buChar char="•"/>
                </a:pPr>
                <a:r>
                  <a:rPr lang="en-CA" sz="2000" dirty="0">
                    <a:solidFill>
                      <a:srgbClr val="434343"/>
                    </a:solidFill>
                  </a:rPr>
                  <a:t>Log-law velocity &amp; temperature profiles, measurements at Chalk River Labs</a:t>
                </a:r>
              </a:p>
              <a:p>
                <a:pPr marL="285750" indent="-285750">
                  <a:spcBef>
                    <a:spcPts val="600"/>
                  </a:spcBef>
                  <a:spcAft>
                    <a:spcPts val="600"/>
                  </a:spcAft>
                  <a:buFont typeface="Arial" panose="020B0604020202020204" pitchFamily="34" charset="0"/>
                  <a:buChar char="•"/>
                </a:pPr>
                <a:r>
                  <a:rPr lang="en-CA" sz="2000" dirty="0">
                    <a:solidFill>
                      <a:srgbClr val="434343"/>
                    </a:solidFill>
                  </a:rPr>
                  <a:t>Velocity, temperature and turbulence profiles following </a:t>
                </a:r>
                <a:r>
                  <a:rPr lang="en-CA" sz="2000" dirty="0" err="1">
                    <a:solidFill>
                      <a:srgbClr val="434343"/>
                    </a:solidFill>
                  </a:rPr>
                  <a:t>Monin-Obukhov</a:t>
                </a:r>
                <a:r>
                  <a:rPr lang="en-CA" sz="2000" dirty="0">
                    <a:solidFill>
                      <a:srgbClr val="434343"/>
                    </a:solidFill>
                  </a:rPr>
                  <a:t> theory</a:t>
                </a:r>
              </a:p>
              <a:p>
                <a:pPr marL="742950" lvl="1" indent="-285750">
                  <a:spcBef>
                    <a:spcPts val="600"/>
                  </a:spcBef>
                  <a:spcAft>
                    <a:spcPts val="600"/>
                  </a:spcAft>
                  <a:buFont typeface="Arial" panose="020B0604020202020204" pitchFamily="34" charset="0"/>
                  <a:buChar char="•"/>
                </a:pPr>
                <a:r>
                  <a:rPr lang="en-CA" sz="2000" dirty="0">
                    <a:solidFill>
                      <a:srgbClr val="434343"/>
                    </a:solidFill>
                  </a:rPr>
                  <a:t>friction velocity, 𝑢∗, </a:t>
                </a:r>
              </a:p>
              <a:p>
                <a:pPr marL="742950" lvl="1" indent="-285750">
                  <a:spcBef>
                    <a:spcPts val="600"/>
                  </a:spcBef>
                  <a:spcAft>
                    <a:spcPts val="600"/>
                  </a:spcAft>
                  <a:buFont typeface="Arial" panose="020B0604020202020204" pitchFamily="34" charset="0"/>
                  <a:buChar char="•"/>
                </a:pPr>
                <a:r>
                  <a:rPr lang="en-CA" sz="2000" dirty="0">
                    <a:solidFill>
                      <a:srgbClr val="434343"/>
                    </a:solidFill>
                  </a:rPr>
                  <a:t>roughness length, 𝑧_𝑜, </a:t>
                </a:r>
              </a:p>
              <a:p>
                <a:pPr marL="742950" lvl="1" indent="-285750">
                  <a:spcBef>
                    <a:spcPts val="600"/>
                  </a:spcBef>
                  <a:spcAft>
                    <a:spcPts val="600"/>
                  </a:spcAft>
                  <a:buFont typeface="Arial" panose="020B0604020202020204" pitchFamily="34" charset="0"/>
                  <a:buChar char="•"/>
                </a:pPr>
                <a:r>
                  <a:rPr lang="en-CA" sz="2000" dirty="0">
                    <a:solidFill>
                      <a:srgbClr val="434343"/>
                    </a:solidFill>
                  </a:rPr>
                  <a:t>ground temperature, 𝑇_𝑜, </a:t>
                </a:r>
              </a:p>
              <a:p>
                <a:pPr marL="742950" lvl="1" indent="-285750">
                  <a:spcBef>
                    <a:spcPts val="600"/>
                  </a:spcBef>
                  <a:spcAft>
                    <a:spcPts val="600"/>
                  </a:spcAft>
                  <a:buFont typeface="Arial" panose="020B0604020202020204" pitchFamily="34" charset="0"/>
                  <a:buChar char="•"/>
                </a:pPr>
                <a:r>
                  <a:rPr lang="en-CA" sz="2000" dirty="0" err="1">
                    <a:solidFill>
                      <a:srgbClr val="434343"/>
                    </a:solidFill>
                  </a:rPr>
                  <a:t>Monin-Obukhov</a:t>
                </a:r>
                <a:r>
                  <a:rPr lang="en-CA" sz="2000" dirty="0">
                    <a:solidFill>
                      <a:srgbClr val="434343"/>
                    </a:solidFill>
                  </a:rPr>
                  <a:t> length, 𝐿</a:t>
                </a:r>
              </a:p>
              <a:p>
                <a:pPr marL="285750" indent="-285750">
                  <a:spcBef>
                    <a:spcPts val="600"/>
                  </a:spcBef>
                  <a:spcAft>
                    <a:spcPts val="600"/>
                  </a:spcAft>
                  <a:buFont typeface="Arial" panose="020B0604020202020204" pitchFamily="34" charset="0"/>
                  <a:buChar char="•"/>
                </a:pPr>
                <a:r>
                  <a:rPr lang="en-CA" sz="2000" dirty="0">
                    <a:solidFill>
                      <a:srgbClr val="434343"/>
                    </a:solidFill>
                  </a:rPr>
                  <a:t>Steady RANS with </a:t>
                </a:r>
                <a14:m>
                  <m:oMath xmlns:m="http://schemas.openxmlformats.org/officeDocument/2006/math">
                    <m:r>
                      <a:rPr lang="en-CA" sz="2000" i="1">
                        <a:solidFill>
                          <a:srgbClr val="434343"/>
                        </a:solidFill>
                        <a:latin typeface="Cambria Math" panose="02040503050406030204" pitchFamily="18" charset="0"/>
                      </a:rPr>
                      <m:t>𝑘</m:t>
                    </m:r>
                  </m:oMath>
                </a14:m>
                <a:r>
                  <a:rPr lang="en-CA" sz="2000" dirty="0">
                    <a:solidFill>
                      <a:srgbClr val="434343"/>
                    </a:solidFill>
                  </a:rPr>
                  <a:t>-</a:t>
                </a:r>
                <a14:m>
                  <m:oMath xmlns:m="http://schemas.openxmlformats.org/officeDocument/2006/math">
                    <m:r>
                      <a:rPr lang="en-CA" sz="2000" i="1" dirty="0">
                        <a:solidFill>
                          <a:srgbClr val="434343"/>
                        </a:solidFill>
                        <a:latin typeface="Cambria Math" panose="02040503050406030204" pitchFamily="18" charset="0"/>
                      </a:rPr>
                      <m:t>𝜖</m:t>
                    </m:r>
                  </m:oMath>
                </a14:m>
                <a:r>
                  <a:rPr lang="en-CA" sz="2000" dirty="0">
                    <a:solidFill>
                      <a:srgbClr val="434343"/>
                    </a:solidFill>
                  </a:rPr>
                  <a:t> tubluence</a:t>
                </a:r>
              </a:p>
              <a:p>
                <a:pPr marL="285750" indent="-285750">
                  <a:spcBef>
                    <a:spcPts val="600"/>
                  </a:spcBef>
                  <a:spcAft>
                    <a:spcPts val="600"/>
                  </a:spcAft>
                  <a:buFont typeface="Arial" panose="020B0604020202020204" pitchFamily="34" charset="0"/>
                  <a:buChar char="•"/>
                </a:pPr>
                <a:r>
                  <a:rPr lang="en-CA" sz="2000" dirty="0" err="1">
                    <a:solidFill>
                      <a:srgbClr val="434343"/>
                    </a:solidFill>
                  </a:rPr>
                  <a:t>Boussinesq</a:t>
                </a:r>
                <a:r>
                  <a:rPr lang="en-CA" sz="2000" dirty="0">
                    <a:solidFill>
                      <a:srgbClr val="434343"/>
                    </a:solidFill>
                  </a:rPr>
                  <a:t> model for buoyancy</a:t>
                </a:r>
              </a:p>
            </p:txBody>
          </p:sp>
        </mc:Choice>
        <mc:Fallback xmlns="">
          <p:sp>
            <p:nvSpPr>
              <p:cNvPr id="53" name="TextBox 52"/>
              <p:cNvSpPr txBox="1">
                <a:spLocks noRot="1" noChangeAspect="1" noMove="1" noResize="1" noEditPoints="1" noAdjustHandles="1" noChangeArrowheads="1" noChangeShapeType="1" noTextEdit="1"/>
              </p:cNvSpPr>
              <p:nvPr/>
            </p:nvSpPr>
            <p:spPr>
              <a:xfrm>
                <a:off x="573926" y="1305341"/>
                <a:ext cx="5993582" cy="4247317"/>
              </a:xfrm>
              <a:prstGeom prst="rect">
                <a:avLst/>
              </a:prstGeom>
              <a:blipFill>
                <a:blip r:embed="rId4"/>
                <a:stretch>
                  <a:fillRect l="-916" t="-717" b="-1578"/>
                </a:stretch>
              </a:blipFill>
            </p:spPr>
            <p:txBody>
              <a:bodyPr/>
              <a:lstStyle/>
              <a:p>
                <a:r>
                  <a:rPr lang="en-CA">
                    <a:noFill/>
                  </a:rPr>
                  <a:t> </a:t>
                </a:r>
              </a:p>
            </p:txBody>
          </p:sp>
        </mc:Fallback>
      </mc:AlternateContent>
      <p:sp>
        <p:nvSpPr>
          <p:cNvPr id="55" name="TextBox 54"/>
          <p:cNvSpPr txBox="1"/>
          <p:nvPr/>
        </p:nvSpPr>
        <p:spPr>
          <a:xfrm>
            <a:off x="6641634" y="1305341"/>
            <a:ext cx="5486196" cy="1015663"/>
          </a:xfrm>
          <a:prstGeom prst="rect">
            <a:avLst/>
          </a:prstGeom>
        </p:spPr>
        <p:txBody>
          <a:bodyPr wrap="square" rtlCol="0">
            <a:spAutoFit/>
          </a:bodyPr>
          <a:lstStyle/>
          <a:p>
            <a:pPr marL="285750" indent="-285750">
              <a:spcBef>
                <a:spcPts val="600"/>
              </a:spcBef>
              <a:spcAft>
                <a:spcPts val="600"/>
              </a:spcAft>
              <a:buFont typeface="Arial" panose="020B0604020202020204" pitchFamily="34" charset="0"/>
              <a:buChar char="•"/>
            </a:pPr>
            <a:r>
              <a:rPr lang="en-CA" sz="2000" dirty="0">
                <a:solidFill>
                  <a:srgbClr val="434343"/>
                </a:solidFill>
              </a:rPr>
              <a:t>Emissions modeled using passive scalar transport equation, released as 1 </a:t>
            </a:r>
            <a:r>
              <a:rPr lang="en-CA" sz="2000" dirty="0" err="1">
                <a:solidFill>
                  <a:srgbClr val="434343"/>
                </a:solidFill>
              </a:rPr>
              <a:t>a.c.u</a:t>
            </a:r>
            <a:r>
              <a:rPr lang="en-CA" sz="2000" dirty="0">
                <a:solidFill>
                  <a:srgbClr val="434343"/>
                </a:solidFill>
              </a:rPr>
              <a:t>. (“arbitrary concentration unit”)</a:t>
            </a:r>
          </a:p>
        </p:txBody>
      </p:sp>
      <p:pic>
        <p:nvPicPr>
          <p:cNvPr id="56" name="Picture 55" descr="H:\B. Thermalhydraulics\Radon Gas\Set11-Full_Revision\OrderedScenes\Iso_2\scenes_Regular_p75_Iso_2.png"/>
          <p:cNvPicPr>
            <a:picLocks noChangeAspect="1"/>
          </p:cNvPicPr>
          <p:nvPr/>
        </p:nvPicPr>
        <p:blipFill rotWithShape="1">
          <a:blip r:embed="rId5">
            <a:extLst>
              <a:ext uri="{28A0092B-C50C-407E-A947-70E740481C1C}">
                <a14:useLocalDpi xmlns:a14="http://schemas.microsoft.com/office/drawing/2010/main" val="0"/>
              </a:ext>
            </a:extLst>
          </a:blip>
          <a:srcRect l="6807" t="12349" r="1040" b="3867"/>
          <a:stretch/>
        </p:blipFill>
        <p:spPr bwMode="auto">
          <a:xfrm>
            <a:off x="7094283" y="3121663"/>
            <a:ext cx="4306998" cy="3134522"/>
          </a:xfrm>
          <a:prstGeom prst="rect">
            <a:avLst/>
          </a:prstGeom>
          <a:noFill/>
          <a:ln w="12700" cap="flat" cmpd="sng" algn="ctr">
            <a:solidFill>
              <a:sysClr val="windowText" lastClr="000000"/>
            </a:solidFill>
            <a:prstDash val="solid"/>
            <a:round/>
            <a:headEnd type="none" w="med" len="med"/>
            <a:tailEnd type="none" w="med" len="med"/>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35647591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Rectangle 58"/>
          <p:cNvSpPr/>
          <p:nvPr/>
        </p:nvSpPr>
        <p:spPr>
          <a:xfrm>
            <a:off x="689610" y="5307897"/>
            <a:ext cx="1248525" cy="156377"/>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2" name="Title 1">
            <a:extLst>
              <a:ext uri="{FF2B5EF4-FFF2-40B4-BE49-F238E27FC236}">
                <a16:creationId xmlns:a16="http://schemas.microsoft.com/office/drawing/2014/main" id="{BE7749C0-E15C-C245-8519-C6A329B52D27}"/>
              </a:ext>
            </a:extLst>
          </p:cNvPr>
          <p:cNvSpPr>
            <a:spLocks noGrp="1"/>
          </p:cNvSpPr>
          <p:nvPr>
            <p:ph type="title"/>
          </p:nvPr>
        </p:nvSpPr>
        <p:spPr>
          <a:xfrm>
            <a:off x="499799" y="351924"/>
            <a:ext cx="11014589" cy="643059"/>
          </a:xfrm>
        </p:spPr>
        <p:txBody>
          <a:bodyPr/>
          <a:lstStyle/>
          <a:p>
            <a:r>
              <a:rPr lang="en-US" dirty="0"/>
              <a:t>CFD Sensitivity Study – Overview </a:t>
            </a:r>
          </a:p>
        </p:txBody>
      </p:sp>
      <p:sp>
        <p:nvSpPr>
          <p:cNvPr id="4" name="Text Placeholder 3">
            <a:extLst>
              <a:ext uri="{FF2B5EF4-FFF2-40B4-BE49-F238E27FC236}">
                <a16:creationId xmlns:a16="http://schemas.microsoft.com/office/drawing/2014/main" id="{BA0559E0-1F11-AA42-9FE5-C7B281139DE9}"/>
              </a:ext>
            </a:extLst>
          </p:cNvPr>
          <p:cNvSpPr>
            <a:spLocks noGrp="1"/>
          </p:cNvSpPr>
          <p:nvPr>
            <p:ph type="body" sz="quarter" idx="12"/>
          </p:nvPr>
        </p:nvSpPr>
        <p:spPr>
          <a:xfrm>
            <a:off x="512211" y="1032822"/>
            <a:ext cx="9980646" cy="860147"/>
          </a:xfrm>
        </p:spPr>
        <p:txBody>
          <a:bodyPr>
            <a:noAutofit/>
          </a:bodyPr>
          <a:lstStyle/>
          <a:p>
            <a:r>
              <a:rPr lang="en-CA" sz="2400" dirty="0"/>
              <a:t>Explore the parameters that have the most important influence on concentration outside the </a:t>
            </a:r>
            <a:r>
              <a:rPr lang="en-CA" sz="2400" b="1" i="1" dirty="0"/>
              <a:t>emitting</a:t>
            </a:r>
            <a:r>
              <a:rPr lang="en-CA" sz="2400" dirty="0"/>
              <a:t> + </a:t>
            </a:r>
            <a:r>
              <a:rPr lang="en-CA" sz="2400" b="1" i="1" dirty="0"/>
              <a:t>neighbouring</a:t>
            </a:r>
            <a:r>
              <a:rPr lang="en-CA" sz="2400" dirty="0"/>
              <a:t> building</a:t>
            </a:r>
          </a:p>
        </p:txBody>
      </p:sp>
      <p:sp>
        <p:nvSpPr>
          <p:cNvPr id="3" name="Rectangle 2"/>
          <p:cNvSpPr/>
          <p:nvPr/>
        </p:nvSpPr>
        <p:spPr>
          <a:xfrm>
            <a:off x="512211" y="3198798"/>
            <a:ext cx="3368842" cy="646331"/>
          </a:xfrm>
          <a:prstGeom prst="rect">
            <a:avLst/>
          </a:prstGeom>
        </p:spPr>
        <p:txBody>
          <a:bodyPr wrap="square">
            <a:spAutoFit/>
          </a:bodyPr>
          <a:lstStyle/>
          <a:p>
            <a:r>
              <a:rPr lang="en-CA" b="1" u="sng" dirty="0"/>
              <a:t>Wind direction</a:t>
            </a:r>
            <a:r>
              <a:rPr lang="en-CA" b="1" dirty="0"/>
              <a:t> </a:t>
            </a:r>
            <a:r>
              <a:rPr lang="en-CA" dirty="0"/>
              <a:t>influences ability for trap radon between buildings</a:t>
            </a:r>
            <a:endParaRPr lang="en-CA" sz="800" b="1" u="sng" dirty="0"/>
          </a:p>
        </p:txBody>
      </p:sp>
      <p:sp>
        <p:nvSpPr>
          <p:cNvPr id="5" name="Rectangle 4"/>
          <p:cNvSpPr/>
          <p:nvPr/>
        </p:nvSpPr>
        <p:spPr>
          <a:xfrm>
            <a:off x="4409587" y="3198798"/>
            <a:ext cx="3031958" cy="923330"/>
          </a:xfrm>
          <a:prstGeom prst="rect">
            <a:avLst/>
          </a:prstGeom>
        </p:spPr>
        <p:txBody>
          <a:bodyPr wrap="square">
            <a:spAutoFit/>
          </a:bodyPr>
          <a:lstStyle/>
          <a:p>
            <a:r>
              <a:rPr lang="en-CA" b="1" u="sng" dirty="0"/>
              <a:t>Wind speed</a:t>
            </a:r>
            <a:r>
              <a:rPr lang="en-CA" b="1" dirty="0"/>
              <a:t> </a:t>
            </a:r>
            <a:r>
              <a:rPr lang="en-CA" dirty="0"/>
              <a:t>influences how much radon accumulates in vicinity vs dispersing away</a:t>
            </a:r>
            <a:endParaRPr lang="en-CA" sz="800" dirty="0"/>
          </a:p>
        </p:txBody>
      </p:sp>
      <p:sp>
        <p:nvSpPr>
          <p:cNvPr id="6" name="Rectangle 5"/>
          <p:cNvSpPr/>
          <p:nvPr/>
        </p:nvSpPr>
        <p:spPr>
          <a:xfrm>
            <a:off x="8442650" y="3198798"/>
            <a:ext cx="3176337" cy="923330"/>
          </a:xfrm>
          <a:prstGeom prst="rect">
            <a:avLst/>
          </a:prstGeom>
        </p:spPr>
        <p:txBody>
          <a:bodyPr wrap="square">
            <a:spAutoFit/>
          </a:bodyPr>
          <a:lstStyle/>
          <a:p>
            <a:pPr lvl="0"/>
            <a:r>
              <a:rPr lang="en-CA" b="1" u="sng" dirty="0">
                <a:solidFill>
                  <a:prstClr val="black">
                    <a:lumMod val="85000"/>
                    <a:lumOff val="15000"/>
                  </a:prstClr>
                </a:solidFill>
              </a:rPr>
              <a:t>Ventilation rate </a:t>
            </a:r>
            <a:r>
              <a:rPr lang="en-CA" dirty="0">
                <a:solidFill>
                  <a:prstClr val="black">
                    <a:lumMod val="85000"/>
                    <a:lumOff val="15000"/>
                  </a:prstClr>
                </a:solidFill>
              </a:rPr>
              <a:t>influences  impingement on neighbour overall release rate</a:t>
            </a:r>
            <a:endParaRPr lang="en-CA" sz="800" dirty="0"/>
          </a:p>
        </p:txBody>
      </p:sp>
      <p:sp>
        <p:nvSpPr>
          <p:cNvPr id="7" name="Rectangle 6"/>
          <p:cNvSpPr/>
          <p:nvPr/>
        </p:nvSpPr>
        <p:spPr>
          <a:xfrm>
            <a:off x="4409587" y="5547586"/>
            <a:ext cx="3344686" cy="923330"/>
          </a:xfrm>
          <a:prstGeom prst="rect">
            <a:avLst/>
          </a:prstGeom>
        </p:spPr>
        <p:txBody>
          <a:bodyPr wrap="square">
            <a:spAutoFit/>
          </a:bodyPr>
          <a:lstStyle/>
          <a:p>
            <a:r>
              <a:rPr lang="en-CA" b="1" u="sng" dirty="0"/>
              <a:t>Stability</a:t>
            </a:r>
            <a:r>
              <a:rPr lang="en-CA" dirty="0"/>
              <a:t> influences vertical dispersion and has an important cross-correlation with wind speed</a:t>
            </a:r>
            <a:endParaRPr lang="en-CA" sz="800" dirty="0"/>
          </a:p>
        </p:txBody>
      </p:sp>
      <p:sp>
        <p:nvSpPr>
          <p:cNvPr id="8" name="Rectangle 7"/>
          <p:cNvSpPr/>
          <p:nvPr/>
        </p:nvSpPr>
        <p:spPr>
          <a:xfrm>
            <a:off x="8442650" y="5526879"/>
            <a:ext cx="2420821" cy="957685"/>
          </a:xfrm>
          <a:prstGeom prst="rect">
            <a:avLst/>
          </a:prstGeom>
        </p:spPr>
        <p:txBody>
          <a:bodyPr wrap="square">
            <a:spAutoFit/>
          </a:bodyPr>
          <a:lstStyle/>
          <a:p>
            <a:r>
              <a:rPr lang="en-CA" b="1" u="sng" dirty="0"/>
              <a:t>Size of buildings</a:t>
            </a:r>
            <a:r>
              <a:rPr lang="en-CA" dirty="0"/>
              <a:t> affects building canyon &amp; cavity flow dynamics</a:t>
            </a:r>
          </a:p>
        </p:txBody>
      </p:sp>
      <p:sp>
        <p:nvSpPr>
          <p:cNvPr id="9" name="Rectangle 8"/>
          <p:cNvSpPr/>
          <p:nvPr/>
        </p:nvSpPr>
        <p:spPr>
          <a:xfrm>
            <a:off x="512211" y="5520290"/>
            <a:ext cx="3160296" cy="646331"/>
          </a:xfrm>
          <a:prstGeom prst="rect">
            <a:avLst/>
          </a:prstGeom>
        </p:spPr>
        <p:txBody>
          <a:bodyPr wrap="square">
            <a:spAutoFit/>
          </a:bodyPr>
          <a:lstStyle/>
          <a:p>
            <a:r>
              <a:rPr lang="en-CA" b="1" u="sng" dirty="0"/>
              <a:t>Seasonality</a:t>
            </a:r>
            <a:r>
              <a:rPr lang="en-CA" dirty="0"/>
              <a:t> affects buoyant plume rise of exhaust gas </a:t>
            </a:r>
            <a:endParaRPr lang="en-CA" sz="800" dirty="0"/>
          </a:p>
        </p:txBody>
      </p:sp>
      <p:sp>
        <p:nvSpPr>
          <p:cNvPr id="10" name="Rectangle 9"/>
          <p:cNvSpPr/>
          <p:nvPr/>
        </p:nvSpPr>
        <p:spPr>
          <a:xfrm>
            <a:off x="993271" y="2169042"/>
            <a:ext cx="361507" cy="723014"/>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1" name="Rectangle 10"/>
          <p:cNvSpPr/>
          <p:nvPr/>
        </p:nvSpPr>
        <p:spPr>
          <a:xfrm>
            <a:off x="1503633" y="2170109"/>
            <a:ext cx="361507" cy="723014"/>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2" name="Rectangle 11"/>
          <p:cNvSpPr/>
          <p:nvPr/>
        </p:nvSpPr>
        <p:spPr>
          <a:xfrm rot="3166062">
            <a:off x="2953207" y="2002459"/>
            <a:ext cx="361507" cy="723014"/>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3" name="Rectangle 12"/>
          <p:cNvSpPr/>
          <p:nvPr/>
        </p:nvSpPr>
        <p:spPr>
          <a:xfrm rot="3166062">
            <a:off x="3261550" y="2407568"/>
            <a:ext cx="361507" cy="723014"/>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cxnSp>
        <p:nvCxnSpPr>
          <p:cNvPr id="15" name="Straight Arrow Connector 14"/>
          <p:cNvCxnSpPr/>
          <p:nvPr/>
        </p:nvCxnSpPr>
        <p:spPr>
          <a:xfrm>
            <a:off x="472277" y="2530549"/>
            <a:ext cx="340242" cy="0"/>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p:nvPr/>
        </p:nvCxnSpPr>
        <p:spPr>
          <a:xfrm>
            <a:off x="2264872" y="2530549"/>
            <a:ext cx="340242" cy="0"/>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458524" y="2193843"/>
            <a:ext cx="470951" cy="338554"/>
          </a:xfrm>
          <a:prstGeom prst="rect">
            <a:avLst/>
          </a:prstGeom>
        </p:spPr>
        <p:txBody>
          <a:bodyPr wrap="square" rtlCol="0">
            <a:spAutoFit/>
          </a:bodyPr>
          <a:lstStyle/>
          <a:p>
            <a:pPr marL="0" indent="0" algn="l">
              <a:lnSpc>
                <a:spcPct val="100000"/>
              </a:lnSpc>
              <a:buNone/>
            </a:pPr>
            <a:r>
              <a:rPr lang="en-CA" sz="1600" dirty="0">
                <a:solidFill>
                  <a:srgbClr val="434343"/>
                </a:solidFill>
                <a:latin typeface="F37 Ginger Pro" pitchFamily="2" charset="0"/>
              </a:rPr>
              <a:t>U</a:t>
            </a:r>
            <a:r>
              <a:rPr lang="en-CA" sz="1600" baseline="-25000" dirty="0">
                <a:solidFill>
                  <a:srgbClr val="434343"/>
                </a:solidFill>
                <a:latin typeface="F37 Ginger Pro" pitchFamily="2" charset="0"/>
              </a:rPr>
              <a:t>1</a:t>
            </a:r>
          </a:p>
        </p:txBody>
      </p:sp>
      <p:sp>
        <p:nvSpPr>
          <p:cNvPr id="18" name="TextBox 17"/>
          <p:cNvSpPr txBox="1"/>
          <p:nvPr/>
        </p:nvSpPr>
        <p:spPr>
          <a:xfrm>
            <a:off x="2205810" y="2197383"/>
            <a:ext cx="470951" cy="338554"/>
          </a:xfrm>
          <a:prstGeom prst="rect">
            <a:avLst/>
          </a:prstGeom>
        </p:spPr>
        <p:txBody>
          <a:bodyPr wrap="square" rtlCol="0">
            <a:spAutoFit/>
          </a:bodyPr>
          <a:lstStyle/>
          <a:p>
            <a:pPr marL="0" indent="0" algn="l">
              <a:lnSpc>
                <a:spcPct val="100000"/>
              </a:lnSpc>
              <a:buNone/>
            </a:pPr>
            <a:r>
              <a:rPr lang="en-CA" sz="1600" dirty="0">
                <a:solidFill>
                  <a:srgbClr val="434343"/>
                </a:solidFill>
                <a:latin typeface="F37 Ginger Pro" pitchFamily="2" charset="0"/>
              </a:rPr>
              <a:t>U</a:t>
            </a:r>
            <a:r>
              <a:rPr lang="en-CA" sz="1600" baseline="-25000" dirty="0">
                <a:solidFill>
                  <a:srgbClr val="434343"/>
                </a:solidFill>
                <a:latin typeface="F37 Ginger Pro" pitchFamily="2" charset="0"/>
              </a:rPr>
              <a:t>2</a:t>
            </a:r>
          </a:p>
        </p:txBody>
      </p:sp>
      <p:sp>
        <p:nvSpPr>
          <p:cNvPr id="19" name="Rectangle 18"/>
          <p:cNvSpPr/>
          <p:nvPr/>
        </p:nvSpPr>
        <p:spPr>
          <a:xfrm>
            <a:off x="5098970" y="2223272"/>
            <a:ext cx="361507" cy="723014"/>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20" name="Rectangle 19"/>
          <p:cNvSpPr/>
          <p:nvPr/>
        </p:nvSpPr>
        <p:spPr>
          <a:xfrm>
            <a:off x="5609332" y="2224339"/>
            <a:ext cx="361507" cy="723014"/>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cxnSp>
        <p:nvCxnSpPr>
          <p:cNvPr id="21" name="Straight Arrow Connector 20"/>
          <p:cNvCxnSpPr/>
          <p:nvPr/>
        </p:nvCxnSpPr>
        <p:spPr>
          <a:xfrm>
            <a:off x="4676002" y="2544372"/>
            <a:ext cx="164776" cy="0"/>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22" name="TextBox 21"/>
          <p:cNvSpPr txBox="1"/>
          <p:nvPr/>
        </p:nvSpPr>
        <p:spPr>
          <a:xfrm>
            <a:off x="4564223" y="2224921"/>
            <a:ext cx="470951" cy="338554"/>
          </a:xfrm>
          <a:prstGeom prst="rect">
            <a:avLst/>
          </a:prstGeom>
        </p:spPr>
        <p:txBody>
          <a:bodyPr wrap="square" rtlCol="0">
            <a:spAutoFit/>
          </a:bodyPr>
          <a:lstStyle/>
          <a:p>
            <a:pPr marL="0" indent="0" algn="l">
              <a:lnSpc>
                <a:spcPct val="100000"/>
              </a:lnSpc>
              <a:buNone/>
            </a:pPr>
            <a:r>
              <a:rPr lang="en-CA" sz="1600" dirty="0">
                <a:solidFill>
                  <a:srgbClr val="434343"/>
                </a:solidFill>
                <a:latin typeface="F37 Ginger Pro" pitchFamily="2" charset="0"/>
              </a:rPr>
              <a:t>U</a:t>
            </a:r>
            <a:r>
              <a:rPr lang="en-CA" sz="1600" baseline="-25000" dirty="0">
                <a:solidFill>
                  <a:srgbClr val="434343"/>
                </a:solidFill>
                <a:latin typeface="F37 Ginger Pro" pitchFamily="2" charset="0"/>
              </a:rPr>
              <a:t>1</a:t>
            </a:r>
          </a:p>
        </p:txBody>
      </p:sp>
      <p:sp>
        <p:nvSpPr>
          <p:cNvPr id="23" name="Rectangle 22"/>
          <p:cNvSpPr/>
          <p:nvPr/>
        </p:nvSpPr>
        <p:spPr>
          <a:xfrm>
            <a:off x="6647105" y="2227407"/>
            <a:ext cx="361507" cy="723014"/>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24" name="Rectangle 23"/>
          <p:cNvSpPr/>
          <p:nvPr/>
        </p:nvSpPr>
        <p:spPr>
          <a:xfrm>
            <a:off x="7157467" y="2228474"/>
            <a:ext cx="361507" cy="723014"/>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cxnSp>
        <p:nvCxnSpPr>
          <p:cNvPr id="32" name="Straight Arrow Connector 31"/>
          <p:cNvCxnSpPr/>
          <p:nvPr/>
        </p:nvCxnSpPr>
        <p:spPr>
          <a:xfrm>
            <a:off x="6154581" y="2549195"/>
            <a:ext cx="435883" cy="0"/>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33" name="TextBox 32"/>
          <p:cNvSpPr txBox="1"/>
          <p:nvPr/>
        </p:nvSpPr>
        <p:spPr>
          <a:xfrm>
            <a:off x="6162324" y="2229744"/>
            <a:ext cx="470951" cy="338554"/>
          </a:xfrm>
          <a:prstGeom prst="rect">
            <a:avLst/>
          </a:prstGeom>
        </p:spPr>
        <p:txBody>
          <a:bodyPr wrap="square" rtlCol="0">
            <a:spAutoFit/>
          </a:bodyPr>
          <a:lstStyle/>
          <a:p>
            <a:pPr marL="0" indent="0" algn="l">
              <a:lnSpc>
                <a:spcPct val="100000"/>
              </a:lnSpc>
              <a:buNone/>
            </a:pPr>
            <a:r>
              <a:rPr lang="en-CA" sz="1600" dirty="0">
                <a:solidFill>
                  <a:srgbClr val="434343"/>
                </a:solidFill>
                <a:latin typeface="F37 Ginger Pro" pitchFamily="2" charset="0"/>
              </a:rPr>
              <a:t>U</a:t>
            </a:r>
            <a:r>
              <a:rPr lang="en-CA" sz="1600" baseline="-25000" dirty="0">
                <a:solidFill>
                  <a:srgbClr val="434343"/>
                </a:solidFill>
                <a:latin typeface="F37 Ginger Pro" pitchFamily="2" charset="0"/>
              </a:rPr>
              <a:t>2</a:t>
            </a:r>
          </a:p>
        </p:txBody>
      </p:sp>
      <p:sp>
        <p:nvSpPr>
          <p:cNvPr id="36" name="Rectangle 35"/>
          <p:cNvSpPr/>
          <p:nvPr/>
        </p:nvSpPr>
        <p:spPr>
          <a:xfrm>
            <a:off x="8699120" y="2231505"/>
            <a:ext cx="361507" cy="723014"/>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37" name="Rectangle 36"/>
          <p:cNvSpPr/>
          <p:nvPr/>
        </p:nvSpPr>
        <p:spPr>
          <a:xfrm>
            <a:off x="9434143" y="2232572"/>
            <a:ext cx="361507" cy="723014"/>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cxnSp>
        <p:nvCxnSpPr>
          <p:cNvPr id="38" name="Straight Arrow Connector 37"/>
          <p:cNvCxnSpPr>
            <a:stCxn id="36" idx="3"/>
          </p:cNvCxnSpPr>
          <p:nvPr/>
        </p:nvCxnSpPr>
        <p:spPr>
          <a:xfrm>
            <a:off x="9060627" y="2593012"/>
            <a:ext cx="126038" cy="0"/>
          </a:xfrm>
          <a:prstGeom prst="straightConnector1">
            <a:avLst/>
          </a:prstGeom>
          <a:ln w="28575">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39" name="TextBox 38"/>
          <p:cNvSpPr txBox="1"/>
          <p:nvPr/>
        </p:nvSpPr>
        <p:spPr>
          <a:xfrm>
            <a:off x="9007778" y="2279378"/>
            <a:ext cx="470951" cy="338554"/>
          </a:xfrm>
          <a:prstGeom prst="rect">
            <a:avLst/>
          </a:prstGeom>
        </p:spPr>
        <p:txBody>
          <a:bodyPr wrap="square" rtlCol="0">
            <a:spAutoFit/>
          </a:bodyPr>
          <a:lstStyle/>
          <a:p>
            <a:pPr marL="0" indent="0" algn="l">
              <a:lnSpc>
                <a:spcPct val="100000"/>
              </a:lnSpc>
              <a:buNone/>
            </a:pPr>
            <a:r>
              <a:rPr lang="en-CA" sz="1600" dirty="0">
                <a:solidFill>
                  <a:srgbClr val="434343"/>
                </a:solidFill>
                <a:latin typeface="F37 Ginger Pro" pitchFamily="2" charset="0"/>
              </a:rPr>
              <a:t>v</a:t>
            </a:r>
            <a:r>
              <a:rPr lang="en-CA" sz="1600" baseline="-25000" dirty="0">
                <a:solidFill>
                  <a:srgbClr val="434343"/>
                </a:solidFill>
                <a:latin typeface="F37 Ginger Pro" pitchFamily="2" charset="0"/>
              </a:rPr>
              <a:t>1</a:t>
            </a:r>
          </a:p>
        </p:txBody>
      </p:sp>
      <p:sp>
        <p:nvSpPr>
          <p:cNvPr id="44" name="Rectangle 43"/>
          <p:cNvSpPr/>
          <p:nvPr/>
        </p:nvSpPr>
        <p:spPr>
          <a:xfrm>
            <a:off x="10261220" y="2231505"/>
            <a:ext cx="361507" cy="723014"/>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45" name="Rectangle 44"/>
          <p:cNvSpPr/>
          <p:nvPr/>
        </p:nvSpPr>
        <p:spPr>
          <a:xfrm>
            <a:off x="10996243" y="2232572"/>
            <a:ext cx="361507" cy="723014"/>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cxnSp>
        <p:nvCxnSpPr>
          <p:cNvPr id="46" name="Straight Arrow Connector 45"/>
          <p:cNvCxnSpPr>
            <a:stCxn id="44" idx="3"/>
          </p:cNvCxnSpPr>
          <p:nvPr/>
        </p:nvCxnSpPr>
        <p:spPr>
          <a:xfrm>
            <a:off x="10622727" y="2593012"/>
            <a:ext cx="302397" cy="0"/>
          </a:xfrm>
          <a:prstGeom prst="straightConnector1">
            <a:avLst/>
          </a:prstGeom>
          <a:ln w="28575">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47" name="TextBox 46"/>
          <p:cNvSpPr txBox="1"/>
          <p:nvPr/>
        </p:nvSpPr>
        <p:spPr>
          <a:xfrm>
            <a:off x="10569878" y="2279378"/>
            <a:ext cx="470951" cy="338554"/>
          </a:xfrm>
          <a:prstGeom prst="rect">
            <a:avLst/>
          </a:prstGeom>
        </p:spPr>
        <p:txBody>
          <a:bodyPr wrap="square" rtlCol="0">
            <a:spAutoFit/>
          </a:bodyPr>
          <a:lstStyle/>
          <a:p>
            <a:pPr marL="0" indent="0" algn="l">
              <a:lnSpc>
                <a:spcPct val="100000"/>
              </a:lnSpc>
              <a:buNone/>
            </a:pPr>
            <a:r>
              <a:rPr lang="en-CA" sz="1600" dirty="0">
                <a:solidFill>
                  <a:srgbClr val="434343"/>
                </a:solidFill>
                <a:latin typeface="F37 Ginger Pro" pitchFamily="2" charset="0"/>
              </a:rPr>
              <a:t>v</a:t>
            </a:r>
            <a:r>
              <a:rPr lang="en-CA" sz="1600" baseline="-25000" dirty="0">
                <a:solidFill>
                  <a:srgbClr val="434343"/>
                </a:solidFill>
                <a:latin typeface="F37 Ginger Pro" pitchFamily="2" charset="0"/>
              </a:rPr>
              <a:t>2</a:t>
            </a:r>
          </a:p>
        </p:txBody>
      </p:sp>
      <p:pic>
        <p:nvPicPr>
          <p:cNvPr id="1026" name="Picture 2" descr="17,000+ Cold Temperature Thermometer Illustrations, Royalty-Free Vector  Graphics &amp; Clip Art - iStock | Frozen thermometer, Brrr"/>
          <p:cNvPicPr>
            <a:picLocks noChangeAspect="1" noChangeArrowheads="1"/>
          </p:cNvPicPr>
          <p:nvPr/>
        </p:nvPicPr>
        <p:blipFill rotWithShape="1">
          <a:blip r:embed="rId3">
            <a:extLst>
              <a:ext uri="{28A0092B-C50C-407E-A947-70E740481C1C}">
                <a14:useLocalDpi xmlns:a14="http://schemas.microsoft.com/office/drawing/2010/main" val="0"/>
              </a:ext>
            </a:extLst>
          </a:blip>
          <a:srcRect l="5915" r="49981"/>
          <a:stretch/>
        </p:blipFill>
        <p:spPr bwMode="auto">
          <a:xfrm>
            <a:off x="660407" y="4608789"/>
            <a:ext cx="435936" cy="700946"/>
          </a:xfrm>
          <a:prstGeom prst="rect">
            <a:avLst/>
          </a:prstGeom>
          <a:noFill/>
          <a:extLst>
            <a:ext uri="{909E8E84-426E-40DD-AFC4-6F175D3DCCD1}">
              <a14:hiddenFill xmlns:a14="http://schemas.microsoft.com/office/drawing/2010/main">
                <a:solidFill>
                  <a:srgbClr val="FFFFFF"/>
                </a:solidFill>
              </a14:hiddenFill>
            </a:ext>
          </a:extLst>
        </p:spPr>
      </p:pic>
      <p:pic>
        <p:nvPicPr>
          <p:cNvPr id="50" name="Picture 2" descr="17,000+ Cold Temperature Thermometer Illustrations, Royalty-Free Vector  Graphics &amp; Clip Art - iStock | Frozen thermometer, Brrr"/>
          <p:cNvPicPr>
            <a:picLocks noChangeAspect="1" noChangeArrowheads="1"/>
          </p:cNvPicPr>
          <p:nvPr/>
        </p:nvPicPr>
        <p:blipFill rotWithShape="1">
          <a:blip r:embed="rId3">
            <a:extLst>
              <a:ext uri="{28A0092B-C50C-407E-A947-70E740481C1C}">
                <a14:useLocalDpi xmlns:a14="http://schemas.microsoft.com/office/drawing/2010/main" val="0"/>
              </a:ext>
            </a:extLst>
          </a:blip>
          <a:srcRect l="50200"/>
          <a:stretch/>
        </p:blipFill>
        <p:spPr bwMode="auto">
          <a:xfrm>
            <a:off x="2277393" y="4612549"/>
            <a:ext cx="492242" cy="700946"/>
          </a:xfrm>
          <a:prstGeom prst="rect">
            <a:avLst/>
          </a:prstGeom>
          <a:noFill/>
          <a:extLst>
            <a:ext uri="{909E8E84-426E-40DD-AFC4-6F175D3DCCD1}">
              <a14:hiddenFill xmlns:a14="http://schemas.microsoft.com/office/drawing/2010/main">
                <a:solidFill>
                  <a:srgbClr val="FFFFFF"/>
                </a:solidFill>
              </a14:hiddenFill>
            </a:ext>
          </a:extLst>
        </p:spPr>
      </p:pic>
      <p:cxnSp>
        <p:nvCxnSpPr>
          <p:cNvPr id="51" name="Straight Connector 50"/>
          <p:cNvCxnSpPr/>
          <p:nvPr/>
        </p:nvCxnSpPr>
        <p:spPr>
          <a:xfrm>
            <a:off x="689610" y="5313495"/>
            <a:ext cx="1248525"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53" name="Rectangle 52"/>
          <p:cNvSpPr/>
          <p:nvPr/>
        </p:nvSpPr>
        <p:spPr>
          <a:xfrm rot="5400000">
            <a:off x="1267890" y="4812540"/>
            <a:ext cx="558296" cy="432419"/>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55" name="Oval 54"/>
          <p:cNvSpPr/>
          <p:nvPr/>
        </p:nvSpPr>
        <p:spPr>
          <a:xfrm>
            <a:off x="9038620" y="2560990"/>
            <a:ext cx="45719" cy="71271"/>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57" name="Oval 56"/>
          <p:cNvSpPr/>
          <p:nvPr/>
        </p:nvSpPr>
        <p:spPr>
          <a:xfrm>
            <a:off x="10607863" y="2554138"/>
            <a:ext cx="45719" cy="71271"/>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cxnSp>
        <p:nvCxnSpPr>
          <p:cNvPr id="58" name="Straight Connector 57"/>
          <p:cNvCxnSpPr/>
          <p:nvPr/>
        </p:nvCxnSpPr>
        <p:spPr>
          <a:xfrm>
            <a:off x="689610" y="5313495"/>
            <a:ext cx="56277" cy="8441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0" name="Straight Connector 59"/>
          <p:cNvCxnSpPr/>
          <p:nvPr/>
        </p:nvCxnSpPr>
        <p:spPr>
          <a:xfrm>
            <a:off x="842010" y="5313494"/>
            <a:ext cx="56277" cy="8441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1" name="Straight Connector 60"/>
          <p:cNvCxnSpPr/>
          <p:nvPr/>
        </p:nvCxnSpPr>
        <p:spPr>
          <a:xfrm>
            <a:off x="980981" y="5307897"/>
            <a:ext cx="56277" cy="8441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2" name="Straight Connector 61"/>
          <p:cNvCxnSpPr/>
          <p:nvPr/>
        </p:nvCxnSpPr>
        <p:spPr>
          <a:xfrm>
            <a:off x="1125521" y="5313495"/>
            <a:ext cx="56277" cy="8441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3" name="Straight Connector 62"/>
          <p:cNvCxnSpPr/>
          <p:nvPr/>
        </p:nvCxnSpPr>
        <p:spPr>
          <a:xfrm>
            <a:off x="1277921" y="5313494"/>
            <a:ext cx="56277" cy="8441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4" name="Straight Connector 63"/>
          <p:cNvCxnSpPr/>
          <p:nvPr/>
        </p:nvCxnSpPr>
        <p:spPr>
          <a:xfrm>
            <a:off x="1416892" y="5307897"/>
            <a:ext cx="56277" cy="8441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Straight Connector 64"/>
          <p:cNvCxnSpPr/>
          <p:nvPr/>
        </p:nvCxnSpPr>
        <p:spPr>
          <a:xfrm>
            <a:off x="1531828" y="5307897"/>
            <a:ext cx="56277" cy="8441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6" name="Straight Connector 65"/>
          <p:cNvCxnSpPr/>
          <p:nvPr/>
        </p:nvCxnSpPr>
        <p:spPr>
          <a:xfrm>
            <a:off x="1684228" y="5307896"/>
            <a:ext cx="56277" cy="8441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7" name="Straight Connector 66"/>
          <p:cNvCxnSpPr/>
          <p:nvPr/>
        </p:nvCxnSpPr>
        <p:spPr>
          <a:xfrm>
            <a:off x="1823199" y="5302299"/>
            <a:ext cx="56277" cy="8441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69" name="Rectangle 68"/>
          <p:cNvSpPr/>
          <p:nvPr/>
        </p:nvSpPr>
        <p:spPr>
          <a:xfrm>
            <a:off x="2289766" y="5302300"/>
            <a:ext cx="1248525" cy="156377"/>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cxnSp>
        <p:nvCxnSpPr>
          <p:cNvPr id="71" name="Straight Connector 70"/>
          <p:cNvCxnSpPr/>
          <p:nvPr/>
        </p:nvCxnSpPr>
        <p:spPr>
          <a:xfrm>
            <a:off x="2289766" y="5307898"/>
            <a:ext cx="1248525"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72" name="Rectangle 71"/>
          <p:cNvSpPr/>
          <p:nvPr/>
        </p:nvSpPr>
        <p:spPr>
          <a:xfrm rot="5400000">
            <a:off x="2868046" y="4806942"/>
            <a:ext cx="558296" cy="432419"/>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cxnSp>
        <p:nvCxnSpPr>
          <p:cNvPr id="73" name="Straight Connector 72"/>
          <p:cNvCxnSpPr/>
          <p:nvPr/>
        </p:nvCxnSpPr>
        <p:spPr>
          <a:xfrm>
            <a:off x="2289766" y="5307898"/>
            <a:ext cx="56277" cy="8441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4" name="Straight Connector 73"/>
          <p:cNvCxnSpPr/>
          <p:nvPr/>
        </p:nvCxnSpPr>
        <p:spPr>
          <a:xfrm>
            <a:off x="2442166" y="5307897"/>
            <a:ext cx="56277" cy="8441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5" name="Straight Connector 74"/>
          <p:cNvCxnSpPr/>
          <p:nvPr/>
        </p:nvCxnSpPr>
        <p:spPr>
          <a:xfrm>
            <a:off x="2581137" y="5302300"/>
            <a:ext cx="56277" cy="8441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6" name="Straight Connector 75"/>
          <p:cNvCxnSpPr/>
          <p:nvPr/>
        </p:nvCxnSpPr>
        <p:spPr>
          <a:xfrm>
            <a:off x="2725677" y="5307898"/>
            <a:ext cx="56277" cy="8441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7" name="Straight Connector 76"/>
          <p:cNvCxnSpPr/>
          <p:nvPr/>
        </p:nvCxnSpPr>
        <p:spPr>
          <a:xfrm>
            <a:off x="2878077" y="5307897"/>
            <a:ext cx="56277" cy="8441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8" name="Straight Connector 77"/>
          <p:cNvCxnSpPr/>
          <p:nvPr/>
        </p:nvCxnSpPr>
        <p:spPr>
          <a:xfrm>
            <a:off x="3017048" y="5302300"/>
            <a:ext cx="56277" cy="8441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9" name="Straight Connector 78"/>
          <p:cNvCxnSpPr/>
          <p:nvPr/>
        </p:nvCxnSpPr>
        <p:spPr>
          <a:xfrm>
            <a:off x="3131984" y="5302300"/>
            <a:ext cx="56277" cy="8441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0" name="Straight Connector 79"/>
          <p:cNvCxnSpPr/>
          <p:nvPr/>
        </p:nvCxnSpPr>
        <p:spPr>
          <a:xfrm>
            <a:off x="3284384" y="5302299"/>
            <a:ext cx="56277" cy="8441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1" name="Straight Connector 80"/>
          <p:cNvCxnSpPr/>
          <p:nvPr/>
        </p:nvCxnSpPr>
        <p:spPr>
          <a:xfrm>
            <a:off x="3423355" y="5296702"/>
            <a:ext cx="56277" cy="8441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82" name="Rectangle 81"/>
          <p:cNvSpPr/>
          <p:nvPr/>
        </p:nvSpPr>
        <p:spPr>
          <a:xfrm>
            <a:off x="4640864" y="5300535"/>
            <a:ext cx="1248525" cy="156377"/>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cxnSp>
        <p:nvCxnSpPr>
          <p:cNvPr id="85" name="Straight Connector 84"/>
          <p:cNvCxnSpPr/>
          <p:nvPr/>
        </p:nvCxnSpPr>
        <p:spPr>
          <a:xfrm>
            <a:off x="4640864" y="5306133"/>
            <a:ext cx="1248525"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86" name="Rectangle 85"/>
          <p:cNvSpPr/>
          <p:nvPr/>
        </p:nvSpPr>
        <p:spPr>
          <a:xfrm rot="5400000">
            <a:off x="5219144" y="4805177"/>
            <a:ext cx="558296" cy="432419"/>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cxnSp>
        <p:nvCxnSpPr>
          <p:cNvPr id="87" name="Straight Connector 86"/>
          <p:cNvCxnSpPr/>
          <p:nvPr/>
        </p:nvCxnSpPr>
        <p:spPr>
          <a:xfrm>
            <a:off x="4640864" y="5306133"/>
            <a:ext cx="56277" cy="8441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8" name="Straight Connector 87"/>
          <p:cNvCxnSpPr/>
          <p:nvPr/>
        </p:nvCxnSpPr>
        <p:spPr>
          <a:xfrm>
            <a:off x="4793264" y="5306132"/>
            <a:ext cx="56277" cy="8441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9" name="Straight Connector 88"/>
          <p:cNvCxnSpPr/>
          <p:nvPr/>
        </p:nvCxnSpPr>
        <p:spPr>
          <a:xfrm>
            <a:off x="4932235" y="5300535"/>
            <a:ext cx="56277" cy="8441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0" name="Straight Connector 89"/>
          <p:cNvCxnSpPr/>
          <p:nvPr/>
        </p:nvCxnSpPr>
        <p:spPr>
          <a:xfrm>
            <a:off x="5076775" y="5306133"/>
            <a:ext cx="56277" cy="8441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1" name="Straight Connector 90"/>
          <p:cNvCxnSpPr/>
          <p:nvPr/>
        </p:nvCxnSpPr>
        <p:spPr>
          <a:xfrm>
            <a:off x="5229175" y="5306132"/>
            <a:ext cx="56277" cy="8441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2" name="Straight Connector 91"/>
          <p:cNvCxnSpPr/>
          <p:nvPr/>
        </p:nvCxnSpPr>
        <p:spPr>
          <a:xfrm>
            <a:off x="5368146" y="5300535"/>
            <a:ext cx="56277" cy="8441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3" name="Straight Connector 92"/>
          <p:cNvCxnSpPr/>
          <p:nvPr/>
        </p:nvCxnSpPr>
        <p:spPr>
          <a:xfrm>
            <a:off x="5483082" y="5300535"/>
            <a:ext cx="56277" cy="8441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4" name="Straight Connector 93"/>
          <p:cNvCxnSpPr/>
          <p:nvPr/>
        </p:nvCxnSpPr>
        <p:spPr>
          <a:xfrm>
            <a:off x="5635482" y="5300534"/>
            <a:ext cx="56277" cy="8441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5" name="Straight Connector 94"/>
          <p:cNvCxnSpPr/>
          <p:nvPr/>
        </p:nvCxnSpPr>
        <p:spPr>
          <a:xfrm>
            <a:off x="5774453" y="5294937"/>
            <a:ext cx="56277" cy="8441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96" name="Rectangle 95"/>
          <p:cNvSpPr/>
          <p:nvPr/>
        </p:nvSpPr>
        <p:spPr>
          <a:xfrm>
            <a:off x="6241020" y="5294938"/>
            <a:ext cx="1248525" cy="156377"/>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cxnSp>
        <p:nvCxnSpPr>
          <p:cNvPr id="97" name="Straight Connector 96"/>
          <p:cNvCxnSpPr/>
          <p:nvPr/>
        </p:nvCxnSpPr>
        <p:spPr>
          <a:xfrm>
            <a:off x="6241020" y="5300536"/>
            <a:ext cx="1248525"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98" name="Rectangle 97"/>
          <p:cNvSpPr/>
          <p:nvPr/>
        </p:nvSpPr>
        <p:spPr>
          <a:xfrm rot="5400000">
            <a:off x="6819300" y="4799580"/>
            <a:ext cx="558296" cy="432419"/>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cxnSp>
        <p:nvCxnSpPr>
          <p:cNvPr id="99" name="Straight Connector 98"/>
          <p:cNvCxnSpPr/>
          <p:nvPr/>
        </p:nvCxnSpPr>
        <p:spPr>
          <a:xfrm>
            <a:off x="6241020" y="5300536"/>
            <a:ext cx="56277" cy="8441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0" name="Straight Connector 99"/>
          <p:cNvCxnSpPr/>
          <p:nvPr/>
        </p:nvCxnSpPr>
        <p:spPr>
          <a:xfrm>
            <a:off x="6393420" y="5300535"/>
            <a:ext cx="56277" cy="8441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1" name="Straight Connector 100"/>
          <p:cNvCxnSpPr/>
          <p:nvPr/>
        </p:nvCxnSpPr>
        <p:spPr>
          <a:xfrm>
            <a:off x="6532391" y="5294938"/>
            <a:ext cx="56277" cy="8441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2" name="Straight Connector 101"/>
          <p:cNvCxnSpPr/>
          <p:nvPr/>
        </p:nvCxnSpPr>
        <p:spPr>
          <a:xfrm>
            <a:off x="6676931" y="5300536"/>
            <a:ext cx="56277" cy="8441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3" name="Straight Connector 102"/>
          <p:cNvCxnSpPr/>
          <p:nvPr/>
        </p:nvCxnSpPr>
        <p:spPr>
          <a:xfrm>
            <a:off x="6829331" y="5300535"/>
            <a:ext cx="56277" cy="8441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4" name="Straight Connector 103"/>
          <p:cNvCxnSpPr/>
          <p:nvPr/>
        </p:nvCxnSpPr>
        <p:spPr>
          <a:xfrm>
            <a:off x="6968302" y="5294938"/>
            <a:ext cx="56277" cy="8441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5" name="Straight Connector 104"/>
          <p:cNvCxnSpPr/>
          <p:nvPr/>
        </p:nvCxnSpPr>
        <p:spPr>
          <a:xfrm>
            <a:off x="7083238" y="5294938"/>
            <a:ext cx="56277" cy="8441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6" name="Straight Connector 105"/>
          <p:cNvCxnSpPr/>
          <p:nvPr/>
        </p:nvCxnSpPr>
        <p:spPr>
          <a:xfrm>
            <a:off x="7235638" y="5294937"/>
            <a:ext cx="56277" cy="8441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7" name="Straight Connector 106"/>
          <p:cNvCxnSpPr/>
          <p:nvPr/>
        </p:nvCxnSpPr>
        <p:spPr>
          <a:xfrm>
            <a:off x="7374609" y="5289340"/>
            <a:ext cx="56277" cy="8441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68" name="Cloud 67"/>
          <p:cNvSpPr/>
          <p:nvPr/>
        </p:nvSpPr>
        <p:spPr>
          <a:xfrm>
            <a:off x="4669002" y="4874342"/>
            <a:ext cx="319510" cy="206477"/>
          </a:xfrm>
          <a:prstGeom prst="cloud">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09" name="Cloud 108"/>
          <p:cNvSpPr/>
          <p:nvPr/>
        </p:nvSpPr>
        <p:spPr>
          <a:xfrm>
            <a:off x="6385559" y="4874342"/>
            <a:ext cx="319510" cy="206477"/>
          </a:xfrm>
          <a:prstGeom prst="cloud">
            <a:avLst/>
          </a:prstGeom>
          <a:solidFill>
            <a:srgbClr val="FF9966"/>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cxnSp>
        <p:nvCxnSpPr>
          <p:cNvPr id="110" name="Straight Arrow Connector 109"/>
          <p:cNvCxnSpPr/>
          <p:nvPr/>
        </p:nvCxnSpPr>
        <p:spPr>
          <a:xfrm>
            <a:off x="4828757" y="5011506"/>
            <a:ext cx="0" cy="194451"/>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113" name="Straight Arrow Connector 112"/>
          <p:cNvCxnSpPr/>
          <p:nvPr/>
        </p:nvCxnSpPr>
        <p:spPr>
          <a:xfrm flipV="1">
            <a:off x="6545314" y="4749600"/>
            <a:ext cx="0" cy="215203"/>
          </a:xfrm>
          <a:prstGeom prst="straightConnector1">
            <a:avLst/>
          </a:prstGeom>
          <a:ln w="28575">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116" name="Rectangle 115"/>
          <p:cNvSpPr/>
          <p:nvPr/>
        </p:nvSpPr>
        <p:spPr>
          <a:xfrm>
            <a:off x="8548883" y="5253317"/>
            <a:ext cx="1248525" cy="156377"/>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cxnSp>
        <p:nvCxnSpPr>
          <p:cNvPr id="117" name="Straight Connector 116"/>
          <p:cNvCxnSpPr/>
          <p:nvPr/>
        </p:nvCxnSpPr>
        <p:spPr>
          <a:xfrm>
            <a:off x="8548883" y="5258915"/>
            <a:ext cx="1248525"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18" name="Rectangle 117"/>
          <p:cNvSpPr/>
          <p:nvPr/>
        </p:nvSpPr>
        <p:spPr>
          <a:xfrm rot="5400000">
            <a:off x="9127163" y="4757959"/>
            <a:ext cx="558296" cy="432419"/>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cxnSp>
        <p:nvCxnSpPr>
          <p:cNvPr id="119" name="Straight Connector 118"/>
          <p:cNvCxnSpPr/>
          <p:nvPr/>
        </p:nvCxnSpPr>
        <p:spPr>
          <a:xfrm>
            <a:off x="8548883" y="5258915"/>
            <a:ext cx="56277" cy="8441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0" name="Straight Connector 119"/>
          <p:cNvCxnSpPr/>
          <p:nvPr/>
        </p:nvCxnSpPr>
        <p:spPr>
          <a:xfrm>
            <a:off x="8701283" y="5258914"/>
            <a:ext cx="56277" cy="8441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1" name="Straight Connector 120"/>
          <p:cNvCxnSpPr/>
          <p:nvPr/>
        </p:nvCxnSpPr>
        <p:spPr>
          <a:xfrm>
            <a:off x="8840254" y="5253317"/>
            <a:ext cx="56277" cy="8441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2" name="Straight Connector 121"/>
          <p:cNvCxnSpPr/>
          <p:nvPr/>
        </p:nvCxnSpPr>
        <p:spPr>
          <a:xfrm>
            <a:off x="8984794" y="5258915"/>
            <a:ext cx="56277" cy="8441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3" name="Straight Connector 122"/>
          <p:cNvCxnSpPr/>
          <p:nvPr/>
        </p:nvCxnSpPr>
        <p:spPr>
          <a:xfrm>
            <a:off x="9137194" y="5258914"/>
            <a:ext cx="56277" cy="8441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4" name="Straight Connector 123"/>
          <p:cNvCxnSpPr/>
          <p:nvPr/>
        </p:nvCxnSpPr>
        <p:spPr>
          <a:xfrm>
            <a:off x="9276165" y="5253317"/>
            <a:ext cx="56277" cy="8441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5" name="Straight Connector 124"/>
          <p:cNvCxnSpPr/>
          <p:nvPr/>
        </p:nvCxnSpPr>
        <p:spPr>
          <a:xfrm>
            <a:off x="9391101" y="5253317"/>
            <a:ext cx="56277" cy="8441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6" name="Straight Connector 125"/>
          <p:cNvCxnSpPr/>
          <p:nvPr/>
        </p:nvCxnSpPr>
        <p:spPr>
          <a:xfrm>
            <a:off x="9543501" y="5253316"/>
            <a:ext cx="56277" cy="8441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7" name="Straight Connector 126"/>
          <p:cNvCxnSpPr/>
          <p:nvPr/>
        </p:nvCxnSpPr>
        <p:spPr>
          <a:xfrm>
            <a:off x="9682472" y="5247719"/>
            <a:ext cx="56277" cy="8441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28" name="Rectangle 127"/>
          <p:cNvSpPr/>
          <p:nvPr/>
        </p:nvSpPr>
        <p:spPr>
          <a:xfrm>
            <a:off x="10149039" y="5247720"/>
            <a:ext cx="1248525" cy="156377"/>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cxnSp>
        <p:nvCxnSpPr>
          <p:cNvPr id="129" name="Straight Connector 128"/>
          <p:cNvCxnSpPr/>
          <p:nvPr/>
        </p:nvCxnSpPr>
        <p:spPr>
          <a:xfrm>
            <a:off x="10149039" y="5253318"/>
            <a:ext cx="1248525"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30" name="Rectangle 129"/>
          <p:cNvSpPr/>
          <p:nvPr/>
        </p:nvSpPr>
        <p:spPr>
          <a:xfrm rot="5400000">
            <a:off x="10566250" y="4591295"/>
            <a:ext cx="880434" cy="432419"/>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cxnSp>
        <p:nvCxnSpPr>
          <p:cNvPr id="131" name="Straight Connector 130"/>
          <p:cNvCxnSpPr/>
          <p:nvPr/>
        </p:nvCxnSpPr>
        <p:spPr>
          <a:xfrm>
            <a:off x="10149039" y="5253318"/>
            <a:ext cx="56277" cy="8441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2" name="Straight Connector 131"/>
          <p:cNvCxnSpPr/>
          <p:nvPr/>
        </p:nvCxnSpPr>
        <p:spPr>
          <a:xfrm>
            <a:off x="10301439" y="5253317"/>
            <a:ext cx="56277" cy="8441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3" name="Straight Connector 132"/>
          <p:cNvCxnSpPr/>
          <p:nvPr/>
        </p:nvCxnSpPr>
        <p:spPr>
          <a:xfrm>
            <a:off x="10440410" y="5247720"/>
            <a:ext cx="56277" cy="8441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4" name="Straight Connector 133"/>
          <p:cNvCxnSpPr/>
          <p:nvPr/>
        </p:nvCxnSpPr>
        <p:spPr>
          <a:xfrm>
            <a:off x="10584950" y="5253318"/>
            <a:ext cx="56277" cy="8441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5" name="Straight Connector 134"/>
          <p:cNvCxnSpPr/>
          <p:nvPr/>
        </p:nvCxnSpPr>
        <p:spPr>
          <a:xfrm>
            <a:off x="10737350" y="5253317"/>
            <a:ext cx="56277" cy="8441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6" name="Straight Connector 135"/>
          <p:cNvCxnSpPr/>
          <p:nvPr/>
        </p:nvCxnSpPr>
        <p:spPr>
          <a:xfrm>
            <a:off x="10876321" y="5247720"/>
            <a:ext cx="56277" cy="8441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7" name="Straight Connector 136"/>
          <p:cNvCxnSpPr/>
          <p:nvPr/>
        </p:nvCxnSpPr>
        <p:spPr>
          <a:xfrm>
            <a:off x="10991257" y="5247720"/>
            <a:ext cx="56277" cy="8441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8" name="Straight Connector 137"/>
          <p:cNvCxnSpPr/>
          <p:nvPr/>
        </p:nvCxnSpPr>
        <p:spPr>
          <a:xfrm>
            <a:off x="11143657" y="5247719"/>
            <a:ext cx="56277" cy="8441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9" name="Straight Connector 138"/>
          <p:cNvCxnSpPr/>
          <p:nvPr/>
        </p:nvCxnSpPr>
        <p:spPr>
          <a:xfrm>
            <a:off x="11282628" y="5242122"/>
            <a:ext cx="56277" cy="8441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027" name="Group 1026"/>
          <p:cNvGrpSpPr/>
          <p:nvPr/>
        </p:nvGrpSpPr>
        <p:grpSpPr>
          <a:xfrm>
            <a:off x="398072" y="1891457"/>
            <a:ext cx="3546103" cy="1305829"/>
            <a:chOff x="329832" y="1891457"/>
            <a:chExt cx="3546103" cy="1305829"/>
          </a:xfrm>
        </p:grpSpPr>
        <p:sp>
          <p:nvSpPr>
            <p:cNvPr id="115" name="Rectangle 114"/>
            <p:cNvSpPr/>
            <p:nvPr/>
          </p:nvSpPr>
          <p:spPr>
            <a:xfrm>
              <a:off x="329832" y="1891457"/>
              <a:ext cx="3546103" cy="1305829"/>
            </a:xfrm>
            <a:prstGeom prst="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cxnSp>
          <p:nvCxnSpPr>
            <p:cNvPr id="1025" name="Straight Connector 1024"/>
            <p:cNvCxnSpPr/>
            <p:nvPr/>
          </p:nvCxnSpPr>
          <p:spPr>
            <a:xfrm>
              <a:off x="2081752" y="2007302"/>
              <a:ext cx="0" cy="1032666"/>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grpSp>
      <p:grpSp>
        <p:nvGrpSpPr>
          <p:cNvPr id="148" name="Group 147"/>
          <p:cNvGrpSpPr/>
          <p:nvPr/>
        </p:nvGrpSpPr>
        <p:grpSpPr>
          <a:xfrm>
            <a:off x="4315929" y="1895511"/>
            <a:ext cx="3546103" cy="1305829"/>
            <a:chOff x="329832" y="1891457"/>
            <a:chExt cx="3546103" cy="1305829"/>
          </a:xfrm>
        </p:grpSpPr>
        <p:sp>
          <p:nvSpPr>
            <p:cNvPr id="149" name="Rectangle 148"/>
            <p:cNvSpPr/>
            <p:nvPr/>
          </p:nvSpPr>
          <p:spPr>
            <a:xfrm>
              <a:off x="329832" y="1891457"/>
              <a:ext cx="3546103" cy="1305829"/>
            </a:xfrm>
            <a:prstGeom prst="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cxnSp>
          <p:nvCxnSpPr>
            <p:cNvPr id="150" name="Straight Connector 149"/>
            <p:cNvCxnSpPr/>
            <p:nvPr/>
          </p:nvCxnSpPr>
          <p:spPr>
            <a:xfrm>
              <a:off x="2081752" y="2007302"/>
              <a:ext cx="0" cy="1032666"/>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grpSp>
      <p:grpSp>
        <p:nvGrpSpPr>
          <p:cNvPr id="151" name="Group 150"/>
          <p:cNvGrpSpPr/>
          <p:nvPr/>
        </p:nvGrpSpPr>
        <p:grpSpPr>
          <a:xfrm>
            <a:off x="8263950" y="1895591"/>
            <a:ext cx="3546103" cy="1305829"/>
            <a:chOff x="329832" y="1891457"/>
            <a:chExt cx="3546103" cy="1305829"/>
          </a:xfrm>
        </p:grpSpPr>
        <p:sp>
          <p:nvSpPr>
            <p:cNvPr id="152" name="Rectangle 151"/>
            <p:cNvSpPr/>
            <p:nvPr/>
          </p:nvSpPr>
          <p:spPr>
            <a:xfrm>
              <a:off x="329832" y="1891457"/>
              <a:ext cx="3546103" cy="1305829"/>
            </a:xfrm>
            <a:prstGeom prst="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cxnSp>
          <p:nvCxnSpPr>
            <p:cNvPr id="153" name="Straight Connector 152"/>
            <p:cNvCxnSpPr/>
            <p:nvPr/>
          </p:nvCxnSpPr>
          <p:spPr>
            <a:xfrm>
              <a:off x="2081752" y="2007302"/>
              <a:ext cx="0" cy="1032666"/>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grpSp>
      <p:grpSp>
        <p:nvGrpSpPr>
          <p:cNvPr id="154" name="Group 153"/>
          <p:cNvGrpSpPr/>
          <p:nvPr/>
        </p:nvGrpSpPr>
        <p:grpSpPr>
          <a:xfrm>
            <a:off x="373045" y="4282091"/>
            <a:ext cx="3546103" cy="1305829"/>
            <a:chOff x="329832" y="1891457"/>
            <a:chExt cx="3546103" cy="1305829"/>
          </a:xfrm>
        </p:grpSpPr>
        <p:sp>
          <p:nvSpPr>
            <p:cNvPr id="155" name="Rectangle 154"/>
            <p:cNvSpPr/>
            <p:nvPr/>
          </p:nvSpPr>
          <p:spPr>
            <a:xfrm>
              <a:off x="329832" y="1891457"/>
              <a:ext cx="3546103" cy="1305829"/>
            </a:xfrm>
            <a:prstGeom prst="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cxnSp>
          <p:nvCxnSpPr>
            <p:cNvPr id="156" name="Straight Connector 155"/>
            <p:cNvCxnSpPr/>
            <p:nvPr/>
          </p:nvCxnSpPr>
          <p:spPr>
            <a:xfrm>
              <a:off x="2081752" y="2007302"/>
              <a:ext cx="0" cy="1032666"/>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grpSp>
      <p:grpSp>
        <p:nvGrpSpPr>
          <p:cNvPr id="157" name="Group 156"/>
          <p:cNvGrpSpPr/>
          <p:nvPr/>
        </p:nvGrpSpPr>
        <p:grpSpPr>
          <a:xfrm>
            <a:off x="4303610" y="4276904"/>
            <a:ext cx="3546103" cy="1305829"/>
            <a:chOff x="329832" y="1891457"/>
            <a:chExt cx="3546103" cy="1305829"/>
          </a:xfrm>
        </p:grpSpPr>
        <p:sp>
          <p:nvSpPr>
            <p:cNvPr id="158" name="Rectangle 157"/>
            <p:cNvSpPr/>
            <p:nvPr/>
          </p:nvSpPr>
          <p:spPr>
            <a:xfrm>
              <a:off x="329832" y="1891457"/>
              <a:ext cx="3546103" cy="1305829"/>
            </a:xfrm>
            <a:prstGeom prst="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cxnSp>
          <p:nvCxnSpPr>
            <p:cNvPr id="159" name="Straight Connector 158"/>
            <p:cNvCxnSpPr/>
            <p:nvPr/>
          </p:nvCxnSpPr>
          <p:spPr>
            <a:xfrm>
              <a:off x="2081752" y="2007302"/>
              <a:ext cx="0" cy="1032666"/>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grpSp>
      <p:grpSp>
        <p:nvGrpSpPr>
          <p:cNvPr id="160" name="Group 159"/>
          <p:cNvGrpSpPr/>
          <p:nvPr/>
        </p:nvGrpSpPr>
        <p:grpSpPr>
          <a:xfrm>
            <a:off x="8220524" y="4269817"/>
            <a:ext cx="3546103" cy="1305829"/>
            <a:chOff x="329832" y="1891457"/>
            <a:chExt cx="3546103" cy="1305829"/>
          </a:xfrm>
        </p:grpSpPr>
        <p:sp>
          <p:nvSpPr>
            <p:cNvPr id="161" name="Rectangle 160"/>
            <p:cNvSpPr/>
            <p:nvPr/>
          </p:nvSpPr>
          <p:spPr>
            <a:xfrm>
              <a:off x="329832" y="1891457"/>
              <a:ext cx="3546103" cy="1305829"/>
            </a:xfrm>
            <a:prstGeom prst="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cxnSp>
          <p:nvCxnSpPr>
            <p:cNvPr id="162" name="Straight Connector 161"/>
            <p:cNvCxnSpPr/>
            <p:nvPr/>
          </p:nvCxnSpPr>
          <p:spPr>
            <a:xfrm>
              <a:off x="2081752" y="2007302"/>
              <a:ext cx="0" cy="1032666"/>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grpSp>
      <p:sp>
        <p:nvSpPr>
          <p:cNvPr id="1028" name="Rectangle 1027"/>
          <p:cNvSpPr/>
          <p:nvPr/>
        </p:nvSpPr>
        <p:spPr>
          <a:xfrm>
            <a:off x="454999" y="3749304"/>
            <a:ext cx="3066032" cy="369332"/>
          </a:xfrm>
          <a:prstGeom prst="rect">
            <a:avLst/>
          </a:prstGeom>
        </p:spPr>
        <p:txBody>
          <a:bodyPr wrap="none">
            <a:spAutoFit/>
          </a:bodyPr>
          <a:lstStyle/>
          <a:p>
            <a:r>
              <a:rPr lang="en-CA" b="1" dirty="0">
                <a:solidFill>
                  <a:srgbClr val="FF0000"/>
                </a:solidFill>
              </a:rPr>
              <a:t>(**largest overall influence**)</a:t>
            </a:r>
            <a:endParaRPr lang="en-CA" sz="800" b="1" u="sng" dirty="0"/>
          </a:p>
        </p:txBody>
      </p:sp>
    </p:spTree>
    <p:extLst>
      <p:ext uri="{BB962C8B-B14F-4D97-AF65-F5344CB8AC3E}">
        <p14:creationId xmlns:p14="http://schemas.microsoft.com/office/powerpoint/2010/main" val="31322504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3"/>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6"/>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7"/>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8"/>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027"/>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3"/>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5"/>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19"/>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20"/>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21"/>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22"/>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23"/>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24"/>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32"/>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33"/>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148"/>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6"/>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36"/>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37"/>
                                        </p:tgtEl>
                                        <p:attrNameLst>
                                          <p:attrName>style.visibility</p:attrName>
                                        </p:attrNameLst>
                                      </p:cBhvr>
                                      <p:to>
                                        <p:strVal val="visible"/>
                                      </p:to>
                                    </p:set>
                                  </p:childTnLst>
                                </p:cTn>
                              </p:par>
                              <p:par>
                                <p:cTn id="55" presetID="1" presetClass="entr" presetSubtype="0" fill="hold" nodeType="withEffect">
                                  <p:stCondLst>
                                    <p:cond delay="0"/>
                                  </p:stCondLst>
                                  <p:childTnLst>
                                    <p:set>
                                      <p:cBhvr>
                                        <p:cTn id="56" dur="1" fill="hold">
                                          <p:stCondLst>
                                            <p:cond delay="0"/>
                                          </p:stCondLst>
                                        </p:cTn>
                                        <p:tgtEl>
                                          <p:spTgt spid="38"/>
                                        </p:tgtEl>
                                        <p:attrNameLst>
                                          <p:attrName>style.visibility</p:attrName>
                                        </p:attrNameLst>
                                      </p:cBhvr>
                                      <p:to>
                                        <p:strVal val="visible"/>
                                      </p:to>
                                    </p:set>
                                  </p:childTnLst>
                                </p:cTn>
                              </p:par>
                              <p:par>
                                <p:cTn id="57" presetID="1" presetClass="entr" presetSubtype="0" fill="hold" grpId="0" nodeType="withEffect">
                                  <p:stCondLst>
                                    <p:cond delay="0"/>
                                  </p:stCondLst>
                                  <p:childTnLst>
                                    <p:set>
                                      <p:cBhvr>
                                        <p:cTn id="58" dur="1" fill="hold">
                                          <p:stCondLst>
                                            <p:cond delay="0"/>
                                          </p:stCondLst>
                                        </p:cTn>
                                        <p:tgtEl>
                                          <p:spTgt spid="39"/>
                                        </p:tgtEl>
                                        <p:attrNameLst>
                                          <p:attrName>style.visibility</p:attrName>
                                        </p:attrNameLst>
                                      </p:cBhvr>
                                      <p:to>
                                        <p:strVal val="visible"/>
                                      </p:to>
                                    </p:set>
                                  </p:childTnLst>
                                </p:cTn>
                              </p:par>
                              <p:par>
                                <p:cTn id="59" presetID="1" presetClass="entr" presetSubtype="0" fill="hold" grpId="0" nodeType="withEffect">
                                  <p:stCondLst>
                                    <p:cond delay="0"/>
                                  </p:stCondLst>
                                  <p:childTnLst>
                                    <p:set>
                                      <p:cBhvr>
                                        <p:cTn id="60" dur="1" fill="hold">
                                          <p:stCondLst>
                                            <p:cond delay="0"/>
                                          </p:stCondLst>
                                        </p:cTn>
                                        <p:tgtEl>
                                          <p:spTgt spid="44"/>
                                        </p:tgtEl>
                                        <p:attrNameLst>
                                          <p:attrName>style.visibility</p:attrName>
                                        </p:attrNameLst>
                                      </p:cBhvr>
                                      <p:to>
                                        <p:strVal val="visible"/>
                                      </p:to>
                                    </p:set>
                                  </p:childTnLst>
                                </p:cTn>
                              </p:par>
                              <p:par>
                                <p:cTn id="61" presetID="1" presetClass="entr" presetSubtype="0" fill="hold" grpId="0" nodeType="withEffect">
                                  <p:stCondLst>
                                    <p:cond delay="0"/>
                                  </p:stCondLst>
                                  <p:childTnLst>
                                    <p:set>
                                      <p:cBhvr>
                                        <p:cTn id="62" dur="1" fill="hold">
                                          <p:stCondLst>
                                            <p:cond delay="0"/>
                                          </p:stCondLst>
                                        </p:cTn>
                                        <p:tgtEl>
                                          <p:spTgt spid="45"/>
                                        </p:tgtEl>
                                        <p:attrNameLst>
                                          <p:attrName>style.visibility</p:attrName>
                                        </p:attrNameLst>
                                      </p:cBhvr>
                                      <p:to>
                                        <p:strVal val="visible"/>
                                      </p:to>
                                    </p:set>
                                  </p:childTnLst>
                                </p:cTn>
                              </p:par>
                              <p:par>
                                <p:cTn id="63" presetID="1" presetClass="entr" presetSubtype="0" fill="hold" nodeType="withEffect">
                                  <p:stCondLst>
                                    <p:cond delay="0"/>
                                  </p:stCondLst>
                                  <p:childTnLst>
                                    <p:set>
                                      <p:cBhvr>
                                        <p:cTn id="64" dur="1" fill="hold">
                                          <p:stCondLst>
                                            <p:cond delay="0"/>
                                          </p:stCondLst>
                                        </p:cTn>
                                        <p:tgtEl>
                                          <p:spTgt spid="46"/>
                                        </p:tgtEl>
                                        <p:attrNameLst>
                                          <p:attrName>style.visibility</p:attrName>
                                        </p:attrNameLst>
                                      </p:cBhvr>
                                      <p:to>
                                        <p:strVal val="visible"/>
                                      </p:to>
                                    </p:set>
                                  </p:childTnLst>
                                </p:cTn>
                              </p:par>
                              <p:par>
                                <p:cTn id="65" presetID="1" presetClass="entr" presetSubtype="0" fill="hold" grpId="0" nodeType="withEffect">
                                  <p:stCondLst>
                                    <p:cond delay="0"/>
                                  </p:stCondLst>
                                  <p:childTnLst>
                                    <p:set>
                                      <p:cBhvr>
                                        <p:cTn id="66" dur="1" fill="hold">
                                          <p:stCondLst>
                                            <p:cond delay="0"/>
                                          </p:stCondLst>
                                        </p:cTn>
                                        <p:tgtEl>
                                          <p:spTgt spid="47"/>
                                        </p:tgtEl>
                                        <p:attrNameLst>
                                          <p:attrName>style.visibility</p:attrName>
                                        </p:attrNameLst>
                                      </p:cBhvr>
                                      <p:to>
                                        <p:strVal val="visible"/>
                                      </p:to>
                                    </p:set>
                                  </p:childTnLst>
                                </p:cTn>
                              </p:par>
                              <p:par>
                                <p:cTn id="67" presetID="1" presetClass="entr" presetSubtype="0" fill="hold" grpId="0" nodeType="withEffect">
                                  <p:stCondLst>
                                    <p:cond delay="0"/>
                                  </p:stCondLst>
                                  <p:childTnLst>
                                    <p:set>
                                      <p:cBhvr>
                                        <p:cTn id="68" dur="1" fill="hold">
                                          <p:stCondLst>
                                            <p:cond delay="0"/>
                                          </p:stCondLst>
                                        </p:cTn>
                                        <p:tgtEl>
                                          <p:spTgt spid="55"/>
                                        </p:tgtEl>
                                        <p:attrNameLst>
                                          <p:attrName>style.visibility</p:attrName>
                                        </p:attrNameLst>
                                      </p:cBhvr>
                                      <p:to>
                                        <p:strVal val="visible"/>
                                      </p:to>
                                    </p:set>
                                  </p:childTnLst>
                                </p:cTn>
                              </p:par>
                              <p:par>
                                <p:cTn id="69" presetID="1" presetClass="entr" presetSubtype="0" fill="hold" grpId="0" nodeType="withEffect">
                                  <p:stCondLst>
                                    <p:cond delay="0"/>
                                  </p:stCondLst>
                                  <p:childTnLst>
                                    <p:set>
                                      <p:cBhvr>
                                        <p:cTn id="70" dur="1" fill="hold">
                                          <p:stCondLst>
                                            <p:cond delay="0"/>
                                          </p:stCondLst>
                                        </p:cTn>
                                        <p:tgtEl>
                                          <p:spTgt spid="57"/>
                                        </p:tgtEl>
                                        <p:attrNameLst>
                                          <p:attrName>style.visibility</p:attrName>
                                        </p:attrNameLst>
                                      </p:cBhvr>
                                      <p:to>
                                        <p:strVal val="visible"/>
                                      </p:to>
                                    </p:set>
                                  </p:childTnLst>
                                </p:cTn>
                              </p:par>
                              <p:par>
                                <p:cTn id="71" presetID="1" presetClass="entr" presetSubtype="0" fill="hold" nodeType="withEffect">
                                  <p:stCondLst>
                                    <p:cond delay="0"/>
                                  </p:stCondLst>
                                  <p:childTnLst>
                                    <p:set>
                                      <p:cBhvr>
                                        <p:cTn id="72" dur="1" fill="hold">
                                          <p:stCondLst>
                                            <p:cond delay="0"/>
                                          </p:stCondLst>
                                        </p:cTn>
                                        <p:tgtEl>
                                          <p:spTgt spid="151"/>
                                        </p:tgtEl>
                                        <p:attrNameLst>
                                          <p:attrName>style.visibility</p:attrName>
                                        </p:attrNameLst>
                                      </p:cBhvr>
                                      <p:to>
                                        <p:strVal val="visible"/>
                                      </p:to>
                                    </p:set>
                                  </p:childTnLst>
                                </p:cTn>
                              </p:par>
                            </p:childTnLst>
                          </p:cTn>
                        </p:par>
                      </p:childTnLst>
                    </p:cTn>
                  </p:par>
                  <p:par>
                    <p:cTn id="73" fill="hold">
                      <p:stCondLst>
                        <p:cond delay="indefinite"/>
                      </p:stCondLst>
                      <p:childTnLst>
                        <p:par>
                          <p:cTn id="74" fill="hold">
                            <p:stCondLst>
                              <p:cond delay="0"/>
                            </p:stCondLst>
                            <p:childTnLst>
                              <p:par>
                                <p:cTn id="75" presetID="1" presetClass="entr" presetSubtype="0" fill="hold" grpId="0" nodeType="clickEffect">
                                  <p:stCondLst>
                                    <p:cond delay="0"/>
                                  </p:stCondLst>
                                  <p:childTnLst>
                                    <p:set>
                                      <p:cBhvr>
                                        <p:cTn id="76" dur="1" fill="hold">
                                          <p:stCondLst>
                                            <p:cond delay="0"/>
                                          </p:stCondLst>
                                        </p:cTn>
                                        <p:tgtEl>
                                          <p:spTgt spid="59"/>
                                        </p:tgtEl>
                                        <p:attrNameLst>
                                          <p:attrName>style.visibility</p:attrName>
                                        </p:attrNameLst>
                                      </p:cBhvr>
                                      <p:to>
                                        <p:strVal val="visible"/>
                                      </p:to>
                                    </p:set>
                                  </p:childTnLst>
                                </p:cTn>
                              </p:par>
                              <p:par>
                                <p:cTn id="77" presetID="1" presetClass="entr" presetSubtype="0" fill="hold" grpId="0" nodeType="withEffect">
                                  <p:stCondLst>
                                    <p:cond delay="0"/>
                                  </p:stCondLst>
                                  <p:childTnLst>
                                    <p:set>
                                      <p:cBhvr>
                                        <p:cTn id="78" dur="1" fill="hold">
                                          <p:stCondLst>
                                            <p:cond delay="0"/>
                                          </p:stCondLst>
                                        </p:cTn>
                                        <p:tgtEl>
                                          <p:spTgt spid="9"/>
                                        </p:tgtEl>
                                        <p:attrNameLst>
                                          <p:attrName>style.visibility</p:attrName>
                                        </p:attrNameLst>
                                      </p:cBhvr>
                                      <p:to>
                                        <p:strVal val="visible"/>
                                      </p:to>
                                    </p:set>
                                  </p:childTnLst>
                                </p:cTn>
                              </p:par>
                              <p:par>
                                <p:cTn id="79" presetID="1" presetClass="entr" presetSubtype="0" fill="hold" nodeType="withEffect">
                                  <p:stCondLst>
                                    <p:cond delay="0"/>
                                  </p:stCondLst>
                                  <p:childTnLst>
                                    <p:set>
                                      <p:cBhvr>
                                        <p:cTn id="80" dur="1" fill="hold">
                                          <p:stCondLst>
                                            <p:cond delay="0"/>
                                          </p:stCondLst>
                                        </p:cTn>
                                        <p:tgtEl>
                                          <p:spTgt spid="1026"/>
                                        </p:tgtEl>
                                        <p:attrNameLst>
                                          <p:attrName>style.visibility</p:attrName>
                                        </p:attrNameLst>
                                      </p:cBhvr>
                                      <p:to>
                                        <p:strVal val="visible"/>
                                      </p:to>
                                    </p:set>
                                  </p:childTnLst>
                                </p:cTn>
                              </p:par>
                              <p:par>
                                <p:cTn id="81" presetID="1" presetClass="entr" presetSubtype="0" fill="hold" nodeType="withEffect">
                                  <p:stCondLst>
                                    <p:cond delay="0"/>
                                  </p:stCondLst>
                                  <p:childTnLst>
                                    <p:set>
                                      <p:cBhvr>
                                        <p:cTn id="82" dur="1" fill="hold">
                                          <p:stCondLst>
                                            <p:cond delay="0"/>
                                          </p:stCondLst>
                                        </p:cTn>
                                        <p:tgtEl>
                                          <p:spTgt spid="50"/>
                                        </p:tgtEl>
                                        <p:attrNameLst>
                                          <p:attrName>style.visibility</p:attrName>
                                        </p:attrNameLst>
                                      </p:cBhvr>
                                      <p:to>
                                        <p:strVal val="visible"/>
                                      </p:to>
                                    </p:set>
                                  </p:childTnLst>
                                </p:cTn>
                              </p:par>
                              <p:par>
                                <p:cTn id="83" presetID="1" presetClass="entr" presetSubtype="0" fill="hold" nodeType="withEffect">
                                  <p:stCondLst>
                                    <p:cond delay="0"/>
                                  </p:stCondLst>
                                  <p:childTnLst>
                                    <p:set>
                                      <p:cBhvr>
                                        <p:cTn id="84" dur="1" fill="hold">
                                          <p:stCondLst>
                                            <p:cond delay="0"/>
                                          </p:stCondLst>
                                        </p:cTn>
                                        <p:tgtEl>
                                          <p:spTgt spid="51"/>
                                        </p:tgtEl>
                                        <p:attrNameLst>
                                          <p:attrName>style.visibility</p:attrName>
                                        </p:attrNameLst>
                                      </p:cBhvr>
                                      <p:to>
                                        <p:strVal val="visible"/>
                                      </p:to>
                                    </p:set>
                                  </p:childTnLst>
                                </p:cTn>
                              </p:par>
                              <p:par>
                                <p:cTn id="85" presetID="1" presetClass="entr" presetSubtype="0" fill="hold" grpId="0" nodeType="withEffect">
                                  <p:stCondLst>
                                    <p:cond delay="0"/>
                                  </p:stCondLst>
                                  <p:childTnLst>
                                    <p:set>
                                      <p:cBhvr>
                                        <p:cTn id="86" dur="1" fill="hold">
                                          <p:stCondLst>
                                            <p:cond delay="0"/>
                                          </p:stCondLst>
                                        </p:cTn>
                                        <p:tgtEl>
                                          <p:spTgt spid="53"/>
                                        </p:tgtEl>
                                        <p:attrNameLst>
                                          <p:attrName>style.visibility</p:attrName>
                                        </p:attrNameLst>
                                      </p:cBhvr>
                                      <p:to>
                                        <p:strVal val="visible"/>
                                      </p:to>
                                    </p:set>
                                  </p:childTnLst>
                                </p:cTn>
                              </p:par>
                              <p:par>
                                <p:cTn id="87" presetID="1" presetClass="entr" presetSubtype="0" fill="hold" nodeType="withEffect">
                                  <p:stCondLst>
                                    <p:cond delay="0"/>
                                  </p:stCondLst>
                                  <p:childTnLst>
                                    <p:set>
                                      <p:cBhvr>
                                        <p:cTn id="88" dur="1" fill="hold">
                                          <p:stCondLst>
                                            <p:cond delay="0"/>
                                          </p:stCondLst>
                                        </p:cTn>
                                        <p:tgtEl>
                                          <p:spTgt spid="58"/>
                                        </p:tgtEl>
                                        <p:attrNameLst>
                                          <p:attrName>style.visibility</p:attrName>
                                        </p:attrNameLst>
                                      </p:cBhvr>
                                      <p:to>
                                        <p:strVal val="visible"/>
                                      </p:to>
                                    </p:set>
                                  </p:childTnLst>
                                </p:cTn>
                              </p:par>
                              <p:par>
                                <p:cTn id="89" presetID="1" presetClass="entr" presetSubtype="0" fill="hold" nodeType="withEffect">
                                  <p:stCondLst>
                                    <p:cond delay="0"/>
                                  </p:stCondLst>
                                  <p:childTnLst>
                                    <p:set>
                                      <p:cBhvr>
                                        <p:cTn id="90" dur="1" fill="hold">
                                          <p:stCondLst>
                                            <p:cond delay="0"/>
                                          </p:stCondLst>
                                        </p:cTn>
                                        <p:tgtEl>
                                          <p:spTgt spid="60"/>
                                        </p:tgtEl>
                                        <p:attrNameLst>
                                          <p:attrName>style.visibility</p:attrName>
                                        </p:attrNameLst>
                                      </p:cBhvr>
                                      <p:to>
                                        <p:strVal val="visible"/>
                                      </p:to>
                                    </p:set>
                                  </p:childTnLst>
                                </p:cTn>
                              </p:par>
                              <p:par>
                                <p:cTn id="91" presetID="1" presetClass="entr" presetSubtype="0" fill="hold" nodeType="withEffect">
                                  <p:stCondLst>
                                    <p:cond delay="0"/>
                                  </p:stCondLst>
                                  <p:childTnLst>
                                    <p:set>
                                      <p:cBhvr>
                                        <p:cTn id="92" dur="1" fill="hold">
                                          <p:stCondLst>
                                            <p:cond delay="0"/>
                                          </p:stCondLst>
                                        </p:cTn>
                                        <p:tgtEl>
                                          <p:spTgt spid="61"/>
                                        </p:tgtEl>
                                        <p:attrNameLst>
                                          <p:attrName>style.visibility</p:attrName>
                                        </p:attrNameLst>
                                      </p:cBhvr>
                                      <p:to>
                                        <p:strVal val="visible"/>
                                      </p:to>
                                    </p:set>
                                  </p:childTnLst>
                                </p:cTn>
                              </p:par>
                              <p:par>
                                <p:cTn id="93" presetID="1" presetClass="entr" presetSubtype="0" fill="hold" nodeType="withEffect">
                                  <p:stCondLst>
                                    <p:cond delay="0"/>
                                  </p:stCondLst>
                                  <p:childTnLst>
                                    <p:set>
                                      <p:cBhvr>
                                        <p:cTn id="94" dur="1" fill="hold">
                                          <p:stCondLst>
                                            <p:cond delay="0"/>
                                          </p:stCondLst>
                                        </p:cTn>
                                        <p:tgtEl>
                                          <p:spTgt spid="62"/>
                                        </p:tgtEl>
                                        <p:attrNameLst>
                                          <p:attrName>style.visibility</p:attrName>
                                        </p:attrNameLst>
                                      </p:cBhvr>
                                      <p:to>
                                        <p:strVal val="visible"/>
                                      </p:to>
                                    </p:set>
                                  </p:childTnLst>
                                </p:cTn>
                              </p:par>
                              <p:par>
                                <p:cTn id="95" presetID="1" presetClass="entr" presetSubtype="0" fill="hold" nodeType="withEffect">
                                  <p:stCondLst>
                                    <p:cond delay="0"/>
                                  </p:stCondLst>
                                  <p:childTnLst>
                                    <p:set>
                                      <p:cBhvr>
                                        <p:cTn id="96" dur="1" fill="hold">
                                          <p:stCondLst>
                                            <p:cond delay="0"/>
                                          </p:stCondLst>
                                        </p:cTn>
                                        <p:tgtEl>
                                          <p:spTgt spid="63"/>
                                        </p:tgtEl>
                                        <p:attrNameLst>
                                          <p:attrName>style.visibility</p:attrName>
                                        </p:attrNameLst>
                                      </p:cBhvr>
                                      <p:to>
                                        <p:strVal val="visible"/>
                                      </p:to>
                                    </p:set>
                                  </p:childTnLst>
                                </p:cTn>
                              </p:par>
                              <p:par>
                                <p:cTn id="97" presetID="1" presetClass="entr" presetSubtype="0" fill="hold" nodeType="withEffect">
                                  <p:stCondLst>
                                    <p:cond delay="0"/>
                                  </p:stCondLst>
                                  <p:childTnLst>
                                    <p:set>
                                      <p:cBhvr>
                                        <p:cTn id="98" dur="1" fill="hold">
                                          <p:stCondLst>
                                            <p:cond delay="0"/>
                                          </p:stCondLst>
                                        </p:cTn>
                                        <p:tgtEl>
                                          <p:spTgt spid="64"/>
                                        </p:tgtEl>
                                        <p:attrNameLst>
                                          <p:attrName>style.visibility</p:attrName>
                                        </p:attrNameLst>
                                      </p:cBhvr>
                                      <p:to>
                                        <p:strVal val="visible"/>
                                      </p:to>
                                    </p:set>
                                  </p:childTnLst>
                                </p:cTn>
                              </p:par>
                              <p:par>
                                <p:cTn id="99" presetID="1" presetClass="entr" presetSubtype="0" fill="hold" nodeType="withEffect">
                                  <p:stCondLst>
                                    <p:cond delay="0"/>
                                  </p:stCondLst>
                                  <p:childTnLst>
                                    <p:set>
                                      <p:cBhvr>
                                        <p:cTn id="100" dur="1" fill="hold">
                                          <p:stCondLst>
                                            <p:cond delay="0"/>
                                          </p:stCondLst>
                                        </p:cTn>
                                        <p:tgtEl>
                                          <p:spTgt spid="65"/>
                                        </p:tgtEl>
                                        <p:attrNameLst>
                                          <p:attrName>style.visibility</p:attrName>
                                        </p:attrNameLst>
                                      </p:cBhvr>
                                      <p:to>
                                        <p:strVal val="visible"/>
                                      </p:to>
                                    </p:set>
                                  </p:childTnLst>
                                </p:cTn>
                              </p:par>
                              <p:par>
                                <p:cTn id="101" presetID="1" presetClass="entr" presetSubtype="0" fill="hold" nodeType="withEffect">
                                  <p:stCondLst>
                                    <p:cond delay="0"/>
                                  </p:stCondLst>
                                  <p:childTnLst>
                                    <p:set>
                                      <p:cBhvr>
                                        <p:cTn id="102" dur="1" fill="hold">
                                          <p:stCondLst>
                                            <p:cond delay="0"/>
                                          </p:stCondLst>
                                        </p:cTn>
                                        <p:tgtEl>
                                          <p:spTgt spid="66"/>
                                        </p:tgtEl>
                                        <p:attrNameLst>
                                          <p:attrName>style.visibility</p:attrName>
                                        </p:attrNameLst>
                                      </p:cBhvr>
                                      <p:to>
                                        <p:strVal val="visible"/>
                                      </p:to>
                                    </p:set>
                                  </p:childTnLst>
                                </p:cTn>
                              </p:par>
                              <p:par>
                                <p:cTn id="103" presetID="1" presetClass="entr" presetSubtype="0" fill="hold" nodeType="withEffect">
                                  <p:stCondLst>
                                    <p:cond delay="0"/>
                                  </p:stCondLst>
                                  <p:childTnLst>
                                    <p:set>
                                      <p:cBhvr>
                                        <p:cTn id="104" dur="1" fill="hold">
                                          <p:stCondLst>
                                            <p:cond delay="0"/>
                                          </p:stCondLst>
                                        </p:cTn>
                                        <p:tgtEl>
                                          <p:spTgt spid="67"/>
                                        </p:tgtEl>
                                        <p:attrNameLst>
                                          <p:attrName>style.visibility</p:attrName>
                                        </p:attrNameLst>
                                      </p:cBhvr>
                                      <p:to>
                                        <p:strVal val="visible"/>
                                      </p:to>
                                    </p:set>
                                  </p:childTnLst>
                                </p:cTn>
                              </p:par>
                              <p:par>
                                <p:cTn id="105" presetID="1" presetClass="entr" presetSubtype="0" fill="hold" grpId="0" nodeType="withEffect">
                                  <p:stCondLst>
                                    <p:cond delay="0"/>
                                  </p:stCondLst>
                                  <p:childTnLst>
                                    <p:set>
                                      <p:cBhvr>
                                        <p:cTn id="106" dur="1" fill="hold">
                                          <p:stCondLst>
                                            <p:cond delay="0"/>
                                          </p:stCondLst>
                                        </p:cTn>
                                        <p:tgtEl>
                                          <p:spTgt spid="69"/>
                                        </p:tgtEl>
                                        <p:attrNameLst>
                                          <p:attrName>style.visibility</p:attrName>
                                        </p:attrNameLst>
                                      </p:cBhvr>
                                      <p:to>
                                        <p:strVal val="visible"/>
                                      </p:to>
                                    </p:set>
                                  </p:childTnLst>
                                </p:cTn>
                              </p:par>
                              <p:par>
                                <p:cTn id="107" presetID="1" presetClass="entr" presetSubtype="0" fill="hold" nodeType="withEffect">
                                  <p:stCondLst>
                                    <p:cond delay="0"/>
                                  </p:stCondLst>
                                  <p:childTnLst>
                                    <p:set>
                                      <p:cBhvr>
                                        <p:cTn id="108" dur="1" fill="hold">
                                          <p:stCondLst>
                                            <p:cond delay="0"/>
                                          </p:stCondLst>
                                        </p:cTn>
                                        <p:tgtEl>
                                          <p:spTgt spid="71"/>
                                        </p:tgtEl>
                                        <p:attrNameLst>
                                          <p:attrName>style.visibility</p:attrName>
                                        </p:attrNameLst>
                                      </p:cBhvr>
                                      <p:to>
                                        <p:strVal val="visible"/>
                                      </p:to>
                                    </p:set>
                                  </p:childTnLst>
                                </p:cTn>
                              </p:par>
                              <p:par>
                                <p:cTn id="109" presetID="1" presetClass="entr" presetSubtype="0" fill="hold" grpId="0" nodeType="withEffect">
                                  <p:stCondLst>
                                    <p:cond delay="0"/>
                                  </p:stCondLst>
                                  <p:childTnLst>
                                    <p:set>
                                      <p:cBhvr>
                                        <p:cTn id="110" dur="1" fill="hold">
                                          <p:stCondLst>
                                            <p:cond delay="0"/>
                                          </p:stCondLst>
                                        </p:cTn>
                                        <p:tgtEl>
                                          <p:spTgt spid="72"/>
                                        </p:tgtEl>
                                        <p:attrNameLst>
                                          <p:attrName>style.visibility</p:attrName>
                                        </p:attrNameLst>
                                      </p:cBhvr>
                                      <p:to>
                                        <p:strVal val="visible"/>
                                      </p:to>
                                    </p:set>
                                  </p:childTnLst>
                                </p:cTn>
                              </p:par>
                              <p:par>
                                <p:cTn id="111" presetID="1" presetClass="entr" presetSubtype="0" fill="hold" nodeType="withEffect">
                                  <p:stCondLst>
                                    <p:cond delay="0"/>
                                  </p:stCondLst>
                                  <p:childTnLst>
                                    <p:set>
                                      <p:cBhvr>
                                        <p:cTn id="112" dur="1" fill="hold">
                                          <p:stCondLst>
                                            <p:cond delay="0"/>
                                          </p:stCondLst>
                                        </p:cTn>
                                        <p:tgtEl>
                                          <p:spTgt spid="73"/>
                                        </p:tgtEl>
                                        <p:attrNameLst>
                                          <p:attrName>style.visibility</p:attrName>
                                        </p:attrNameLst>
                                      </p:cBhvr>
                                      <p:to>
                                        <p:strVal val="visible"/>
                                      </p:to>
                                    </p:set>
                                  </p:childTnLst>
                                </p:cTn>
                              </p:par>
                              <p:par>
                                <p:cTn id="113" presetID="1" presetClass="entr" presetSubtype="0" fill="hold" nodeType="withEffect">
                                  <p:stCondLst>
                                    <p:cond delay="0"/>
                                  </p:stCondLst>
                                  <p:childTnLst>
                                    <p:set>
                                      <p:cBhvr>
                                        <p:cTn id="114" dur="1" fill="hold">
                                          <p:stCondLst>
                                            <p:cond delay="0"/>
                                          </p:stCondLst>
                                        </p:cTn>
                                        <p:tgtEl>
                                          <p:spTgt spid="74"/>
                                        </p:tgtEl>
                                        <p:attrNameLst>
                                          <p:attrName>style.visibility</p:attrName>
                                        </p:attrNameLst>
                                      </p:cBhvr>
                                      <p:to>
                                        <p:strVal val="visible"/>
                                      </p:to>
                                    </p:set>
                                  </p:childTnLst>
                                </p:cTn>
                              </p:par>
                              <p:par>
                                <p:cTn id="115" presetID="1" presetClass="entr" presetSubtype="0" fill="hold" nodeType="withEffect">
                                  <p:stCondLst>
                                    <p:cond delay="0"/>
                                  </p:stCondLst>
                                  <p:childTnLst>
                                    <p:set>
                                      <p:cBhvr>
                                        <p:cTn id="116" dur="1" fill="hold">
                                          <p:stCondLst>
                                            <p:cond delay="0"/>
                                          </p:stCondLst>
                                        </p:cTn>
                                        <p:tgtEl>
                                          <p:spTgt spid="75"/>
                                        </p:tgtEl>
                                        <p:attrNameLst>
                                          <p:attrName>style.visibility</p:attrName>
                                        </p:attrNameLst>
                                      </p:cBhvr>
                                      <p:to>
                                        <p:strVal val="visible"/>
                                      </p:to>
                                    </p:set>
                                  </p:childTnLst>
                                </p:cTn>
                              </p:par>
                              <p:par>
                                <p:cTn id="117" presetID="1" presetClass="entr" presetSubtype="0" fill="hold" nodeType="withEffect">
                                  <p:stCondLst>
                                    <p:cond delay="0"/>
                                  </p:stCondLst>
                                  <p:childTnLst>
                                    <p:set>
                                      <p:cBhvr>
                                        <p:cTn id="118" dur="1" fill="hold">
                                          <p:stCondLst>
                                            <p:cond delay="0"/>
                                          </p:stCondLst>
                                        </p:cTn>
                                        <p:tgtEl>
                                          <p:spTgt spid="76"/>
                                        </p:tgtEl>
                                        <p:attrNameLst>
                                          <p:attrName>style.visibility</p:attrName>
                                        </p:attrNameLst>
                                      </p:cBhvr>
                                      <p:to>
                                        <p:strVal val="visible"/>
                                      </p:to>
                                    </p:set>
                                  </p:childTnLst>
                                </p:cTn>
                              </p:par>
                              <p:par>
                                <p:cTn id="119" presetID="1" presetClass="entr" presetSubtype="0" fill="hold" nodeType="withEffect">
                                  <p:stCondLst>
                                    <p:cond delay="0"/>
                                  </p:stCondLst>
                                  <p:childTnLst>
                                    <p:set>
                                      <p:cBhvr>
                                        <p:cTn id="120" dur="1" fill="hold">
                                          <p:stCondLst>
                                            <p:cond delay="0"/>
                                          </p:stCondLst>
                                        </p:cTn>
                                        <p:tgtEl>
                                          <p:spTgt spid="77"/>
                                        </p:tgtEl>
                                        <p:attrNameLst>
                                          <p:attrName>style.visibility</p:attrName>
                                        </p:attrNameLst>
                                      </p:cBhvr>
                                      <p:to>
                                        <p:strVal val="visible"/>
                                      </p:to>
                                    </p:set>
                                  </p:childTnLst>
                                </p:cTn>
                              </p:par>
                              <p:par>
                                <p:cTn id="121" presetID="1" presetClass="entr" presetSubtype="0" fill="hold" nodeType="withEffect">
                                  <p:stCondLst>
                                    <p:cond delay="0"/>
                                  </p:stCondLst>
                                  <p:childTnLst>
                                    <p:set>
                                      <p:cBhvr>
                                        <p:cTn id="122" dur="1" fill="hold">
                                          <p:stCondLst>
                                            <p:cond delay="0"/>
                                          </p:stCondLst>
                                        </p:cTn>
                                        <p:tgtEl>
                                          <p:spTgt spid="78"/>
                                        </p:tgtEl>
                                        <p:attrNameLst>
                                          <p:attrName>style.visibility</p:attrName>
                                        </p:attrNameLst>
                                      </p:cBhvr>
                                      <p:to>
                                        <p:strVal val="visible"/>
                                      </p:to>
                                    </p:set>
                                  </p:childTnLst>
                                </p:cTn>
                              </p:par>
                              <p:par>
                                <p:cTn id="123" presetID="1" presetClass="entr" presetSubtype="0" fill="hold" nodeType="withEffect">
                                  <p:stCondLst>
                                    <p:cond delay="0"/>
                                  </p:stCondLst>
                                  <p:childTnLst>
                                    <p:set>
                                      <p:cBhvr>
                                        <p:cTn id="124" dur="1" fill="hold">
                                          <p:stCondLst>
                                            <p:cond delay="0"/>
                                          </p:stCondLst>
                                        </p:cTn>
                                        <p:tgtEl>
                                          <p:spTgt spid="79"/>
                                        </p:tgtEl>
                                        <p:attrNameLst>
                                          <p:attrName>style.visibility</p:attrName>
                                        </p:attrNameLst>
                                      </p:cBhvr>
                                      <p:to>
                                        <p:strVal val="visible"/>
                                      </p:to>
                                    </p:set>
                                  </p:childTnLst>
                                </p:cTn>
                              </p:par>
                              <p:par>
                                <p:cTn id="125" presetID="1" presetClass="entr" presetSubtype="0" fill="hold" nodeType="withEffect">
                                  <p:stCondLst>
                                    <p:cond delay="0"/>
                                  </p:stCondLst>
                                  <p:childTnLst>
                                    <p:set>
                                      <p:cBhvr>
                                        <p:cTn id="126" dur="1" fill="hold">
                                          <p:stCondLst>
                                            <p:cond delay="0"/>
                                          </p:stCondLst>
                                        </p:cTn>
                                        <p:tgtEl>
                                          <p:spTgt spid="80"/>
                                        </p:tgtEl>
                                        <p:attrNameLst>
                                          <p:attrName>style.visibility</p:attrName>
                                        </p:attrNameLst>
                                      </p:cBhvr>
                                      <p:to>
                                        <p:strVal val="visible"/>
                                      </p:to>
                                    </p:set>
                                  </p:childTnLst>
                                </p:cTn>
                              </p:par>
                              <p:par>
                                <p:cTn id="127" presetID="1" presetClass="entr" presetSubtype="0" fill="hold" nodeType="withEffect">
                                  <p:stCondLst>
                                    <p:cond delay="0"/>
                                  </p:stCondLst>
                                  <p:childTnLst>
                                    <p:set>
                                      <p:cBhvr>
                                        <p:cTn id="128" dur="1" fill="hold">
                                          <p:stCondLst>
                                            <p:cond delay="0"/>
                                          </p:stCondLst>
                                        </p:cTn>
                                        <p:tgtEl>
                                          <p:spTgt spid="81"/>
                                        </p:tgtEl>
                                        <p:attrNameLst>
                                          <p:attrName>style.visibility</p:attrName>
                                        </p:attrNameLst>
                                      </p:cBhvr>
                                      <p:to>
                                        <p:strVal val="visible"/>
                                      </p:to>
                                    </p:set>
                                  </p:childTnLst>
                                </p:cTn>
                              </p:par>
                              <p:par>
                                <p:cTn id="129" presetID="1" presetClass="entr" presetSubtype="0" fill="hold" nodeType="withEffect">
                                  <p:stCondLst>
                                    <p:cond delay="0"/>
                                  </p:stCondLst>
                                  <p:childTnLst>
                                    <p:set>
                                      <p:cBhvr>
                                        <p:cTn id="130" dur="1" fill="hold">
                                          <p:stCondLst>
                                            <p:cond delay="0"/>
                                          </p:stCondLst>
                                        </p:cTn>
                                        <p:tgtEl>
                                          <p:spTgt spid="154"/>
                                        </p:tgtEl>
                                        <p:attrNameLst>
                                          <p:attrName>style.visibility</p:attrName>
                                        </p:attrNameLst>
                                      </p:cBhvr>
                                      <p:to>
                                        <p:strVal val="visible"/>
                                      </p:to>
                                    </p:set>
                                  </p:childTnLst>
                                </p:cTn>
                              </p:par>
                            </p:childTnLst>
                          </p:cTn>
                        </p:par>
                      </p:childTnLst>
                    </p:cTn>
                  </p:par>
                  <p:par>
                    <p:cTn id="131" fill="hold">
                      <p:stCondLst>
                        <p:cond delay="indefinite"/>
                      </p:stCondLst>
                      <p:childTnLst>
                        <p:par>
                          <p:cTn id="132" fill="hold">
                            <p:stCondLst>
                              <p:cond delay="0"/>
                            </p:stCondLst>
                            <p:childTnLst>
                              <p:par>
                                <p:cTn id="133" presetID="1" presetClass="entr" presetSubtype="0" fill="hold" grpId="0" nodeType="clickEffect">
                                  <p:stCondLst>
                                    <p:cond delay="0"/>
                                  </p:stCondLst>
                                  <p:childTnLst>
                                    <p:set>
                                      <p:cBhvr>
                                        <p:cTn id="134" dur="1" fill="hold">
                                          <p:stCondLst>
                                            <p:cond delay="0"/>
                                          </p:stCondLst>
                                        </p:cTn>
                                        <p:tgtEl>
                                          <p:spTgt spid="7"/>
                                        </p:tgtEl>
                                        <p:attrNameLst>
                                          <p:attrName>style.visibility</p:attrName>
                                        </p:attrNameLst>
                                      </p:cBhvr>
                                      <p:to>
                                        <p:strVal val="visible"/>
                                      </p:to>
                                    </p:set>
                                  </p:childTnLst>
                                </p:cTn>
                              </p:par>
                              <p:par>
                                <p:cTn id="135" presetID="1" presetClass="entr" presetSubtype="0" fill="hold" grpId="0" nodeType="withEffect">
                                  <p:stCondLst>
                                    <p:cond delay="0"/>
                                  </p:stCondLst>
                                  <p:childTnLst>
                                    <p:set>
                                      <p:cBhvr>
                                        <p:cTn id="136" dur="1" fill="hold">
                                          <p:stCondLst>
                                            <p:cond delay="0"/>
                                          </p:stCondLst>
                                        </p:cTn>
                                        <p:tgtEl>
                                          <p:spTgt spid="82"/>
                                        </p:tgtEl>
                                        <p:attrNameLst>
                                          <p:attrName>style.visibility</p:attrName>
                                        </p:attrNameLst>
                                      </p:cBhvr>
                                      <p:to>
                                        <p:strVal val="visible"/>
                                      </p:to>
                                    </p:set>
                                  </p:childTnLst>
                                </p:cTn>
                              </p:par>
                              <p:par>
                                <p:cTn id="137" presetID="1" presetClass="entr" presetSubtype="0" fill="hold" nodeType="withEffect">
                                  <p:stCondLst>
                                    <p:cond delay="0"/>
                                  </p:stCondLst>
                                  <p:childTnLst>
                                    <p:set>
                                      <p:cBhvr>
                                        <p:cTn id="138" dur="1" fill="hold">
                                          <p:stCondLst>
                                            <p:cond delay="0"/>
                                          </p:stCondLst>
                                        </p:cTn>
                                        <p:tgtEl>
                                          <p:spTgt spid="85"/>
                                        </p:tgtEl>
                                        <p:attrNameLst>
                                          <p:attrName>style.visibility</p:attrName>
                                        </p:attrNameLst>
                                      </p:cBhvr>
                                      <p:to>
                                        <p:strVal val="visible"/>
                                      </p:to>
                                    </p:set>
                                  </p:childTnLst>
                                </p:cTn>
                              </p:par>
                              <p:par>
                                <p:cTn id="139" presetID="1" presetClass="entr" presetSubtype="0" fill="hold" grpId="0" nodeType="withEffect">
                                  <p:stCondLst>
                                    <p:cond delay="0"/>
                                  </p:stCondLst>
                                  <p:childTnLst>
                                    <p:set>
                                      <p:cBhvr>
                                        <p:cTn id="140" dur="1" fill="hold">
                                          <p:stCondLst>
                                            <p:cond delay="0"/>
                                          </p:stCondLst>
                                        </p:cTn>
                                        <p:tgtEl>
                                          <p:spTgt spid="86"/>
                                        </p:tgtEl>
                                        <p:attrNameLst>
                                          <p:attrName>style.visibility</p:attrName>
                                        </p:attrNameLst>
                                      </p:cBhvr>
                                      <p:to>
                                        <p:strVal val="visible"/>
                                      </p:to>
                                    </p:set>
                                  </p:childTnLst>
                                </p:cTn>
                              </p:par>
                              <p:par>
                                <p:cTn id="141" presetID="1" presetClass="entr" presetSubtype="0" fill="hold" nodeType="withEffect">
                                  <p:stCondLst>
                                    <p:cond delay="0"/>
                                  </p:stCondLst>
                                  <p:childTnLst>
                                    <p:set>
                                      <p:cBhvr>
                                        <p:cTn id="142" dur="1" fill="hold">
                                          <p:stCondLst>
                                            <p:cond delay="0"/>
                                          </p:stCondLst>
                                        </p:cTn>
                                        <p:tgtEl>
                                          <p:spTgt spid="87"/>
                                        </p:tgtEl>
                                        <p:attrNameLst>
                                          <p:attrName>style.visibility</p:attrName>
                                        </p:attrNameLst>
                                      </p:cBhvr>
                                      <p:to>
                                        <p:strVal val="visible"/>
                                      </p:to>
                                    </p:set>
                                  </p:childTnLst>
                                </p:cTn>
                              </p:par>
                              <p:par>
                                <p:cTn id="143" presetID="1" presetClass="entr" presetSubtype="0" fill="hold" nodeType="withEffect">
                                  <p:stCondLst>
                                    <p:cond delay="0"/>
                                  </p:stCondLst>
                                  <p:childTnLst>
                                    <p:set>
                                      <p:cBhvr>
                                        <p:cTn id="144" dur="1" fill="hold">
                                          <p:stCondLst>
                                            <p:cond delay="0"/>
                                          </p:stCondLst>
                                        </p:cTn>
                                        <p:tgtEl>
                                          <p:spTgt spid="88"/>
                                        </p:tgtEl>
                                        <p:attrNameLst>
                                          <p:attrName>style.visibility</p:attrName>
                                        </p:attrNameLst>
                                      </p:cBhvr>
                                      <p:to>
                                        <p:strVal val="visible"/>
                                      </p:to>
                                    </p:set>
                                  </p:childTnLst>
                                </p:cTn>
                              </p:par>
                              <p:par>
                                <p:cTn id="145" presetID="1" presetClass="entr" presetSubtype="0" fill="hold" nodeType="withEffect">
                                  <p:stCondLst>
                                    <p:cond delay="0"/>
                                  </p:stCondLst>
                                  <p:childTnLst>
                                    <p:set>
                                      <p:cBhvr>
                                        <p:cTn id="146" dur="1" fill="hold">
                                          <p:stCondLst>
                                            <p:cond delay="0"/>
                                          </p:stCondLst>
                                        </p:cTn>
                                        <p:tgtEl>
                                          <p:spTgt spid="89"/>
                                        </p:tgtEl>
                                        <p:attrNameLst>
                                          <p:attrName>style.visibility</p:attrName>
                                        </p:attrNameLst>
                                      </p:cBhvr>
                                      <p:to>
                                        <p:strVal val="visible"/>
                                      </p:to>
                                    </p:set>
                                  </p:childTnLst>
                                </p:cTn>
                              </p:par>
                              <p:par>
                                <p:cTn id="147" presetID="1" presetClass="entr" presetSubtype="0" fill="hold" nodeType="withEffect">
                                  <p:stCondLst>
                                    <p:cond delay="0"/>
                                  </p:stCondLst>
                                  <p:childTnLst>
                                    <p:set>
                                      <p:cBhvr>
                                        <p:cTn id="148" dur="1" fill="hold">
                                          <p:stCondLst>
                                            <p:cond delay="0"/>
                                          </p:stCondLst>
                                        </p:cTn>
                                        <p:tgtEl>
                                          <p:spTgt spid="90"/>
                                        </p:tgtEl>
                                        <p:attrNameLst>
                                          <p:attrName>style.visibility</p:attrName>
                                        </p:attrNameLst>
                                      </p:cBhvr>
                                      <p:to>
                                        <p:strVal val="visible"/>
                                      </p:to>
                                    </p:set>
                                  </p:childTnLst>
                                </p:cTn>
                              </p:par>
                              <p:par>
                                <p:cTn id="149" presetID="1" presetClass="entr" presetSubtype="0" fill="hold" nodeType="withEffect">
                                  <p:stCondLst>
                                    <p:cond delay="0"/>
                                  </p:stCondLst>
                                  <p:childTnLst>
                                    <p:set>
                                      <p:cBhvr>
                                        <p:cTn id="150" dur="1" fill="hold">
                                          <p:stCondLst>
                                            <p:cond delay="0"/>
                                          </p:stCondLst>
                                        </p:cTn>
                                        <p:tgtEl>
                                          <p:spTgt spid="91"/>
                                        </p:tgtEl>
                                        <p:attrNameLst>
                                          <p:attrName>style.visibility</p:attrName>
                                        </p:attrNameLst>
                                      </p:cBhvr>
                                      <p:to>
                                        <p:strVal val="visible"/>
                                      </p:to>
                                    </p:set>
                                  </p:childTnLst>
                                </p:cTn>
                              </p:par>
                              <p:par>
                                <p:cTn id="151" presetID="1" presetClass="entr" presetSubtype="0" fill="hold" nodeType="withEffect">
                                  <p:stCondLst>
                                    <p:cond delay="0"/>
                                  </p:stCondLst>
                                  <p:childTnLst>
                                    <p:set>
                                      <p:cBhvr>
                                        <p:cTn id="152" dur="1" fill="hold">
                                          <p:stCondLst>
                                            <p:cond delay="0"/>
                                          </p:stCondLst>
                                        </p:cTn>
                                        <p:tgtEl>
                                          <p:spTgt spid="92"/>
                                        </p:tgtEl>
                                        <p:attrNameLst>
                                          <p:attrName>style.visibility</p:attrName>
                                        </p:attrNameLst>
                                      </p:cBhvr>
                                      <p:to>
                                        <p:strVal val="visible"/>
                                      </p:to>
                                    </p:set>
                                  </p:childTnLst>
                                </p:cTn>
                              </p:par>
                              <p:par>
                                <p:cTn id="153" presetID="1" presetClass="entr" presetSubtype="0" fill="hold" nodeType="withEffect">
                                  <p:stCondLst>
                                    <p:cond delay="0"/>
                                  </p:stCondLst>
                                  <p:childTnLst>
                                    <p:set>
                                      <p:cBhvr>
                                        <p:cTn id="154" dur="1" fill="hold">
                                          <p:stCondLst>
                                            <p:cond delay="0"/>
                                          </p:stCondLst>
                                        </p:cTn>
                                        <p:tgtEl>
                                          <p:spTgt spid="93"/>
                                        </p:tgtEl>
                                        <p:attrNameLst>
                                          <p:attrName>style.visibility</p:attrName>
                                        </p:attrNameLst>
                                      </p:cBhvr>
                                      <p:to>
                                        <p:strVal val="visible"/>
                                      </p:to>
                                    </p:set>
                                  </p:childTnLst>
                                </p:cTn>
                              </p:par>
                              <p:par>
                                <p:cTn id="155" presetID="1" presetClass="entr" presetSubtype="0" fill="hold" nodeType="withEffect">
                                  <p:stCondLst>
                                    <p:cond delay="0"/>
                                  </p:stCondLst>
                                  <p:childTnLst>
                                    <p:set>
                                      <p:cBhvr>
                                        <p:cTn id="156" dur="1" fill="hold">
                                          <p:stCondLst>
                                            <p:cond delay="0"/>
                                          </p:stCondLst>
                                        </p:cTn>
                                        <p:tgtEl>
                                          <p:spTgt spid="94"/>
                                        </p:tgtEl>
                                        <p:attrNameLst>
                                          <p:attrName>style.visibility</p:attrName>
                                        </p:attrNameLst>
                                      </p:cBhvr>
                                      <p:to>
                                        <p:strVal val="visible"/>
                                      </p:to>
                                    </p:set>
                                  </p:childTnLst>
                                </p:cTn>
                              </p:par>
                              <p:par>
                                <p:cTn id="157" presetID="1" presetClass="entr" presetSubtype="0" fill="hold" nodeType="withEffect">
                                  <p:stCondLst>
                                    <p:cond delay="0"/>
                                  </p:stCondLst>
                                  <p:childTnLst>
                                    <p:set>
                                      <p:cBhvr>
                                        <p:cTn id="158" dur="1" fill="hold">
                                          <p:stCondLst>
                                            <p:cond delay="0"/>
                                          </p:stCondLst>
                                        </p:cTn>
                                        <p:tgtEl>
                                          <p:spTgt spid="95"/>
                                        </p:tgtEl>
                                        <p:attrNameLst>
                                          <p:attrName>style.visibility</p:attrName>
                                        </p:attrNameLst>
                                      </p:cBhvr>
                                      <p:to>
                                        <p:strVal val="visible"/>
                                      </p:to>
                                    </p:set>
                                  </p:childTnLst>
                                </p:cTn>
                              </p:par>
                              <p:par>
                                <p:cTn id="159" presetID="1" presetClass="entr" presetSubtype="0" fill="hold" grpId="0" nodeType="withEffect">
                                  <p:stCondLst>
                                    <p:cond delay="0"/>
                                  </p:stCondLst>
                                  <p:childTnLst>
                                    <p:set>
                                      <p:cBhvr>
                                        <p:cTn id="160" dur="1" fill="hold">
                                          <p:stCondLst>
                                            <p:cond delay="0"/>
                                          </p:stCondLst>
                                        </p:cTn>
                                        <p:tgtEl>
                                          <p:spTgt spid="96"/>
                                        </p:tgtEl>
                                        <p:attrNameLst>
                                          <p:attrName>style.visibility</p:attrName>
                                        </p:attrNameLst>
                                      </p:cBhvr>
                                      <p:to>
                                        <p:strVal val="visible"/>
                                      </p:to>
                                    </p:set>
                                  </p:childTnLst>
                                </p:cTn>
                              </p:par>
                              <p:par>
                                <p:cTn id="161" presetID="1" presetClass="entr" presetSubtype="0" fill="hold" nodeType="withEffect">
                                  <p:stCondLst>
                                    <p:cond delay="0"/>
                                  </p:stCondLst>
                                  <p:childTnLst>
                                    <p:set>
                                      <p:cBhvr>
                                        <p:cTn id="162" dur="1" fill="hold">
                                          <p:stCondLst>
                                            <p:cond delay="0"/>
                                          </p:stCondLst>
                                        </p:cTn>
                                        <p:tgtEl>
                                          <p:spTgt spid="97"/>
                                        </p:tgtEl>
                                        <p:attrNameLst>
                                          <p:attrName>style.visibility</p:attrName>
                                        </p:attrNameLst>
                                      </p:cBhvr>
                                      <p:to>
                                        <p:strVal val="visible"/>
                                      </p:to>
                                    </p:set>
                                  </p:childTnLst>
                                </p:cTn>
                              </p:par>
                              <p:par>
                                <p:cTn id="163" presetID="1" presetClass="entr" presetSubtype="0" fill="hold" grpId="0" nodeType="withEffect">
                                  <p:stCondLst>
                                    <p:cond delay="0"/>
                                  </p:stCondLst>
                                  <p:childTnLst>
                                    <p:set>
                                      <p:cBhvr>
                                        <p:cTn id="164" dur="1" fill="hold">
                                          <p:stCondLst>
                                            <p:cond delay="0"/>
                                          </p:stCondLst>
                                        </p:cTn>
                                        <p:tgtEl>
                                          <p:spTgt spid="98"/>
                                        </p:tgtEl>
                                        <p:attrNameLst>
                                          <p:attrName>style.visibility</p:attrName>
                                        </p:attrNameLst>
                                      </p:cBhvr>
                                      <p:to>
                                        <p:strVal val="visible"/>
                                      </p:to>
                                    </p:set>
                                  </p:childTnLst>
                                </p:cTn>
                              </p:par>
                              <p:par>
                                <p:cTn id="165" presetID="1" presetClass="entr" presetSubtype="0" fill="hold" nodeType="withEffect">
                                  <p:stCondLst>
                                    <p:cond delay="0"/>
                                  </p:stCondLst>
                                  <p:childTnLst>
                                    <p:set>
                                      <p:cBhvr>
                                        <p:cTn id="166" dur="1" fill="hold">
                                          <p:stCondLst>
                                            <p:cond delay="0"/>
                                          </p:stCondLst>
                                        </p:cTn>
                                        <p:tgtEl>
                                          <p:spTgt spid="99"/>
                                        </p:tgtEl>
                                        <p:attrNameLst>
                                          <p:attrName>style.visibility</p:attrName>
                                        </p:attrNameLst>
                                      </p:cBhvr>
                                      <p:to>
                                        <p:strVal val="visible"/>
                                      </p:to>
                                    </p:set>
                                  </p:childTnLst>
                                </p:cTn>
                              </p:par>
                              <p:par>
                                <p:cTn id="167" presetID="1" presetClass="entr" presetSubtype="0" fill="hold" nodeType="withEffect">
                                  <p:stCondLst>
                                    <p:cond delay="0"/>
                                  </p:stCondLst>
                                  <p:childTnLst>
                                    <p:set>
                                      <p:cBhvr>
                                        <p:cTn id="168" dur="1" fill="hold">
                                          <p:stCondLst>
                                            <p:cond delay="0"/>
                                          </p:stCondLst>
                                        </p:cTn>
                                        <p:tgtEl>
                                          <p:spTgt spid="100"/>
                                        </p:tgtEl>
                                        <p:attrNameLst>
                                          <p:attrName>style.visibility</p:attrName>
                                        </p:attrNameLst>
                                      </p:cBhvr>
                                      <p:to>
                                        <p:strVal val="visible"/>
                                      </p:to>
                                    </p:set>
                                  </p:childTnLst>
                                </p:cTn>
                              </p:par>
                              <p:par>
                                <p:cTn id="169" presetID="1" presetClass="entr" presetSubtype="0" fill="hold" nodeType="withEffect">
                                  <p:stCondLst>
                                    <p:cond delay="0"/>
                                  </p:stCondLst>
                                  <p:childTnLst>
                                    <p:set>
                                      <p:cBhvr>
                                        <p:cTn id="170" dur="1" fill="hold">
                                          <p:stCondLst>
                                            <p:cond delay="0"/>
                                          </p:stCondLst>
                                        </p:cTn>
                                        <p:tgtEl>
                                          <p:spTgt spid="101"/>
                                        </p:tgtEl>
                                        <p:attrNameLst>
                                          <p:attrName>style.visibility</p:attrName>
                                        </p:attrNameLst>
                                      </p:cBhvr>
                                      <p:to>
                                        <p:strVal val="visible"/>
                                      </p:to>
                                    </p:set>
                                  </p:childTnLst>
                                </p:cTn>
                              </p:par>
                              <p:par>
                                <p:cTn id="171" presetID="1" presetClass="entr" presetSubtype="0" fill="hold" nodeType="withEffect">
                                  <p:stCondLst>
                                    <p:cond delay="0"/>
                                  </p:stCondLst>
                                  <p:childTnLst>
                                    <p:set>
                                      <p:cBhvr>
                                        <p:cTn id="172" dur="1" fill="hold">
                                          <p:stCondLst>
                                            <p:cond delay="0"/>
                                          </p:stCondLst>
                                        </p:cTn>
                                        <p:tgtEl>
                                          <p:spTgt spid="102"/>
                                        </p:tgtEl>
                                        <p:attrNameLst>
                                          <p:attrName>style.visibility</p:attrName>
                                        </p:attrNameLst>
                                      </p:cBhvr>
                                      <p:to>
                                        <p:strVal val="visible"/>
                                      </p:to>
                                    </p:set>
                                  </p:childTnLst>
                                </p:cTn>
                              </p:par>
                              <p:par>
                                <p:cTn id="173" presetID="1" presetClass="entr" presetSubtype="0" fill="hold" nodeType="withEffect">
                                  <p:stCondLst>
                                    <p:cond delay="0"/>
                                  </p:stCondLst>
                                  <p:childTnLst>
                                    <p:set>
                                      <p:cBhvr>
                                        <p:cTn id="174" dur="1" fill="hold">
                                          <p:stCondLst>
                                            <p:cond delay="0"/>
                                          </p:stCondLst>
                                        </p:cTn>
                                        <p:tgtEl>
                                          <p:spTgt spid="103"/>
                                        </p:tgtEl>
                                        <p:attrNameLst>
                                          <p:attrName>style.visibility</p:attrName>
                                        </p:attrNameLst>
                                      </p:cBhvr>
                                      <p:to>
                                        <p:strVal val="visible"/>
                                      </p:to>
                                    </p:set>
                                  </p:childTnLst>
                                </p:cTn>
                              </p:par>
                              <p:par>
                                <p:cTn id="175" presetID="1" presetClass="entr" presetSubtype="0" fill="hold" nodeType="withEffect">
                                  <p:stCondLst>
                                    <p:cond delay="0"/>
                                  </p:stCondLst>
                                  <p:childTnLst>
                                    <p:set>
                                      <p:cBhvr>
                                        <p:cTn id="176" dur="1" fill="hold">
                                          <p:stCondLst>
                                            <p:cond delay="0"/>
                                          </p:stCondLst>
                                        </p:cTn>
                                        <p:tgtEl>
                                          <p:spTgt spid="104"/>
                                        </p:tgtEl>
                                        <p:attrNameLst>
                                          <p:attrName>style.visibility</p:attrName>
                                        </p:attrNameLst>
                                      </p:cBhvr>
                                      <p:to>
                                        <p:strVal val="visible"/>
                                      </p:to>
                                    </p:set>
                                  </p:childTnLst>
                                </p:cTn>
                              </p:par>
                              <p:par>
                                <p:cTn id="177" presetID="1" presetClass="entr" presetSubtype="0" fill="hold" nodeType="withEffect">
                                  <p:stCondLst>
                                    <p:cond delay="0"/>
                                  </p:stCondLst>
                                  <p:childTnLst>
                                    <p:set>
                                      <p:cBhvr>
                                        <p:cTn id="178" dur="1" fill="hold">
                                          <p:stCondLst>
                                            <p:cond delay="0"/>
                                          </p:stCondLst>
                                        </p:cTn>
                                        <p:tgtEl>
                                          <p:spTgt spid="105"/>
                                        </p:tgtEl>
                                        <p:attrNameLst>
                                          <p:attrName>style.visibility</p:attrName>
                                        </p:attrNameLst>
                                      </p:cBhvr>
                                      <p:to>
                                        <p:strVal val="visible"/>
                                      </p:to>
                                    </p:set>
                                  </p:childTnLst>
                                </p:cTn>
                              </p:par>
                              <p:par>
                                <p:cTn id="179" presetID="1" presetClass="entr" presetSubtype="0" fill="hold" nodeType="withEffect">
                                  <p:stCondLst>
                                    <p:cond delay="0"/>
                                  </p:stCondLst>
                                  <p:childTnLst>
                                    <p:set>
                                      <p:cBhvr>
                                        <p:cTn id="180" dur="1" fill="hold">
                                          <p:stCondLst>
                                            <p:cond delay="0"/>
                                          </p:stCondLst>
                                        </p:cTn>
                                        <p:tgtEl>
                                          <p:spTgt spid="106"/>
                                        </p:tgtEl>
                                        <p:attrNameLst>
                                          <p:attrName>style.visibility</p:attrName>
                                        </p:attrNameLst>
                                      </p:cBhvr>
                                      <p:to>
                                        <p:strVal val="visible"/>
                                      </p:to>
                                    </p:set>
                                  </p:childTnLst>
                                </p:cTn>
                              </p:par>
                              <p:par>
                                <p:cTn id="181" presetID="1" presetClass="entr" presetSubtype="0" fill="hold" nodeType="withEffect">
                                  <p:stCondLst>
                                    <p:cond delay="0"/>
                                  </p:stCondLst>
                                  <p:childTnLst>
                                    <p:set>
                                      <p:cBhvr>
                                        <p:cTn id="182" dur="1" fill="hold">
                                          <p:stCondLst>
                                            <p:cond delay="0"/>
                                          </p:stCondLst>
                                        </p:cTn>
                                        <p:tgtEl>
                                          <p:spTgt spid="107"/>
                                        </p:tgtEl>
                                        <p:attrNameLst>
                                          <p:attrName>style.visibility</p:attrName>
                                        </p:attrNameLst>
                                      </p:cBhvr>
                                      <p:to>
                                        <p:strVal val="visible"/>
                                      </p:to>
                                    </p:set>
                                  </p:childTnLst>
                                </p:cTn>
                              </p:par>
                              <p:par>
                                <p:cTn id="183" presetID="1" presetClass="entr" presetSubtype="0" fill="hold" grpId="0" nodeType="withEffect">
                                  <p:stCondLst>
                                    <p:cond delay="0"/>
                                  </p:stCondLst>
                                  <p:childTnLst>
                                    <p:set>
                                      <p:cBhvr>
                                        <p:cTn id="184" dur="1" fill="hold">
                                          <p:stCondLst>
                                            <p:cond delay="0"/>
                                          </p:stCondLst>
                                        </p:cTn>
                                        <p:tgtEl>
                                          <p:spTgt spid="68"/>
                                        </p:tgtEl>
                                        <p:attrNameLst>
                                          <p:attrName>style.visibility</p:attrName>
                                        </p:attrNameLst>
                                      </p:cBhvr>
                                      <p:to>
                                        <p:strVal val="visible"/>
                                      </p:to>
                                    </p:set>
                                  </p:childTnLst>
                                </p:cTn>
                              </p:par>
                              <p:par>
                                <p:cTn id="185" presetID="1" presetClass="entr" presetSubtype="0" fill="hold" grpId="0" nodeType="withEffect">
                                  <p:stCondLst>
                                    <p:cond delay="0"/>
                                  </p:stCondLst>
                                  <p:childTnLst>
                                    <p:set>
                                      <p:cBhvr>
                                        <p:cTn id="186" dur="1" fill="hold">
                                          <p:stCondLst>
                                            <p:cond delay="0"/>
                                          </p:stCondLst>
                                        </p:cTn>
                                        <p:tgtEl>
                                          <p:spTgt spid="109"/>
                                        </p:tgtEl>
                                        <p:attrNameLst>
                                          <p:attrName>style.visibility</p:attrName>
                                        </p:attrNameLst>
                                      </p:cBhvr>
                                      <p:to>
                                        <p:strVal val="visible"/>
                                      </p:to>
                                    </p:set>
                                  </p:childTnLst>
                                </p:cTn>
                              </p:par>
                              <p:par>
                                <p:cTn id="187" presetID="1" presetClass="entr" presetSubtype="0" fill="hold" nodeType="withEffect">
                                  <p:stCondLst>
                                    <p:cond delay="0"/>
                                  </p:stCondLst>
                                  <p:childTnLst>
                                    <p:set>
                                      <p:cBhvr>
                                        <p:cTn id="188" dur="1" fill="hold">
                                          <p:stCondLst>
                                            <p:cond delay="0"/>
                                          </p:stCondLst>
                                        </p:cTn>
                                        <p:tgtEl>
                                          <p:spTgt spid="110"/>
                                        </p:tgtEl>
                                        <p:attrNameLst>
                                          <p:attrName>style.visibility</p:attrName>
                                        </p:attrNameLst>
                                      </p:cBhvr>
                                      <p:to>
                                        <p:strVal val="visible"/>
                                      </p:to>
                                    </p:set>
                                  </p:childTnLst>
                                </p:cTn>
                              </p:par>
                              <p:par>
                                <p:cTn id="189" presetID="1" presetClass="entr" presetSubtype="0" fill="hold" nodeType="withEffect">
                                  <p:stCondLst>
                                    <p:cond delay="0"/>
                                  </p:stCondLst>
                                  <p:childTnLst>
                                    <p:set>
                                      <p:cBhvr>
                                        <p:cTn id="190" dur="1" fill="hold">
                                          <p:stCondLst>
                                            <p:cond delay="0"/>
                                          </p:stCondLst>
                                        </p:cTn>
                                        <p:tgtEl>
                                          <p:spTgt spid="113"/>
                                        </p:tgtEl>
                                        <p:attrNameLst>
                                          <p:attrName>style.visibility</p:attrName>
                                        </p:attrNameLst>
                                      </p:cBhvr>
                                      <p:to>
                                        <p:strVal val="visible"/>
                                      </p:to>
                                    </p:set>
                                  </p:childTnLst>
                                </p:cTn>
                              </p:par>
                              <p:par>
                                <p:cTn id="191" presetID="1" presetClass="entr" presetSubtype="0" fill="hold" nodeType="withEffect">
                                  <p:stCondLst>
                                    <p:cond delay="0"/>
                                  </p:stCondLst>
                                  <p:childTnLst>
                                    <p:set>
                                      <p:cBhvr>
                                        <p:cTn id="192" dur="1" fill="hold">
                                          <p:stCondLst>
                                            <p:cond delay="0"/>
                                          </p:stCondLst>
                                        </p:cTn>
                                        <p:tgtEl>
                                          <p:spTgt spid="157"/>
                                        </p:tgtEl>
                                        <p:attrNameLst>
                                          <p:attrName>style.visibility</p:attrName>
                                        </p:attrNameLst>
                                      </p:cBhvr>
                                      <p:to>
                                        <p:strVal val="visible"/>
                                      </p:to>
                                    </p:set>
                                  </p:childTnLst>
                                </p:cTn>
                              </p:par>
                            </p:childTnLst>
                          </p:cTn>
                        </p:par>
                      </p:childTnLst>
                    </p:cTn>
                  </p:par>
                  <p:par>
                    <p:cTn id="193" fill="hold">
                      <p:stCondLst>
                        <p:cond delay="indefinite"/>
                      </p:stCondLst>
                      <p:childTnLst>
                        <p:par>
                          <p:cTn id="194" fill="hold">
                            <p:stCondLst>
                              <p:cond delay="0"/>
                            </p:stCondLst>
                            <p:childTnLst>
                              <p:par>
                                <p:cTn id="195" presetID="1" presetClass="entr" presetSubtype="0" fill="hold" grpId="0" nodeType="clickEffect">
                                  <p:stCondLst>
                                    <p:cond delay="0"/>
                                  </p:stCondLst>
                                  <p:childTnLst>
                                    <p:set>
                                      <p:cBhvr>
                                        <p:cTn id="196" dur="1" fill="hold">
                                          <p:stCondLst>
                                            <p:cond delay="0"/>
                                          </p:stCondLst>
                                        </p:cTn>
                                        <p:tgtEl>
                                          <p:spTgt spid="8"/>
                                        </p:tgtEl>
                                        <p:attrNameLst>
                                          <p:attrName>style.visibility</p:attrName>
                                        </p:attrNameLst>
                                      </p:cBhvr>
                                      <p:to>
                                        <p:strVal val="visible"/>
                                      </p:to>
                                    </p:set>
                                  </p:childTnLst>
                                </p:cTn>
                              </p:par>
                              <p:par>
                                <p:cTn id="197" presetID="1" presetClass="entr" presetSubtype="0" fill="hold" grpId="0" nodeType="withEffect">
                                  <p:stCondLst>
                                    <p:cond delay="0"/>
                                  </p:stCondLst>
                                  <p:childTnLst>
                                    <p:set>
                                      <p:cBhvr>
                                        <p:cTn id="198" dur="1" fill="hold">
                                          <p:stCondLst>
                                            <p:cond delay="0"/>
                                          </p:stCondLst>
                                        </p:cTn>
                                        <p:tgtEl>
                                          <p:spTgt spid="116"/>
                                        </p:tgtEl>
                                        <p:attrNameLst>
                                          <p:attrName>style.visibility</p:attrName>
                                        </p:attrNameLst>
                                      </p:cBhvr>
                                      <p:to>
                                        <p:strVal val="visible"/>
                                      </p:to>
                                    </p:set>
                                  </p:childTnLst>
                                </p:cTn>
                              </p:par>
                              <p:par>
                                <p:cTn id="199" presetID="1" presetClass="entr" presetSubtype="0" fill="hold" nodeType="withEffect">
                                  <p:stCondLst>
                                    <p:cond delay="0"/>
                                  </p:stCondLst>
                                  <p:childTnLst>
                                    <p:set>
                                      <p:cBhvr>
                                        <p:cTn id="200" dur="1" fill="hold">
                                          <p:stCondLst>
                                            <p:cond delay="0"/>
                                          </p:stCondLst>
                                        </p:cTn>
                                        <p:tgtEl>
                                          <p:spTgt spid="117"/>
                                        </p:tgtEl>
                                        <p:attrNameLst>
                                          <p:attrName>style.visibility</p:attrName>
                                        </p:attrNameLst>
                                      </p:cBhvr>
                                      <p:to>
                                        <p:strVal val="visible"/>
                                      </p:to>
                                    </p:set>
                                  </p:childTnLst>
                                </p:cTn>
                              </p:par>
                              <p:par>
                                <p:cTn id="201" presetID="1" presetClass="entr" presetSubtype="0" fill="hold" grpId="0" nodeType="withEffect">
                                  <p:stCondLst>
                                    <p:cond delay="0"/>
                                  </p:stCondLst>
                                  <p:childTnLst>
                                    <p:set>
                                      <p:cBhvr>
                                        <p:cTn id="202" dur="1" fill="hold">
                                          <p:stCondLst>
                                            <p:cond delay="0"/>
                                          </p:stCondLst>
                                        </p:cTn>
                                        <p:tgtEl>
                                          <p:spTgt spid="118"/>
                                        </p:tgtEl>
                                        <p:attrNameLst>
                                          <p:attrName>style.visibility</p:attrName>
                                        </p:attrNameLst>
                                      </p:cBhvr>
                                      <p:to>
                                        <p:strVal val="visible"/>
                                      </p:to>
                                    </p:set>
                                  </p:childTnLst>
                                </p:cTn>
                              </p:par>
                              <p:par>
                                <p:cTn id="203" presetID="1" presetClass="entr" presetSubtype="0" fill="hold" nodeType="withEffect">
                                  <p:stCondLst>
                                    <p:cond delay="0"/>
                                  </p:stCondLst>
                                  <p:childTnLst>
                                    <p:set>
                                      <p:cBhvr>
                                        <p:cTn id="204" dur="1" fill="hold">
                                          <p:stCondLst>
                                            <p:cond delay="0"/>
                                          </p:stCondLst>
                                        </p:cTn>
                                        <p:tgtEl>
                                          <p:spTgt spid="119"/>
                                        </p:tgtEl>
                                        <p:attrNameLst>
                                          <p:attrName>style.visibility</p:attrName>
                                        </p:attrNameLst>
                                      </p:cBhvr>
                                      <p:to>
                                        <p:strVal val="visible"/>
                                      </p:to>
                                    </p:set>
                                  </p:childTnLst>
                                </p:cTn>
                              </p:par>
                              <p:par>
                                <p:cTn id="205" presetID="1" presetClass="entr" presetSubtype="0" fill="hold" nodeType="withEffect">
                                  <p:stCondLst>
                                    <p:cond delay="0"/>
                                  </p:stCondLst>
                                  <p:childTnLst>
                                    <p:set>
                                      <p:cBhvr>
                                        <p:cTn id="206" dur="1" fill="hold">
                                          <p:stCondLst>
                                            <p:cond delay="0"/>
                                          </p:stCondLst>
                                        </p:cTn>
                                        <p:tgtEl>
                                          <p:spTgt spid="120"/>
                                        </p:tgtEl>
                                        <p:attrNameLst>
                                          <p:attrName>style.visibility</p:attrName>
                                        </p:attrNameLst>
                                      </p:cBhvr>
                                      <p:to>
                                        <p:strVal val="visible"/>
                                      </p:to>
                                    </p:set>
                                  </p:childTnLst>
                                </p:cTn>
                              </p:par>
                              <p:par>
                                <p:cTn id="207" presetID="1" presetClass="entr" presetSubtype="0" fill="hold" nodeType="withEffect">
                                  <p:stCondLst>
                                    <p:cond delay="0"/>
                                  </p:stCondLst>
                                  <p:childTnLst>
                                    <p:set>
                                      <p:cBhvr>
                                        <p:cTn id="208" dur="1" fill="hold">
                                          <p:stCondLst>
                                            <p:cond delay="0"/>
                                          </p:stCondLst>
                                        </p:cTn>
                                        <p:tgtEl>
                                          <p:spTgt spid="121"/>
                                        </p:tgtEl>
                                        <p:attrNameLst>
                                          <p:attrName>style.visibility</p:attrName>
                                        </p:attrNameLst>
                                      </p:cBhvr>
                                      <p:to>
                                        <p:strVal val="visible"/>
                                      </p:to>
                                    </p:set>
                                  </p:childTnLst>
                                </p:cTn>
                              </p:par>
                              <p:par>
                                <p:cTn id="209" presetID="1" presetClass="entr" presetSubtype="0" fill="hold" nodeType="withEffect">
                                  <p:stCondLst>
                                    <p:cond delay="0"/>
                                  </p:stCondLst>
                                  <p:childTnLst>
                                    <p:set>
                                      <p:cBhvr>
                                        <p:cTn id="210" dur="1" fill="hold">
                                          <p:stCondLst>
                                            <p:cond delay="0"/>
                                          </p:stCondLst>
                                        </p:cTn>
                                        <p:tgtEl>
                                          <p:spTgt spid="122"/>
                                        </p:tgtEl>
                                        <p:attrNameLst>
                                          <p:attrName>style.visibility</p:attrName>
                                        </p:attrNameLst>
                                      </p:cBhvr>
                                      <p:to>
                                        <p:strVal val="visible"/>
                                      </p:to>
                                    </p:set>
                                  </p:childTnLst>
                                </p:cTn>
                              </p:par>
                              <p:par>
                                <p:cTn id="211" presetID="1" presetClass="entr" presetSubtype="0" fill="hold" nodeType="withEffect">
                                  <p:stCondLst>
                                    <p:cond delay="0"/>
                                  </p:stCondLst>
                                  <p:childTnLst>
                                    <p:set>
                                      <p:cBhvr>
                                        <p:cTn id="212" dur="1" fill="hold">
                                          <p:stCondLst>
                                            <p:cond delay="0"/>
                                          </p:stCondLst>
                                        </p:cTn>
                                        <p:tgtEl>
                                          <p:spTgt spid="123"/>
                                        </p:tgtEl>
                                        <p:attrNameLst>
                                          <p:attrName>style.visibility</p:attrName>
                                        </p:attrNameLst>
                                      </p:cBhvr>
                                      <p:to>
                                        <p:strVal val="visible"/>
                                      </p:to>
                                    </p:set>
                                  </p:childTnLst>
                                </p:cTn>
                              </p:par>
                              <p:par>
                                <p:cTn id="213" presetID="1" presetClass="entr" presetSubtype="0" fill="hold" nodeType="withEffect">
                                  <p:stCondLst>
                                    <p:cond delay="0"/>
                                  </p:stCondLst>
                                  <p:childTnLst>
                                    <p:set>
                                      <p:cBhvr>
                                        <p:cTn id="214" dur="1" fill="hold">
                                          <p:stCondLst>
                                            <p:cond delay="0"/>
                                          </p:stCondLst>
                                        </p:cTn>
                                        <p:tgtEl>
                                          <p:spTgt spid="124"/>
                                        </p:tgtEl>
                                        <p:attrNameLst>
                                          <p:attrName>style.visibility</p:attrName>
                                        </p:attrNameLst>
                                      </p:cBhvr>
                                      <p:to>
                                        <p:strVal val="visible"/>
                                      </p:to>
                                    </p:set>
                                  </p:childTnLst>
                                </p:cTn>
                              </p:par>
                              <p:par>
                                <p:cTn id="215" presetID="1" presetClass="entr" presetSubtype="0" fill="hold" nodeType="withEffect">
                                  <p:stCondLst>
                                    <p:cond delay="0"/>
                                  </p:stCondLst>
                                  <p:childTnLst>
                                    <p:set>
                                      <p:cBhvr>
                                        <p:cTn id="216" dur="1" fill="hold">
                                          <p:stCondLst>
                                            <p:cond delay="0"/>
                                          </p:stCondLst>
                                        </p:cTn>
                                        <p:tgtEl>
                                          <p:spTgt spid="125"/>
                                        </p:tgtEl>
                                        <p:attrNameLst>
                                          <p:attrName>style.visibility</p:attrName>
                                        </p:attrNameLst>
                                      </p:cBhvr>
                                      <p:to>
                                        <p:strVal val="visible"/>
                                      </p:to>
                                    </p:set>
                                  </p:childTnLst>
                                </p:cTn>
                              </p:par>
                              <p:par>
                                <p:cTn id="217" presetID="1" presetClass="entr" presetSubtype="0" fill="hold" nodeType="withEffect">
                                  <p:stCondLst>
                                    <p:cond delay="0"/>
                                  </p:stCondLst>
                                  <p:childTnLst>
                                    <p:set>
                                      <p:cBhvr>
                                        <p:cTn id="218" dur="1" fill="hold">
                                          <p:stCondLst>
                                            <p:cond delay="0"/>
                                          </p:stCondLst>
                                        </p:cTn>
                                        <p:tgtEl>
                                          <p:spTgt spid="126"/>
                                        </p:tgtEl>
                                        <p:attrNameLst>
                                          <p:attrName>style.visibility</p:attrName>
                                        </p:attrNameLst>
                                      </p:cBhvr>
                                      <p:to>
                                        <p:strVal val="visible"/>
                                      </p:to>
                                    </p:set>
                                  </p:childTnLst>
                                </p:cTn>
                              </p:par>
                              <p:par>
                                <p:cTn id="219" presetID="1" presetClass="entr" presetSubtype="0" fill="hold" nodeType="withEffect">
                                  <p:stCondLst>
                                    <p:cond delay="0"/>
                                  </p:stCondLst>
                                  <p:childTnLst>
                                    <p:set>
                                      <p:cBhvr>
                                        <p:cTn id="220" dur="1" fill="hold">
                                          <p:stCondLst>
                                            <p:cond delay="0"/>
                                          </p:stCondLst>
                                        </p:cTn>
                                        <p:tgtEl>
                                          <p:spTgt spid="127"/>
                                        </p:tgtEl>
                                        <p:attrNameLst>
                                          <p:attrName>style.visibility</p:attrName>
                                        </p:attrNameLst>
                                      </p:cBhvr>
                                      <p:to>
                                        <p:strVal val="visible"/>
                                      </p:to>
                                    </p:set>
                                  </p:childTnLst>
                                </p:cTn>
                              </p:par>
                              <p:par>
                                <p:cTn id="221" presetID="1" presetClass="entr" presetSubtype="0" fill="hold" grpId="0" nodeType="withEffect">
                                  <p:stCondLst>
                                    <p:cond delay="0"/>
                                  </p:stCondLst>
                                  <p:childTnLst>
                                    <p:set>
                                      <p:cBhvr>
                                        <p:cTn id="222" dur="1" fill="hold">
                                          <p:stCondLst>
                                            <p:cond delay="0"/>
                                          </p:stCondLst>
                                        </p:cTn>
                                        <p:tgtEl>
                                          <p:spTgt spid="128"/>
                                        </p:tgtEl>
                                        <p:attrNameLst>
                                          <p:attrName>style.visibility</p:attrName>
                                        </p:attrNameLst>
                                      </p:cBhvr>
                                      <p:to>
                                        <p:strVal val="visible"/>
                                      </p:to>
                                    </p:set>
                                  </p:childTnLst>
                                </p:cTn>
                              </p:par>
                              <p:par>
                                <p:cTn id="223" presetID="1" presetClass="entr" presetSubtype="0" fill="hold" nodeType="withEffect">
                                  <p:stCondLst>
                                    <p:cond delay="0"/>
                                  </p:stCondLst>
                                  <p:childTnLst>
                                    <p:set>
                                      <p:cBhvr>
                                        <p:cTn id="224" dur="1" fill="hold">
                                          <p:stCondLst>
                                            <p:cond delay="0"/>
                                          </p:stCondLst>
                                        </p:cTn>
                                        <p:tgtEl>
                                          <p:spTgt spid="129"/>
                                        </p:tgtEl>
                                        <p:attrNameLst>
                                          <p:attrName>style.visibility</p:attrName>
                                        </p:attrNameLst>
                                      </p:cBhvr>
                                      <p:to>
                                        <p:strVal val="visible"/>
                                      </p:to>
                                    </p:set>
                                  </p:childTnLst>
                                </p:cTn>
                              </p:par>
                              <p:par>
                                <p:cTn id="225" presetID="1" presetClass="entr" presetSubtype="0" fill="hold" grpId="0" nodeType="withEffect">
                                  <p:stCondLst>
                                    <p:cond delay="0"/>
                                  </p:stCondLst>
                                  <p:childTnLst>
                                    <p:set>
                                      <p:cBhvr>
                                        <p:cTn id="226" dur="1" fill="hold">
                                          <p:stCondLst>
                                            <p:cond delay="0"/>
                                          </p:stCondLst>
                                        </p:cTn>
                                        <p:tgtEl>
                                          <p:spTgt spid="130"/>
                                        </p:tgtEl>
                                        <p:attrNameLst>
                                          <p:attrName>style.visibility</p:attrName>
                                        </p:attrNameLst>
                                      </p:cBhvr>
                                      <p:to>
                                        <p:strVal val="visible"/>
                                      </p:to>
                                    </p:set>
                                  </p:childTnLst>
                                </p:cTn>
                              </p:par>
                              <p:par>
                                <p:cTn id="227" presetID="1" presetClass="entr" presetSubtype="0" fill="hold" nodeType="withEffect">
                                  <p:stCondLst>
                                    <p:cond delay="0"/>
                                  </p:stCondLst>
                                  <p:childTnLst>
                                    <p:set>
                                      <p:cBhvr>
                                        <p:cTn id="228" dur="1" fill="hold">
                                          <p:stCondLst>
                                            <p:cond delay="0"/>
                                          </p:stCondLst>
                                        </p:cTn>
                                        <p:tgtEl>
                                          <p:spTgt spid="131"/>
                                        </p:tgtEl>
                                        <p:attrNameLst>
                                          <p:attrName>style.visibility</p:attrName>
                                        </p:attrNameLst>
                                      </p:cBhvr>
                                      <p:to>
                                        <p:strVal val="visible"/>
                                      </p:to>
                                    </p:set>
                                  </p:childTnLst>
                                </p:cTn>
                              </p:par>
                              <p:par>
                                <p:cTn id="229" presetID="1" presetClass="entr" presetSubtype="0" fill="hold" nodeType="withEffect">
                                  <p:stCondLst>
                                    <p:cond delay="0"/>
                                  </p:stCondLst>
                                  <p:childTnLst>
                                    <p:set>
                                      <p:cBhvr>
                                        <p:cTn id="230" dur="1" fill="hold">
                                          <p:stCondLst>
                                            <p:cond delay="0"/>
                                          </p:stCondLst>
                                        </p:cTn>
                                        <p:tgtEl>
                                          <p:spTgt spid="132"/>
                                        </p:tgtEl>
                                        <p:attrNameLst>
                                          <p:attrName>style.visibility</p:attrName>
                                        </p:attrNameLst>
                                      </p:cBhvr>
                                      <p:to>
                                        <p:strVal val="visible"/>
                                      </p:to>
                                    </p:set>
                                  </p:childTnLst>
                                </p:cTn>
                              </p:par>
                              <p:par>
                                <p:cTn id="231" presetID="1" presetClass="entr" presetSubtype="0" fill="hold" nodeType="withEffect">
                                  <p:stCondLst>
                                    <p:cond delay="0"/>
                                  </p:stCondLst>
                                  <p:childTnLst>
                                    <p:set>
                                      <p:cBhvr>
                                        <p:cTn id="232" dur="1" fill="hold">
                                          <p:stCondLst>
                                            <p:cond delay="0"/>
                                          </p:stCondLst>
                                        </p:cTn>
                                        <p:tgtEl>
                                          <p:spTgt spid="133"/>
                                        </p:tgtEl>
                                        <p:attrNameLst>
                                          <p:attrName>style.visibility</p:attrName>
                                        </p:attrNameLst>
                                      </p:cBhvr>
                                      <p:to>
                                        <p:strVal val="visible"/>
                                      </p:to>
                                    </p:set>
                                  </p:childTnLst>
                                </p:cTn>
                              </p:par>
                              <p:par>
                                <p:cTn id="233" presetID="1" presetClass="entr" presetSubtype="0" fill="hold" nodeType="withEffect">
                                  <p:stCondLst>
                                    <p:cond delay="0"/>
                                  </p:stCondLst>
                                  <p:childTnLst>
                                    <p:set>
                                      <p:cBhvr>
                                        <p:cTn id="234" dur="1" fill="hold">
                                          <p:stCondLst>
                                            <p:cond delay="0"/>
                                          </p:stCondLst>
                                        </p:cTn>
                                        <p:tgtEl>
                                          <p:spTgt spid="134"/>
                                        </p:tgtEl>
                                        <p:attrNameLst>
                                          <p:attrName>style.visibility</p:attrName>
                                        </p:attrNameLst>
                                      </p:cBhvr>
                                      <p:to>
                                        <p:strVal val="visible"/>
                                      </p:to>
                                    </p:set>
                                  </p:childTnLst>
                                </p:cTn>
                              </p:par>
                              <p:par>
                                <p:cTn id="235" presetID="1" presetClass="entr" presetSubtype="0" fill="hold" nodeType="withEffect">
                                  <p:stCondLst>
                                    <p:cond delay="0"/>
                                  </p:stCondLst>
                                  <p:childTnLst>
                                    <p:set>
                                      <p:cBhvr>
                                        <p:cTn id="236" dur="1" fill="hold">
                                          <p:stCondLst>
                                            <p:cond delay="0"/>
                                          </p:stCondLst>
                                        </p:cTn>
                                        <p:tgtEl>
                                          <p:spTgt spid="135"/>
                                        </p:tgtEl>
                                        <p:attrNameLst>
                                          <p:attrName>style.visibility</p:attrName>
                                        </p:attrNameLst>
                                      </p:cBhvr>
                                      <p:to>
                                        <p:strVal val="visible"/>
                                      </p:to>
                                    </p:set>
                                  </p:childTnLst>
                                </p:cTn>
                              </p:par>
                              <p:par>
                                <p:cTn id="237" presetID="1" presetClass="entr" presetSubtype="0" fill="hold" nodeType="withEffect">
                                  <p:stCondLst>
                                    <p:cond delay="0"/>
                                  </p:stCondLst>
                                  <p:childTnLst>
                                    <p:set>
                                      <p:cBhvr>
                                        <p:cTn id="238" dur="1" fill="hold">
                                          <p:stCondLst>
                                            <p:cond delay="0"/>
                                          </p:stCondLst>
                                        </p:cTn>
                                        <p:tgtEl>
                                          <p:spTgt spid="136"/>
                                        </p:tgtEl>
                                        <p:attrNameLst>
                                          <p:attrName>style.visibility</p:attrName>
                                        </p:attrNameLst>
                                      </p:cBhvr>
                                      <p:to>
                                        <p:strVal val="visible"/>
                                      </p:to>
                                    </p:set>
                                  </p:childTnLst>
                                </p:cTn>
                              </p:par>
                              <p:par>
                                <p:cTn id="239" presetID="1" presetClass="entr" presetSubtype="0" fill="hold" nodeType="withEffect">
                                  <p:stCondLst>
                                    <p:cond delay="0"/>
                                  </p:stCondLst>
                                  <p:childTnLst>
                                    <p:set>
                                      <p:cBhvr>
                                        <p:cTn id="240" dur="1" fill="hold">
                                          <p:stCondLst>
                                            <p:cond delay="0"/>
                                          </p:stCondLst>
                                        </p:cTn>
                                        <p:tgtEl>
                                          <p:spTgt spid="137"/>
                                        </p:tgtEl>
                                        <p:attrNameLst>
                                          <p:attrName>style.visibility</p:attrName>
                                        </p:attrNameLst>
                                      </p:cBhvr>
                                      <p:to>
                                        <p:strVal val="visible"/>
                                      </p:to>
                                    </p:set>
                                  </p:childTnLst>
                                </p:cTn>
                              </p:par>
                              <p:par>
                                <p:cTn id="241" presetID="1" presetClass="entr" presetSubtype="0" fill="hold" nodeType="withEffect">
                                  <p:stCondLst>
                                    <p:cond delay="0"/>
                                  </p:stCondLst>
                                  <p:childTnLst>
                                    <p:set>
                                      <p:cBhvr>
                                        <p:cTn id="242" dur="1" fill="hold">
                                          <p:stCondLst>
                                            <p:cond delay="0"/>
                                          </p:stCondLst>
                                        </p:cTn>
                                        <p:tgtEl>
                                          <p:spTgt spid="138"/>
                                        </p:tgtEl>
                                        <p:attrNameLst>
                                          <p:attrName>style.visibility</p:attrName>
                                        </p:attrNameLst>
                                      </p:cBhvr>
                                      <p:to>
                                        <p:strVal val="visible"/>
                                      </p:to>
                                    </p:set>
                                  </p:childTnLst>
                                </p:cTn>
                              </p:par>
                              <p:par>
                                <p:cTn id="243" presetID="1" presetClass="entr" presetSubtype="0" fill="hold" nodeType="withEffect">
                                  <p:stCondLst>
                                    <p:cond delay="0"/>
                                  </p:stCondLst>
                                  <p:childTnLst>
                                    <p:set>
                                      <p:cBhvr>
                                        <p:cTn id="244" dur="1" fill="hold">
                                          <p:stCondLst>
                                            <p:cond delay="0"/>
                                          </p:stCondLst>
                                        </p:cTn>
                                        <p:tgtEl>
                                          <p:spTgt spid="139"/>
                                        </p:tgtEl>
                                        <p:attrNameLst>
                                          <p:attrName>style.visibility</p:attrName>
                                        </p:attrNameLst>
                                      </p:cBhvr>
                                      <p:to>
                                        <p:strVal val="visible"/>
                                      </p:to>
                                    </p:set>
                                  </p:childTnLst>
                                </p:cTn>
                              </p:par>
                              <p:par>
                                <p:cTn id="245" presetID="1" presetClass="entr" presetSubtype="0" fill="hold" nodeType="withEffect">
                                  <p:stCondLst>
                                    <p:cond delay="0"/>
                                  </p:stCondLst>
                                  <p:childTnLst>
                                    <p:set>
                                      <p:cBhvr>
                                        <p:cTn id="246" dur="1" fill="hold">
                                          <p:stCondLst>
                                            <p:cond delay="0"/>
                                          </p:stCondLst>
                                        </p:cTn>
                                        <p:tgtEl>
                                          <p:spTgt spid="160"/>
                                        </p:tgtEl>
                                        <p:attrNameLst>
                                          <p:attrName>style.visibility</p:attrName>
                                        </p:attrNameLst>
                                      </p:cBhvr>
                                      <p:to>
                                        <p:strVal val="visible"/>
                                      </p:to>
                                    </p:set>
                                  </p:childTnLst>
                                </p:cTn>
                              </p:par>
                            </p:childTnLst>
                          </p:cTn>
                        </p:par>
                      </p:childTnLst>
                    </p:cTn>
                  </p:par>
                  <p:par>
                    <p:cTn id="247" fill="hold">
                      <p:stCondLst>
                        <p:cond delay="indefinite"/>
                      </p:stCondLst>
                      <p:childTnLst>
                        <p:par>
                          <p:cTn id="248" fill="hold">
                            <p:stCondLst>
                              <p:cond delay="0"/>
                            </p:stCondLst>
                            <p:childTnLst>
                              <p:par>
                                <p:cTn id="249" presetID="1" presetClass="entr" presetSubtype="0" fill="hold" grpId="0" nodeType="clickEffect">
                                  <p:stCondLst>
                                    <p:cond delay="0"/>
                                  </p:stCondLst>
                                  <p:childTnLst>
                                    <p:set>
                                      <p:cBhvr>
                                        <p:cTn id="250" dur="1" fill="hold">
                                          <p:stCondLst>
                                            <p:cond delay="0"/>
                                          </p:stCondLst>
                                        </p:cTn>
                                        <p:tgtEl>
                                          <p:spTgt spid="10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animBg="1"/>
      <p:bldP spid="3" grpId="0"/>
      <p:bldP spid="5" grpId="0"/>
      <p:bldP spid="6" grpId="0"/>
      <p:bldP spid="7" grpId="0"/>
      <p:bldP spid="8" grpId="0"/>
      <p:bldP spid="9" grpId="0"/>
      <p:bldP spid="10" grpId="0" animBg="1"/>
      <p:bldP spid="11" grpId="0" animBg="1"/>
      <p:bldP spid="12" grpId="0" animBg="1"/>
      <p:bldP spid="13" grpId="0" animBg="1"/>
      <p:bldP spid="17" grpId="0"/>
      <p:bldP spid="18" grpId="0"/>
      <p:bldP spid="19" grpId="0" animBg="1"/>
      <p:bldP spid="20" grpId="0" animBg="1"/>
      <p:bldP spid="22" grpId="0"/>
      <p:bldP spid="23" grpId="0" animBg="1"/>
      <p:bldP spid="24" grpId="0" animBg="1"/>
      <p:bldP spid="33" grpId="0"/>
      <p:bldP spid="36" grpId="0" animBg="1"/>
      <p:bldP spid="37" grpId="0" animBg="1"/>
      <p:bldP spid="39" grpId="0"/>
      <p:bldP spid="44" grpId="0" animBg="1"/>
      <p:bldP spid="45" grpId="0" animBg="1"/>
      <p:bldP spid="47" grpId="0"/>
      <p:bldP spid="53" grpId="0" animBg="1"/>
      <p:bldP spid="55" grpId="0" animBg="1"/>
      <p:bldP spid="57" grpId="0" animBg="1"/>
      <p:bldP spid="69" grpId="0" animBg="1"/>
      <p:bldP spid="72" grpId="0" animBg="1"/>
      <p:bldP spid="82" grpId="0" animBg="1"/>
      <p:bldP spid="86" grpId="0" animBg="1"/>
      <p:bldP spid="96" grpId="0" animBg="1"/>
      <p:bldP spid="98" grpId="0" animBg="1"/>
      <p:bldP spid="68" grpId="0" animBg="1"/>
      <p:bldP spid="109" grpId="0" animBg="1"/>
      <p:bldP spid="116" grpId="0" animBg="1"/>
      <p:bldP spid="118" grpId="0" animBg="1"/>
      <p:bldP spid="128" grpId="0" animBg="1"/>
      <p:bldP spid="130" grpId="0" animBg="1"/>
      <p:bldP spid="102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7749C0-E15C-C245-8519-C6A329B52D27}"/>
              </a:ext>
            </a:extLst>
          </p:cNvPr>
          <p:cNvSpPr>
            <a:spLocks noGrp="1"/>
          </p:cNvSpPr>
          <p:nvPr>
            <p:ph type="title"/>
          </p:nvPr>
        </p:nvSpPr>
        <p:spPr>
          <a:xfrm>
            <a:off x="499799" y="266860"/>
            <a:ext cx="11014589" cy="643059"/>
          </a:xfrm>
        </p:spPr>
        <p:txBody>
          <a:bodyPr>
            <a:normAutofit/>
          </a:bodyPr>
          <a:lstStyle/>
          <a:p>
            <a:r>
              <a:rPr lang="en-CA" dirty="0"/>
              <a:t>Sensitivity to Atmospheric Stability &amp; Season</a:t>
            </a:r>
            <a:endParaRPr lang="en-US" dirty="0"/>
          </a:p>
        </p:txBody>
      </p:sp>
      <p:pic>
        <p:nvPicPr>
          <p:cNvPr id="30" name="Picture 2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80001" y="847908"/>
            <a:ext cx="2703611" cy="2160000"/>
          </a:xfrm>
          <a:prstGeom prst="rect">
            <a:avLst/>
          </a:prstGeom>
        </p:spPr>
      </p:pic>
      <p:pic>
        <p:nvPicPr>
          <p:cNvPr id="31" name="Picture 3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89301" y="847908"/>
            <a:ext cx="2703611" cy="2160000"/>
          </a:xfrm>
          <a:prstGeom prst="rect">
            <a:avLst/>
          </a:prstGeom>
        </p:spPr>
      </p:pic>
      <p:pic>
        <p:nvPicPr>
          <p:cNvPr id="32" name="Picture 3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80001" y="3709833"/>
            <a:ext cx="2703611" cy="2160000"/>
          </a:xfrm>
          <a:prstGeom prst="rect">
            <a:avLst/>
          </a:prstGeom>
        </p:spPr>
      </p:pic>
      <p:pic>
        <p:nvPicPr>
          <p:cNvPr id="33" name="Picture 3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889301" y="3720465"/>
            <a:ext cx="2703611" cy="2160000"/>
          </a:xfrm>
          <a:prstGeom prst="rect">
            <a:avLst/>
          </a:prstGeom>
        </p:spPr>
      </p:pic>
      <p:sp>
        <p:nvSpPr>
          <p:cNvPr id="34" name="TextBox 33"/>
          <p:cNvSpPr txBox="1"/>
          <p:nvPr/>
        </p:nvSpPr>
        <p:spPr>
          <a:xfrm>
            <a:off x="771390" y="3035782"/>
            <a:ext cx="3526972" cy="276999"/>
          </a:xfrm>
          <a:prstGeom prst="rect">
            <a:avLst/>
          </a:prstGeom>
          <a:noFill/>
        </p:spPr>
        <p:txBody>
          <a:bodyPr wrap="square" rtlCol="0">
            <a:spAutoFit/>
          </a:bodyPr>
          <a:lstStyle/>
          <a:p>
            <a:pPr algn="ctr"/>
            <a:r>
              <a:rPr lang="en-CA" sz="1200" b="1" dirty="0">
                <a:latin typeface="F37 Ginger Pro" panose="020B0604020202020204" charset="0"/>
                <a:ea typeface="Verdana" panose="020B0604030504040204" pitchFamily="34" charset="0"/>
                <a:cs typeface="Verdana" panose="020B0604030504040204" pitchFamily="34" charset="0"/>
              </a:rPr>
              <a:t>winter-stable conditions (-12°C, MO: +26 m)</a:t>
            </a:r>
          </a:p>
        </p:txBody>
      </p:sp>
      <p:sp>
        <p:nvSpPr>
          <p:cNvPr id="35" name="TextBox 34"/>
          <p:cNvSpPr txBox="1"/>
          <p:nvPr/>
        </p:nvSpPr>
        <p:spPr>
          <a:xfrm>
            <a:off x="400717" y="5929605"/>
            <a:ext cx="3610560" cy="461665"/>
          </a:xfrm>
          <a:prstGeom prst="rect">
            <a:avLst/>
          </a:prstGeom>
          <a:noFill/>
        </p:spPr>
        <p:txBody>
          <a:bodyPr wrap="square" rtlCol="0">
            <a:spAutoFit/>
          </a:bodyPr>
          <a:lstStyle/>
          <a:p>
            <a:pPr algn="ctr"/>
            <a:r>
              <a:rPr lang="en-CA" sz="1200" b="1" dirty="0">
                <a:latin typeface="F37 Ginger Pro" panose="020B0604020202020204" charset="0"/>
                <a:ea typeface="Verdana" panose="020B0604030504040204" pitchFamily="34" charset="0"/>
                <a:cs typeface="Verdana" panose="020B0604030504040204" pitchFamily="34" charset="0"/>
              </a:rPr>
              <a:t>summer-stable conditions (16°C, MO: +13 m)</a:t>
            </a:r>
          </a:p>
          <a:p>
            <a:pPr algn="ctr"/>
            <a:r>
              <a:rPr lang="en-CA" sz="1200" b="1" dirty="0">
                <a:latin typeface="F37 Ginger Pro" panose="020B0604020202020204" charset="0"/>
                <a:ea typeface="Verdana" panose="020B0604030504040204" pitchFamily="34" charset="0"/>
                <a:cs typeface="Verdana" panose="020B0604030504040204" pitchFamily="34" charset="0"/>
              </a:rPr>
              <a:t> </a:t>
            </a:r>
          </a:p>
        </p:txBody>
      </p:sp>
      <p:sp>
        <p:nvSpPr>
          <p:cNvPr id="36" name="TextBox 35"/>
          <p:cNvSpPr txBox="1"/>
          <p:nvPr/>
        </p:nvSpPr>
        <p:spPr>
          <a:xfrm>
            <a:off x="4584899" y="3018598"/>
            <a:ext cx="3678515" cy="461665"/>
          </a:xfrm>
          <a:prstGeom prst="rect">
            <a:avLst/>
          </a:prstGeom>
          <a:noFill/>
        </p:spPr>
        <p:txBody>
          <a:bodyPr wrap="square" rtlCol="0">
            <a:spAutoFit/>
          </a:bodyPr>
          <a:lstStyle/>
          <a:p>
            <a:pPr algn="ctr"/>
            <a:r>
              <a:rPr lang="en-CA" sz="1200" b="1" dirty="0">
                <a:latin typeface="F37 Ginger Pro" panose="020B0604020202020204" charset="0"/>
                <a:ea typeface="Verdana" panose="020B0604030504040204" pitchFamily="34" charset="0"/>
                <a:cs typeface="Verdana" panose="020B0604030504040204" pitchFamily="34" charset="0"/>
              </a:rPr>
              <a:t>winter-unstable conditions (-7°C, MO: -89 m)</a:t>
            </a:r>
          </a:p>
          <a:p>
            <a:pPr algn="ctr"/>
            <a:endParaRPr lang="en-CA" sz="1200" b="1" dirty="0">
              <a:latin typeface="F37 Ginger Pro" panose="020B0604020202020204" charset="0"/>
              <a:ea typeface="Verdana" panose="020B0604030504040204" pitchFamily="34" charset="0"/>
              <a:cs typeface="Verdana" panose="020B0604030504040204" pitchFamily="34" charset="0"/>
            </a:endParaRPr>
          </a:p>
        </p:txBody>
      </p:sp>
      <p:sp>
        <p:nvSpPr>
          <p:cNvPr id="37" name="TextBox 36"/>
          <p:cNvSpPr txBox="1"/>
          <p:nvPr/>
        </p:nvSpPr>
        <p:spPr>
          <a:xfrm>
            <a:off x="4590890" y="5929605"/>
            <a:ext cx="3683005" cy="461665"/>
          </a:xfrm>
          <a:prstGeom prst="rect">
            <a:avLst/>
          </a:prstGeom>
          <a:noFill/>
        </p:spPr>
        <p:txBody>
          <a:bodyPr wrap="square" rtlCol="0">
            <a:spAutoFit/>
          </a:bodyPr>
          <a:lstStyle/>
          <a:p>
            <a:pPr algn="ctr"/>
            <a:r>
              <a:rPr lang="en-CA" sz="1200" b="1" dirty="0">
                <a:latin typeface="F37 Ginger Pro" panose="020B0604020202020204" charset="0"/>
                <a:ea typeface="Verdana" panose="020B0604030504040204" pitchFamily="34" charset="0"/>
                <a:cs typeface="Verdana" panose="020B0604030504040204" pitchFamily="34" charset="0"/>
              </a:rPr>
              <a:t>summer-unstable conditions (23°C, MO: -41 m)</a:t>
            </a:r>
          </a:p>
          <a:p>
            <a:pPr algn="ctr"/>
            <a:endParaRPr lang="en-CA" sz="1200" b="1" dirty="0">
              <a:latin typeface="F37 Ginger Pro" panose="020B0604020202020204" charset="0"/>
              <a:ea typeface="Verdana" panose="020B0604030504040204" pitchFamily="34" charset="0"/>
              <a:cs typeface="Verdana" panose="020B0604030504040204" pitchFamily="34" charset="0"/>
            </a:endParaRPr>
          </a:p>
        </p:txBody>
      </p:sp>
      <p:pic>
        <p:nvPicPr>
          <p:cNvPr id="38" name="Picture 37"/>
          <p:cNvPicPr>
            <a:picLocks noChangeAspect="1"/>
          </p:cNvPicPr>
          <p:nvPr/>
        </p:nvPicPr>
        <p:blipFill rotWithShape="1">
          <a:blip r:embed="rId7">
            <a:extLst>
              <a:ext uri="{28A0092B-C50C-407E-A947-70E740481C1C}">
                <a14:useLocalDpi xmlns:a14="http://schemas.microsoft.com/office/drawing/2010/main" val="0"/>
              </a:ext>
            </a:extLst>
          </a:blip>
          <a:srcRect l="3996" t="3598" r="7583" b="1543"/>
          <a:stretch/>
        </p:blipFill>
        <p:spPr bwMode="auto">
          <a:xfrm>
            <a:off x="8424000" y="3420000"/>
            <a:ext cx="3600000" cy="2896154"/>
          </a:xfrm>
          <a:prstGeom prst="rect">
            <a:avLst/>
          </a:prstGeom>
          <a:ln>
            <a:noFill/>
          </a:ln>
          <a:extLst>
            <a:ext uri="{53640926-AAD7-44D8-BBD7-CCE9431645EC}">
              <a14:shadowObscured xmlns:a14="http://schemas.microsoft.com/office/drawing/2010/main"/>
            </a:ext>
          </a:extLst>
        </p:spPr>
      </p:pic>
      <p:sp>
        <p:nvSpPr>
          <p:cNvPr id="39" name="TextBox 38"/>
          <p:cNvSpPr txBox="1"/>
          <p:nvPr/>
        </p:nvSpPr>
        <p:spPr>
          <a:xfrm>
            <a:off x="8424000" y="3240000"/>
            <a:ext cx="3600000" cy="276999"/>
          </a:xfrm>
          <a:prstGeom prst="rect">
            <a:avLst/>
          </a:prstGeom>
          <a:noFill/>
        </p:spPr>
        <p:txBody>
          <a:bodyPr wrap="square" rtlCol="0">
            <a:spAutoFit/>
          </a:bodyPr>
          <a:lstStyle/>
          <a:p>
            <a:pPr algn="ctr"/>
            <a:r>
              <a:rPr lang="en-CA" sz="1200" b="1" dirty="0">
                <a:latin typeface="F37 Ginger Pro" panose="020B0604020202020204" charset="0"/>
                <a:ea typeface="Verdana" panose="020B0604030504040204" pitchFamily="34" charset="0"/>
                <a:cs typeface="Verdana" panose="020B0604030504040204" pitchFamily="34" charset="0"/>
              </a:rPr>
              <a:t>Building 1 surface-avg. concentrations</a:t>
            </a:r>
          </a:p>
        </p:txBody>
      </p:sp>
      <p:sp>
        <p:nvSpPr>
          <p:cNvPr id="40" name="TextBox 39"/>
          <p:cNvSpPr txBox="1"/>
          <p:nvPr/>
        </p:nvSpPr>
        <p:spPr>
          <a:xfrm>
            <a:off x="8424000" y="6277069"/>
            <a:ext cx="3600000" cy="276999"/>
          </a:xfrm>
          <a:prstGeom prst="rect">
            <a:avLst/>
          </a:prstGeom>
          <a:noFill/>
        </p:spPr>
        <p:txBody>
          <a:bodyPr wrap="square" rtlCol="0">
            <a:spAutoFit/>
          </a:bodyPr>
          <a:lstStyle/>
          <a:p>
            <a:pPr algn="ctr"/>
            <a:r>
              <a:rPr lang="en-CA" sz="1200" b="1" dirty="0">
                <a:latin typeface="F37 Ginger Pro" panose="020B0604020202020204" charset="0"/>
                <a:ea typeface="Verdana" panose="020B0604030504040204" pitchFamily="34" charset="0"/>
                <a:cs typeface="Verdana" panose="020B0604030504040204" pitchFamily="34" charset="0"/>
              </a:rPr>
              <a:t>Building 2 surface-avg. concentrations</a:t>
            </a:r>
          </a:p>
        </p:txBody>
      </p:sp>
      <p:pic>
        <p:nvPicPr>
          <p:cNvPr id="41" name="Picture 40"/>
          <p:cNvPicPr>
            <a:picLocks noChangeAspect="1"/>
          </p:cNvPicPr>
          <p:nvPr/>
        </p:nvPicPr>
        <p:blipFill rotWithShape="1">
          <a:blip r:embed="rId8">
            <a:extLst>
              <a:ext uri="{28A0092B-C50C-407E-A947-70E740481C1C}">
                <a14:useLocalDpi xmlns:a14="http://schemas.microsoft.com/office/drawing/2010/main" val="0"/>
              </a:ext>
            </a:extLst>
          </a:blip>
          <a:srcRect l="4296" t="4664" r="7084" b="1285"/>
          <a:stretch/>
        </p:blipFill>
        <p:spPr bwMode="auto">
          <a:xfrm>
            <a:off x="8424000" y="360000"/>
            <a:ext cx="3600000" cy="2865385"/>
          </a:xfrm>
          <a:prstGeom prst="rect">
            <a:avLst/>
          </a:prstGeom>
          <a:ln>
            <a:noFill/>
          </a:ln>
          <a:extLst>
            <a:ext uri="{53640926-AAD7-44D8-BBD7-CCE9431645EC}">
              <a14:shadowObscured xmlns:a14="http://schemas.microsoft.com/office/drawing/2010/main"/>
            </a:ext>
          </a:extLst>
        </p:spPr>
      </p:pic>
      <p:sp>
        <p:nvSpPr>
          <p:cNvPr id="42" name="TextBox 41"/>
          <p:cNvSpPr txBox="1"/>
          <p:nvPr/>
        </p:nvSpPr>
        <p:spPr>
          <a:xfrm>
            <a:off x="10973480" y="476668"/>
            <a:ext cx="949312" cy="307777"/>
          </a:xfrm>
          <a:prstGeom prst="rect">
            <a:avLst/>
          </a:prstGeom>
          <a:noFill/>
        </p:spPr>
        <p:txBody>
          <a:bodyPr wrap="square" rtlCol="0">
            <a:spAutoFit/>
          </a:bodyPr>
          <a:lstStyle/>
          <a:p>
            <a:pPr algn="ctr"/>
            <a:r>
              <a:rPr lang="en-CA" sz="1400" b="1" i="1" dirty="0">
                <a:solidFill>
                  <a:srgbClr val="7030A0"/>
                </a:solidFill>
                <a:latin typeface="F37 Ginger Pro" panose="020B0604020202020204" charset="0"/>
              </a:rPr>
              <a:t>(winter)</a:t>
            </a:r>
          </a:p>
        </p:txBody>
      </p:sp>
      <p:sp>
        <p:nvSpPr>
          <p:cNvPr id="43" name="TextBox 42"/>
          <p:cNvSpPr txBox="1"/>
          <p:nvPr/>
        </p:nvSpPr>
        <p:spPr>
          <a:xfrm>
            <a:off x="10973480" y="3603446"/>
            <a:ext cx="949312" cy="307777"/>
          </a:xfrm>
          <a:prstGeom prst="rect">
            <a:avLst/>
          </a:prstGeom>
          <a:noFill/>
        </p:spPr>
        <p:txBody>
          <a:bodyPr wrap="square" rtlCol="0">
            <a:spAutoFit/>
          </a:bodyPr>
          <a:lstStyle/>
          <a:p>
            <a:pPr algn="ctr"/>
            <a:r>
              <a:rPr lang="en-CA" sz="1400" b="1" i="1" dirty="0">
                <a:solidFill>
                  <a:srgbClr val="7030A0"/>
                </a:solidFill>
                <a:latin typeface="F37 Ginger Pro" panose="020B0604020202020204" charset="0"/>
              </a:rPr>
              <a:t>(winter)</a:t>
            </a:r>
          </a:p>
        </p:txBody>
      </p:sp>
      <p:cxnSp>
        <p:nvCxnSpPr>
          <p:cNvPr id="4" name="Straight Arrow Connector 3"/>
          <p:cNvCxnSpPr/>
          <p:nvPr/>
        </p:nvCxnSpPr>
        <p:spPr>
          <a:xfrm flipV="1">
            <a:off x="4444990" y="759211"/>
            <a:ext cx="0" cy="5517858"/>
          </a:xfrm>
          <a:prstGeom prst="straightConnector1">
            <a:avLst/>
          </a:prstGeom>
          <a:ln w="28575">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p:nvPr/>
        </p:nvCxnSpPr>
        <p:spPr>
          <a:xfrm>
            <a:off x="361506" y="3390788"/>
            <a:ext cx="7804299" cy="0"/>
          </a:xfrm>
          <a:prstGeom prst="straightConnector1">
            <a:avLst/>
          </a:prstGeom>
          <a:ln w="28575">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rot="16200000">
            <a:off x="3819221" y="965751"/>
            <a:ext cx="807231" cy="338554"/>
          </a:xfrm>
          <a:prstGeom prst="rect">
            <a:avLst/>
          </a:prstGeom>
        </p:spPr>
        <p:txBody>
          <a:bodyPr wrap="square" rtlCol="0">
            <a:spAutoFit/>
          </a:bodyPr>
          <a:lstStyle/>
          <a:p>
            <a:pPr marL="0" indent="0" algn="l">
              <a:lnSpc>
                <a:spcPct val="100000"/>
              </a:lnSpc>
              <a:buNone/>
            </a:pPr>
            <a:r>
              <a:rPr lang="en-CA" sz="1600" b="1" dirty="0">
                <a:solidFill>
                  <a:srgbClr val="434343"/>
                </a:solidFill>
                <a:latin typeface="F37 Ginger Pro" pitchFamily="2" charset="0"/>
              </a:rPr>
              <a:t>winter</a:t>
            </a:r>
          </a:p>
        </p:txBody>
      </p:sp>
      <p:sp>
        <p:nvSpPr>
          <p:cNvPr id="23" name="TextBox 22"/>
          <p:cNvSpPr txBox="1"/>
          <p:nvPr/>
        </p:nvSpPr>
        <p:spPr>
          <a:xfrm rot="16200000">
            <a:off x="3702862" y="5568812"/>
            <a:ext cx="1050121" cy="338554"/>
          </a:xfrm>
          <a:prstGeom prst="rect">
            <a:avLst/>
          </a:prstGeom>
        </p:spPr>
        <p:txBody>
          <a:bodyPr wrap="square" rtlCol="0">
            <a:spAutoFit/>
          </a:bodyPr>
          <a:lstStyle/>
          <a:p>
            <a:pPr marL="0" indent="0" algn="l">
              <a:lnSpc>
                <a:spcPct val="100000"/>
              </a:lnSpc>
              <a:buNone/>
            </a:pPr>
            <a:r>
              <a:rPr lang="en-CA" sz="1600" b="1" dirty="0">
                <a:solidFill>
                  <a:srgbClr val="434343"/>
                </a:solidFill>
                <a:latin typeface="F37 Ginger Pro" pitchFamily="2" charset="0"/>
              </a:rPr>
              <a:t>summer</a:t>
            </a:r>
          </a:p>
        </p:txBody>
      </p:sp>
      <p:sp>
        <p:nvSpPr>
          <p:cNvPr id="24" name="TextBox 23"/>
          <p:cNvSpPr txBox="1"/>
          <p:nvPr/>
        </p:nvSpPr>
        <p:spPr>
          <a:xfrm>
            <a:off x="319146" y="3390788"/>
            <a:ext cx="1050121" cy="338554"/>
          </a:xfrm>
          <a:prstGeom prst="rect">
            <a:avLst/>
          </a:prstGeom>
        </p:spPr>
        <p:txBody>
          <a:bodyPr wrap="square" rtlCol="0">
            <a:spAutoFit/>
          </a:bodyPr>
          <a:lstStyle/>
          <a:p>
            <a:pPr marL="0" indent="0" algn="l">
              <a:lnSpc>
                <a:spcPct val="100000"/>
              </a:lnSpc>
              <a:buNone/>
            </a:pPr>
            <a:r>
              <a:rPr lang="en-CA" sz="1600" b="1" dirty="0">
                <a:solidFill>
                  <a:srgbClr val="434343"/>
                </a:solidFill>
                <a:latin typeface="F37 Ginger Pro" pitchFamily="2" charset="0"/>
              </a:rPr>
              <a:t>stable</a:t>
            </a:r>
          </a:p>
        </p:txBody>
      </p:sp>
      <p:sp>
        <p:nvSpPr>
          <p:cNvPr id="25" name="TextBox 24"/>
          <p:cNvSpPr txBox="1"/>
          <p:nvPr/>
        </p:nvSpPr>
        <p:spPr>
          <a:xfrm>
            <a:off x="7213141" y="3411520"/>
            <a:ext cx="1050121" cy="338554"/>
          </a:xfrm>
          <a:prstGeom prst="rect">
            <a:avLst/>
          </a:prstGeom>
        </p:spPr>
        <p:txBody>
          <a:bodyPr wrap="square" rtlCol="0">
            <a:spAutoFit/>
          </a:bodyPr>
          <a:lstStyle/>
          <a:p>
            <a:pPr marL="0" indent="0" algn="l">
              <a:lnSpc>
                <a:spcPct val="100000"/>
              </a:lnSpc>
              <a:buNone/>
            </a:pPr>
            <a:r>
              <a:rPr lang="en-CA" sz="1600" b="1" dirty="0">
                <a:solidFill>
                  <a:srgbClr val="434343"/>
                </a:solidFill>
                <a:latin typeface="F37 Ginger Pro" pitchFamily="2" charset="0"/>
              </a:rPr>
              <a:t>unstable</a:t>
            </a:r>
          </a:p>
        </p:txBody>
      </p:sp>
    </p:spTree>
    <p:extLst>
      <p:ext uri="{BB962C8B-B14F-4D97-AF65-F5344CB8AC3E}">
        <p14:creationId xmlns:p14="http://schemas.microsoft.com/office/powerpoint/2010/main" val="25908302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9"/>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40"/>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1"/>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42"/>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4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0" grpId="0"/>
      <p:bldP spid="42" grpId="0"/>
      <p:bldP spid="4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7749C0-E15C-C245-8519-C6A329B52D27}"/>
              </a:ext>
            </a:extLst>
          </p:cNvPr>
          <p:cNvSpPr>
            <a:spLocks noGrp="1"/>
          </p:cNvSpPr>
          <p:nvPr>
            <p:ph type="title"/>
          </p:nvPr>
        </p:nvSpPr>
        <p:spPr>
          <a:xfrm>
            <a:off x="499799" y="351924"/>
            <a:ext cx="11014589" cy="643059"/>
          </a:xfrm>
        </p:spPr>
        <p:txBody>
          <a:bodyPr>
            <a:normAutofit/>
          </a:bodyPr>
          <a:lstStyle/>
          <a:p>
            <a:r>
              <a:rPr lang="en-CA" dirty="0"/>
              <a:t>Method for Probabilistic Exposure Assessment</a:t>
            </a:r>
            <a:endParaRPr lang="en-US" dirty="0"/>
          </a:p>
        </p:txBody>
      </p:sp>
      <p:pic>
        <p:nvPicPr>
          <p:cNvPr id="13" name="Picture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auto">
          <a:xfrm>
            <a:off x="7480906" y="1416364"/>
            <a:ext cx="4154624" cy="4154624"/>
          </a:xfrm>
          <a:prstGeom prst="rect">
            <a:avLst/>
          </a:prstGeom>
          <a:noFill/>
          <a:ln>
            <a:noFill/>
          </a:ln>
        </p:spPr>
      </p:pic>
      <mc:AlternateContent xmlns:mc="http://schemas.openxmlformats.org/markup-compatibility/2006" xmlns:a14="http://schemas.microsoft.com/office/drawing/2010/main">
        <mc:Choice Requires="a14">
          <p:sp>
            <p:nvSpPr>
              <p:cNvPr id="14" name="Text Placeholder 2">
                <a:extLst>
                  <a:ext uri="{FF2B5EF4-FFF2-40B4-BE49-F238E27FC236}">
                    <a16:creationId xmlns:a16="http://schemas.microsoft.com/office/drawing/2014/main" id="{88DB70F5-608F-7344-809C-1C024D5F893F}"/>
                  </a:ext>
                </a:extLst>
              </p:cNvPr>
              <p:cNvSpPr>
                <a:spLocks noGrp="1"/>
              </p:cNvSpPr>
              <p:nvPr>
                <p:ph type="body" sz="quarter" idx="4294967295"/>
              </p:nvPr>
            </p:nvSpPr>
            <p:spPr>
              <a:xfrm>
                <a:off x="388038" y="1416364"/>
                <a:ext cx="6876828" cy="2490387"/>
              </a:xfrm>
              <a:prstGeom prst="rect">
                <a:avLst/>
              </a:prstGeom>
            </p:spPr>
            <p:txBody>
              <a:bodyPr>
                <a:noAutofit/>
              </a:bodyPr>
              <a:lstStyle/>
              <a:p>
                <a:pPr marL="0" indent="0">
                  <a:buNone/>
                </a:pPr>
                <a:r>
                  <a:rPr lang="en-CA" sz="2000" b="1" dirty="0">
                    <a:latin typeface="+mn-lt"/>
                  </a:rPr>
                  <a:t>Developed method for assessing overall annual exposure, </a:t>
                </a:r>
                <a14:m>
                  <m:oMath xmlns:m="http://schemas.openxmlformats.org/officeDocument/2006/math">
                    <m:r>
                      <a:rPr lang="en-CA" sz="2000" b="1" i="1" smtClean="0">
                        <a:latin typeface="Cambria Math" panose="02040503050406030204" pitchFamily="18" charset="0"/>
                      </a:rPr>
                      <m:t>𝑬</m:t>
                    </m:r>
                  </m:oMath>
                </a14:m>
                <a:r>
                  <a:rPr lang="en-CA" sz="2000" b="1" dirty="0">
                    <a:latin typeface="+mn-lt"/>
                  </a:rPr>
                  <a:t>, based on:</a:t>
                </a:r>
              </a:p>
              <a:p>
                <a:r>
                  <a:rPr lang="en-CA" sz="1800" dirty="0">
                    <a:latin typeface="+mn-lt"/>
                  </a:rPr>
                  <a:t>Triple joint frequency distribution of (</a:t>
                </a:r>
                <a:r>
                  <a:rPr lang="en-CA" sz="1800" dirty="0" err="1">
                    <a:latin typeface="+mn-lt"/>
                  </a:rPr>
                  <a:t>i</a:t>
                </a:r>
                <a:r>
                  <a:rPr lang="en-CA" sz="1800" dirty="0">
                    <a:latin typeface="+mn-lt"/>
                  </a:rPr>
                  <a:t>) prevailing wind direction, (ii) wind speed categories, and (iii) atmospheric stability categories</a:t>
                </a:r>
              </a:p>
              <a:p>
                <a:r>
                  <a:rPr lang="en-CA" sz="1800" dirty="0">
                    <a:latin typeface="+mn-lt"/>
                  </a:rPr>
                  <a:t>Receptor residence time fraction, </a:t>
                </a:r>
                <a14:m>
                  <m:oMath xmlns:m="http://schemas.openxmlformats.org/officeDocument/2006/math">
                    <m:r>
                      <a:rPr lang="en-CA" sz="1800" b="0" i="1" smtClean="0">
                        <a:latin typeface="Cambria Math" panose="02040503050406030204" pitchFamily="18" charset="0"/>
                      </a:rPr>
                      <m:t>𝑅𝐹</m:t>
                    </m:r>
                  </m:oMath>
                </a14:m>
                <a:r>
                  <a:rPr lang="en-CA" sz="1800" dirty="0">
                    <a:latin typeface="+mn-lt"/>
                  </a:rPr>
                  <a:t>, indoors &amp; outdoors</a:t>
                </a:r>
              </a:p>
              <a:p>
                <a:r>
                  <a:rPr lang="en-CA" sz="1800" dirty="0">
                    <a:latin typeface="+mn-lt"/>
                  </a:rPr>
                  <a:t>Infiltration factor, </a:t>
                </a:r>
                <a14:m>
                  <m:oMath xmlns:m="http://schemas.openxmlformats.org/officeDocument/2006/math">
                    <m:r>
                      <a:rPr lang="en-CA" sz="1800" b="0" i="1" smtClean="0">
                        <a:latin typeface="Cambria Math" panose="02040503050406030204" pitchFamily="18" charset="0"/>
                      </a:rPr>
                      <m:t>𝐹</m:t>
                    </m:r>
                  </m:oMath>
                </a14:m>
                <a:r>
                  <a:rPr lang="en-CA" sz="1800" dirty="0">
                    <a:latin typeface="+mn-lt"/>
                  </a:rPr>
                  <a:t>, along exhaust-facing (</a:t>
                </a:r>
                <a14:m>
                  <m:oMath xmlns:m="http://schemas.openxmlformats.org/officeDocument/2006/math">
                    <m:r>
                      <a:rPr lang="en-CA" sz="1800" b="0" i="1" smtClean="0">
                        <a:latin typeface="Cambria Math" panose="02040503050406030204" pitchFamily="18" charset="0"/>
                      </a:rPr>
                      <m:t>𝑣𝑠</m:t>
                    </m:r>
                  </m:oMath>
                </a14:m>
                <a:r>
                  <a:rPr lang="en-CA" sz="1800" dirty="0">
                    <a:latin typeface="+mn-lt"/>
                  </a:rPr>
                  <a:t>) and non-exhaust-facing (</a:t>
                </a:r>
                <a14:m>
                  <m:oMath xmlns:m="http://schemas.openxmlformats.org/officeDocument/2006/math">
                    <m:r>
                      <a:rPr lang="en-CA" sz="1800" b="0" i="1" smtClean="0">
                        <a:latin typeface="Cambria Math" panose="02040503050406030204" pitchFamily="18" charset="0"/>
                      </a:rPr>
                      <m:t>𝑛𝑣𝑠</m:t>
                    </m:r>
                  </m:oMath>
                </a14:m>
                <a:r>
                  <a:rPr lang="en-CA" sz="1800" dirty="0">
                    <a:latin typeface="+mn-lt"/>
                  </a:rPr>
                  <a:t>) surfaces</a:t>
                </a:r>
              </a:p>
              <a:p>
                <a:pPr marL="0" indent="0">
                  <a:buNone/>
                </a:pPr>
                <a:endParaRPr lang="en-CA" sz="1800" dirty="0">
                  <a:latin typeface="+mn-lt"/>
                </a:endParaRPr>
              </a:p>
              <a:p>
                <a:pPr marL="0" indent="0">
                  <a:buNone/>
                </a:pPr>
                <a:endParaRPr lang="en-CA" sz="1800" dirty="0">
                  <a:latin typeface="+mn-lt"/>
                </a:endParaRPr>
              </a:p>
              <a:p>
                <a:pPr marL="0" indent="0">
                  <a:buNone/>
                </a:pPr>
                <a:endParaRPr lang="en-CA" sz="1800" dirty="0">
                  <a:latin typeface="+mn-lt"/>
                </a:endParaRPr>
              </a:p>
              <a:p>
                <a:pPr marL="0" indent="0">
                  <a:buNone/>
                </a:pPr>
                <a:endParaRPr lang="en-CA" sz="1800" dirty="0">
                  <a:latin typeface="+mn-lt"/>
                </a:endParaRPr>
              </a:p>
              <a:p>
                <a:pPr marL="0" indent="0">
                  <a:buNone/>
                </a:pPr>
                <a:r>
                  <a:rPr lang="en-CA" sz="2000" dirty="0">
                    <a:latin typeface="+mn-lt"/>
                  </a:rPr>
                  <a:t>Used characteristic CRL meteorology to illustrate method</a:t>
                </a:r>
                <a:endParaRPr lang="en-US" sz="2000" dirty="0">
                  <a:latin typeface="+mn-lt"/>
                </a:endParaRPr>
              </a:p>
            </p:txBody>
          </p:sp>
        </mc:Choice>
        <mc:Fallback xmlns="">
          <p:sp>
            <p:nvSpPr>
              <p:cNvPr id="14" name="Text Placeholder 2">
                <a:extLst>
                  <a:ext uri="{FF2B5EF4-FFF2-40B4-BE49-F238E27FC236}">
                    <a16:creationId xmlns="" xmlns:a16="http://schemas.microsoft.com/office/drawing/2014/main" id="{88DB70F5-608F-7344-809C-1C024D5F893F}"/>
                  </a:ext>
                </a:extLst>
              </p:cNvPr>
              <p:cNvSpPr>
                <a:spLocks noGrp="1" noRot="1" noChangeAspect="1" noMove="1" noResize="1" noEditPoints="1" noAdjustHandles="1" noChangeArrowheads="1" noChangeShapeType="1" noTextEdit="1"/>
              </p:cNvSpPr>
              <p:nvPr>
                <p:ph type="body" sz="quarter" idx="4294967295"/>
              </p:nvPr>
            </p:nvSpPr>
            <p:spPr>
              <a:xfrm>
                <a:off x="388038" y="1416364"/>
                <a:ext cx="6876828" cy="2490387"/>
              </a:xfrm>
              <a:prstGeom prst="rect">
                <a:avLst/>
              </a:prstGeom>
              <a:blipFill rotWithShape="0">
                <a:blip r:embed="rId4"/>
                <a:stretch>
                  <a:fillRect l="-975" t="-1222" b="-84597"/>
                </a:stretch>
              </a:blipFill>
            </p:spPr>
            <p:txBody>
              <a:bodyPr/>
              <a:lstStyle/>
              <a:p>
                <a:r>
                  <a:rPr lang="en-CA">
                    <a:noFill/>
                  </a:rPr>
                  <a:t> </a:t>
                </a:r>
              </a:p>
            </p:txBody>
          </p:sp>
        </mc:Fallback>
      </mc:AlternateContent>
      <p:sp>
        <p:nvSpPr>
          <p:cNvPr id="3" name="Rectangle 2"/>
          <p:cNvSpPr/>
          <p:nvPr/>
        </p:nvSpPr>
        <p:spPr>
          <a:xfrm>
            <a:off x="2734086" y="3906751"/>
            <a:ext cx="184731" cy="738664"/>
          </a:xfrm>
          <a:prstGeom prst="rect">
            <a:avLst/>
          </a:prstGeom>
        </p:spPr>
        <p:txBody>
          <a:bodyPr wrap="none">
            <a:spAutoFit/>
          </a:bodyPr>
          <a:lstStyle/>
          <a:p>
            <a:endParaRPr lang="en-CA" sz="1400" dirty="0">
              <a:solidFill>
                <a:srgbClr val="C00000"/>
              </a:solidFill>
            </a:endParaRPr>
          </a:p>
          <a:p>
            <a:endParaRPr lang="en-CA" sz="1400" dirty="0">
              <a:solidFill>
                <a:srgbClr val="C00000"/>
              </a:solidFill>
            </a:endParaRPr>
          </a:p>
          <a:p>
            <a:endParaRPr lang="en-CA" sz="1400" dirty="0">
              <a:solidFill>
                <a:srgbClr val="C00000"/>
              </a:solidFill>
            </a:endParaRPr>
          </a:p>
        </p:txBody>
      </p:sp>
      <mc:AlternateContent xmlns:mc="http://schemas.openxmlformats.org/markup-compatibility/2006" xmlns:a14="http://schemas.microsoft.com/office/drawing/2010/main">
        <mc:Choice Requires="a14">
          <p:sp>
            <p:nvSpPr>
              <p:cNvPr id="4" name="TextBox 3"/>
              <p:cNvSpPr txBox="1"/>
              <p:nvPr/>
            </p:nvSpPr>
            <p:spPr>
              <a:xfrm>
                <a:off x="429983" y="3938302"/>
                <a:ext cx="7049815" cy="1383264"/>
              </a:xfrm>
              <a:prstGeom prst="rect">
                <a:avLst/>
              </a:prstGeom>
            </p:spPr>
            <p:txBody>
              <a:bodyPr wrap="none" rtlCol="0">
                <a:spAutoFit/>
              </a:bodyPr>
              <a:lstStyle/>
              <a:p>
                <a:r>
                  <a:rPr lang="en-CA" sz="1600" b="1" dirty="0">
                    <a:solidFill>
                      <a:srgbClr val="C00000"/>
                    </a:solidFill>
                    <a:latin typeface="F37 Ginger Pro" pitchFamily="2" charset="0"/>
                  </a:rPr>
                  <a:t>normalized exposure:	   </a:t>
                </a:r>
                <a14:m>
                  <m:oMath xmlns:m="http://schemas.openxmlformats.org/officeDocument/2006/math">
                    <m:r>
                      <a:rPr lang="en-CA" sz="1600" i="1">
                        <a:solidFill>
                          <a:srgbClr val="C00000"/>
                        </a:solidFill>
                        <a:latin typeface="Cambria Math" panose="02040503050406030204" pitchFamily="18" charset="0"/>
                      </a:rPr>
                      <m:t>𝐸</m:t>
                    </m:r>
                    <m:r>
                      <a:rPr lang="en-CA" sz="1600">
                        <a:solidFill>
                          <a:srgbClr val="C00000"/>
                        </a:solidFill>
                        <a:latin typeface="Cambria Math" panose="02040503050406030204" pitchFamily="18" charset="0"/>
                      </a:rPr>
                      <m:t>=</m:t>
                    </m:r>
                    <m:sSub>
                      <m:sSubPr>
                        <m:ctrlPr>
                          <a:rPr lang="en-CA" sz="1600" i="1">
                            <a:solidFill>
                              <a:srgbClr val="C00000"/>
                            </a:solidFill>
                            <a:latin typeface="Cambria Math" panose="02040503050406030204" pitchFamily="18" charset="0"/>
                          </a:rPr>
                        </m:ctrlPr>
                      </m:sSubPr>
                      <m:e>
                        <m:acc>
                          <m:accPr>
                            <m:chr m:val="̅"/>
                            <m:ctrlPr>
                              <a:rPr lang="en-CA" sz="1600" i="1">
                                <a:solidFill>
                                  <a:srgbClr val="C00000"/>
                                </a:solidFill>
                                <a:latin typeface="Cambria Math" panose="02040503050406030204" pitchFamily="18" charset="0"/>
                              </a:rPr>
                            </m:ctrlPr>
                          </m:accPr>
                          <m:e>
                            <m:r>
                              <a:rPr lang="en-CA" sz="1600" i="1">
                                <a:solidFill>
                                  <a:srgbClr val="C00000"/>
                                </a:solidFill>
                                <a:latin typeface="Cambria Math" panose="02040503050406030204" pitchFamily="18" charset="0"/>
                              </a:rPr>
                              <m:t>𝑐</m:t>
                            </m:r>
                          </m:e>
                        </m:acc>
                      </m:e>
                      <m:sub>
                        <m:r>
                          <a:rPr lang="en-CA" sz="1600" i="1">
                            <a:solidFill>
                              <a:srgbClr val="C00000"/>
                            </a:solidFill>
                            <a:latin typeface="Cambria Math" panose="02040503050406030204" pitchFamily="18" charset="0"/>
                          </a:rPr>
                          <m:t>𝑖𝑛</m:t>
                        </m:r>
                      </m:sub>
                    </m:sSub>
                    <m:r>
                      <a:rPr lang="en-CA" sz="1600">
                        <a:solidFill>
                          <a:srgbClr val="C00000"/>
                        </a:solidFill>
                        <a:latin typeface="Cambria Math" panose="02040503050406030204" pitchFamily="18" charset="0"/>
                      </a:rPr>
                      <m:t>∙</m:t>
                    </m:r>
                    <m:r>
                      <a:rPr lang="en-CA" sz="1600" i="1">
                        <a:solidFill>
                          <a:srgbClr val="C00000"/>
                        </a:solidFill>
                        <a:latin typeface="Cambria Math" panose="02040503050406030204" pitchFamily="18" charset="0"/>
                      </a:rPr>
                      <m:t>𝑅</m:t>
                    </m:r>
                    <m:sSub>
                      <m:sSubPr>
                        <m:ctrlPr>
                          <a:rPr lang="en-CA" sz="1600" i="1">
                            <a:solidFill>
                              <a:srgbClr val="C00000"/>
                            </a:solidFill>
                            <a:latin typeface="Cambria Math" panose="02040503050406030204" pitchFamily="18" charset="0"/>
                          </a:rPr>
                        </m:ctrlPr>
                      </m:sSubPr>
                      <m:e>
                        <m:r>
                          <a:rPr lang="en-CA" sz="1600" i="1">
                            <a:solidFill>
                              <a:srgbClr val="C00000"/>
                            </a:solidFill>
                            <a:latin typeface="Cambria Math" panose="02040503050406030204" pitchFamily="18" charset="0"/>
                          </a:rPr>
                          <m:t>𝐹</m:t>
                        </m:r>
                      </m:e>
                      <m:sub>
                        <m:r>
                          <a:rPr lang="en-CA" sz="1600" i="1">
                            <a:solidFill>
                              <a:srgbClr val="C00000"/>
                            </a:solidFill>
                            <a:latin typeface="Cambria Math" panose="02040503050406030204" pitchFamily="18" charset="0"/>
                          </a:rPr>
                          <m:t>𝑖𝑛</m:t>
                        </m:r>
                      </m:sub>
                    </m:sSub>
                    <m:r>
                      <a:rPr lang="en-CA" sz="1600">
                        <a:solidFill>
                          <a:srgbClr val="C00000"/>
                        </a:solidFill>
                        <a:latin typeface="Cambria Math" panose="02040503050406030204" pitchFamily="18" charset="0"/>
                      </a:rPr>
                      <m:t>+</m:t>
                    </m:r>
                    <m:sSub>
                      <m:sSubPr>
                        <m:ctrlPr>
                          <a:rPr lang="en-CA" sz="1600" i="1">
                            <a:solidFill>
                              <a:srgbClr val="C00000"/>
                            </a:solidFill>
                            <a:latin typeface="Cambria Math" panose="02040503050406030204" pitchFamily="18" charset="0"/>
                          </a:rPr>
                        </m:ctrlPr>
                      </m:sSubPr>
                      <m:e>
                        <m:acc>
                          <m:accPr>
                            <m:chr m:val="̅"/>
                            <m:ctrlPr>
                              <a:rPr lang="en-CA" sz="1600" i="1">
                                <a:solidFill>
                                  <a:srgbClr val="C00000"/>
                                </a:solidFill>
                                <a:latin typeface="Cambria Math" panose="02040503050406030204" pitchFamily="18" charset="0"/>
                              </a:rPr>
                            </m:ctrlPr>
                          </m:accPr>
                          <m:e>
                            <m:r>
                              <a:rPr lang="en-CA" sz="1600" i="1">
                                <a:solidFill>
                                  <a:srgbClr val="C00000"/>
                                </a:solidFill>
                                <a:latin typeface="Cambria Math" panose="02040503050406030204" pitchFamily="18" charset="0"/>
                              </a:rPr>
                              <m:t>𝑐</m:t>
                            </m:r>
                          </m:e>
                        </m:acc>
                      </m:e>
                      <m:sub>
                        <m:r>
                          <a:rPr lang="en-CA" sz="1600" i="1">
                            <a:solidFill>
                              <a:srgbClr val="C00000"/>
                            </a:solidFill>
                            <a:latin typeface="Cambria Math" panose="02040503050406030204" pitchFamily="18" charset="0"/>
                          </a:rPr>
                          <m:t>𝑜𝑢𝑡</m:t>
                        </m:r>
                      </m:sub>
                    </m:sSub>
                    <m:r>
                      <a:rPr lang="en-CA" sz="1600">
                        <a:solidFill>
                          <a:srgbClr val="C00000"/>
                        </a:solidFill>
                        <a:latin typeface="Cambria Math" panose="02040503050406030204" pitchFamily="18" charset="0"/>
                      </a:rPr>
                      <m:t>∙</m:t>
                    </m:r>
                    <m:r>
                      <a:rPr lang="en-CA" sz="1600" i="1">
                        <a:solidFill>
                          <a:srgbClr val="C00000"/>
                        </a:solidFill>
                        <a:latin typeface="Cambria Math" panose="02040503050406030204" pitchFamily="18" charset="0"/>
                      </a:rPr>
                      <m:t>𝑅</m:t>
                    </m:r>
                    <m:sSub>
                      <m:sSubPr>
                        <m:ctrlPr>
                          <a:rPr lang="en-CA" sz="1600" i="1">
                            <a:solidFill>
                              <a:srgbClr val="C00000"/>
                            </a:solidFill>
                            <a:latin typeface="Cambria Math" panose="02040503050406030204" pitchFamily="18" charset="0"/>
                          </a:rPr>
                        </m:ctrlPr>
                      </m:sSubPr>
                      <m:e>
                        <m:r>
                          <a:rPr lang="en-CA" sz="1600" i="1">
                            <a:solidFill>
                              <a:srgbClr val="C00000"/>
                            </a:solidFill>
                            <a:latin typeface="Cambria Math" panose="02040503050406030204" pitchFamily="18" charset="0"/>
                          </a:rPr>
                          <m:t>𝐹</m:t>
                        </m:r>
                      </m:e>
                      <m:sub>
                        <m:r>
                          <a:rPr lang="en-CA" sz="1600" i="1">
                            <a:solidFill>
                              <a:srgbClr val="C00000"/>
                            </a:solidFill>
                            <a:latin typeface="Cambria Math" panose="02040503050406030204" pitchFamily="18" charset="0"/>
                          </a:rPr>
                          <m:t>𝑜𝑢𝑡</m:t>
                        </m:r>
                      </m:sub>
                    </m:sSub>
                  </m:oMath>
                </a14:m>
                <a:endParaRPr lang="en-CA" sz="1600" b="1" dirty="0">
                  <a:solidFill>
                    <a:srgbClr val="C00000"/>
                  </a:solidFill>
                  <a:latin typeface="F37 Ginger Pro" pitchFamily="2" charset="0"/>
                </a:endParaRPr>
              </a:p>
              <a:p>
                <a:pPr marL="0" indent="0" algn="l">
                  <a:lnSpc>
                    <a:spcPct val="100000"/>
                  </a:lnSpc>
                  <a:buNone/>
                </a:pPr>
                <a:endParaRPr lang="en-CA" sz="1600" b="1" dirty="0">
                  <a:solidFill>
                    <a:srgbClr val="C00000"/>
                  </a:solidFill>
                  <a:latin typeface="F37 Ginger Pro" pitchFamily="2" charset="0"/>
                </a:endParaRPr>
              </a:p>
              <a:p>
                <a:r>
                  <a:rPr lang="en-CA" sz="1600" b="1" dirty="0">
                    <a:solidFill>
                      <a:srgbClr val="C00000"/>
                    </a:solidFill>
                    <a:latin typeface="F37 Ginger Pro" pitchFamily="2" charset="0"/>
                  </a:rPr>
                  <a:t>avg. outdoor concentration:	   </a:t>
                </a:r>
                <a14:m>
                  <m:oMath xmlns:m="http://schemas.openxmlformats.org/officeDocument/2006/math">
                    <m:sSub>
                      <m:sSubPr>
                        <m:ctrlPr>
                          <a:rPr lang="en-CA" sz="1600" i="1">
                            <a:solidFill>
                              <a:srgbClr val="C00000"/>
                            </a:solidFill>
                            <a:latin typeface="Cambria Math" panose="02040503050406030204" pitchFamily="18" charset="0"/>
                          </a:rPr>
                        </m:ctrlPr>
                      </m:sSubPr>
                      <m:e>
                        <m:acc>
                          <m:accPr>
                            <m:chr m:val="̅"/>
                            <m:ctrlPr>
                              <a:rPr lang="en-CA" sz="1600" i="1">
                                <a:solidFill>
                                  <a:srgbClr val="C00000"/>
                                </a:solidFill>
                                <a:latin typeface="Cambria Math" panose="02040503050406030204" pitchFamily="18" charset="0"/>
                              </a:rPr>
                            </m:ctrlPr>
                          </m:accPr>
                          <m:e>
                            <m:r>
                              <a:rPr lang="en-CA" sz="1600" i="1">
                                <a:solidFill>
                                  <a:srgbClr val="C00000"/>
                                </a:solidFill>
                                <a:latin typeface="Cambria Math" panose="02040503050406030204" pitchFamily="18" charset="0"/>
                              </a:rPr>
                              <m:t>𝑐</m:t>
                            </m:r>
                          </m:e>
                        </m:acc>
                      </m:e>
                      <m:sub>
                        <m:r>
                          <a:rPr lang="en-CA" sz="1600" i="1">
                            <a:solidFill>
                              <a:srgbClr val="C00000"/>
                            </a:solidFill>
                            <a:latin typeface="Cambria Math" panose="02040503050406030204" pitchFamily="18" charset="0"/>
                          </a:rPr>
                          <m:t>𝑜𝑢𝑡</m:t>
                        </m:r>
                      </m:sub>
                    </m:sSub>
                    <m:r>
                      <a:rPr lang="en-CA" sz="1600">
                        <a:solidFill>
                          <a:srgbClr val="C00000"/>
                        </a:solidFill>
                        <a:latin typeface="Cambria Math" panose="02040503050406030204" pitchFamily="18" charset="0"/>
                      </a:rPr>
                      <m:t>=</m:t>
                    </m:r>
                    <m:sSub>
                      <m:sSubPr>
                        <m:ctrlPr>
                          <a:rPr lang="en-CA" sz="1600" i="1">
                            <a:solidFill>
                              <a:srgbClr val="C00000"/>
                            </a:solidFill>
                            <a:latin typeface="Cambria Math" panose="02040503050406030204" pitchFamily="18" charset="0"/>
                          </a:rPr>
                        </m:ctrlPr>
                      </m:sSubPr>
                      <m:e>
                        <m:r>
                          <a:rPr lang="en-CA" sz="1600" i="1">
                            <a:solidFill>
                              <a:srgbClr val="C00000"/>
                            </a:solidFill>
                            <a:latin typeface="Cambria Math" panose="02040503050406030204" pitchFamily="18" charset="0"/>
                          </a:rPr>
                          <m:t>𝑐</m:t>
                        </m:r>
                      </m:e>
                      <m:sub>
                        <m:r>
                          <a:rPr lang="en-CA" sz="1600" i="1">
                            <a:solidFill>
                              <a:srgbClr val="C00000"/>
                            </a:solidFill>
                            <a:latin typeface="Cambria Math" panose="02040503050406030204" pitchFamily="18" charset="0"/>
                          </a:rPr>
                          <m:t>𝑣𝑒𝑛𝑡</m:t>
                        </m:r>
                      </m:sub>
                    </m:sSub>
                    <m:r>
                      <a:rPr lang="en-CA" sz="1600">
                        <a:solidFill>
                          <a:srgbClr val="C00000"/>
                        </a:solidFill>
                        <a:latin typeface="Cambria Math" panose="02040503050406030204" pitchFamily="18" charset="0"/>
                      </a:rPr>
                      <m:t>⋅</m:t>
                    </m:r>
                    <m:nary>
                      <m:naryPr>
                        <m:chr m:val="∑"/>
                        <m:limLoc m:val="undOvr"/>
                        <m:supHide m:val="on"/>
                        <m:ctrlPr>
                          <a:rPr lang="en-CA" sz="1600" i="1">
                            <a:solidFill>
                              <a:srgbClr val="C00000"/>
                            </a:solidFill>
                            <a:latin typeface="Cambria Math" panose="02040503050406030204" pitchFamily="18" charset="0"/>
                          </a:rPr>
                        </m:ctrlPr>
                      </m:naryPr>
                      <m:sub>
                        <m:r>
                          <a:rPr lang="en-CA" sz="1600" i="1">
                            <a:solidFill>
                              <a:srgbClr val="C00000"/>
                            </a:solidFill>
                            <a:latin typeface="Cambria Math" panose="02040503050406030204" pitchFamily="18" charset="0"/>
                          </a:rPr>
                          <m:t>𝑖</m:t>
                        </m:r>
                        <m:r>
                          <a:rPr lang="en-CA" sz="1600">
                            <a:solidFill>
                              <a:srgbClr val="C00000"/>
                            </a:solidFill>
                            <a:latin typeface="Cambria Math" panose="02040503050406030204" pitchFamily="18" charset="0"/>
                          </a:rPr>
                          <m:t>,</m:t>
                        </m:r>
                        <m:r>
                          <a:rPr lang="en-CA" sz="1600" i="1">
                            <a:solidFill>
                              <a:srgbClr val="C00000"/>
                            </a:solidFill>
                            <a:latin typeface="Cambria Math" panose="02040503050406030204" pitchFamily="18" charset="0"/>
                          </a:rPr>
                          <m:t>𝑗</m:t>
                        </m:r>
                        <m:r>
                          <a:rPr lang="en-CA" sz="1600">
                            <a:solidFill>
                              <a:srgbClr val="C00000"/>
                            </a:solidFill>
                            <a:latin typeface="Cambria Math" panose="02040503050406030204" pitchFamily="18" charset="0"/>
                          </a:rPr>
                          <m:t>,</m:t>
                        </m:r>
                        <m:r>
                          <a:rPr lang="en-CA" sz="1600" i="1">
                            <a:solidFill>
                              <a:srgbClr val="C00000"/>
                            </a:solidFill>
                            <a:latin typeface="Cambria Math" panose="02040503050406030204" pitchFamily="18" charset="0"/>
                          </a:rPr>
                          <m:t>𝑘</m:t>
                        </m:r>
                      </m:sub>
                      <m:sup/>
                      <m:e>
                        <m:r>
                          <a:rPr lang="en-CA" sz="1600" i="1">
                            <a:solidFill>
                              <a:srgbClr val="C00000"/>
                            </a:solidFill>
                            <a:latin typeface="Cambria Math" panose="02040503050406030204" pitchFamily="18" charset="0"/>
                          </a:rPr>
                          <m:t>𝐴𝐷</m:t>
                        </m:r>
                        <m:sSub>
                          <m:sSubPr>
                            <m:ctrlPr>
                              <a:rPr lang="en-CA" sz="1600" i="1">
                                <a:solidFill>
                                  <a:srgbClr val="C00000"/>
                                </a:solidFill>
                                <a:latin typeface="Cambria Math" panose="02040503050406030204" pitchFamily="18" charset="0"/>
                              </a:rPr>
                            </m:ctrlPr>
                          </m:sSubPr>
                          <m:e>
                            <m:r>
                              <a:rPr lang="en-CA" sz="1600" i="1">
                                <a:solidFill>
                                  <a:srgbClr val="C00000"/>
                                </a:solidFill>
                                <a:latin typeface="Cambria Math" panose="02040503050406030204" pitchFamily="18" charset="0"/>
                              </a:rPr>
                              <m:t>𝐹</m:t>
                            </m:r>
                          </m:e>
                          <m:sub>
                            <m:r>
                              <a:rPr lang="en-CA" sz="1600" i="1">
                                <a:solidFill>
                                  <a:srgbClr val="C00000"/>
                                </a:solidFill>
                                <a:latin typeface="Cambria Math" panose="02040503050406030204" pitchFamily="18" charset="0"/>
                              </a:rPr>
                              <m:t>𝑣𝑜𝑙</m:t>
                            </m:r>
                            <m:r>
                              <a:rPr lang="en-CA" sz="1600">
                                <a:solidFill>
                                  <a:srgbClr val="C00000"/>
                                </a:solidFill>
                                <a:latin typeface="Cambria Math" panose="02040503050406030204" pitchFamily="18" charset="0"/>
                              </a:rPr>
                              <m:t>,</m:t>
                            </m:r>
                            <m:r>
                              <a:rPr lang="en-CA" sz="1600" i="1">
                                <a:solidFill>
                                  <a:srgbClr val="C00000"/>
                                </a:solidFill>
                                <a:latin typeface="Cambria Math" panose="02040503050406030204" pitchFamily="18" charset="0"/>
                              </a:rPr>
                              <m:t>𝑖𝑗𝑘</m:t>
                            </m:r>
                          </m:sub>
                        </m:sSub>
                        <m:r>
                          <a:rPr lang="en-CA" sz="1600">
                            <a:solidFill>
                              <a:srgbClr val="C00000"/>
                            </a:solidFill>
                            <a:latin typeface="Cambria Math" panose="02040503050406030204" pitchFamily="18" charset="0"/>
                          </a:rPr>
                          <m:t>⋅</m:t>
                        </m:r>
                        <m:sSub>
                          <m:sSubPr>
                            <m:ctrlPr>
                              <a:rPr lang="en-CA" sz="1600" i="1">
                                <a:solidFill>
                                  <a:srgbClr val="C00000"/>
                                </a:solidFill>
                                <a:latin typeface="Cambria Math" panose="02040503050406030204" pitchFamily="18" charset="0"/>
                              </a:rPr>
                            </m:ctrlPr>
                          </m:sSubPr>
                          <m:e>
                            <m:r>
                              <a:rPr lang="en-CA" sz="1600" i="1">
                                <a:solidFill>
                                  <a:srgbClr val="C00000"/>
                                </a:solidFill>
                                <a:latin typeface="Cambria Math" panose="02040503050406030204" pitchFamily="18" charset="0"/>
                              </a:rPr>
                              <m:t>𝑝</m:t>
                            </m:r>
                          </m:e>
                          <m:sub>
                            <m:r>
                              <a:rPr lang="en-CA" sz="1600" i="1">
                                <a:solidFill>
                                  <a:srgbClr val="C00000"/>
                                </a:solidFill>
                                <a:latin typeface="Cambria Math" panose="02040503050406030204" pitchFamily="18" charset="0"/>
                              </a:rPr>
                              <m:t>𝑖𝑗𝑘</m:t>
                            </m:r>
                          </m:sub>
                        </m:sSub>
                      </m:e>
                    </m:nary>
                  </m:oMath>
                </a14:m>
                <a:endParaRPr lang="en-CA" sz="1600" b="1" dirty="0">
                  <a:solidFill>
                    <a:srgbClr val="C00000"/>
                  </a:solidFill>
                  <a:latin typeface="F37 Ginger Pro" pitchFamily="2" charset="0"/>
                </a:endParaRPr>
              </a:p>
              <a:p>
                <a:pPr marL="0" indent="0" algn="l">
                  <a:lnSpc>
                    <a:spcPct val="100000"/>
                  </a:lnSpc>
                  <a:buNone/>
                </a:pPr>
                <a:endParaRPr lang="en-CA" sz="1600" b="1" dirty="0">
                  <a:solidFill>
                    <a:srgbClr val="C00000"/>
                  </a:solidFill>
                  <a:latin typeface="F37 Ginger Pro" pitchFamily="2" charset="0"/>
                </a:endParaRPr>
              </a:p>
              <a:p>
                <a:r>
                  <a:rPr lang="en-CA" sz="1600" b="1" dirty="0">
                    <a:solidFill>
                      <a:srgbClr val="C00000"/>
                    </a:solidFill>
                    <a:latin typeface="F37 Ginger Pro" pitchFamily="2" charset="0"/>
                  </a:rPr>
                  <a:t>avg. indoor concentration:	   </a:t>
                </a:r>
                <a14:m>
                  <m:oMath xmlns:m="http://schemas.openxmlformats.org/officeDocument/2006/math">
                    <m:sSub>
                      <m:sSubPr>
                        <m:ctrlPr>
                          <a:rPr lang="en-CA" sz="1600" i="1">
                            <a:solidFill>
                              <a:srgbClr val="C00000"/>
                            </a:solidFill>
                            <a:latin typeface="Cambria Math" panose="02040503050406030204" pitchFamily="18" charset="0"/>
                          </a:rPr>
                        </m:ctrlPr>
                      </m:sSubPr>
                      <m:e>
                        <m:acc>
                          <m:accPr>
                            <m:chr m:val="̅"/>
                            <m:ctrlPr>
                              <a:rPr lang="en-CA" sz="1600" i="1">
                                <a:solidFill>
                                  <a:srgbClr val="C00000"/>
                                </a:solidFill>
                                <a:latin typeface="Cambria Math" panose="02040503050406030204" pitchFamily="18" charset="0"/>
                              </a:rPr>
                            </m:ctrlPr>
                          </m:accPr>
                          <m:e>
                            <m:r>
                              <a:rPr lang="en-CA" sz="1600" i="1">
                                <a:solidFill>
                                  <a:srgbClr val="C00000"/>
                                </a:solidFill>
                                <a:latin typeface="Cambria Math" panose="02040503050406030204" pitchFamily="18" charset="0"/>
                              </a:rPr>
                              <m:t>𝑐</m:t>
                            </m:r>
                          </m:e>
                        </m:acc>
                      </m:e>
                      <m:sub>
                        <m:r>
                          <a:rPr lang="en-CA" sz="1600" i="1">
                            <a:solidFill>
                              <a:srgbClr val="C00000"/>
                            </a:solidFill>
                            <a:latin typeface="Cambria Math" panose="02040503050406030204" pitchFamily="18" charset="0"/>
                          </a:rPr>
                          <m:t>𝑖𝑛</m:t>
                        </m:r>
                      </m:sub>
                    </m:sSub>
                    <m:r>
                      <a:rPr lang="en-CA" sz="1600">
                        <a:solidFill>
                          <a:srgbClr val="C00000"/>
                        </a:solidFill>
                        <a:latin typeface="Cambria Math" panose="02040503050406030204" pitchFamily="18" charset="0"/>
                      </a:rPr>
                      <m:t>=</m:t>
                    </m:r>
                    <m:d>
                      <m:dPr>
                        <m:ctrlPr>
                          <a:rPr lang="en-CA" sz="1600" i="1">
                            <a:solidFill>
                              <a:srgbClr val="C00000"/>
                            </a:solidFill>
                            <a:latin typeface="Cambria Math" panose="02040503050406030204" pitchFamily="18" charset="0"/>
                          </a:rPr>
                        </m:ctrlPr>
                      </m:dPr>
                      <m:e>
                        <m:sSub>
                          <m:sSubPr>
                            <m:ctrlPr>
                              <a:rPr lang="en-CA" sz="1600" i="1">
                                <a:solidFill>
                                  <a:srgbClr val="C00000"/>
                                </a:solidFill>
                                <a:latin typeface="Cambria Math" panose="02040503050406030204" pitchFamily="18" charset="0"/>
                              </a:rPr>
                            </m:ctrlPr>
                          </m:sSubPr>
                          <m:e>
                            <m:r>
                              <a:rPr lang="en-CA" sz="1600" b="0" i="1" smtClean="0">
                                <a:solidFill>
                                  <a:srgbClr val="C00000"/>
                                </a:solidFill>
                                <a:latin typeface="Cambria Math" panose="02040503050406030204" pitchFamily="18" charset="0"/>
                              </a:rPr>
                              <m:t>𝐹</m:t>
                            </m:r>
                          </m:e>
                          <m:sub>
                            <m:r>
                              <a:rPr lang="en-CA" sz="1600" i="1">
                                <a:solidFill>
                                  <a:srgbClr val="C00000"/>
                                </a:solidFill>
                                <a:latin typeface="Cambria Math" panose="02040503050406030204" pitchFamily="18" charset="0"/>
                              </a:rPr>
                              <m:t>𝑣𝑠</m:t>
                            </m:r>
                          </m:sub>
                        </m:sSub>
                        <m:r>
                          <a:rPr lang="en-CA" sz="1600">
                            <a:solidFill>
                              <a:srgbClr val="C00000"/>
                            </a:solidFill>
                            <a:latin typeface="Cambria Math" panose="02040503050406030204" pitchFamily="18" charset="0"/>
                          </a:rPr>
                          <m:t>⋅</m:t>
                        </m:r>
                        <m:sSub>
                          <m:sSubPr>
                            <m:ctrlPr>
                              <a:rPr lang="en-CA" sz="1600" i="1">
                                <a:solidFill>
                                  <a:srgbClr val="C00000"/>
                                </a:solidFill>
                                <a:latin typeface="Cambria Math" panose="02040503050406030204" pitchFamily="18" charset="0"/>
                              </a:rPr>
                            </m:ctrlPr>
                          </m:sSubPr>
                          <m:e>
                            <m:acc>
                              <m:accPr>
                                <m:chr m:val="̅"/>
                                <m:ctrlPr>
                                  <a:rPr lang="en-CA" sz="1600" i="1">
                                    <a:solidFill>
                                      <a:srgbClr val="C00000"/>
                                    </a:solidFill>
                                    <a:latin typeface="Cambria Math" panose="02040503050406030204" pitchFamily="18" charset="0"/>
                                  </a:rPr>
                                </m:ctrlPr>
                              </m:accPr>
                              <m:e>
                                <m:r>
                                  <a:rPr lang="en-CA" sz="1600" i="1">
                                    <a:solidFill>
                                      <a:srgbClr val="C00000"/>
                                    </a:solidFill>
                                    <a:latin typeface="Cambria Math" panose="02040503050406030204" pitchFamily="18" charset="0"/>
                                  </a:rPr>
                                  <m:t>𝑐</m:t>
                                </m:r>
                              </m:e>
                            </m:acc>
                          </m:e>
                          <m:sub>
                            <m:r>
                              <a:rPr lang="en-CA" sz="1600" b="0" i="1" smtClean="0">
                                <a:solidFill>
                                  <a:srgbClr val="C00000"/>
                                </a:solidFill>
                                <a:latin typeface="Cambria Math" panose="02040503050406030204" pitchFamily="18" charset="0"/>
                              </a:rPr>
                              <m:t>𝑜𝑢𝑡</m:t>
                            </m:r>
                            <m:r>
                              <a:rPr lang="en-CA" sz="1600" b="0" i="1" smtClean="0">
                                <a:solidFill>
                                  <a:srgbClr val="C00000"/>
                                </a:solidFill>
                                <a:latin typeface="Cambria Math" panose="02040503050406030204" pitchFamily="18" charset="0"/>
                              </a:rPr>
                              <m:t>,</m:t>
                            </m:r>
                            <m:r>
                              <a:rPr lang="en-CA" sz="1600" i="1">
                                <a:solidFill>
                                  <a:srgbClr val="C00000"/>
                                </a:solidFill>
                                <a:latin typeface="Cambria Math" panose="02040503050406030204" pitchFamily="18" charset="0"/>
                              </a:rPr>
                              <m:t>𝑣𝑠</m:t>
                            </m:r>
                          </m:sub>
                        </m:sSub>
                        <m:r>
                          <a:rPr lang="en-CA" sz="1600">
                            <a:solidFill>
                              <a:srgbClr val="C00000"/>
                            </a:solidFill>
                            <a:latin typeface="Cambria Math" panose="02040503050406030204" pitchFamily="18" charset="0"/>
                          </a:rPr>
                          <m:t>+</m:t>
                        </m:r>
                        <m:sSub>
                          <m:sSubPr>
                            <m:ctrlPr>
                              <a:rPr lang="en-CA" sz="1600" i="1">
                                <a:solidFill>
                                  <a:srgbClr val="C00000"/>
                                </a:solidFill>
                                <a:latin typeface="Cambria Math" panose="02040503050406030204" pitchFamily="18" charset="0"/>
                              </a:rPr>
                            </m:ctrlPr>
                          </m:sSubPr>
                          <m:e>
                            <m:r>
                              <a:rPr lang="en-CA" sz="1600" b="0" i="1" smtClean="0">
                                <a:solidFill>
                                  <a:srgbClr val="C00000"/>
                                </a:solidFill>
                                <a:latin typeface="Cambria Math" panose="02040503050406030204" pitchFamily="18" charset="0"/>
                              </a:rPr>
                              <m:t>𝐹</m:t>
                            </m:r>
                          </m:e>
                          <m:sub>
                            <m:r>
                              <a:rPr lang="en-CA" sz="1600" i="1">
                                <a:solidFill>
                                  <a:srgbClr val="C00000"/>
                                </a:solidFill>
                                <a:latin typeface="Cambria Math" panose="02040503050406030204" pitchFamily="18" charset="0"/>
                              </a:rPr>
                              <m:t>𝑛𝑣𝑠</m:t>
                            </m:r>
                          </m:sub>
                        </m:sSub>
                        <m:r>
                          <a:rPr lang="en-CA" sz="1600">
                            <a:solidFill>
                              <a:srgbClr val="C00000"/>
                            </a:solidFill>
                            <a:latin typeface="Cambria Math" panose="02040503050406030204" pitchFamily="18" charset="0"/>
                          </a:rPr>
                          <m:t>⋅</m:t>
                        </m:r>
                        <m:sSub>
                          <m:sSubPr>
                            <m:ctrlPr>
                              <a:rPr lang="en-CA" sz="1600" i="1">
                                <a:solidFill>
                                  <a:srgbClr val="C00000"/>
                                </a:solidFill>
                                <a:latin typeface="Cambria Math" panose="02040503050406030204" pitchFamily="18" charset="0"/>
                              </a:rPr>
                            </m:ctrlPr>
                          </m:sSubPr>
                          <m:e>
                            <m:acc>
                              <m:accPr>
                                <m:chr m:val="̅"/>
                                <m:ctrlPr>
                                  <a:rPr lang="en-CA" sz="1600" i="1">
                                    <a:solidFill>
                                      <a:srgbClr val="C00000"/>
                                    </a:solidFill>
                                    <a:latin typeface="Cambria Math" panose="02040503050406030204" pitchFamily="18" charset="0"/>
                                  </a:rPr>
                                </m:ctrlPr>
                              </m:accPr>
                              <m:e>
                                <m:r>
                                  <a:rPr lang="en-CA" sz="1600" i="1">
                                    <a:solidFill>
                                      <a:srgbClr val="C00000"/>
                                    </a:solidFill>
                                    <a:latin typeface="Cambria Math" panose="02040503050406030204" pitchFamily="18" charset="0"/>
                                  </a:rPr>
                                  <m:t>𝑐</m:t>
                                </m:r>
                              </m:e>
                            </m:acc>
                          </m:e>
                          <m:sub>
                            <m:r>
                              <a:rPr lang="en-CA" sz="1600" b="0" i="1" smtClean="0">
                                <a:solidFill>
                                  <a:srgbClr val="C00000"/>
                                </a:solidFill>
                                <a:latin typeface="Cambria Math" panose="02040503050406030204" pitchFamily="18" charset="0"/>
                              </a:rPr>
                              <m:t>𝑜𝑢𝑡</m:t>
                            </m:r>
                            <m:r>
                              <a:rPr lang="en-CA" sz="1600" b="0" i="1" smtClean="0">
                                <a:solidFill>
                                  <a:srgbClr val="C00000"/>
                                </a:solidFill>
                                <a:latin typeface="Cambria Math" panose="02040503050406030204" pitchFamily="18" charset="0"/>
                              </a:rPr>
                              <m:t>,</m:t>
                            </m:r>
                            <m:r>
                              <a:rPr lang="en-CA" sz="1600" i="1">
                                <a:solidFill>
                                  <a:srgbClr val="C00000"/>
                                </a:solidFill>
                                <a:latin typeface="Cambria Math" panose="02040503050406030204" pitchFamily="18" charset="0"/>
                              </a:rPr>
                              <m:t>𝑛𝑣𝑠</m:t>
                            </m:r>
                          </m:sub>
                        </m:sSub>
                      </m:e>
                    </m:d>
                    <m:r>
                      <a:rPr lang="en-CA" sz="1600">
                        <a:solidFill>
                          <a:srgbClr val="C00000"/>
                        </a:solidFill>
                        <a:latin typeface="Cambria Math" panose="02040503050406030204" pitchFamily="18" charset="0"/>
                      </a:rPr>
                      <m:t>+</m:t>
                    </m:r>
                    <m:sSub>
                      <m:sSubPr>
                        <m:ctrlPr>
                          <a:rPr lang="en-CA" sz="1600" i="1">
                            <a:solidFill>
                              <a:srgbClr val="C00000"/>
                            </a:solidFill>
                            <a:latin typeface="Cambria Math" panose="02040503050406030204" pitchFamily="18" charset="0"/>
                          </a:rPr>
                        </m:ctrlPr>
                      </m:sSubPr>
                      <m:e>
                        <m:acc>
                          <m:accPr>
                            <m:chr m:val="̅"/>
                            <m:ctrlPr>
                              <a:rPr lang="en-CA" sz="1600" i="1">
                                <a:solidFill>
                                  <a:srgbClr val="C00000"/>
                                </a:solidFill>
                                <a:latin typeface="Cambria Math" panose="02040503050406030204" pitchFamily="18" charset="0"/>
                              </a:rPr>
                            </m:ctrlPr>
                          </m:accPr>
                          <m:e>
                            <m:r>
                              <a:rPr lang="en-CA" sz="1600" i="1">
                                <a:solidFill>
                                  <a:srgbClr val="C00000"/>
                                </a:solidFill>
                                <a:latin typeface="Cambria Math" panose="02040503050406030204" pitchFamily="18" charset="0"/>
                              </a:rPr>
                              <m:t>𝑐</m:t>
                            </m:r>
                          </m:e>
                        </m:acc>
                      </m:e>
                      <m:sub>
                        <m:r>
                          <a:rPr lang="en-CA" sz="1600" i="1">
                            <a:solidFill>
                              <a:srgbClr val="C00000"/>
                            </a:solidFill>
                            <a:latin typeface="Cambria Math" panose="02040503050406030204" pitchFamily="18" charset="0"/>
                          </a:rPr>
                          <m:t>𝑏𝑎𝑐𝑘</m:t>
                        </m:r>
                      </m:sub>
                    </m:sSub>
                  </m:oMath>
                </a14:m>
                <a:endParaRPr lang="en-CA" sz="1600" b="1" dirty="0">
                  <a:solidFill>
                    <a:srgbClr val="C00000"/>
                  </a:solidFill>
                  <a:latin typeface="F37 Ginger Pro" pitchFamily="2" charset="0"/>
                </a:endParaRPr>
              </a:p>
            </p:txBody>
          </p:sp>
        </mc:Choice>
        <mc:Fallback xmlns="">
          <p:sp>
            <p:nvSpPr>
              <p:cNvPr id="4" name="TextBox 3"/>
              <p:cNvSpPr txBox="1">
                <a:spLocks noRot="1" noChangeAspect="1" noMove="1" noResize="1" noEditPoints="1" noAdjustHandles="1" noChangeArrowheads="1" noChangeShapeType="1" noTextEdit="1"/>
              </p:cNvSpPr>
              <p:nvPr/>
            </p:nvSpPr>
            <p:spPr>
              <a:xfrm>
                <a:off x="429983" y="3938302"/>
                <a:ext cx="7049815" cy="1383264"/>
              </a:xfrm>
              <a:prstGeom prst="rect">
                <a:avLst/>
              </a:prstGeom>
              <a:blipFill rotWithShape="0">
                <a:blip r:embed="rId5"/>
                <a:stretch>
                  <a:fillRect l="-519" t="-1322" b="-3524"/>
                </a:stretch>
              </a:blipFill>
            </p:spPr>
            <p:txBody>
              <a:bodyPr/>
              <a:lstStyle/>
              <a:p>
                <a:r>
                  <a:rPr lang="en-CA">
                    <a:noFill/>
                  </a:rPr>
                  <a:t> </a:t>
                </a:r>
              </a:p>
            </p:txBody>
          </p:sp>
        </mc:Fallback>
      </mc:AlternateContent>
    </p:spTree>
    <p:extLst>
      <p:ext uri="{BB962C8B-B14F-4D97-AF65-F5344CB8AC3E}">
        <p14:creationId xmlns:p14="http://schemas.microsoft.com/office/powerpoint/2010/main" val="8238673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Cover">
  <a:themeElements>
    <a:clrScheme name="CNL2">
      <a:dk1>
        <a:srgbClr val="434343"/>
      </a:dk1>
      <a:lt1>
        <a:srgbClr val="FFFFFF"/>
      </a:lt1>
      <a:dk2>
        <a:srgbClr val="A7A8AA"/>
      </a:dk2>
      <a:lt2>
        <a:srgbClr val="DBDBDB"/>
      </a:lt2>
      <a:accent1>
        <a:srgbClr val="4472C4"/>
      </a:accent1>
      <a:accent2>
        <a:srgbClr val="92D050"/>
      </a:accent2>
      <a:accent3>
        <a:srgbClr val="434343"/>
      </a:accent3>
      <a:accent4>
        <a:srgbClr val="A7A8AA"/>
      </a:accent4>
      <a:accent5>
        <a:srgbClr val="DBDBDB"/>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a:lstStyle>
        <a:defPPr marL="0" indent="0" algn="l">
          <a:lnSpc>
            <a:spcPct val="100000"/>
          </a:lnSpc>
          <a:buNone/>
          <a:defRPr sz="1600" dirty="0">
            <a:solidFill>
              <a:srgbClr val="434343"/>
            </a:solidFill>
            <a:latin typeface="F37 Ginger Pro" pitchFamily="2" charset="0"/>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23038</TotalTime>
  <Words>4864</Words>
  <Application>Microsoft Office PowerPoint</Application>
  <PresentationFormat>Widescreen</PresentationFormat>
  <Paragraphs>381</Paragraphs>
  <Slides>20</Slides>
  <Notes>20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20</vt:i4>
      </vt:variant>
    </vt:vector>
  </HeadingPairs>
  <TitlesOfParts>
    <vt:vector size="28" baseType="lpstr">
      <vt:lpstr>Arial</vt:lpstr>
      <vt:lpstr>Symbol</vt:lpstr>
      <vt:lpstr>Calibri</vt:lpstr>
      <vt:lpstr>F37 Ginger Pro Bold</vt:lpstr>
      <vt:lpstr>F37 Ginger Pro</vt:lpstr>
      <vt:lpstr>Times New Roman</vt:lpstr>
      <vt:lpstr>Cambria Math</vt:lpstr>
      <vt:lpstr>Cover</vt:lpstr>
      <vt:lpstr>PowerPoint Presentation</vt:lpstr>
      <vt:lpstr>Background</vt:lpstr>
      <vt:lpstr>Tritium Emissions During Building Decommissioning</vt:lpstr>
      <vt:lpstr>PowerPoint Presentation</vt:lpstr>
      <vt:lpstr>Domain Setup</vt:lpstr>
      <vt:lpstr>Boundary Conditions &amp; Calculation Models</vt:lpstr>
      <vt:lpstr>CFD Sensitivity Study – Overview </vt:lpstr>
      <vt:lpstr>Sensitivity to Atmospheric Stability &amp; Season</vt:lpstr>
      <vt:lpstr>Method for Probabilistic Exposure Assessment</vt:lpstr>
      <vt:lpstr>PowerPoint Presentation</vt:lpstr>
      <vt:lpstr>Computational Setup</vt:lpstr>
      <vt:lpstr>Meteorological Analysis</vt:lpstr>
      <vt:lpstr>Results  - Wind speed</vt:lpstr>
      <vt:lpstr>Results  - Turbulent kinetic energy</vt:lpstr>
      <vt:lpstr>Results  - Tritium Dispersion</vt:lpstr>
      <vt:lpstr>Results  - Tritium Dispersion</vt:lpstr>
      <vt:lpstr>Results  - Dilution factor</vt:lpstr>
      <vt:lpstr>Conclusions</vt:lpstr>
      <vt:lpstr>References</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Davide Giliati</dc:creator>
  <cp:lastModifiedBy>Lal, Sreeyuth</cp:lastModifiedBy>
  <cp:revision>407</cp:revision>
  <dcterms:created xsi:type="dcterms:W3CDTF">2020-10-15T03:04:27Z</dcterms:created>
  <dcterms:modified xsi:type="dcterms:W3CDTF">2023-08-28T17:12:51Z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047d1604-a11e-4c33-b65a-00a6c0f6fd4a_Enabled">
    <vt:lpwstr>true</vt:lpwstr>
  </property>
  <property fmtid="{D5CDD505-2E9C-101B-9397-08002B2CF9AE}" pid="3" name="MSIP_Label_047d1604-a11e-4c33-b65a-00a6c0f6fd4a_SetDate">
    <vt:lpwstr>2023-08-22T19:39:25Z</vt:lpwstr>
  </property>
  <property fmtid="{D5CDD505-2E9C-101B-9397-08002B2CF9AE}" pid="4" name="MSIP_Label_047d1604-a11e-4c33-b65a-00a6c0f6fd4a_Method">
    <vt:lpwstr>Privileged</vt:lpwstr>
  </property>
  <property fmtid="{D5CDD505-2E9C-101B-9397-08002B2CF9AE}" pid="5" name="MSIP_Label_047d1604-a11e-4c33-b65a-00a6c0f6fd4a_Name">
    <vt:lpwstr>OFFICIAL USE ONLY</vt:lpwstr>
  </property>
  <property fmtid="{D5CDD505-2E9C-101B-9397-08002B2CF9AE}" pid="6" name="MSIP_Label_047d1604-a11e-4c33-b65a-00a6c0f6fd4a_SiteId">
    <vt:lpwstr>a483a0b6-671f-4e86-a04d-998385c0e199</vt:lpwstr>
  </property>
  <property fmtid="{D5CDD505-2E9C-101B-9397-08002B2CF9AE}" pid="7" name="MSIP_Label_047d1604-a11e-4c33-b65a-00a6c0f6fd4a_ActionId">
    <vt:lpwstr>2cf54543-dae5-4439-b0e7-bbb0ee653e68</vt:lpwstr>
  </property>
  <property fmtid="{D5CDD505-2E9C-101B-9397-08002B2CF9AE}" pid="8" name="MSIP_Label_047d1604-a11e-4c33-b65a-00a6c0f6fd4a_ContentBits">
    <vt:lpwstr>1</vt:lpwstr>
  </property>
  <property fmtid="{D5CDD505-2E9C-101B-9397-08002B2CF9AE}" pid="9" name="ClassificationContentMarkingHeaderLocations">
    <vt:lpwstr>Cover:3</vt:lpwstr>
  </property>
  <property fmtid="{D5CDD505-2E9C-101B-9397-08002B2CF9AE}" pid="10" name="ClassificationContentMarkingHeaderText">
    <vt:lpwstr>OFFICIAL USE ONLY / À USAGE EXCLUSIF</vt:lpwstr>
  </property>
</Properties>
</file>