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31"/>
  </p:notesMasterIdLst>
  <p:sldIdLst>
    <p:sldId id="256" r:id="rId2"/>
    <p:sldId id="634" r:id="rId3"/>
    <p:sldId id="674" r:id="rId4"/>
    <p:sldId id="678" r:id="rId5"/>
    <p:sldId id="681" r:id="rId6"/>
    <p:sldId id="644" r:id="rId7"/>
    <p:sldId id="673" r:id="rId8"/>
    <p:sldId id="645" r:id="rId9"/>
    <p:sldId id="671" r:id="rId10"/>
    <p:sldId id="647" r:id="rId11"/>
    <p:sldId id="680" r:id="rId12"/>
    <p:sldId id="672" r:id="rId13"/>
    <p:sldId id="646" r:id="rId14"/>
    <p:sldId id="682" r:id="rId15"/>
    <p:sldId id="683" r:id="rId16"/>
    <p:sldId id="684" r:id="rId17"/>
    <p:sldId id="654" r:id="rId18"/>
    <p:sldId id="655" r:id="rId19"/>
    <p:sldId id="656" r:id="rId20"/>
    <p:sldId id="659" r:id="rId21"/>
    <p:sldId id="660" r:id="rId22"/>
    <p:sldId id="661" r:id="rId23"/>
    <p:sldId id="662" r:id="rId24"/>
    <p:sldId id="663" r:id="rId25"/>
    <p:sldId id="675" r:id="rId26"/>
    <p:sldId id="676" r:id="rId27"/>
    <p:sldId id="677" r:id="rId28"/>
    <p:sldId id="685" r:id="rId29"/>
    <p:sldId id="6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2E75B6"/>
    <a:srgbClr val="FF9933"/>
    <a:srgbClr val="FFFF66"/>
    <a:srgbClr val="E8D9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0192" autoAdjust="0"/>
    <p:restoredTop sz="96110" autoAdjust="0"/>
  </p:normalViewPr>
  <p:slideViewPr>
    <p:cSldViewPr snapToGrid="0">
      <p:cViewPr>
        <p:scale>
          <a:sx n="125" d="100"/>
          <a:sy n="125" d="100"/>
        </p:scale>
        <p:origin x="-18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5370D2-C20F-45E6-97C1-D3E834491629}" type="datetimeFigureOut">
              <a:rPr lang="en-US" smtClean="0"/>
              <a:t>9/19/2022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375FAE-1F80-47F2-9DA9-B93DB5BBDC72}" type="slidenum">
              <a:rPr lang="en-US" smtClean="0"/>
              <a:t>‹#›</a:t>
            </a:fld>
            <a:endParaRPr lang="en-US"/>
          </a:p>
        </p:txBody>
      </p:sp>
    </p:spTree>
    <p:extLst>
      <p:ext uri="{BB962C8B-B14F-4D97-AF65-F5344CB8AC3E}">
        <p14:creationId xmlns:p14="http://schemas.microsoft.com/office/powerpoint/2010/main" val="177858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I’m going to be providing a very brief overview of the HYSPLIT model and some of its new features and applications, but am not going to be going into any detail about exactly how it is currently used in MACCS </a:t>
            </a: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Collaborative exchanges between ARL and applications – e.g., MACCS – is a very important way that the HYSPLIT model is evaluated and improved.</a:t>
            </a: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3D particle-based dispersion:</a:t>
            </a: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To simulate a plume from a source, we release many particles at a time, and this cloud of particles is transported downwind</a:t>
            </a: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Each computational point particle gets additional motion based on the amount of turbulence in the atmosphere.</a:t>
            </a: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Here we are showing just a few particles released at one time. In a real HYSPLIT run, you would release 100’s or 1000’s or even more particles at any given time.</a:t>
            </a: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If the pollutant release was ongoing, you would keep releasing particles from the source as long as you wanted to simulate the emissions.</a:t>
            </a: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As the wind changes speed and direction, and as the turbulence in the atmosphere changes, the plume will be dispersed in different directions and will be dispersed to different extents.</a:t>
            </a:r>
          </a:p>
          <a:p>
            <a:pPr marL="171450" marR="0" lvl="0" indent="-171450" algn="l" defTabSz="914400" rtl="0" eaLnBrk="1" fontAlgn="auto" latinLnBrk="0" hangingPunct="1">
              <a:lnSpc>
                <a:spcPct val="100000"/>
              </a:lnSpc>
              <a:spcBef>
                <a:spcPts val="1200"/>
              </a:spcBef>
              <a:spcAft>
                <a:spcPts val="0"/>
              </a:spcAft>
              <a:buClrTx/>
              <a:buSzTx/>
              <a:buFont typeface="Wingdings" panose="05000000000000000000" pitchFamily="2" charset="2"/>
              <a:buChar char="§"/>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indent="0">
              <a:spcBef>
                <a:spcPts val="1800"/>
              </a:spcBef>
              <a:buSzPct val="100000"/>
              <a:buFont typeface="Calibri" panose="020F0502020204030204" pitchFamily="34" charset="0"/>
              <a:buNone/>
            </a:pPr>
            <a:endParaRPr lang="en-US" dirty="0"/>
          </a:p>
        </p:txBody>
      </p:sp>
      <p:sp>
        <p:nvSpPr>
          <p:cNvPr id="4" name="Slide Number Placeholder 3"/>
          <p:cNvSpPr>
            <a:spLocks noGrp="1"/>
          </p:cNvSpPr>
          <p:nvPr>
            <p:ph type="sldNum" sz="quarter" idx="5"/>
          </p:nvPr>
        </p:nvSpPr>
        <p:spPr/>
        <p:txBody>
          <a:bodyPr/>
          <a:lstStyle/>
          <a:p>
            <a:fld id="{1F1606C6-1BCD-44C7-B115-83C10BEFF115}" type="slidenum">
              <a:rPr lang="en-US" smtClean="0"/>
              <a:t>3</a:t>
            </a:fld>
            <a:endParaRPr lang="en-US"/>
          </a:p>
        </p:txBody>
      </p:sp>
    </p:spTree>
    <p:extLst>
      <p:ext uri="{BB962C8B-B14F-4D97-AF65-F5344CB8AC3E}">
        <p14:creationId xmlns:p14="http://schemas.microsoft.com/office/powerpoint/2010/main" val="3132590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200"/>
            </a:lvl1pPr>
          </a:lstStyle>
          <a:p>
            <a:r>
              <a:rPr lang="ko-KR" altLang="en-US"/>
              <a:t>마스터 제목 스타일 편집</a:t>
            </a:r>
            <a:endParaRPr lang="en-US" dirty="0"/>
          </a:p>
        </p:txBody>
      </p:sp>
      <p:sp>
        <p:nvSpPr>
          <p:cNvPr id="3" name="Subtitle 2"/>
          <p:cNvSpPr>
            <a:spLocks noGrp="1"/>
          </p:cNvSpPr>
          <p:nvPr>
            <p:ph type="subTitle" idx="1"/>
          </p:nvPr>
        </p:nvSpPr>
        <p:spPr>
          <a:xfrm>
            <a:off x="1553737" y="3620429"/>
            <a:ext cx="9084526" cy="161898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176643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4393360-D69C-4289-9474-89F21BBE1CBA}" type="datetimeFigureOut">
              <a:rPr lang="en-US" smtClean="0"/>
              <a:t>9/19/2022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ADD0715-3C0F-4192-8ECD-87F99328704E}" type="slidenum">
              <a:rPr lang="en-US" smtClean="0"/>
              <a:t>‹#›</a:t>
            </a:fld>
            <a:endParaRPr lang="en-US"/>
          </a:p>
        </p:txBody>
      </p:sp>
    </p:spTree>
    <p:extLst>
      <p:ext uri="{BB962C8B-B14F-4D97-AF65-F5344CB8AC3E}">
        <p14:creationId xmlns:p14="http://schemas.microsoft.com/office/powerpoint/2010/main" val="3193873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606315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41"/>
        <p:cNvGrpSpPr/>
        <p:nvPr/>
      </p:nvGrpSpPr>
      <p:grpSpPr>
        <a:xfrm>
          <a:off x="0" y="0"/>
          <a:ext cx="0" cy="0"/>
          <a:chOff x="0" y="0"/>
          <a:chExt cx="0" cy="0"/>
        </a:xfrm>
      </p:grpSpPr>
      <p:sp>
        <p:nvSpPr>
          <p:cNvPr id="42" name="Google Shape;42;p26"/>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ko-KR" altLang="en-US"/>
              <a:t>마스터 제목 스타일 편집</a:t>
            </a:r>
            <a:endParaRPr dirty="0"/>
          </a:p>
        </p:txBody>
      </p:sp>
      <p:sp>
        <p:nvSpPr>
          <p:cNvPr id="43" name="Google Shape;43;p26"/>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609585" lvl="0" indent="-457189" algn="l">
              <a:lnSpc>
                <a:spcPct val="100000"/>
              </a:lnSpc>
              <a:spcBef>
                <a:spcPts val="0"/>
              </a:spcBef>
              <a:spcAft>
                <a:spcPts val="0"/>
              </a:spcAft>
              <a:buSzPts val="1800"/>
              <a:buChar char="●"/>
              <a:defRPr/>
            </a:lvl1pPr>
            <a:lvl2pPr marL="1219170" lvl="1" indent="-423323" algn="l">
              <a:lnSpc>
                <a:spcPct val="100000"/>
              </a:lnSpc>
              <a:spcBef>
                <a:spcPts val="0"/>
              </a:spcBef>
              <a:spcAft>
                <a:spcPts val="0"/>
              </a:spcAft>
              <a:buSzPts val="1400"/>
              <a:buChar char="○"/>
              <a:defRPr/>
            </a:lvl2pPr>
            <a:lvl3pPr marL="1828754" lvl="2" indent="-423323" algn="l">
              <a:lnSpc>
                <a:spcPct val="100000"/>
              </a:lnSpc>
              <a:spcBef>
                <a:spcPts val="0"/>
              </a:spcBef>
              <a:spcAft>
                <a:spcPts val="0"/>
              </a:spcAft>
              <a:buSzPts val="1400"/>
              <a:buChar char="■"/>
              <a:defRPr/>
            </a:lvl3pPr>
            <a:lvl4pPr marL="2438339" lvl="3" indent="-423323" algn="l">
              <a:lnSpc>
                <a:spcPct val="100000"/>
              </a:lnSpc>
              <a:spcBef>
                <a:spcPts val="0"/>
              </a:spcBef>
              <a:spcAft>
                <a:spcPts val="0"/>
              </a:spcAft>
              <a:buSzPts val="1400"/>
              <a:buChar char="●"/>
              <a:defRPr/>
            </a:lvl4pPr>
            <a:lvl5pPr marL="3047924" lvl="4" indent="-423323" algn="l">
              <a:lnSpc>
                <a:spcPct val="100000"/>
              </a:lnSpc>
              <a:spcBef>
                <a:spcPts val="0"/>
              </a:spcBef>
              <a:spcAft>
                <a:spcPts val="0"/>
              </a:spcAft>
              <a:buSzPts val="1400"/>
              <a:buChar char="○"/>
              <a:defRPr/>
            </a:lvl5pPr>
            <a:lvl6pPr marL="3657509" lvl="5" indent="-423323" algn="l">
              <a:lnSpc>
                <a:spcPct val="100000"/>
              </a:lnSpc>
              <a:spcBef>
                <a:spcPts val="0"/>
              </a:spcBef>
              <a:spcAft>
                <a:spcPts val="0"/>
              </a:spcAft>
              <a:buSzPts val="1400"/>
              <a:buChar char="■"/>
              <a:defRPr/>
            </a:lvl6pPr>
            <a:lvl7pPr marL="4267093" lvl="6" indent="-423323" algn="l">
              <a:lnSpc>
                <a:spcPct val="100000"/>
              </a:lnSpc>
              <a:spcBef>
                <a:spcPts val="0"/>
              </a:spcBef>
              <a:spcAft>
                <a:spcPts val="0"/>
              </a:spcAft>
              <a:buSzPts val="1400"/>
              <a:buChar char="●"/>
              <a:defRPr/>
            </a:lvl7pPr>
            <a:lvl8pPr marL="4876678" lvl="7" indent="-423323" algn="l">
              <a:lnSpc>
                <a:spcPct val="100000"/>
              </a:lnSpc>
              <a:spcBef>
                <a:spcPts val="0"/>
              </a:spcBef>
              <a:spcAft>
                <a:spcPts val="0"/>
              </a:spcAft>
              <a:buSzPts val="1400"/>
              <a:buChar char="○"/>
              <a:defRPr/>
            </a:lvl8pPr>
            <a:lvl9pPr marL="5486263" lvl="8" indent="-423323" algn="l">
              <a:lnSpc>
                <a:spcPct val="100000"/>
              </a:lnSpc>
              <a:spcBef>
                <a:spcPts val="0"/>
              </a:spcBef>
              <a:spcAft>
                <a:spcPts val="0"/>
              </a:spcAft>
              <a:buSzPts val="1400"/>
              <a:buChar char="■"/>
              <a:defRPr/>
            </a:lvl9pPr>
          </a:lstStyle>
          <a:p>
            <a:pPr lvl="0"/>
            <a:r>
              <a:rPr lang="ko-KR" altLang="en-US"/>
              <a:t>마스터 텍스트 스타일을 편집하려면 클릭</a:t>
            </a:r>
          </a:p>
        </p:txBody>
      </p:sp>
      <p:sp>
        <p:nvSpPr>
          <p:cNvPr id="44" name="Google Shape;44;p26"/>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89257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a:xfrm>
            <a:off x="838200" y="60324"/>
            <a:ext cx="10515600" cy="899965"/>
          </a:xfrm>
        </p:spPr>
        <p:txBody>
          <a:bodyPr/>
          <a:lstStyle/>
          <a:p>
            <a:r>
              <a:rPr lang="ko-KR" altLang="en-US"/>
              <a:t>마스터 제목 스타일 편집</a:t>
            </a:r>
            <a:endParaRPr lang="en-US"/>
          </a:p>
        </p:txBody>
      </p:sp>
      <p:sp>
        <p:nvSpPr>
          <p:cNvPr id="3" name="Content Placeholder 2"/>
          <p:cNvSpPr>
            <a:spLocks noGrp="1"/>
          </p:cNvSpPr>
          <p:nvPr>
            <p:ph idx="1"/>
          </p:nvPr>
        </p:nvSpPr>
        <p:spPr>
          <a:xfrm>
            <a:off x="838200" y="1285368"/>
            <a:ext cx="10515600" cy="476096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3554303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defRPr sz="3200"/>
            </a:lvl1pPr>
          </a:lstStyle>
          <a:p>
            <a:r>
              <a:rPr lang="ko-KR" altLang="en-US"/>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Tree>
    <p:extLst>
      <p:ext uri="{BB962C8B-B14F-4D97-AF65-F5344CB8AC3E}">
        <p14:creationId xmlns:p14="http://schemas.microsoft.com/office/powerpoint/2010/main" val="2012077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a:xfrm>
            <a:off x="838200" y="154690"/>
            <a:ext cx="10515600" cy="899965"/>
          </a:xfrm>
        </p:spPr>
        <p:txBody>
          <a:bodyPr>
            <a:normAutofit/>
          </a:bodyPr>
          <a:lstStyle>
            <a:lvl1pPr>
              <a:defRPr sz="3200">
                <a:solidFill>
                  <a:schemeClr val="accent1">
                    <a:lumMod val="75000"/>
                  </a:schemeClr>
                </a:solidFill>
              </a:defRPr>
            </a:lvl1pPr>
          </a:lstStyle>
          <a:p>
            <a:r>
              <a:rPr lang="ko-KR" altLang="en-US"/>
              <a:t>마스터 제목 스타일 편집</a:t>
            </a:r>
            <a:endParaRPr lang="en-US"/>
          </a:p>
        </p:txBody>
      </p:sp>
      <p:sp>
        <p:nvSpPr>
          <p:cNvPr id="3" name="Content Placeholder 2"/>
          <p:cNvSpPr>
            <a:spLocks noGrp="1"/>
          </p:cNvSpPr>
          <p:nvPr>
            <p:ph sz="half" idx="1"/>
          </p:nvPr>
        </p:nvSpPr>
        <p:spPr>
          <a:xfrm>
            <a:off x="838200" y="1272209"/>
            <a:ext cx="5181600" cy="4904754"/>
          </a:xfrm>
        </p:spPr>
        <p:txBody>
          <a:bodyPr>
            <a:normAutofit/>
          </a:bodyPr>
          <a:lstStyle>
            <a:lvl1pPr>
              <a:defRPr sz="2400"/>
            </a:lvl1pPr>
            <a:lvl2pPr>
              <a:defRPr sz="2000"/>
            </a:lvl2pPr>
            <a:lvl3pPr>
              <a:defRPr sz="1800"/>
            </a:lvl3pPr>
            <a:lvl4pPr>
              <a:defRPr sz="1600"/>
            </a:lvl4pPr>
            <a:lvl5pPr>
              <a:defRPr sz="1600"/>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6172200" y="1272209"/>
            <a:ext cx="5181600" cy="4904754"/>
          </a:xfrm>
        </p:spPr>
        <p:txBody>
          <a:bodyPr>
            <a:normAutofit/>
          </a:bodyPr>
          <a:lstStyle>
            <a:lvl1pPr>
              <a:defRPr sz="2400"/>
            </a:lvl1pPr>
            <a:lvl2pPr>
              <a:defRPr sz="2000"/>
            </a:lvl2pPr>
            <a:lvl3pPr>
              <a:defRPr sz="1800"/>
            </a:lvl3pPr>
            <a:lvl4pPr>
              <a:defRPr sz="1600"/>
            </a:lvl4pPr>
            <a:lvl5pPr>
              <a:defRPr sz="1600"/>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976447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227192"/>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839788" y="1681163"/>
            <a:ext cx="5157787" cy="657225"/>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839788" y="2505075"/>
            <a:ext cx="5157787" cy="3684588"/>
          </a:xfrm>
        </p:spPr>
        <p:txBody>
          <a:bodyPr/>
          <a:lstStyle>
            <a:lvl1pPr>
              <a:defRPr b="0"/>
            </a:lvl1pPr>
            <a:lvl2pPr>
              <a:defRPr b="0"/>
            </a:lvl2pPr>
            <a:lvl3pPr>
              <a:defRPr b="0"/>
            </a:lvl3pPr>
            <a:lvl4pPr>
              <a:defRPr b="0"/>
            </a:lvl4pPr>
            <a:lvl5pPr>
              <a:defRPr b="0"/>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6172200" y="1681163"/>
            <a:ext cx="5183188" cy="657225"/>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827870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a:xfrm>
            <a:off x="823686" y="89354"/>
            <a:ext cx="10515600" cy="899965"/>
          </a:xfrm>
        </p:spPr>
        <p:txBody>
          <a:bodyPr/>
          <a:lstStyle/>
          <a:p>
            <a:r>
              <a:rPr lang="ko-KR" altLang="en-US"/>
              <a:t>마스터 제목 스타일 편집</a:t>
            </a:r>
            <a:endParaRPr lang="en-US" dirty="0"/>
          </a:p>
        </p:txBody>
      </p:sp>
    </p:spTree>
    <p:extLst>
      <p:ext uri="{BB962C8B-B14F-4D97-AF65-F5344CB8AC3E}">
        <p14:creationId xmlns:p14="http://schemas.microsoft.com/office/powerpoint/2010/main" val="2033244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768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t"/>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Tree>
    <p:extLst>
      <p:ext uri="{BB962C8B-B14F-4D97-AF65-F5344CB8AC3E}">
        <p14:creationId xmlns:p14="http://schemas.microsoft.com/office/powerpoint/2010/main" val="488523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t"/>
          <a:lstStyle>
            <a:lvl1pPr>
              <a:defRPr sz="3200"/>
            </a:lvl1pPr>
          </a:lstStyle>
          <a:p>
            <a:r>
              <a:rPr lang="ko-KR" altLang="en-US"/>
              <a:t>마스터 제목 스타일 편집</a:t>
            </a:r>
            <a:endParaRPr lang="en-US"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Tree>
    <p:extLst>
      <p:ext uri="{BB962C8B-B14F-4D97-AF65-F5344CB8AC3E}">
        <p14:creationId xmlns:p14="http://schemas.microsoft.com/office/powerpoint/2010/main" val="1136781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hyperlink" Target="http://www.noaa.gov/satellites" TargetMode="External"/><Relationship Id="rId26" Type="http://schemas.openxmlformats.org/officeDocument/2006/relationships/hyperlink" Target="https://www.commerce.gov/" TargetMode="Externa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5"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hyperlink" Target="http://www.noaa.gov/research" TargetMode="External"/><Relationship Id="rId20" Type="http://schemas.openxmlformats.org/officeDocument/2006/relationships/hyperlink" Target="http://www.noaa.gov/fisheries" TargetMode="External"/><Relationship Id="rId29"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hyperlink" Target="http://www.noaa.gov/weather" TargetMode="External"/><Relationship Id="rId5" Type="http://schemas.openxmlformats.org/officeDocument/2006/relationships/slideLayout" Target="../slideLayouts/slideLayout5.xml"/><Relationship Id="rId15" Type="http://schemas.openxmlformats.org/officeDocument/2006/relationships/image" Target="../media/image1.png"/><Relationship Id="rId23" Type="http://schemas.openxmlformats.org/officeDocument/2006/relationships/image" Target="../media/image5.png"/><Relationship Id="rId28" Type="http://schemas.openxmlformats.org/officeDocument/2006/relationships/hyperlink" Target="http://www.noaa.gov/" TargetMode="Externa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noaa.gov/marine-aviation" TargetMode="External"/><Relationship Id="rId22" Type="http://schemas.openxmlformats.org/officeDocument/2006/relationships/hyperlink" Target="http://www.noaa.gov/oceans-coasts" TargetMode="External"/><Relationship Id="rId27" Type="http://schemas.openxmlformats.org/officeDocument/2006/relationships/image" Target="../media/image7.png"/><Relationship Id="rId30" Type="http://schemas.openxmlformats.org/officeDocument/2006/relationships/image" Target="../media/image9.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7039" y="197001"/>
            <a:ext cx="10515600" cy="899965"/>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807039" y="1247872"/>
            <a:ext cx="10515600" cy="4760967"/>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grpSp>
        <p:nvGrpSpPr>
          <p:cNvPr id="7" name="Google Shape;8;p1"/>
          <p:cNvGrpSpPr/>
          <p:nvPr userDrawn="1"/>
        </p:nvGrpSpPr>
        <p:grpSpPr>
          <a:xfrm>
            <a:off x="-30384" y="0"/>
            <a:ext cx="472499" cy="6858000"/>
            <a:chOff x="-15238" y="0"/>
            <a:chExt cx="472499" cy="6858000"/>
          </a:xfrm>
        </p:grpSpPr>
        <p:sp>
          <p:nvSpPr>
            <p:cNvPr id="8" name="Google Shape;9;p1"/>
            <p:cNvSpPr/>
            <p:nvPr/>
          </p:nvSpPr>
          <p:spPr>
            <a:xfrm>
              <a:off x="10666" y="0"/>
              <a:ext cx="420600" cy="6858000"/>
            </a:xfrm>
            <a:prstGeom prst="rect">
              <a:avLst/>
            </a:prstGeom>
            <a:solidFill>
              <a:srgbClr val="0099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013" b="0" i="0" u="none" strike="noStrike" cap="none">
                <a:solidFill>
                  <a:schemeClr val="lt1"/>
                </a:solidFill>
                <a:latin typeface="Calibri"/>
                <a:ea typeface="Calibri"/>
                <a:cs typeface="Calibri"/>
                <a:sym typeface="Calibri"/>
              </a:endParaRPr>
            </a:p>
          </p:txBody>
        </p:sp>
        <p:sp>
          <p:nvSpPr>
            <p:cNvPr id="9" name="Google Shape;10;p1"/>
            <p:cNvSpPr/>
            <p:nvPr/>
          </p:nvSpPr>
          <p:spPr>
            <a:xfrm>
              <a:off x="16000" y="4264151"/>
              <a:ext cx="410100" cy="1069799"/>
            </a:xfrm>
            <a:prstGeom prst="rect">
              <a:avLst/>
            </a:prstGeom>
            <a:solidFill>
              <a:srgbClr val="0B459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013" b="0" i="0" u="none" strike="noStrike" cap="none">
                <a:solidFill>
                  <a:schemeClr val="lt1"/>
                </a:solidFill>
                <a:latin typeface="Calibri"/>
                <a:ea typeface="Calibri"/>
                <a:cs typeface="Calibri"/>
                <a:sym typeface="Calibri"/>
              </a:endParaRPr>
            </a:p>
          </p:txBody>
        </p:sp>
        <p:pic>
          <p:nvPicPr>
            <p:cNvPr id="10" name="Google Shape;11;p1" descr="C:\Users\jacqui.fenner\Desktop\PTT templates\images\noaa icons\noaa_icons-04.png">
              <a:hlinkClick r:id="rId14"/>
            </p:cNvPr>
            <p:cNvPicPr preferRelativeResize="0"/>
            <p:nvPr/>
          </p:nvPicPr>
          <p:blipFill rotWithShape="1">
            <a:blip r:embed="rId15">
              <a:alphaModFix/>
            </a:blip>
            <a:srcRect/>
            <a:stretch/>
          </p:blipFill>
          <p:spPr>
            <a:xfrm>
              <a:off x="-15238" y="5714998"/>
              <a:ext cx="472499" cy="324000"/>
            </a:xfrm>
            <a:prstGeom prst="rect">
              <a:avLst/>
            </a:prstGeom>
            <a:noFill/>
            <a:ln>
              <a:noFill/>
            </a:ln>
          </p:spPr>
        </p:pic>
        <p:pic>
          <p:nvPicPr>
            <p:cNvPr id="11" name="Google Shape;12;p1" descr="C:\Users\jacqui.fenner\Desktop\PTT templates\images\noaa icons\noaa_icons-05.png">
              <a:hlinkClick r:id="rId16"/>
            </p:cNvPr>
            <p:cNvPicPr preferRelativeResize="0"/>
            <p:nvPr/>
          </p:nvPicPr>
          <p:blipFill rotWithShape="1">
            <a:blip r:embed="rId17">
              <a:alphaModFix/>
            </a:blip>
            <a:srcRect/>
            <a:stretch/>
          </p:blipFill>
          <p:spPr>
            <a:xfrm>
              <a:off x="-15238" y="4648200"/>
              <a:ext cx="472499" cy="324000"/>
            </a:xfrm>
            <a:prstGeom prst="rect">
              <a:avLst/>
            </a:prstGeom>
            <a:noFill/>
            <a:ln>
              <a:noFill/>
            </a:ln>
          </p:spPr>
        </p:pic>
        <p:pic>
          <p:nvPicPr>
            <p:cNvPr id="12" name="Google Shape;13;p1" descr="C:\Users\jacqui.fenner\Desktop\PTT templates\images\noaa icons\noaa_icons-06.png">
              <a:hlinkClick r:id="rId18"/>
            </p:cNvPr>
            <p:cNvPicPr preferRelativeResize="0"/>
            <p:nvPr/>
          </p:nvPicPr>
          <p:blipFill rotWithShape="1">
            <a:blip r:embed="rId19">
              <a:alphaModFix/>
            </a:blip>
            <a:srcRect/>
            <a:stretch/>
          </p:blipFill>
          <p:spPr>
            <a:xfrm>
              <a:off x="-15238" y="3581400"/>
              <a:ext cx="472499" cy="324000"/>
            </a:xfrm>
            <a:prstGeom prst="rect">
              <a:avLst/>
            </a:prstGeom>
            <a:noFill/>
            <a:ln>
              <a:noFill/>
            </a:ln>
          </p:spPr>
        </p:pic>
        <p:pic>
          <p:nvPicPr>
            <p:cNvPr id="13" name="Google Shape;14;p1" descr="C:\Users\jacqui.fenner\Desktop\PTT templates\images\noaa icons\noaa_icons-07.png">
              <a:hlinkClick r:id="rId20"/>
            </p:cNvPr>
            <p:cNvPicPr preferRelativeResize="0"/>
            <p:nvPr/>
          </p:nvPicPr>
          <p:blipFill rotWithShape="1">
            <a:blip r:embed="rId21">
              <a:alphaModFix/>
            </a:blip>
            <a:srcRect/>
            <a:stretch/>
          </p:blipFill>
          <p:spPr>
            <a:xfrm>
              <a:off x="-15238" y="2514600"/>
              <a:ext cx="472499" cy="324000"/>
            </a:xfrm>
            <a:prstGeom prst="rect">
              <a:avLst/>
            </a:prstGeom>
            <a:noFill/>
            <a:ln>
              <a:noFill/>
            </a:ln>
          </p:spPr>
        </p:pic>
        <p:pic>
          <p:nvPicPr>
            <p:cNvPr id="14" name="Google Shape;15;p1" descr="C:\Users\jacqui.fenner\Desktop\PTT templates\images\noaa icons\noaa_icons-08.png">
              <a:hlinkClick r:id="rId22"/>
            </p:cNvPr>
            <p:cNvPicPr preferRelativeResize="0"/>
            <p:nvPr/>
          </p:nvPicPr>
          <p:blipFill rotWithShape="1">
            <a:blip r:embed="rId23">
              <a:alphaModFix/>
            </a:blip>
            <a:srcRect/>
            <a:stretch/>
          </p:blipFill>
          <p:spPr>
            <a:xfrm>
              <a:off x="-15238" y="1447800"/>
              <a:ext cx="472499" cy="324000"/>
            </a:xfrm>
            <a:prstGeom prst="rect">
              <a:avLst/>
            </a:prstGeom>
            <a:noFill/>
            <a:ln>
              <a:noFill/>
            </a:ln>
          </p:spPr>
        </p:pic>
        <p:pic>
          <p:nvPicPr>
            <p:cNvPr id="15" name="Google Shape;16;p1" descr="C:\Users\jacqui.fenner\Desktop\PTT templates\images\noaa icons\noaa_icons-10.png">
              <a:hlinkClick r:id="rId24"/>
            </p:cNvPr>
            <p:cNvPicPr preferRelativeResize="0"/>
            <p:nvPr/>
          </p:nvPicPr>
          <p:blipFill rotWithShape="1">
            <a:blip r:embed="rId25">
              <a:alphaModFix/>
            </a:blip>
            <a:srcRect/>
            <a:stretch/>
          </p:blipFill>
          <p:spPr>
            <a:xfrm>
              <a:off x="-15238" y="381000"/>
              <a:ext cx="472499" cy="324000"/>
            </a:xfrm>
            <a:prstGeom prst="rect">
              <a:avLst/>
            </a:prstGeom>
            <a:noFill/>
            <a:ln>
              <a:noFill/>
            </a:ln>
          </p:spPr>
        </p:pic>
        <p:grpSp>
          <p:nvGrpSpPr>
            <p:cNvPr id="16" name="Google Shape;17;p1"/>
            <p:cNvGrpSpPr/>
            <p:nvPr/>
          </p:nvGrpSpPr>
          <p:grpSpPr>
            <a:xfrm>
              <a:off x="15144" y="0"/>
              <a:ext cx="420600" cy="6858000"/>
              <a:chOff x="15145" y="0"/>
              <a:chExt cx="420600" cy="6858000"/>
            </a:xfrm>
          </p:grpSpPr>
          <p:grpSp>
            <p:nvGrpSpPr>
              <p:cNvPr id="17" name="Google Shape;18;p1"/>
              <p:cNvGrpSpPr/>
              <p:nvPr/>
            </p:nvGrpSpPr>
            <p:grpSpPr>
              <a:xfrm>
                <a:off x="15145" y="1066800"/>
                <a:ext cx="420600" cy="5334000"/>
                <a:chOff x="15146" y="1066800"/>
                <a:chExt cx="420600" cy="5334000"/>
              </a:xfrm>
            </p:grpSpPr>
            <p:cxnSp>
              <p:nvCxnSpPr>
                <p:cNvPr id="19" name="Google Shape;19;p1"/>
                <p:cNvCxnSpPr/>
                <p:nvPr/>
              </p:nvCxnSpPr>
              <p:spPr>
                <a:xfrm>
                  <a:off x="15146" y="42672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0" name="Google Shape;20;p1"/>
                <p:cNvCxnSpPr/>
                <p:nvPr/>
              </p:nvCxnSpPr>
              <p:spPr>
                <a:xfrm>
                  <a:off x="15146" y="32004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1" name="Google Shape;21;p1"/>
                <p:cNvCxnSpPr/>
                <p:nvPr/>
              </p:nvCxnSpPr>
              <p:spPr>
                <a:xfrm>
                  <a:off x="15146" y="21336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2" name="Google Shape;22;p1"/>
                <p:cNvCxnSpPr/>
                <p:nvPr/>
              </p:nvCxnSpPr>
              <p:spPr>
                <a:xfrm>
                  <a:off x="15146" y="53340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3" name="Google Shape;23;p1"/>
                <p:cNvCxnSpPr/>
                <p:nvPr/>
              </p:nvCxnSpPr>
              <p:spPr>
                <a:xfrm>
                  <a:off x="15146" y="10668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4" name="Google Shape;24;p1"/>
                <p:cNvCxnSpPr/>
                <p:nvPr/>
              </p:nvCxnSpPr>
              <p:spPr>
                <a:xfrm>
                  <a:off x="15146" y="6400800"/>
                  <a:ext cx="420600" cy="0"/>
                </a:xfrm>
                <a:prstGeom prst="straightConnector1">
                  <a:avLst/>
                </a:prstGeom>
                <a:noFill/>
                <a:ln w="9525" cap="flat" cmpd="sng">
                  <a:solidFill>
                    <a:schemeClr val="lt1">
                      <a:alpha val="40000"/>
                    </a:schemeClr>
                  </a:solidFill>
                  <a:prstDash val="solid"/>
                  <a:round/>
                  <a:headEnd type="none" w="sm" len="sm"/>
                  <a:tailEnd type="none" w="sm" len="sm"/>
                </a:ln>
              </p:spPr>
            </p:cxnSp>
          </p:grpSp>
          <p:cxnSp>
            <p:nvCxnSpPr>
              <p:cNvPr id="18" name="Google Shape;25;p1"/>
              <p:cNvCxnSpPr/>
              <p:nvPr/>
            </p:nvCxnSpPr>
            <p:spPr>
              <a:xfrm>
                <a:off x="431291" y="0"/>
                <a:ext cx="0" cy="6858000"/>
              </a:xfrm>
              <a:prstGeom prst="straightConnector1">
                <a:avLst/>
              </a:prstGeom>
              <a:noFill/>
              <a:ln w="9525" cap="flat" cmpd="sng">
                <a:solidFill>
                  <a:schemeClr val="lt1">
                    <a:alpha val="40000"/>
                  </a:schemeClr>
                </a:solidFill>
                <a:prstDash val="solid"/>
                <a:round/>
                <a:headEnd type="none" w="sm" len="sm"/>
                <a:tailEnd type="none" w="sm" len="sm"/>
              </a:ln>
            </p:spPr>
          </p:cxnSp>
        </p:grpSp>
      </p:grpSp>
      <p:sp>
        <p:nvSpPr>
          <p:cNvPr id="25" name="Google Shape;26;p1"/>
          <p:cNvSpPr/>
          <p:nvPr userDrawn="1"/>
        </p:nvSpPr>
        <p:spPr>
          <a:xfrm>
            <a:off x="0" y="6400805"/>
            <a:ext cx="12192000" cy="457199"/>
          </a:xfrm>
          <a:prstGeom prst="rect">
            <a:avLst/>
          </a:prstGeom>
          <a:solidFill>
            <a:srgbClr val="D6F5FF"/>
          </a:solidFill>
          <a:ln>
            <a:noFill/>
          </a:ln>
        </p:spPr>
        <p:txBody>
          <a:bodyPr spcFirstLastPara="1" wrap="square" lIns="51427" tIns="25706" rIns="51427" bIns="25706"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013" b="0" i="0" u="none" strike="noStrike" cap="none">
              <a:solidFill>
                <a:schemeClr val="lt1"/>
              </a:solidFill>
              <a:latin typeface="Calibri"/>
              <a:ea typeface="Calibri"/>
              <a:cs typeface="Calibri"/>
              <a:sym typeface="Calibri"/>
            </a:endParaRPr>
          </a:p>
        </p:txBody>
      </p:sp>
      <p:pic>
        <p:nvPicPr>
          <p:cNvPr id="26" name="Google Shape;29;p1" descr="G:\STALL\ST Comms\Templates &amp; Resources\Logos\Other Emblems\DOC Logo\DOC Color.png">
            <a:hlinkClick r:id="rId26"/>
          </p:cNvPr>
          <p:cNvPicPr preferRelativeResize="0"/>
          <p:nvPr userDrawn="1"/>
        </p:nvPicPr>
        <p:blipFill rotWithShape="1">
          <a:blip r:embed="rId27">
            <a:alphaModFix/>
          </a:blip>
          <a:srcRect/>
          <a:stretch/>
        </p:blipFill>
        <p:spPr>
          <a:xfrm>
            <a:off x="228602" y="6443461"/>
            <a:ext cx="371999" cy="371999"/>
          </a:xfrm>
          <a:prstGeom prst="rect">
            <a:avLst/>
          </a:prstGeom>
          <a:noFill/>
          <a:ln>
            <a:noFill/>
          </a:ln>
        </p:spPr>
      </p:pic>
      <p:pic>
        <p:nvPicPr>
          <p:cNvPr id="27" name="Google Shape;30;p1">
            <a:hlinkClick r:id="rId28"/>
          </p:cNvPr>
          <p:cNvPicPr preferRelativeResize="0"/>
          <p:nvPr userDrawn="1"/>
        </p:nvPicPr>
        <p:blipFill rotWithShape="1">
          <a:blip r:embed="rId29">
            <a:alphaModFix/>
          </a:blip>
          <a:srcRect/>
          <a:stretch/>
        </p:blipFill>
        <p:spPr>
          <a:xfrm>
            <a:off x="639829" y="6449251"/>
            <a:ext cx="360299" cy="360298"/>
          </a:xfrm>
          <a:prstGeom prst="rect">
            <a:avLst/>
          </a:prstGeom>
          <a:noFill/>
          <a:ln>
            <a:noFill/>
          </a:ln>
        </p:spPr>
      </p:pic>
      <p:pic>
        <p:nvPicPr>
          <p:cNvPr id="28" name="Google Shape;32;p1">
            <a:hlinkClick r:id="rId16"/>
          </p:cNvPr>
          <p:cNvPicPr preferRelativeResize="0"/>
          <p:nvPr userDrawn="1"/>
        </p:nvPicPr>
        <p:blipFill rotWithShape="1">
          <a:blip r:embed="rId30">
            <a:alphaModFix/>
          </a:blip>
          <a:srcRect/>
          <a:stretch/>
        </p:blipFill>
        <p:spPr>
          <a:xfrm>
            <a:off x="11353800" y="141283"/>
            <a:ext cx="762000" cy="762000"/>
          </a:xfrm>
          <a:prstGeom prst="rect">
            <a:avLst/>
          </a:prstGeom>
          <a:noFill/>
          <a:ln>
            <a:noFill/>
          </a:ln>
        </p:spPr>
      </p:pic>
      <p:sp>
        <p:nvSpPr>
          <p:cNvPr id="29" name="Google Shape;31;p1"/>
          <p:cNvSpPr txBox="1"/>
          <p:nvPr userDrawn="1"/>
        </p:nvSpPr>
        <p:spPr>
          <a:xfrm>
            <a:off x="1447800" y="6551711"/>
            <a:ext cx="10536044" cy="257837"/>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B4596"/>
              </a:buClr>
              <a:buSzPts val="250"/>
              <a:buFont typeface="Arial Narrow"/>
              <a:buNone/>
            </a:pPr>
            <a:r>
              <a:rPr lang="en-US" sz="1000" b="0" i="0" u="none" strike="noStrike" cap="none" dirty="0">
                <a:solidFill>
                  <a:srgbClr val="0B4596"/>
                </a:solidFill>
                <a:latin typeface="Arial" panose="020B0604020202020204" pitchFamily="34" charset="0"/>
                <a:ea typeface="Arial Narrow"/>
                <a:cs typeface="Arial" panose="020B0604020202020204" pitchFamily="34" charset="0"/>
                <a:sym typeface="Arial Narrow"/>
              </a:rPr>
              <a:t>Department of Commerce  //  National Oceanic and Atmospheric Administration  //  </a:t>
            </a:r>
            <a:fld id="{00000000-1234-1234-1234-123412341234}" type="slidenum">
              <a:rPr lang="en-US" sz="1000" b="0" i="0" u="none" strike="noStrike" cap="none">
                <a:solidFill>
                  <a:srgbClr val="0B4596"/>
                </a:solidFill>
                <a:latin typeface="Arial" panose="020B0604020202020204" pitchFamily="34" charset="0"/>
                <a:ea typeface="Arial Narrow"/>
                <a:cs typeface="Arial" panose="020B0604020202020204" pitchFamily="34" charset="0"/>
                <a:sym typeface="Arial Narrow"/>
              </a:rPr>
              <a:pPr marL="0" marR="0" lvl="0" indent="0" algn="r" rtl="0">
                <a:lnSpc>
                  <a:spcPct val="100000"/>
                </a:lnSpc>
                <a:spcBef>
                  <a:spcPts val="0"/>
                </a:spcBef>
                <a:spcAft>
                  <a:spcPts val="0"/>
                </a:spcAft>
                <a:buClr>
                  <a:srgbClr val="0B4596"/>
                </a:buClr>
                <a:buSzPts val="250"/>
                <a:buFont typeface="Arial Narrow"/>
                <a:buNone/>
              </a:pPr>
              <a:t>‹#›</a:t>
            </a:fld>
            <a:endParaRPr sz="1000" b="0" i="0" u="none" strike="noStrike" cap="none" dirty="0">
              <a:solidFill>
                <a:srgbClr val="0B4596"/>
              </a:solidFill>
              <a:latin typeface="Arial" panose="020B0604020202020204" pitchFamily="34" charset="0"/>
              <a:ea typeface="Arial Narrow"/>
              <a:cs typeface="Arial" panose="020B0604020202020204" pitchFamily="34" charset="0"/>
              <a:sym typeface="Arial Narrow"/>
            </a:endParaRPr>
          </a:p>
        </p:txBody>
      </p:sp>
    </p:spTree>
    <p:extLst>
      <p:ext uri="{BB962C8B-B14F-4D97-AF65-F5344CB8AC3E}">
        <p14:creationId xmlns:p14="http://schemas.microsoft.com/office/powerpoint/2010/main" val="12410983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lnSpc>
          <a:spcPct val="90000"/>
        </a:lnSpc>
        <a:spcBef>
          <a:spcPct val="0"/>
        </a:spcBef>
        <a:buNone/>
        <a:defRPr sz="3200" b="1" kern="1200">
          <a:solidFill>
            <a:schemeClr val="accent1">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rda.ucar.edu/data/ds351.0" TargetMode="External"/><Relationship Id="rId2" Type="http://schemas.openxmlformats.org/officeDocument/2006/relationships/hyperlink" Target="http://rda.ucar.edu/data/ds461.0" TargetMode="Externa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 Id="rId5" Type="http://schemas.openxmlformats.org/officeDocument/2006/relationships/image" Target="../media/image61.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67.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hyperlink" Target="https://www.ready.noaa.gov/HYSPLIT.php" TargetMode="External"/><Relationship Id="rId7" Type="http://schemas.openxmlformats.org/officeDocument/2006/relationships/image" Target="../media/image12.w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emf"/><Relationship Id="rId5" Type="http://schemas.openxmlformats.org/officeDocument/2006/relationships/image" Target="../media/image10.emf"/><Relationship Id="rId10" Type="http://schemas.openxmlformats.org/officeDocument/2006/relationships/image" Target="../media/image15.emf"/><Relationship Id="rId4" Type="http://schemas.openxmlformats.org/officeDocument/2006/relationships/hyperlink" Target="https://journals.ametsoc.org/view/journals/bams/96/12/bams-d-14-00110.1.xml" TargetMode="External"/><Relationship Id="rId9" Type="http://schemas.openxmlformats.org/officeDocument/2006/relationships/image" Target="../media/image1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HYSPLIT-based Emissions Inverse Modeling System for nuclear power plants: Applications to South Korea and East Asian domain</a:t>
            </a:r>
          </a:p>
        </p:txBody>
      </p:sp>
      <p:sp>
        <p:nvSpPr>
          <p:cNvPr id="3" name="Subtitle 2"/>
          <p:cNvSpPr>
            <a:spLocks noGrp="1"/>
          </p:cNvSpPr>
          <p:nvPr>
            <p:ph type="subTitle" idx="1"/>
          </p:nvPr>
        </p:nvSpPr>
        <p:spPr/>
        <p:txBody>
          <a:bodyPr>
            <a:normAutofit fontScale="70000" lnSpcReduction="20000"/>
          </a:bodyPr>
          <a:lstStyle/>
          <a:p>
            <a:r>
              <a:rPr lang="en-US" dirty="0"/>
              <a:t>Hyun </a:t>
            </a:r>
            <a:r>
              <a:rPr lang="en-US" dirty="0" err="1"/>
              <a:t>Cheol</a:t>
            </a:r>
            <a:r>
              <a:rPr lang="en-US" dirty="0"/>
              <a:t> </a:t>
            </a:r>
            <a:r>
              <a:rPr lang="en-US" dirty="0" smtClean="0"/>
              <a:t>Kim </a:t>
            </a:r>
            <a:r>
              <a:rPr lang="en-US" baseline="30000" dirty="0" smtClean="0"/>
              <a:t>1,2</a:t>
            </a:r>
            <a:r>
              <a:rPr lang="en-US" dirty="0" smtClean="0"/>
              <a:t>, </a:t>
            </a:r>
            <a:r>
              <a:rPr lang="en-US" dirty="0" err="1" smtClean="0"/>
              <a:t>Tianfeng</a:t>
            </a:r>
            <a:r>
              <a:rPr lang="en-US" dirty="0" smtClean="0"/>
              <a:t> Chai </a:t>
            </a:r>
            <a:r>
              <a:rPr lang="en-US" baseline="30000" dirty="0" smtClean="0"/>
              <a:t>1,2</a:t>
            </a:r>
            <a:r>
              <a:rPr lang="en-US" dirty="0" smtClean="0"/>
              <a:t>, </a:t>
            </a:r>
            <a:r>
              <a:rPr lang="en-US" dirty="0" err="1" smtClean="0"/>
              <a:t>Fantine</a:t>
            </a:r>
            <a:r>
              <a:rPr lang="en-US" dirty="0" smtClean="0"/>
              <a:t> </a:t>
            </a:r>
            <a:r>
              <a:rPr lang="en-US" dirty="0" err="1" smtClean="0"/>
              <a:t>Ngan</a:t>
            </a:r>
            <a:r>
              <a:rPr lang="en-US" baseline="30000" dirty="0"/>
              <a:t> 1,2</a:t>
            </a:r>
            <a:r>
              <a:rPr lang="en-US" dirty="0" smtClean="0"/>
              <a:t>, Mark Cohen</a:t>
            </a:r>
            <a:r>
              <a:rPr lang="en-US" baseline="30000" dirty="0"/>
              <a:t> </a:t>
            </a:r>
            <a:r>
              <a:rPr lang="en-US" baseline="30000" dirty="0" smtClean="0"/>
              <a:t>1</a:t>
            </a:r>
            <a:r>
              <a:rPr lang="en-US" dirty="0" smtClean="0"/>
              <a:t>, </a:t>
            </a:r>
            <a:r>
              <a:rPr lang="en-US" dirty="0" err="1" smtClean="0"/>
              <a:t>Juyeop</a:t>
            </a:r>
            <a:r>
              <a:rPr lang="en-US" dirty="0" smtClean="0"/>
              <a:t> Kim</a:t>
            </a:r>
            <a:r>
              <a:rPr lang="en-US" baseline="30000" dirty="0"/>
              <a:t> 3</a:t>
            </a:r>
            <a:r>
              <a:rPr lang="en-US" dirty="0" smtClean="0"/>
              <a:t>, and </a:t>
            </a:r>
            <a:r>
              <a:rPr lang="en-US" dirty="0" err="1" smtClean="0"/>
              <a:t>Chunsil</a:t>
            </a:r>
            <a:r>
              <a:rPr lang="en-US" dirty="0" smtClean="0"/>
              <a:t> </a:t>
            </a:r>
            <a:r>
              <a:rPr lang="en-US" dirty="0" err="1" smtClean="0"/>
              <a:t>Jin</a:t>
            </a:r>
            <a:r>
              <a:rPr lang="en-US" baseline="30000" dirty="0"/>
              <a:t> 4</a:t>
            </a:r>
            <a:endParaRPr lang="en-US" dirty="0"/>
          </a:p>
          <a:p>
            <a:pPr algn="ctr"/>
            <a:r>
              <a:rPr lang="en-US" sz="2000" dirty="0" smtClean="0"/>
              <a:t>1 Air </a:t>
            </a:r>
            <a:r>
              <a:rPr lang="en-US" sz="2000" dirty="0"/>
              <a:t>Resources Laboratory, National Oceanic and Atmospheric Administration</a:t>
            </a:r>
          </a:p>
          <a:p>
            <a:pPr algn="ctr"/>
            <a:r>
              <a:rPr lang="en-US" sz="2000" dirty="0" smtClean="0"/>
              <a:t>2 Cooperative </a:t>
            </a:r>
            <a:r>
              <a:rPr lang="en-US" sz="2000" dirty="0"/>
              <a:t>Institute for Climate and Satellites, University of </a:t>
            </a:r>
            <a:r>
              <a:rPr lang="en-US" sz="2000" dirty="0" smtClean="0"/>
              <a:t>Maryland</a:t>
            </a:r>
          </a:p>
          <a:p>
            <a:pPr algn="ctr"/>
            <a:r>
              <a:rPr lang="en-US" sz="2000" dirty="0" smtClean="0"/>
              <a:t>3 </a:t>
            </a:r>
            <a:r>
              <a:rPr lang="en-US" sz="2000" dirty="0" smtClean="0"/>
              <a:t>FNC Technology, Co., Ltd, </a:t>
            </a:r>
            <a:r>
              <a:rPr lang="en-US" sz="2000" dirty="0" smtClean="0"/>
              <a:t>South Korea</a:t>
            </a:r>
          </a:p>
          <a:p>
            <a:pPr algn="ctr"/>
            <a:r>
              <a:rPr lang="en-US" sz="2000" dirty="0" smtClean="0"/>
              <a:t>3 Korea Institute of Nuclear Safety, South Korea</a:t>
            </a:r>
            <a:endParaRPr lang="en-US" sz="2000" dirty="0"/>
          </a:p>
          <a:p>
            <a:endParaRPr lang="en-US" dirty="0"/>
          </a:p>
        </p:txBody>
      </p:sp>
    </p:spTree>
    <p:extLst>
      <p:ext uri="{BB962C8B-B14F-4D97-AF65-F5344CB8AC3E}">
        <p14:creationId xmlns:p14="http://schemas.microsoft.com/office/powerpoint/2010/main" val="3637590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Integrated Environmental Radiation Monitoring Network (</a:t>
            </a:r>
            <a:r>
              <a:rPr lang="en-US" dirty="0" err="1" smtClean="0"/>
              <a:t>IERNet</a:t>
            </a:r>
            <a:r>
              <a:rPr lang="en-US" dirty="0" smtClean="0"/>
              <a:t>)</a:t>
            </a:r>
            <a:endParaRPr lang="en-US" dirty="0"/>
          </a:p>
        </p:txBody>
      </p:sp>
      <p:pic>
        <p:nvPicPr>
          <p:cNvPr id="4" name="Picture 3"/>
          <p:cNvPicPr>
            <a:picLocks noChangeAspect="1"/>
          </p:cNvPicPr>
          <p:nvPr/>
        </p:nvPicPr>
        <p:blipFill>
          <a:blip r:embed="rId2"/>
          <a:stretch>
            <a:fillRect/>
          </a:stretch>
        </p:blipFill>
        <p:spPr>
          <a:xfrm>
            <a:off x="1099455" y="1210627"/>
            <a:ext cx="6267366" cy="4855688"/>
          </a:xfrm>
          <a:prstGeom prst="rect">
            <a:avLst/>
          </a:prstGeom>
        </p:spPr>
      </p:pic>
      <p:pic>
        <p:nvPicPr>
          <p:cNvPr id="5" name="Picture 4"/>
          <p:cNvPicPr>
            <a:picLocks noChangeAspect="1"/>
          </p:cNvPicPr>
          <p:nvPr/>
        </p:nvPicPr>
        <p:blipFill>
          <a:blip r:embed="rId3"/>
          <a:stretch>
            <a:fillRect/>
          </a:stretch>
        </p:blipFill>
        <p:spPr>
          <a:xfrm>
            <a:off x="9799047" y="2691556"/>
            <a:ext cx="2331502" cy="1476329"/>
          </a:xfrm>
          <a:prstGeom prst="rect">
            <a:avLst/>
          </a:prstGeom>
        </p:spPr>
      </p:pic>
      <p:pic>
        <p:nvPicPr>
          <p:cNvPr id="6" name="Picture 5"/>
          <p:cNvPicPr>
            <a:picLocks noChangeAspect="1"/>
          </p:cNvPicPr>
          <p:nvPr/>
        </p:nvPicPr>
        <p:blipFill>
          <a:blip r:embed="rId4"/>
          <a:stretch>
            <a:fillRect/>
          </a:stretch>
        </p:blipFill>
        <p:spPr>
          <a:xfrm>
            <a:off x="7514674" y="2691557"/>
            <a:ext cx="2258823" cy="1424710"/>
          </a:xfrm>
          <a:prstGeom prst="rect">
            <a:avLst/>
          </a:prstGeom>
        </p:spPr>
      </p:pic>
      <p:pic>
        <p:nvPicPr>
          <p:cNvPr id="7" name="Picture 6"/>
          <p:cNvPicPr>
            <a:picLocks noChangeAspect="1"/>
          </p:cNvPicPr>
          <p:nvPr/>
        </p:nvPicPr>
        <p:blipFill>
          <a:blip r:embed="rId5"/>
          <a:stretch>
            <a:fillRect/>
          </a:stretch>
        </p:blipFill>
        <p:spPr>
          <a:xfrm>
            <a:off x="9800918" y="1188094"/>
            <a:ext cx="2329631" cy="1480649"/>
          </a:xfrm>
          <a:prstGeom prst="rect">
            <a:avLst/>
          </a:prstGeom>
        </p:spPr>
      </p:pic>
      <p:pic>
        <p:nvPicPr>
          <p:cNvPr id="8" name="Picture 7"/>
          <p:cNvPicPr>
            <a:picLocks noChangeAspect="1"/>
          </p:cNvPicPr>
          <p:nvPr/>
        </p:nvPicPr>
        <p:blipFill>
          <a:blip r:embed="rId6"/>
          <a:stretch>
            <a:fillRect/>
          </a:stretch>
        </p:blipFill>
        <p:spPr>
          <a:xfrm>
            <a:off x="7488231" y="1212858"/>
            <a:ext cx="2285267" cy="1431120"/>
          </a:xfrm>
          <a:prstGeom prst="rect">
            <a:avLst/>
          </a:prstGeom>
        </p:spPr>
      </p:pic>
      <p:sp>
        <p:nvSpPr>
          <p:cNvPr id="3" name="TextBox 2"/>
          <p:cNvSpPr txBox="1"/>
          <p:nvPr/>
        </p:nvSpPr>
        <p:spPr>
          <a:xfrm>
            <a:off x="7678102" y="4513890"/>
            <a:ext cx="4513898" cy="1754326"/>
          </a:xfrm>
          <a:prstGeom prst="rect">
            <a:avLst/>
          </a:prstGeom>
          <a:noFill/>
        </p:spPr>
        <p:txBody>
          <a:bodyPr wrap="square" rtlCol="0">
            <a:spAutoFit/>
          </a:bodyPr>
          <a:lstStyle/>
          <a:p>
            <a:pPr marL="342900" indent="-342900">
              <a:buAutoNum type="arabicParenBoth"/>
            </a:pPr>
            <a:r>
              <a:rPr lang="en-US" dirty="0" smtClean="0"/>
              <a:t>High Pressurized Ion Chamber (HPIC) – managed by KINS (296 sites, dose only)</a:t>
            </a:r>
          </a:p>
          <a:p>
            <a:pPr marL="342900" indent="-342900">
              <a:buAutoNum type="arabicParenBoth"/>
            </a:pPr>
            <a:r>
              <a:rPr lang="en-US" dirty="0" err="1" smtClean="0"/>
              <a:t>NaI</a:t>
            </a:r>
            <a:r>
              <a:rPr lang="en-US" dirty="0" smtClean="0"/>
              <a:t>(Tl) Sodium iodide scintillation detector – managed by Korea Hydro &amp; Nuclear Power (KHNP) Co., Ltd (91 sites, nuclide concentration)</a:t>
            </a:r>
            <a:endParaRPr lang="en-US" dirty="0"/>
          </a:p>
        </p:txBody>
      </p:sp>
      <p:sp>
        <p:nvSpPr>
          <p:cNvPr id="9" name="TextBox 8"/>
          <p:cNvSpPr txBox="1"/>
          <p:nvPr/>
        </p:nvSpPr>
        <p:spPr>
          <a:xfrm>
            <a:off x="6366696" y="6080460"/>
            <a:ext cx="2000250" cy="369332"/>
          </a:xfrm>
          <a:prstGeom prst="rect">
            <a:avLst/>
          </a:prstGeom>
          <a:noFill/>
        </p:spPr>
        <p:txBody>
          <a:bodyPr wrap="square" rtlCol="0">
            <a:spAutoFit/>
          </a:bodyPr>
          <a:lstStyle/>
          <a:p>
            <a:r>
              <a:rPr lang="en-US" dirty="0" smtClean="0"/>
              <a:t>387 sites</a:t>
            </a:r>
            <a:endParaRPr lang="en-US" dirty="0"/>
          </a:p>
        </p:txBody>
      </p:sp>
    </p:spTree>
    <p:extLst>
      <p:ext uri="{BB962C8B-B14F-4D97-AF65-F5344CB8AC3E}">
        <p14:creationId xmlns:p14="http://schemas.microsoft.com/office/powerpoint/2010/main" val="772765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ADAMO &amp; ESTES</a:t>
            </a:r>
            <a:endParaRPr lang="en-US" dirty="0"/>
          </a:p>
        </p:txBody>
      </p:sp>
      <p:pic>
        <p:nvPicPr>
          <p:cNvPr id="4" name="Picture 3"/>
          <p:cNvPicPr>
            <a:picLocks noChangeAspect="1"/>
          </p:cNvPicPr>
          <p:nvPr/>
        </p:nvPicPr>
        <p:blipFill>
          <a:blip r:embed="rId2"/>
          <a:stretch>
            <a:fillRect/>
          </a:stretch>
        </p:blipFill>
        <p:spPr>
          <a:xfrm>
            <a:off x="962793" y="1909456"/>
            <a:ext cx="4246844" cy="2913754"/>
          </a:xfrm>
          <a:prstGeom prst="rect">
            <a:avLst/>
          </a:prstGeom>
        </p:spPr>
      </p:pic>
      <p:sp>
        <p:nvSpPr>
          <p:cNvPr id="5" name="TextBox 4"/>
          <p:cNvSpPr txBox="1"/>
          <p:nvPr/>
        </p:nvSpPr>
        <p:spPr>
          <a:xfrm>
            <a:off x="962793" y="4823210"/>
            <a:ext cx="1443417" cy="276999"/>
          </a:xfrm>
          <a:prstGeom prst="rect">
            <a:avLst/>
          </a:prstGeom>
          <a:noFill/>
        </p:spPr>
        <p:txBody>
          <a:bodyPr wrap="square" rtlCol="0">
            <a:spAutoFit/>
          </a:bodyPr>
          <a:lstStyle/>
          <a:p>
            <a:r>
              <a:rPr lang="en-US" sz="1200" dirty="0" smtClean="0"/>
              <a:t>(T. Kim et al., 2019)</a:t>
            </a:r>
            <a:endParaRPr lang="en-US" sz="1200" dirty="0"/>
          </a:p>
        </p:txBody>
      </p:sp>
      <p:sp>
        <p:nvSpPr>
          <p:cNvPr id="6" name="Oval 5"/>
          <p:cNvSpPr/>
          <p:nvPr/>
        </p:nvSpPr>
        <p:spPr>
          <a:xfrm>
            <a:off x="4011294" y="2854234"/>
            <a:ext cx="1242387" cy="1242387"/>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4622439" y="4097550"/>
            <a:ext cx="0" cy="88425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008065" y="5009773"/>
            <a:ext cx="3245616" cy="830997"/>
          </a:xfrm>
          <a:prstGeom prst="rect">
            <a:avLst/>
          </a:prstGeom>
          <a:noFill/>
        </p:spPr>
        <p:txBody>
          <a:bodyPr wrap="square" rtlCol="0">
            <a:spAutoFit/>
          </a:bodyPr>
          <a:lstStyle/>
          <a:p>
            <a:pPr algn="r"/>
            <a:r>
              <a:rPr lang="en-US" sz="1600" dirty="0" smtClean="0">
                <a:solidFill>
                  <a:srgbClr val="0070C0"/>
                </a:solidFill>
              </a:rPr>
              <a:t>Domestic/Global</a:t>
            </a:r>
          </a:p>
          <a:p>
            <a:pPr algn="r"/>
            <a:r>
              <a:rPr lang="en-US" sz="1600" dirty="0" smtClean="0">
                <a:solidFill>
                  <a:srgbClr val="0070C0"/>
                </a:solidFill>
              </a:rPr>
              <a:t>UM, GFS, CMC</a:t>
            </a:r>
          </a:p>
          <a:p>
            <a:pPr algn="r"/>
            <a:r>
              <a:rPr lang="en-US" sz="1600" dirty="0" smtClean="0">
                <a:solidFill>
                  <a:srgbClr val="0070C0"/>
                </a:solidFill>
              </a:rPr>
              <a:t>FLEXPART, HYSPLIT</a:t>
            </a:r>
            <a:endParaRPr lang="en-US" sz="1600" dirty="0">
              <a:solidFill>
                <a:srgbClr val="0070C0"/>
              </a:solidFill>
            </a:endParaRPr>
          </a:p>
        </p:txBody>
      </p:sp>
      <p:sp>
        <p:nvSpPr>
          <p:cNvPr id="10" name="TextBox 9"/>
          <p:cNvSpPr txBox="1"/>
          <p:nvPr/>
        </p:nvSpPr>
        <p:spPr>
          <a:xfrm>
            <a:off x="1889091" y="1235157"/>
            <a:ext cx="3205423" cy="646331"/>
          </a:xfrm>
          <a:prstGeom prst="rect">
            <a:avLst/>
          </a:prstGeom>
          <a:noFill/>
        </p:spPr>
        <p:txBody>
          <a:bodyPr wrap="square" rtlCol="0">
            <a:spAutoFit/>
          </a:bodyPr>
          <a:lstStyle/>
          <a:p>
            <a:r>
              <a:rPr lang="en-US" dirty="0" smtClean="0"/>
              <a:t>Accident Dose Assessment </a:t>
            </a:r>
            <a:r>
              <a:rPr lang="en-US" dirty="0"/>
              <a:t>and </a:t>
            </a:r>
            <a:r>
              <a:rPr lang="en-US" dirty="0" smtClean="0"/>
              <a:t>Monitoring (ADAMO)</a:t>
            </a:r>
            <a:endParaRPr lang="en-US" dirty="0"/>
          </a:p>
        </p:txBody>
      </p:sp>
      <p:sp>
        <p:nvSpPr>
          <p:cNvPr id="11" name="TextBox 10"/>
          <p:cNvSpPr txBox="1"/>
          <p:nvPr/>
        </p:nvSpPr>
        <p:spPr>
          <a:xfrm>
            <a:off x="6913269" y="1235156"/>
            <a:ext cx="4069583" cy="646331"/>
          </a:xfrm>
          <a:prstGeom prst="rect">
            <a:avLst/>
          </a:prstGeom>
          <a:noFill/>
        </p:spPr>
        <p:txBody>
          <a:bodyPr wrap="square" rtlCol="0">
            <a:spAutoFit/>
          </a:bodyPr>
          <a:lstStyle/>
          <a:p>
            <a:r>
              <a:rPr lang="en-US" dirty="0"/>
              <a:t>Environmental monitoring based Source Term Estimation </a:t>
            </a:r>
            <a:r>
              <a:rPr lang="en-US" dirty="0" smtClean="0"/>
              <a:t>System (ESTES)</a:t>
            </a:r>
            <a:endParaRPr lang="en-US" dirty="0"/>
          </a:p>
        </p:txBody>
      </p:sp>
      <p:grpSp>
        <p:nvGrpSpPr>
          <p:cNvPr id="12" name="Group 11"/>
          <p:cNvGrpSpPr/>
          <p:nvPr/>
        </p:nvGrpSpPr>
        <p:grpSpPr>
          <a:xfrm>
            <a:off x="6319973" y="2127324"/>
            <a:ext cx="5186708" cy="3770402"/>
            <a:chOff x="886292" y="1613680"/>
            <a:chExt cx="7054224" cy="4649661"/>
          </a:xfrm>
        </p:grpSpPr>
        <p:sp>
          <p:nvSpPr>
            <p:cNvPr id="13" name="TextBox 12">
              <a:extLst>
                <a:ext uri="{FF2B5EF4-FFF2-40B4-BE49-F238E27FC236}">
                  <a16:creationId xmlns:a16="http://schemas.microsoft.com/office/drawing/2014/main" id="{D07A7502-F113-4EB1-865C-3FDC8C57C901}"/>
                </a:ext>
              </a:extLst>
            </p:cNvPr>
            <p:cNvSpPr txBox="1"/>
            <p:nvPr/>
          </p:nvSpPr>
          <p:spPr>
            <a:xfrm>
              <a:off x="4625728" y="1613680"/>
              <a:ext cx="2006354" cy="303640"/>
            </a:xfrm>
            <a:prstGeom prst="rect">
              <a:avLst/>
            </a:prstGeom>
            <a:solidFill>
              <a:schemeClr val="accent2">
                <a:lumMod val="40000"/>
                <a:lumOff val="60000"/>
              </a:schemeClr>
            </a:solidFill>
            <a:ln>
              <a:solidFill>
                <a:srgbClr val="C00000"/>
              </a:solidFill>
            </a:ln>
          </p:spPr>
          <p:txBody>
            <a:bodyPr wrap="square" rtlCol="0">
              <a:spAutoFit/>
            </a:bodyPr>
            <a:lstStyle/>
            <a:p>
              <a:pPr algn="ctr"/>
              <a:r>
                <a:rPr lang="en-US" sz="1000" dirty="0"/>
                <a:t>Incident Detection </a:t>
              </a:r>
            </a:p>
          </p:txBody>
        </p:sp>
        <p:sp>
          <p:nvSpPr>
            <p:cNvPr id="14" name="TextBox 13">
              <a:extLst>
                <a:ext uri="{FF2B5EF4-FFF2-40B4-BE49-F238E27FC236}">
                  <a16:creationId xmlns:a16="http://schemas.microsoft.com/office/drawing/2014/main" id="{5B2BD87C-54AB-496D-8BF7-98704555692B}"/>
                </a:ext>
              </a:extLst>
            </p:cNvPr>
            <p:cNvSpPr txBox="1"/>
            <p:nvPr/>
          </p:nvSpPr>
          <p:spPr>
            <a:xfrm>
              <a:off x="6632082" y="3393078"/>
              <a:ext cx="1308434" cy="303640"/>
            </a:xfrm>
            <a:prstGeom prst="rect">
              <a:avLst/>
            </a:prstGeom>
            <a:noFill/>
            <a:ln>
              <a:solidFill>
                <a:schemeClr val="tx1"/>
              </a:solidFill>
            </a:ln>
          </p:spPr>
          <p:txBody>
            <a:bodyPr wrap="square" rtlCol="0">
              <a:spAutoFit/>
            </a:bodyPr>
            <a:lstStyle/>
            <a:p>
              <a:pPr algn="ctr"/>
              <a:r>
                <a:rPr lang="en-US" sz="1000" dirty="0" err="1"/>
                <a:t>IERNet</a:t>
              </a:r>
              <a:endParaRPr lang="en-US" sz="1000" dirty="0"/>
            </a:p>
          </p:txBody>
        </p:sp>
        <p:sp>
          <p:nvSpPr>
            <p:cNvPr id="15" name="TextBox 14">
              <a:extLst>
                <a:ext uri="{FF2B5EF4-FFF2-40B4-BE49-F238E27FC236}">
                  <a16:creationId xmlns:a16="http://schemas.microsoft.com/office/drawing/2014/main" id="{F210B9BD-46BF-4FE4-944D-9B5A75925B64}"/>
                </a:ext>
              </a:extLst>
            </p:cNvPr>
            <p:cNvSpPr txBox="1"/>
            <p:nvPr/>
          </p:nvSpPr>
          <p:spPr>
            <a:xfrm>
              <a:off x="6632082" y="2444677"/>
              <a:ext cx="1308434" cy="303640"/>
            </a:xfrm>
            <a:prstGeom prst="rect">
              <a:avLst/>
            </a:prstGeom>
            <a:solidFill>
              <a:schemeClr val="accent1">
                <a:lumMod val="40000"/>
                <a:lumOff val="60000"/>
              </a:schemeClr>
            </a:solidFill>
            <a:ln>
              <a:solidFill>
                <a:schemeClr val="tx1"/>
              </a:solidFill>
            </a:ln>
          </p:spPr>
          <p:txBody>
            <a:bodyPr wrap="square" rtlCol="0">
              <a:spAutoFit/>
            </a:bodyPr>
            <a:lstStyle/>
            <a:p>
              <a:pPr algn="ctr"/>
              <a:r>
                <a:rPr lang="en-US" sz="1000" dirty="0"/>
                <a:t>Monitoring</a:t>
              </a:r>
            </a:p>
          </p:txBody>
        </p:sp>
        <p:sp>
          <p:nvSpPr>
            <p:cNvPr id="16" name="TextBox 15">
              <a:extLst>
                <a:ext uri="{FF2B5EF4-FFF2-40B4-BE49-F238E27FC236}">
                  <a16:creationId xmlns:a16="http://schemas.microsoft.com/office/drawing/2014/main" id="{93581552-E123-43DB-8A3C-9C237F3EDE5A}"/>
                </a:ext>
              </a:extLst>
            </p:cNvPr>
            <p:cNvSpPr txBox="1"/>
            <p:nvPr/>
          </p:nvSpPr>
          <p:spPr>
            <a:xfrm>
              <a:off x="3317294" y="2444677"/>
              <a:ext cx="1308434" cy="303640"/>
            </a:xfrm>
            <a:prstGeom prst="rect">
              <a:avLst/>
            </a:prstGeom>
            <a:solidFill>
              <a:schemeClr val="accent1">
                <a:lumMod val="40000"/>
                <a:lumOff val="60000"/>
              </a:schemeClr>
            </a:solidFill>
            <a:ln>
              <a:solidFill>
                <a:schemeClr val="tx1"/>
              </a:solidFill>
            </a:ln>
          </p:spPr>
          <p:txBody>
            <a:bodyPr wrap="square" rtlCol="0">
              <a:spAutoFit/>
            </a:bodyPr>
            <a:lstStyle/>
            <a:p>
              <a:pPr algn="ctr"/>
              <a:r>
                <a:rPr lang="en-US" sz="1000" dirty="0"/>
                <a:t>HYSPLIT</a:t>
              </a:r>
            </a:p>
          </p:txBody>
        </p:sp>
        <p:sp>
          <p:nvSpPr>
            <p:cNvPr id="17" name="TextBox 16">
              <a:extLst>
                <a:ext uri="{FF2B5EF4-FFF2-40B4-BE49-F238E27FC236}">
                  <a16:creationId xmlns:a16="http://schemas.microsoft.com/office/drawing/2014/main" id="{C1240FB7-4919-4CC1-A2DF-3882376DC973}"/>
                </a:ext>
              </a:extLst>
            </p:cNvPr>
            <p:cNvSpPr txBox="1"/>
            <p:nvPr/>
          </p:nvSpPr>
          <p:spPr>
            <a:xfrm>
              <a:off x="3317294" y="3015919"/>
              <a:ext cx="1308434" cy="1062740"/>
            </a:xfrm>
            <a:prstGeom prst="rect">
              <a:avLst/>
            </a:prstGeom>
            <a:noFill/>
            <a:ln>
              <a:solidFill>
                <a:schemeClr val="tx1"/>
              </a:solidFill>
            </a:ln>
          </p:spPr>
          <p:txBody>
            <a:bodyPr wrap="square" rtlCol="0">
              <a:spAutoFit/>
            </a:bodyPr>
            <a:lstStyle/>
            <a:p>
              <a:pPr algn="ctr"/>
              <a:r>
                <a:rPr lang="en-US" sz="1000" dirty="0"/>
                <a:t>Initiate Scenario-based</a:t>
              </a:r>
            </a:p>
            <a:p>
              <a:pPr algn="ctr"/>
              <a:r>
                <a:rPr lang="en-US" sz="1000" dirty="0"/>
                <a:t>unit-emission Simulation</a:t>
              </a:r>
            </a:p>
          </p:txBody>
        </p:sp>
        <p:sp>
          <p:nvSpPr>
            <p:cNvPr id="18" name="TextBox 17">
              <a:extLst>
                <a:ext uri="{FF2B5EF4-FFF2-40B4-BE49-F238E27FC236}">
                  <a16:creationId xmlns:a16="http://schemas.microsoft.com/office/drawing/2014/main" id="{D8112BE7-93AD-41CA-98F8-C12B48197C84}"/>
                </a:ext>
              </a:extLst>
            </p:cNvPr>
            <p:cNvSpPr txBox="1"/>
            <p:nvPr/>
          </p:nvSpPr>
          <p:spPr>
            <a:xfrm>
              <a:off x="4974688" y="3956931"/>
              <a:ext cx="1308434" cy="507831"/>
            </a:xfrm>
            <a:prstGeom prst="rect">
              <a:avLst/>
            </a:prstGeom>
            <a:noFill/>
            <a:ln>
              <a:solidFill>
                <a:schemeClr val="tx1"/>
              </a:solidFill>
            </a:ln>
          </p:spPr>
          <p:txBody>
            <a:bodyPr wrap="square" rtlCol="0">
              <a:spAutoFit/>
            </a:bodyPr>
            <a:lstStyle/>
            <a:p>
              <a:pPr algn="ctr"/>
              <a:r>
                <a:rPr lang="en-US" sz="1000" dirty="0"/>
                <a:t>Emission estimation</a:t>
              </a:r>
            </a:p>
          </p:txBody>
        </p:sp>
        <p:cxnSp>
          <p:nvCxnSpPr>
            <p:cNvPr id="19" name="직선 연결선 9">
              <a:extLst>
                <a:ext uri="{FF2B5EF4-FFF2-40B4-BE49-F238E27FC236}">
                  <a16:creationId xmlns:a16="http://schemas.microsoft.com/office/drawing/2014/main" id="{8755B62E-47D7-4650-884B-AA9CDC506CED}"/>
                </a:ext>
              </a:extLst>
            </p:cNvPr>
            <p:cNvCxnSpPr>
              <a:stCxn id="17" idx="3"/>
              <a:endCxn id="14" idx="1"/>
            </p:cNvCxnSpPr>
            <p:nvPr/>
          </p:nvCxnSpPr>
          <p:spPr>
            <a:xfrm flipV="1">
              <a:off x="4625728" y="3544899"/>
              <a:ext cx="2006354" cy="239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3217428-2C95-4884-A180-0BAA37A1D579}"/>
                </a:ext>
              </a:extLst>
            </p:cNvPr>
            <p:cNvSpPr txBox="1"/>
            <p:nvPr/>
          </p:nvSpPr>
          <p:spPr>
            <a:xfrm>
              <a:off x="3317296" y="4276986"/>
              <a:ext cx="1308434" cy="683190"/>
            </a:xfrm>
            <a:prstGeom prst="rect">
              <a:avLst/>
            </a:prstGeom>
            <a:noFill/>
            <a:ln>
              <a:solidFill>
                <a:schemeClr val="tx1"/>
              </a:solidFill>
            </a:ln>
          </p:spPr>
          <p:txBody>
            <a:bodyPr wrap="square" rtlCol="0">
              <a:spAutoFit/>
            </a:bodyPr>
            <a:lstStyle/>
            <a:p>
              <a:pPr algn="ctr"/>
              <a:r>
                <a:rPr lang="en-US" sz="1000" dirty="0"/>
                <a:t>Dispersion</a:t>
              </a:r>
            </a:p>
            <a:p>
              <a:pPr algn="ctr"/>
              <a:r>
                <a:rPr lang="en-US" sz="1000" dirty="0"/>
                <a:t>Simulation</a:t>
              </a:r>
            </a:p>
            <a:p>
              <a:pPr algn="ctr"/>
              <a:r>
                <a:rPr lang="en-US" sz="1000" dirty="0"/>
                <a:t>w/ Emission</a:t>
              </a:r>
            </a:p>
          </p:txBody>
        </p:sp>
        <p:cxnSp>
          <p:nvCxnSpPr>
            <p:cNvPr id="21" name="연결선: 꺾임 14">
              <a:extLst>
                <a:ext uri="{FF2B5EF4-FFF2-40B4-BE49-F238E27FC236}">
                  <a16:creationId xmlns:a16="http://schemas.microsoft.com/office/drawing/2014/main" id="{721D9D4F-86EC-45AD-8A7C-3A2158762E0C}"/>
                </a:ext>
              </a:extLst>
            </p:cNvPr>
            <p:cNvCxnSpPr>
              <a:stCxn id="18" idx="2"/>
              <a:endCxn id="20" idx="3"/>
            </p:cNvCxnSpPr>
            <p:nvPr/>
          </p:nvCxnSpPr>
          <p:spPr>
            <a:xfrm rot="5400000">
              <a:off x="5050409" y="4040084"/>
              <a:ext cx="153820" cy="100317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058D388-0C7A-4DDB-BCDA-750AD6923453}"/>
                </a:ext>
              </a:extLst>
            </p:cNvPr>
            <p:cNvSpPr txBox="1"/>
            <p:nvPr/>
          </p:nvSpPr>
          <p:spPr>
            <a:xfrm>
              <a:off x="5306580" y="3245695"/>
              <a:ext cx="976543" cy="265686"/>
            </a:xfrm>
            <a:prstGeom prst="rect">
              <a:avLst/>
            </a:prstGeom>
            <a:noFill/>
          </p:spPr>
          <p:txBody>
            <a:bodyPr wrap="square" rtlCol="0">
              <a:spAutoFit/>
            </a:bodyPr>
            <a:lstStyle/>
            <a:p>
              <a:r>
                <a:rPr lang="en-US" sz="800" dirty="0"/>
                <a:t>Comparison</a:t>
              </a:r>
            </a:p>
          </p:txBody>
        </p:sp>
        <p:cxnSp>
          <p:nvCxnSpPr>
            <p:cNvPr id="23" name="연결선: 꺾임 38">
              <a:extLst>
                <a:ext uri="{FF2B5EF4-FFF2-40B4-BE49-F238E27FC236}">
                  <a16:creationId xmlns:a16="http://schemas.microsoft.com/office/drawing/2014/main" id="{0ED72BE5-FFE7-4FD6-AED3-6778F64E9FA7}"/>
                </a:ext>
              </a:extLst>
            </p:cNvPr>
            <p:cNvCxnSpPr>
              <a:stCxn id="13" idx="3"/>
              <a:endCxn id="15" idx="0"/>
            </p:cNvCxnSpPr>
            <p:nvPr/>
          </p:nvCxnSpPr>
          <p:spPr>
            <a:xfrm>
              <a:off x="6632082" y="1765501"/>
              <a:ext cx="654218" cy="67917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연결선: 꺾임 42">
              <a:extLst>
                <a:ext uri="{FF2B5EF4-FFF2-40B4-BE49-F238E27FC236}">
                  <a16:creationId xmlns:a16="http://schemas.microsoft.com/office/drawing/2014/main" id="{59E69F0A-B4ED-4AAF-9336-AAAF22C1F993}"/>
                </a:ext>
              </a:extLst>
            </p:cNvPr>
            <p:cNvCxnSpPr>
              <a:stCxn id="13" idx="1"/>
              <a:endCxn id="16" idx="0"/>
            </p:cNvCxnSpPr>
            <p:nvPr/>
          </p:nvCxnSpPr>
          <p:spPr>
            <a:xfrm rot="10800000" flipV="1">
              <a:off x="3971513" y="1765499"/>
              <a:ext cx="654216" cy="67917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7DF7607-4290-4401-A1FC-73EA3AE32CC3}"/>
                </a:ext>
              </a:extLst>
            </p:cNvPr>
            <p:cNvSpPr txBox="1"/>
            <p:nvPr/>
          </p:nvSpPr>
          <p:spPr>
            <a:xfrm>
              <a:off x="3317294" y="5390376"/>
              <a:ext cx="1308434" cy="872965"/>
            </a:xfrm>
            <a:prstGeom prst="rect">
              <a:avLst/>
            </a:prstGeom>
            <a:noFill/>
            <a:ln>
              <a:solidFill>
                <a:schemeClr val="tx1"/>
              </a:solidFill>
            </a:ln>
          </p:spPr>
          <p:txBody>
            <a:bodyPr wrap="square" rtlCol="0">
              <a:spAutoFit/>
            </a:bodyPr>
            <a:lstStyle/>
            <a:p>
              <a:pPr algn="ctr"/>
              <a:r>
                <a:rPr lang="en-US" sz="1000" dirty="0"/>
                <a:t>Rapid response</a:t>
              </a:r>
            </a:p>
            <a:p>
              <a:pPr algn="ctr"/>
              <a:r>
                <a:rPr lang="en-US" sz="1000" dirty="0"/>
                <a:t>Impact Assessment</a:t>
              </a:r>
            </a:p>
          </p:txBody>
        </p:sp>
        <p:cxnSp>
          <p:nvCxnSpPr>
            <p:cNvPr id="26" name="연결선: 꺾임 45">
              <a:extLst>
                <a:ext uri="{FF2B5EF4-FFF2-40B4-BE49-F238E27FC236}">
                  <a16:creationId xmlns:a16="http://schemas.microsoft.com/office/drawing/2014/main" id="{9C077CA3-D9B9-4ADA-9446-40150351751B}"/>
                </a:ext>
              </a:extLst>
            </p:cNvPr>
            <p:cNvCxnSpPr>
              <a:stCxn id="20" idx="2"/>
              <a:endCxn id="25" idx="0"/>
            </p:cNvCxnSpPr>
            <p:nvPr/>
          </p:nvCxnSpPr>
          <p:spPr>
            <a:xfrm rot="5400000">
              <a:off x="3756413" y="5175275"/>
              <a:ext cx="430199" cy="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23B2A954-01E3-497A-A7D5-A1A2C310DCA9}"/>
                </a:ext>
              </a:extLst>
            </p:cNvPr>
            <p:cNvSpPr txBox="1"/>
            <p:nvPr/>
          </p:nvSpPr>
          <p:spPr>
            <a:xfrm>
              <a:off x="4625728" y="3506559"/>
              <a:ext cx="1122566" cy="417505"/>
            </a:xfrm>
            <a:prstGeom prst="rect">
              <a:avLst/>
            </a:prstGeom>
            <a:noFill/>
          </p:spPr>
          <p:txBody>
            <a:bodyPr wrap="square" rtlCol="0">
              <a:spAutoFit/>
            </a:bodyPr>
            <a:lstStyle/>
            <a:p>
              <a:r>
                <a:rPr lang="en-US" sz="800" dirty="0"/>
                <a:t>Conc. to dose</a:t>
              </a:r>
            </a:p>
            <a:p>
              <a:r>
                <a:rPr lang="en-US" sz="800" dirty="0"/>
                <a:t>conversion</a:t>
              </a:r>
            </a:p>
          </p:txBody>
        </p:sp>
        <p:cxnSp>
          <p:nvCxnSpPr>
            <p:cNvPr id="28" name="직선 화살표 연결선 52">
              <a:extLst>
                <a:ext uri="{FF2B5EF4-FFF2-40B4-BE49-F238E27FC236}">
                  <a16:creationId xmlns:a16="http://schemas.microsoft.com/office/drawing/2014/main" id="{3D232C87-EEC1-4E41-9750-08520B134507}"/>
                </a:ext>
              </a:extLst>
            </p:cNvPr>
            <p:cNvCxnSpPr>
              <a:endCxn id="18" idx="0"/>
            </p:cNvCxnSpPr>
            <p:nvPr/>
          </p:nvCxnSpPr>
          <p:spPr>
            <a:xfrm>
              <a:off x="5628904" y="3547289"/>
              <a:ext cx="1" cy="4096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9E64F68F-EF07-4156-9975-26472AFF97AC}"/>
                </a:ext>
              </a:extLst>
            </p:cNvPr>
            <p:cNvSpPr txBox="1"/>
            <p:nvPr/>
          </p:nvSpPr>
          <p:spPr>
            <a:xfrm>
              <a:off x="886292" y="2444677"/>
              <a:ext cx="1308434" cy="303640"/>
            </a:xfrm>
            <a:prstGeom prst="rect">
              <a:avLst/>
            </a:prstGeom>
            <a:solidFill>
              <a:schemeClr val="accent1">
                <a:lumMod val="40000"/>
                <a:lumOff val="60000"/>
              </a:schemeClr>
            </a:solidFill>
            <a:ln>
              <a:solidFill>
                <a:schemeClr val="tx1"/>
              </a:solidFill>
            </a:ln>
          </p:spPr>
          <p:txBody>
            <a:bodyPr wrap="square" rtlCol="0">
              <a:spAutoFit/>
            </a:bodyPr>
            <a:lstStyle/>
            <a:p>
              <a:pPr algn="ctr"/>
              <a:r>
                <a:rPr lang="en-US" sz="1000" dirty="0"/>
                <a:t>Power Plant</a:t>
              </a:r>
            </a:p>
          </p:txBody>
        </p:sp>
        <p:sp>
          <p:nvSpPr>
            <p:cNvPr id="30" name="TextBox 29">
              <a:extLst>
                <a:ext uri="{FF2B5EF4-FFF2-40B4-BE49-F238E27FC236}">
                  <a16:creationId xmlns:a16="http://schemas.microsoft.com/office/drawing/2014/main" id="{9B0F16BD-8A6B-4172-9EBD-868DC4C06AB4}"/>
                </a:ext>
              </a:extLst>
            </p:cNvPr>
            <p:cNvSpPr txBox="1"/>
            <p:nvPr/>
          </p:nvSpPr>
          <p:spPr>
            <a:xfrm>
              <a:off x="886292" y="3109508"/>
              <a:ext cx="1573848" cy="1821841"/>
            </a:xfrm>
            <a:prstGeom prst="rect">
              <a:avLst/>
            </a:prstGeom>
            <a:noFill/>
            <a:ln>
              <a:solidFill>
                <a:schemeClr val="tx1"/>
              </a:solidFill>
            </a:ln>
          </p:spPr>
          <p:txBody>
            <a:bodyPr wrap="square" rtlCol="0">
              <a:spAutoFit/>
            </a:bodyPr>
            <a:lstStyle/>
            <a:p>
              <a:r>
                <a:rPr lang="en-US" sz="1000" dirty="0" smtClean="0"/>
                <a:t>Source term estimation (Direct)</a:t>
              </a:r>
            </a:p>
            <a:p>
              <a:pPr marL="171450" indent="-171450">
                <a:buFont typeface="Arial" panose="020B0604020202020204" pitchFamily="34" charset="0"/>
                <a:buChar char="•"/>
              </a:pPr>
              <a:r>
                <a:rPr lang="en-US" sz="1000" dirty="0" smtClean="0"/>
                <a:t>Inventory</a:t>
              </a:r>
            </a:p>
            <a:p>
              <a:pPr marL="171450" indent="-171450">
                <a:buFont typeface="Arial" panose="020B0604020202020204" pitchFamily="34" charset="0"/>
                <a:buChar char="•"/>
              </a:pPr>
              <a:r>
                <a:rPr lang="en-US" sz="1000" dirty="0" smtClean="0"/>
                <a:t>PSA</a:t>
              </a:r>
            </a:p>
            <a:p>
              <a:pPr marL="171450" indent="-171450">
                <a:buFont typeface="Arial" panose="020B0604020202020204" pitchFamily="34" charset="0"/>
                <a:buChar char="•"/>
              </a:pPr>
              <a:r>
                <a:rPr lang="en-US" sz="1000" dirty="0" smtClean="0"/>
                <a:t>RASCAL</a:t>
              </a:r>
            </a:p>
            <a:p>
              <a:endParaRPr lang="en-US" sz="1000" dirty="0" smtClean="0"/>
            </a:p>
            <a:p>
              <a:r>
                <a:rPr lang="en-US" sz="1000" dirty="0" smtClean="0"/>
                <a:t>Scenario</a:t>
              </a:r>
              <a:endParaRPr lang="en-US" sz="1000" dirty="0"/>
            </a:p>
            <a:p>
              <a:r>
                <a:rPr lang="en-US" sz="1000" dirty="0" smtClean="0"/>
                <a:t>Nuclide profiles </a:t>
              </a:r>
              <a:endParaRPr lang="en-US" sz="1000" dirty="0"/>
            </a:p>
            <a:p>
              <a:r>
                <a:rPr lang="en-US" sz="1000" dirty="0"/>
                <a:t>&amp; release </a:t>
              </a:r>
              <a:r>
                <a:rPr lang="en-US" sz="1000" dirty="0" smtClean="0"/>
                <a:t>time</a:t>
              </a:r>
            </a:p>
          </p:txBody>
        </p:sp>
      </p:grpSp>
      <p:cxnSp>
        <p:nvCxnSpPr>
          <p:cNvPr id="35" name="Elbow Connector 34"/>
          <p:cNvCxnSpPr>
            <a:stCxn id="30" idx="3"/>
            <a:endCxn id="17" idx="1"/>
          </p:cNvCxnSpPr>
          <p:nvPr/>
        </p:nvCxnSpPr>
        <p:spPr>
          <a:xfrm flipV="1">
            <a:off x="7477165" y="3695284"/>
            <a:ext cx="630233" cy="38366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B2BD87C-54AB-496D-8BF7-98704555692B}"/>
              </a:ext>
            </a:extLst>
          </p:cNvPr>
          <p:cNvSpPr txBox="1"/>
          <p:nvPr/>
        </p:nvSpPr>
        <p:spPr>
          <a:xfrm>
            <a:off x="10544638" y="4027462"/>
            <a:ext cx="962043" cy="553998"/>
          </a:xfrm>
          <a:prstGeom prst="rect">
            <a:avLst/>
          </a:prstGeom>
          <a:noFill/>
          <a:ln>
            <a:solidFill>
              <a:schemeClr val="tx1"/>
            </a:solidFill>
          </a:ln>
        </p:spPr>
        <p:txBody>
          <a:bodyPr wrap="square" rtlCol="0">
            <a:spAutoFit/>
          </a:bodyPr>
          <a:lstStyle/>
          <a:p>
            <a:pPr algn="ctr"/>
            <a:r>
              <a:rPr lang="en-US" sz="1000" dirty="0" smtClean="0"/>
              <a:t>NFEM</a:t>
            </a:r>
          </a:p>
          <a:p>
            <a:pPr marL="171450" indent="-171450">
              <a:buFont typeface="Arial" panose="020B0604020202020204" pitchFamily="34" charset="0"/>
              <a:buChar char="•"/>
            </a:pPr>
            <a:r>
              <a:rPr lang="en-US" sz="1000" dirty="0" smtClean="0"/>
              <a:t>HPIC</a:t>
            </a:r>
          </a:p>
          <a:p>
            <a:pPr marL="171450" indent="-171450">
              <a:buFont typeface="Arial" panose="020B0604020202020204" pitchFamily="34" charset="0"/>
              <a:buChar char="•"/>
            </a:pPr>
            <a:r>
              <a:rPr lang="en-US" sz="1000" dirty="0" err="1" smtClean="0"/>
              <a:t>NaI</a:t>
            </a:r>
            <a:r>
              <a:rPr lang="en-US" sz="1000" dirty="0" smtClean="0"/>
              <a:t>(Tl)</a:t>
            </a:r>
            <a:endParaRPr lang="en-US" sz="1000" dirty="0"/>
          </a:p>
        </p:txBody>
      </p:sp>
      <p:sp>
        <p:nvSpPr>
          <p:cNvPr id="38" name="TextBox 37"/>
          <p:cNvSpPr txBox="1"/>
          <p:nvPr/>
        </p:nvSpPr>
        <p:spPr>
          <a:xfrm>
            <a:off x="6142521" y="5007510"/>
            <a:ext cx="2278990" cy="830997"/>
          </a:xfrm>
          <a:prstGeom prst="rect">
            <a:avLst/>
          </a:prstGeom>
          <a:noFill/>
        </p:spPr>
        <p:txBody>
          <a:bodyPr wrap="square" rtlCol="0">
            <a:spAutoFit/>
          </a:bodyPr>
          <a:lstStyle/>
          <a:p>
            <a:r>
              <a:rPr lang="en-US" sz="1600" dirty="0" smtClean="0">
                <a:solidFill>
                  <a:srgbClr val="0070C0"/>
                </a:solidFill>
              </a:rPr>
              <a:t>Domestic/Global</a:t>
            </a:r>
          </a:p>
          <a:p>
            <a:r>
              <a:rPr lang="en-US" sz="1600" dirty="0" smtClean="0">
                <a:solidFill>
                  <a:srgbClr val="0070C0"/>
                </a:solidFill>
              </a:rPr>
              <a:t>UM, GFS, CMC</a:t>
            </a:r>
          </a:p>
          <a:p>
            <a:r>
              <a:rPr lang="en-US" sz="1600" dirty="0" smtClean="0">
                <a:solidFill>
                  <a:srgbClr val="0070C0"/>
                </a:solidFill>
              </a:rPr>
              <a:t>HYSPLIT only</a:t>
            </a:r>
            <a:endParaRPr lang="en-US" sz="1600" dirty="0">
              <a:solidFill>
                <a:srgbClr val="0070C0"/>
              </a:solidFill>
            </a:endParaRPr>
          </a:p>
        </p:txBody>
      </p:sp>
    </p:spTree>
    <p:extLst>
      <p:ext uri="{BB962C8B-B14F-4D97-AF65-F5344CB8AC3E}">
        <p14:creationId xmlns:p14="http://schemas.microsoft.com/office/powerpoint/2010/main" val="362733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PSEUDO observations</a:t>
            </a:r>
            <a:endParaRPr lang="en-US" dirty="0"/>
          </a:p>
        </p:txBody>
      </p:sp>
      <p:pic>
        <p:nvPicPr>
          <p:cNvPr id="3" name="그림 1">
            <a:extLst>
              <a:ext uri="{FF2B5EF4-FFF2-40B4-BE49-F238E27FC236}">
                <a16:creationId xmlns:a16="http://schemas.microsoft.com/office/drawing/2014/main" id="{604FDAC1-3DE0-467A-B470-B30C0A14D58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9629" y="1193800"/>
            <a:ext cx="2521971" cy="2451431"/>
          </a:xfrm>
          <a:prstGeom prst="rect">
            <a:avLst/>
          </a:prstGeom>
          <a:noFill/>
          <a:ln>
            <a:noFill/>
          </a:ln>
        </p:spPr>
      </p:pic>
      <p:pic>
        <p:nvPicPr>
          <p:cNvPr id="4" name="그림 2">
            <a:extLst>
              <a:ext uri="{FF2B5EF4-FFF2-40B4-BE49-F238E27FC236}">
                <a16:creationId xmlns:a16="http://schemas.microsoft.com/office/drawing/2014/main" id="{84721735-B64C-412A-962C-AD056AF5C52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307711" y="1096640"/>
            <a:ext cx="6779389" cy="2853060"/>
          </a:xfrm>
          <a:prstGeom prst="rect">
            <a:avLst/>
          </a:prstGeom>
          <a:noFill/>
          <a:ln>
            <a:noFill/>
          </a:ln>
        </p:spPr>
      </p:pic>
      <p:pic>
        <p:nvPicPr>
          <p:cNvPr id="5" name="그림 3">
            <a:extLst>
              <a:ext uri="{FF2B5EF4-FFF2-40B4-BE49-F238E27FC236}">
                <a16:creationId xmlns:a16="http://schemas.microsoft.com/office/drawing/2014/main" id="{87BC5F1B-964C-4E48-8729-B9FC7E039F0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9629" y="3750365"/>
            <a:ext cx="2521971" cy="2637735"/>
          </a:xfrm>
          <a:prstGeom prst="rect">
            <a:avLst/>
          </a:prstGeom>
          <a:noFill/>
          <a:ln>
            <a:noFill/>
          </a:ln>
        </p:spPr>
      </p:pic>
      <p:pic>
        <p:nvPicPr>
          <p:cNvPr id="6" name="그림 4">
            <a:extLst>
              <a:ext uri="{FF2B5EF4-FFF2-40B4-BE49-F238E27FC236}">
                <a16:creationId xmlns:a16="http://schemas.microsoft.com/office/drawing/2014/main" id="{C6E00D6E-64D3-4063-86A3-BEB6DF2EB41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307711" y="3841695"/>
            <a:ext cx="6779389" cy="2660705"/>
          </a:xfrm>
          <a:prstGeom prst="rect">
            <a:avLst/>
          </a:prstGeom>
          <a:noFill/>
          <a:ln>
            <a:noFill/>
          </a:ln>
        </p:spPr>
      </p:pic>
    </p:spTree>
    <p:extLst>
      <p:ext uri="{BB962C8B-B14F-4D97-AF65-F5344CB8AC3E}">
        <p14:creationId xmlns:p14="http://schemas.microsoft.com/office/powerpoint/2010/main" val="4222429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3A2FD16A-D212-4BA8-A01F-BD8E614C842C}"/>
              </a:ext>
            </a:extLst>
          </p:cNvPr>
          <p:cNvPicPr/>
          <p:nvPr/>
        </p:nvPicPr>
        <p:blipFill>
          <a:blip r:embed="rId2">
            <a:extLst>
              <a:ext uri="{28A0092B-C50C-407E-A947-70E740481C1C}">
                <a14:useLocalDpi xmlns:a14="http://schemas.microsoft.com/office/drawing/2010/main" val="0"/>
              </a:ext>
            </a:extLst>
          </a:blip>
          <a:stretch>
            <a:fillRect/>
          </a:stretch>
        </p:blipFill>
        <p:spPr>
          <a:xfrm>
            <a:off x="4093680" y="1945640"/>
            <a:ext cx="7884796" cy="371856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855" y="1837154"/>
            <a:ext cx="3352821" cy="3425895"/>
          </a:xfrm>
          <a:prstGeom prst="rect">
            <a:avLst/>
          </a:prstGeom>
        </p:spPr>
      </p:pic>
      <p:sp>
        <p:nvSpPr>
          <p:cNvPr id="5" name="Title 4"/>
          <p:cNvSpPr>
            <a:spLocks noGrp="1"/>
          </p:cNvSpPr>
          <p:nvPr>
            <p:ph type="title"/>
          </p:nvPr>
        </p:nvSpPr>
        <p:spPr/>
        <p:txBody>
          <a:bodyPr/>
          <a:lstStyle/>
          <a:p>
            <a:r>
              <a:rPr lang="en-US" dirty="0" smtClean="0"/>
              <a:t>Case study (1) (July 15, 2019)</a:t>
            </a:r>
            <a:endParaRPr lang="en-US" dirty="0"/>
          </a:p>
        </p:txBody>
      </p:sp>
      <p:sp>
        <p:nvSpPr>
          <p:cNvPr id="6" name="TextBox 5"/>
          <p:cNvSpPr txBox="1"/>
          <p:nvPr/>
        </p:nvSpPr>
        <p:spPr>
          <a:xfrm>
            <a:off x="1022888" y="5311021"/>
            <a:ext cx="4494508" cy="923330"/>
          </a:xfrm>
          <a:prstGeom prst="rect">
            <a:avLst/>
          </a:prstGeom>
          <a:noFill/>
        </p:spPr>
        <p:txBody>
          <a:bodyPr wrap="square" rtlCol="0">
            <a:spAutoFit/>
          </a:bodyPr>
          <a:lstStyle/>
          <a:p>
            <a:r>
              <a:rPr lang="en-US" dirty="0" err="1" smtClean="0"/>
              <a:t>Hanbit</a:t>
            </a:r>
            <a:r>
              <a:rPr lang="en-US" dirty="0" smtClean="0"/>
              <a:t> NPP</a:t>
            </a:r>
          </a:p>
          <a:p>
            <a:r>
              <a:rPr lang="en-US" dirty="0" smtClean="0"/>
              <a:t>6 hour release</a:t>
            </a:r>
          </a:p>
          <a:p>
            <a:r>
              <a:rPr lang="en-US" dirty="0" smtClean="0"/>
              <a:t>5 min PSEUDO observations</a:t>
            </a:r>
            <a:endParaRPr lang="en-US" dirty="0"/>
          </a:p>
        </p:txBody>
      </p:sp>
    </p:spTree>
    <p:extLst>
      <p:ext uri="{BB962C8B-B14F-4D97-AF65-F5344CB8AC3E}">
        <p14:creationId xmlns:p14="http://schemas.microsoft.com/office/powerpoint/2010/main" val="3441914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6610" y="928119"/>
            <a:ext cx="5365283" cy="267189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6610" y="3600009"/>
            <a:ext cx="5365283" cy="2671890"/>
          </a:xfrm>
          <a:prstGeom prst="rect">
            <a:avLst/>
          </a:prstGeom>
        </p:spPr>
      </p:pic>
      <p:sp>
        <p:nvSpPr>
          <p:cNvPr id="6" name="TextBox 5"/>
          <p:cNvSpPr txBox="1"/>
          <p:nvPr/>
        </p:nvSpPr>
        <p:spPr>
          <a:xfrm>
            <a:off x="2015612" y="1641989"/>
            <a:ext cx="1868130" cy="646331"/>
          </a:xfrm>
          <a:prstGeom prst="rect">
            <a:avLst/>
          </a:prstGeom>
          <a:noFill/>
        </p:spPr>
        <p:txBody>
          <a:bodyPr wrap="square" rtlCol="0">
            <a:spAutoFit/>
          </a:bodyPr>
          <a:lstStyle/>
          <a:p>
            <a:r>
              <a:rPr lang="en-US" dirty="0"/>
              <a:t>Cs-137 5E13 </a:t>
            </a:r>
            <a:r>
              <a:rPr lang="en-US" dirty="0" err="1"/>
              <a:t>Bq</a:t>
            </a:r>
            <a:r>
              <a:rPr lang="en-US" dirty="0"/>
              <a:t>/h </a:t>
            </a:r>
          </a:p>
          <a:p>
            <a:r>
              <a:rPr lang="en-US" dirty="0">
                <a:solidFill>
                  <a:srgbClr val="FF0000"/>
                </a:solidFill>
              </a:rPr>
              <a:t>(6 hour)</a:t>
            </a:r>
          </a:p>
        </p:txBody>
      </p:sp>
      <p:sp>
        <p:nvSpPr>
          <p:cNvPr id="7" name="TextBox 6"/>
          <p:cNvSpPr txBox="1"/>
          <p:nvPr/>
        </p:nvSpPr>
        <p:spPr>
          <a:xfrm>
            <a:off x="2163096" y="4674374"/>
            <a:ext cx="1868130" cy="646331"/>
          </a:xfrm>
          <a:prstGeom prst="rect">
            <a:avLst/>
          </a:prstGeom>
          <a:noFill/>
        </p:spPr>
        <p:txBody>
          <a:bodyPr wrap="square" rtlCol="0">
            <a:spAutoFit/>
          </a:bodyPr>
          <a:lstStyle/>
          <a:p>
            <a:r>
              <a:rPr lang="en-US" dirty="0"/>
              <a:t>Cs-137 5E13 </a:t>
            </a:r>
            <a:r>
              <a:rPr lang="en-US" dirty="0" err="1"/>
              <a:t>Bq</a:t>
            </a:r>
            <a:r>
              <a:rPr lang="en-US" dirty="0"/>
              <a:t>/h </a:t>
            </a:r>
          </a:p>
          <a:p>
            <a:r>
              <a:rPr lang="en-US" dirty="0">
                <a:solidFill>
                  <a:srgbClr val="FF0000"/>
                </a:solidFill>
              </a:rPr>
              <a:t>(15 hour)</a:t>
            </a:r>
          </a:p>
        </p:txBody>
      </p:sp>
      <p:sp>
        <p:nvSpPr>
          <p:cNvPr id="2" name="Title 1"/>
          <p:cNvSpPr>
            <a:spLocks noGrp="1"/>
          </p:cNvSpPr>
          <p:nvPr>
            <p:ph type="title"/>
          </p:nvPr>
        </p:nvSpPr>
        <p:spPr/>
        <p:txBody>
          <a:bodyPr/>
          <a:lstStyle/>
          <a:p>
            <a:r>
              <a:rPr lang="en-US" dirty="0" smtClean="0"/>
              <a:t>Case study (2): Kori NPP (May 2022)</a:t>
            </a:r>
            <a:endParaRPr lang="en-US" dirty="0"/>
          </a:p>
        </p:txBody>
      </p:sp>
      <p:cxnSp>
        <p:nvCxnSpPr>
          <p:cNvPr id="8" name="Straight Arrow Connector 7"/>
          <p:cNvCxnSpPr/>
          <p:nvPr/>
        </p:nvCxnSpPr>
        <p:spPr>
          <a:xfrm flipV="1">
            <a:off x="7044007" y="2288320"/>
            <a:ext cx="552659" cy="414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592624" y="2079398"/>
            <a:ext cx="2258610" cy="369332"/>
          </a:xfrm>
          <a:prstGeom prst="rect">
            <a:avLst/>
          </a:prstGeom>
          <a:noFill/>
        </p:spPr>
        <p:txBody>
          <a:bodyPr wrap="square" rtlCol="0">
            <a:spAutoFit/>
          </a:bodyPr>
          <a:lstStyle/>
          <a:p>
            <a:r>
              <a:rPr lang="en-US" dirty="0" smtClean="0">
                <a:solidFill>
                  <a:srgbClr val="FF0000"/>
                </a:solidFill>
              </a:rPr>
              <a:t>Actual</a:t>
            </a:r>
            <a:endParaRPr lang="en-US" dirty="0">
              <a:solidFill>
                <a:srgbClr val="FF0000"/>
              </a:solidFill>
            </a:endParaRPr>
          </a:p>
        </p:txBody>
      </p:sp>
      <p:cxnSp>
        <p:nvCxnSpPr>
          <p:cNvPr id="11" name="Straight Arrow Connector 10"/>
          <p:cNvCxnSpPr/>
          <p:nvPr/>
        </p:nvCxnSpPr>
        <p:spPr>
          <a:xfrm flipH="1" flipV="1">
            <a:off x="6008914" y="2109998"/>
            <a:ext cx="472273" cy="154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04563" y="1707297"/>
            <a:ext cx="1376624" cy="369332"/>
          </a:xfrm>
          <a:prstGeom prst="rect">
            <a:avLst/>
          </a:prstGeom>
          <a:noFill/>
        </p:spPr>
        <p:txBody>
          <a:bodyPr wrap="square" rtlCol="0">
            <a:spAutoFit/>
          </a:bodyPr>
          <a:lstStyle/>
          <a:p>
            <a:r>
              <a:rPr lang="en-US" dirty="0" smtClean="0">
                <a:solidFill>
                  <a:srgbClr val="0070C0"/>
                </a:solidFill>
              </a:rPr>
              <a:t>Estimated</a:t>
            </a:r>
            <a:endParaRPr lang="en-US" dirty="0">
              <a:solidFill>
                <a:srgbClr val="0070C0"/>
              </a:solidFill>
            </a:endParaRPr>
          </a:p>
        </p:txBody>
      </p:sp>
    </p:spTree>
    <p:extLst>
      <p:ext uri="{BB962C8B-B14F-4D97-AF65-F5344CB8AC3E}">
        <p14:creationId xmlns:p14="http://schemas.microsoft.com/office/powerpoint/2010/main" val="15835865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557" y="3097300"/>
            <a:ext cx="6008900" cy="3318248"/>
          </a:xfrm>
          <a:prstGeom prst="rect">
            <a:avLst/>
          </a:prstGeom>
        </p:spPr>
      </p:pic>
      <p:sp>
        <p:nvSpPr>
          <p:cNvPr id="3" name="Down Arrow 2"/>
          <p:cNvSpPr/>
          <p:nvPr/>
        </p:nvSpPr>
        <p:spPr>
          <a:xfrm>
            <a:off x="5399958" y="4756424"/>
            <a:ext cx="596900" cy="876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6341" y="944306"/>
            <a:ext cx="5080699" cy="5191432"/>
          </a:xfrm>
          <a:prstGeom prst="rect">
            <a:avLst/>
          </a:prstGeom>
        </p:spPr>
      </p:pic>
      <p:sp>
        <p:nvSpPr>
          <p:cNvPr id="5" name="Title 4"/>
          <p:cNvSpPr>
            <a:spLocks noGrp="1"/>
          </p:cNvSpPr>
          <p:nvPr>
            <p:ph type="title"/>
          </p:nvPr>
        </p:nvSpPr>
        <p:spPr/>
        <p:txBody>
          <a:bodyPr/>
          <a:lstStyle/>
          <a:p>
            <a:r>
              <a:rPr lang="en-US" dirty="0" smtClean="0"/>
              <a:t>Case study: Kori NPP (May 2022)</a:t>
            </a:r>
            <a:endParaRPr lang="en-US" dirty="0"/>
          </a:p>
        </p:txBody>
      </p:sp>
    </p:spTree>
    <p:extLst>
      <p:ext uri="{BB962C8B-B14F-4D97-AF65-F5344CB8AC3E}">
        <p14:creationId xmlns:p14="http://schemas.microsoft.com/office/powerpoint/2010/main" val="39905415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3970" y="3403752"/>
            <a:ext cx="6400800" cy="318757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3970" y="216179"/>
            <a:ext cx="6400800" cy="3187573"/>
          </a:xfrm>
          <a:prstGeom prst="rect">
            <a:avLst/>
          </a:prstGeom>
        </p:spPr>
      </p:pic>
      <p:sp>
        <p:nvSpPr>
          <p:cNvPr id="6" name="TextBox 5"/>
          <p:cNvSpPr txBox="1"/>
          <p:nvPr/>
        </p:nvSpPr>
        <p:spPr>
          <a:xfrm>
            <a:off x="9742794" y="2234841"/>
            <a:ext cx="1868130" cy="646331"/>
          </a:xfrm>
          <a:prstGeom prst="rect">
            <a:avLst/>
          </a:prstGeom>
          <a:noFill/>
        </p:spPr>
        <p:txBody>
          <a:bodyPr wrap="square" rtlCol="0">
            <a:spAutoFit/>
          </a:bodyPr>
          <a:lstStyle/>
          <a:p>
            <a:r>
              <a:rPr lang="en-US" dirty="0"/>
              <a:t>Cs-137 5E13 </a:t>
            </a:r>
            <a:r>
              <a:rPr lang="en-US" dirty="0" err="1"/>
              <a:t>Bq</a:t>
            </a:r>
            <a:r>
              <a:rPr lang="en-US" dirty="0"/>
              <a:t>/h </a:t>
            </a:r>
          </a:p>
          <a:p>
            <a:r>
              <a:rPr lang="en-US" dirty="0">
                <a:solidFill>
                  <a:srgbClr val="FF0000"/>
                </a:solidFill>
              </a:rPr>
              <a:t>(6 hour)</a:t>
            </a:r>
          </a:p>
        </p:txBody>
      </p:sp>
      <p:sp>
        <p:nvSpPr>
          <p:cNvPr id="7" name="TextBox 6"/>
          <p:cNvSpPr txBox="1"/>
          <p:nvPr/>
        </p:nvSpPr>
        <p:spPr>
          <a:xfrm>
            <a:off x="9935334" y="5422414"/>
            <a:ext cx="1868130" cy="646331"/>
          </a:xfrm>
          <a:prstGeom prst="rect">
            <a:avLst/>
          </a:prstGeom>
          <a:noFill/>
        </p:spPr>
        <p:txBody>
          <a:bodyPr wrap="square" rtlCol="0">
            <a:spAutoFit/>
          </a:bodyPr>
          <a:lstStyle/>
          <a:p>
            <a:r>
              <a:rPr lang="en-US" dirty="0"/>
              <a:t>Cs-137 5E13 </a:t>
            </a:r>
            <a:r>
              <a:rPr lang="en-US" dirty="0" err="1"/>
              <a:t>Bq</a:t>
            </a:r>
            <a:r>
              <a:rPr lang="en-US" dirty="0"/>
              <a:t>/h </a:t>
            </a:r>
          </a:p>
          <a:p>
            <a:r>
              <a:rPr lang="en-US" dirty="0">
                <a:solidFill>
                  <a:srgbClr val="FF0000"/>
                </a:solidFill>
              </a:rPr>
              <a:t>(15 hour)</a:t>
            </a:r>
          </a:p>
        </p:txBody>
      </p:sp>
      <p:sp>
        <p:nvSpPr>
          <p:cNvPr id="4" name="TextBox 3"/>
          <p:cNvSpPr txBox="1"/>
          <p:nvPr/>
        </p:nvSpPr>
        <p:spPr>
          <a:xfrm>
            <a:off x="951245" y="1496177"/>
            <a:ext cx="4722725" cy="1477328"/>
          </a:xfrm>
          <a:prstGeom prst="rect">
            <a:avLst/>
          </a:prstGeom>
          <a:noFill/>
        </p:spPr>
        <p:txBody>
          <a:bodyPr wrap="square" rtlCol="0">
            <a:spAutoFit/>
          </a:bodyPr>
          <a:lstStyle/>
          <a:p>
            <a:r>
              <a:rPr lang="en-US" dirty="0" smtClean="0"/>
              <a:t>How to resolve these issues</a:t>
            </a:r>
          </a:p>
          <a:p>
            <a:endParaRPr lang="en-US" dirty="0" smtClean="0"/>
          </a:p>
          <a:p>
            <a:pPr marL="342900" indent="-342900">
              <a:buAutoNum type="arabicParenBoth"/>
            </a:pPr>
            <a:r>
              <a:rPr lang="en-US" dirty="0" smtClean="0"/>
              <a:t>Remove low quality observations</a:t>
            </a:r>
          </a:p>
          <a:p>
            <a:pPr marL="342900" indent="-342900">
              <a:buAutoNum type="arabicParenBoth"/>
            </a:pPr>
            <a:r>
              <a:rPr lang="en-US" dirty="0" smtClean="0"/>
              <a:t>Constrain release time</a:t>
            </a:r>
          </a:p>
          <a:p>
            <a:pPr marL="342900" indent="-342900">
              <a:buAutoNum type="arabicParenBoth"/>
            </a:pPr>
            <a:r>
              <a:rPr lang="en-US" dirty="0" smtClean="0"/>
              <a:t>Add foreign monitors</a:t>
            </a:r>
            <a:endParaRPr lang="en-US" dirty="0"/>
          </a:p>
        </p:txBody>
      </p:sp>
    </p:spTree>
    <p:extLst>
      <p:ext uri="{BB962C8B-B14F-4D97-AF65-F5344CB8AC3E}">
        <p14:creationId xmlns:p14="http://schemas.microsoft.com/office/powerpoint/2010/main" val="28106069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to Fukushima NPP incident</a:t>
            </a:r>
            <a:endParaRPr lang="en-US" dirty="0"/>
          </a:p>
        </p:txBody>
      </p:sp>
      <p:sp>
        <p:nvSpPr>
          <p:cNvPr id="3" name="TextBox 2">
            <a:extLst>
              <a:ext uri="{FF2B5EF4-FFF2-40B4-BE49-F238E27FC236}">
                <a16:creationId xmlns:a16="http://schemas.microsoft.com/office/drawing/2014/main" id="{D2DA9763-BA2B-4672-8581-3079E5737104}"/>
              </a:ext>
            </a:extLst>
          </p:cNvPr>
          <p:cNvSpPr txBox="1"/>
          <p:nvPr/>
        </p:nvSpPr>
        <p:spPr>
          <a:xfrm>
            <a:off x="1870814" y="1460996"/>
            <a:ext cx="3960440" cy="4634474"/>
          </a:xfrm>
          <a:prstGeom prst="rect">
            <a:avLst/>
          </a:prstGeom>
          <a:noFill/>
        </p:spPr>
        <p:txBody>
          <a:bodyPr wrap="square" rtlCol="0">
            <a:spAutoFit/>
          </a:bodyPr>
          <a:lstStyle/>
          <a:p>
            <a:pPr>
              <a:lnSpc>
                <a:spcPct val="115000"/>
              </a:lnSpc>
            </a:pPr>
            <a:r>
              <a:rPr lang="en-US" sz="1000" b="1" dirty="0">
                <a:latin typeface="Calibri" panose="020F0502020204030204" pitchFamily="34" charset="0"/>
                <a:ea typeface="Calibri" panose="020F0502020204030204" pitchFamily="34" charset="0"/>
                <a:cs typeface="Times New Roman" panose="02020603050405020304" pitchFamily="18" charset="0"/>
              </a:rPr>
              <a:t>WRF simulations for Fukushima</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1000" b="1" u="sng" dirty="0">
                <a:latin typeface="Calibri" panose="020F0502020204030204" pitchFamily="34" charset="0"/>
                <a:ea typeface="Calibri" panose="020F0502020204030204" pitchFamily="34" charset="0"/>
                <a:cs typeface="Times New Roman" panose="02020603050405020304" pitchFamily="18" charset="0"/>
              </a:rPr>
              <a:t>Model configuration</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WRF version: v3.8.1 </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Grid spacing: D01 (36-km), D02 (12-km) and D03 (4-km)</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LCC projection with projection center at 35N/135 E</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Standard latitude at 35N/35N</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Vertical layer: 34 layers</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 Period: March 10</a:t>
            </a:r>
            <a:r>
              <a:rPr lang="en-US" sz="1000" baseline="30000" dirty="0">
                <a:latin typeface="Calibri" panose="020F0502020204030204" pitchFamily="34" charset="0"/>
                <a:ea typeface="Calibri" panose="020F0502020204030204" pitchFamily="34" charset="0"/>
                <a:cs typeface="Times New Roman" panose="02020603050405020304" pitchFamily="18" charset="0"/>
              </a:rPr>
              <a:t>th</a:t>
            </a:r>
            <a:r>
              <a:rPr lang="en-US" sz="1000" dirty="0">
                <a:latin typeface="Calibri" panose="020F0502020204030204" pitchFamily="34" charset="0"/>
                <a:ea typeface="Calibri" panose="020F0502020204030204" pitchFamily="34" charset="0"/>
                <a:cs typeface="Times New Roman" panose="02020603050405020304" pitchFamily="18" charset="0"/>
              </a:rPr>
              <a:t>  - 31</a:t>
            </a:r>
            <a:r>
              <a:rPr lang="en-US" sz="1000" baseline="30000" dirty="0">
                <a:latin typeface="Calibri" panose="020F0502020204030204" pitchFamily="34" charset="0"/>
                <a:ea typeface="Calibri" panose="020F0502020204030204" pitchFamily="34" charset="0"/>
                <a:cs typeface="Times New Roman" panose="02020603050405020304" pitchFamily="18" charset="0"/>
              </a:rPr>
              <a:t>st</a:t>
            </a:r>
            <a:r>
              <a:rPr lang="en-US" sz="1000" dirty="0">
                <a:latin typeface="Calibri" panose="020F0502020204030204" pitchFamily="34" charset="0"/>
                <a:ea typeface="Calibri" panose="020F0502020204030204" pitchFamily="34" charset="0"/>
                <a:cs typeface="Times New Roman" panose="02020603050405020304" pitchFamily="18" charset="0"/>
              </a:rPr>
              <a:t>,  2011</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IC/BC: GFS 6-hourly </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Nudging: analysis nudging</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Nesting: one-way nesting</a:t>
            </a:r>
          </a:p>
          <a:p>
            <a:pPr indent="457200">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 Surface – </a:t>
            </a:r>
            <a:r>
              <a:rPr lang="en-US" sz="1000"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http://rda.ucar.edu/data/ds461.0</a:t>
            </a:r>
            <a:endParaRPr lang="en-US" sz="1000" dirty="0">
              <a:latin typeface="Calibri" panose="020F0502020204030204" pitchFamily="34" charset="0"/>
              <a:ea typeface="Calibri" panose="020F0502020204030204" pitchFamily="34" charset="0"/>
              <a:cs typeface="Times New Roman" panose="02020603050405020304" pitchFamily="18" charset="0"/>
            </a:endParaRPr>
          </a:p>
          <a:p>
            <a:pPr indent="457200">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 Upper level – </a:t>
            </a:r>
            <a:r>
              <a:rPr lang="en-US" sz="1000"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3"/>
              </a:rPr>
              <a:t>http://rda.ucar.edu/data/ds351.0</a:t>
            </a:r>
            <a:r>
              <a:rPr lang="en-US" sz="1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 Initialization: daily at 06 UTC, 36-hr run and 12-hr spin-up</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extracting output 18UTC (3am local time) – next day 17 UTC</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Physical options</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microphysics: WSM 6-class graupel scheme</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radiation scheme: RRTM scheme for longwave radiation (</a:t>
            </a:r>
            <a:r>
              <a:rPr lang="en-US" sz="1000" dirty="0" err="1">
                <a:latin typeface="Calibri" panose="020F0502020204030204" pitchFamily="34" charset="0"/>
                <a:ea typeface="Calibri" panose="020F0502020204030204" pitchFamily="34" charset="0"/>
                <a:cs typeface="Times New Roman" panose="02020603050405020304" pitchFamily="18" charset="0"/>
              </a:rPr>
              <a:t>radt</a:t>
            </a:r>
            <a:r>
              <a:rPr lang="en-US" sz="1000" dirty="0">
                <a:latin typeface="Calibri" panose="020F0502020204030204" pitchFamily="34" charset="0"/>
                <a:ea typeface="Calibri" panose="020F0502020204030204" pitchFamily="34" charset="0"/>
                <a:cs typeface="Times New Roman" panose="02020603050405020304" pitchFamily="18" charset="0"/>
              </a:rPr>
              <a:t>=30)</a:t>
            </a:r>
          </a:p>
          <a:p>
            <a:pPr>
              <a:lnSpc>
                <a:spcPct val="115000"/>
              </a:lnSpc>
            </a:pPr>
            <a:r>
              <a:rPr lang="en-US" sz="1000" dirty="0" err="1">
                <a:latin typeface="Calibri" panose="020F0502020204030204" pitchFamily="34" charset="0"/>
                <a:ea typeface="Calibri" panose="020F0502020204030204" pitchFamily="34" charset="0"/>
                <a:cs typeface="Times New Roman" panose="02020603050405020304" pitchFamily="18" charset="0"/>
              </a:rPr>
              <a:t>Dudhia</a:t>
            </a:r>
            <a:r>
              <a:rPr lang="en-US" sz="1000" dirty="0">
                <a:latin typeface="Calibri" panose="020F0502020204030204" pitchFamily="34" charset="0"/>
                <a:ea typeface="Calibri" panose="020F0502020204030204" pitchFamily="34" charset="0"/>
                <a:cs typeface="Times New Roman" panose="02020603050405020304" pitchFamily="18" charset="0"/>
              </a:rPr>
              <a:t> scheme for shortwave radiation</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cumulus scheme: </a:t>
            </a:r>
            <a:r>
              <a:rPr lang="en-US" sz="1000" dirty="0" err="1">
                <a:latin typeface="Calibri" panose="020F0502020204030204" pitchFamily="34" charset="0"/>
                <a:ea typeface="Calibri" panose="020F0502020204030204" pitchFamily="34" charset="0"/>
                <a:cs typeface="Times New Roman" panose="02020603050405020304" pitchFamily="18" charset="0"/>
              </a:rPr>
              <a:t>Grell</a:t>
            </a:r>
            <a:r>
              <a:rPr lang="en-US" sz="1000" dirty="0">
                <a:latin typeface="Calibri" panose="020F0502020204030204" pitchFamily="34" charset="0"/>
                <a:ea typeface="Calibri" panose="020F0502020204030204" pitchFamily="34" charset="0"/>
                <a:cs typeface="Times New Roman" panose="02020603050405020304" pitchFamily="18" charset="0"/>
              </a:rPr>
              <a:t>-Freitas ensemble scheme (</a:t>
            </a:r>
            <a:r>
              <a:rPr lang="en-US" sz="1000" dirty="0" err="1">
                <a:latin typeface="Calibri" panose="020F0502020204030204" pitchFamily="34" charset="0"/>
                <a:ea typeface="Calibri" panose="020F0502020204030204" pitchFamily="34" charset="0"/>
                <a:cs typeface="Times New Roman" panose="02020603050405020304" pitchFamily="18" charset="0"/>
              </a:rPr>
              <a:t>cudt</a:t>
            </a:r>
            <a:r>
              <a:rPr lang="en-US" sz="1000" dirty="0">
                <a:latin typeface="Calibri" panose="020F0502020204030204" pitchFamily="34" charset="0"/>
                <a:ea typeface="Calibri" panose="020F0502020204030204" pitchFamily="34" charset="0"/>
                <a:cs typeface="Times New Roman" panose="02020603050405020304" pitchFamily="18" charset="0"/>
              </a:rPr>
              <a:t>=5)</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surface scheme: Revised MM5 </a:t>
            </a:r>
            <a:r>
              <a:rPr lang="en-US" sz="1000" dirty="0" err="1">
                <a:latin typeface="Calibri" panose="020F0502020204030204" pitchFamily="34" charset="0"/>
                <a:ea typeface="Calibri" panose="020F0502020204030204" pitchFamily="34" charset="0"/>
                <a:cs typeface="Times New Roman" panose="02020603050405020304" pitchFamily="18" charset="0"/>
              </a:rPr>
              <a:t>Monin-Obukhov</a:t>
            </a:r>
            <a:r>
              <a:rPr lang="en-US" sz="1000" dirty="0">
                <a:latin typeface="Calibri" panose="020F0502020204030204" pitchFamily="34" charset="0"/>
                <a:ea typeface="Calibri" panose="020F0502020204030204" pitchFamily="34" charset="0"/>
                <a:cs typeface="Times New Roman" panose="02020603050405020304" pitchFamily="18" charset="0"/>
              </a:rPr>
              <a:t> scheme</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land surface model: Unified NOAH LSM</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PBL scheme: YSU scheme</a:t>
            </a:r>
          </a:p>
          <a:p>
            <a:pPr>
              <a:lnSpc>
                <a:spcPct val="115000"/>
              </a:lnSpc>
            </a:pPr>
            <a:r>
              <a:rPr lang="en-US" sz="1000" dirty="0">
                <a:latin typeface="Calibri" panose="020F0502020204030204" pitchFamily="34" charset="0"/>
                <a:ea typeface="Calibri" panose="020F0502020204030204" pitchFamily="34" charset="0"/>
                <a:cs typeface="Times New Roman" panose="02020603050405020304" pitchFamily="18" charset="0"/>
              </a:rPr>
              <a:t>time step: 120 sec, 90 sec and 15 sec</a:t>
            </a:r>
          </a:p>
        </p:txBody>
      </p:sp>
      <p:pic>
        <p:nvPicPr>
          <p:cNvPr id="4" name="Picture 2">
            <a:extLst>
              <a:ext uri="{FF2B5EF4-FFF2-40B4-BE49-F238E27FC236}">
                <a16:creationId xmlns:a16="http://schemas.microsoft.com/office/drawing/2014/main" id="{0A16B7C6-BB48-48A6-A09E-E8D5A8C1845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5280" y="1823342"/>
            <a:ext cx="4572000" cy="3843655"/>
          </a:xfrm>
          <a:prstGeom prst="rect">
            <a:avLst/>
          </a:prstGeom>
          <a:noFill/>
          <a:ln w="12700">
            <a:solidFill>
              <a:schemeClr val="tx1"/>
            </a:solidFill>
          </a:ln>
        </p:spPr>
      </p:pic>
    </p:spTree>
    <p:extLst>
      <p:ext uri="{BB962C8B-B14F-4D97-AF65-F5344CB8AC3E}">
        <p14:creationId xmlns:p14="http://schemas.microsoft.com/office/powerpoint/2010/main" val="676777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Fukushima observations from SPM monitors</a:t>
            </a:r>
            <a:endParaRPr lang="en-US" dirty="0"/>
          </a:p>
        </p:txBody>
      </p:sp>
      <p:pic>
        <p:nvPicPr>
          <p:cNvPr id="4" name="그림 4" descr="텍스트, 사람, 스크린샷이(가) 표시된 사진&#10;&#10;자동 생성된 설명">
            <a:extLst>
              <a:ext uri="{FF2B5EF4-FFF2-40B4-BE49-F238E27FC236}">
                <a16:creationId xmlns:a16="http://schemas.microsoft.com/office/drawing/2014/main" id="{AC670F98-F314-48A4-ACC9-142845D84558}"/>
              </a:ext>
            </a:extLst>
          </p:cNvPr>
          <p:cNvPicPr>
            <a:picLocks noChangeAspect="1"/>
          </p:cNvPicPr>
          <p:nvPr/>
        </p:nvPicPr>
        <p:blipFill>
          <a:blip r:embed="rId2"/>
          <a:stretch>
            <a:fillRect/>
          </a:stretch>
        </p:blipFill>
        <p:spPr>
          <a:xfrm>
            <a:off x="459971" y="1090343"/>
            <a:ext cx="5444533" cy="2016224"/>
          </a:xfrm>
          <a:prstGeom prst="rect">
            <a:avLst/>
          </a:prstGeom>
        </p:spPr>
      </p:pic>
      <p:pic>
        <p:nvPicPr>
          <p:cNvPr id="5" name="그림 7" descr="지도이(가) 표시된 사진&#10;&#10;자동 생성된 설명">
            <a:extLst>
              <a:ext uri="{FF2B5EF4-FFF2-40B4-BE49-F238E27FC236}">
                <a16:creationId xmlns:a16="http://schemas.microsoft.com/office/drawing/2014/main" id="{142227C8-1A28-428D-BF2F-ACAA90298CE8}"/>
              </a:ext>
            </a:extLst>
          </p:cNvPr>
          <p:cNvPicPr>
            <a:picLocks noChangeAspect="1"/>
          </p:cNvPicPr>
          <p:nvPr/>
        </p:nvPicPr>
        <p:blipFill>
          <a:blip r:embed="rId3"/>
          <a:stretch>
            <a:fillRect/>
          </a:stretch>
        </p:blipFill>
        <p:spPr>
          <a:xfrm>
            <a:off x="1212215" y="3290079"/>
            <a:ext cx="3940043" cy="2705608"/>
          </a:xfrm>
          <a:prstGeom prst="rect">
            <a:avLst/>
          </a:prstGeom>
        </p:spPr>
      </p:pic>
      <p:pic>
        <p:nvPicPr>
          <p:cNvPr id="9" name="그림 5">
            <a:extLst>
              <a:ext uri="{FF2B5EF4-FFF2-40B4-BE49-F238E27FC236}">
                <a16:creationId xmlns:a16="http://schemas.microsoft.com/office/drawing/2014/main" id="{D4A3B63F-9E03-4C9B-8F3A-36CAEDCC4EE1}"/>
              </a:ext>
            </a:extLst>
          </p:cNvPr>
          <p:cNvPicPr>
            <a:picLocks noChangeAspect="1"/>
          </p:cNvPicPr>
          <p:nvPr/>
        </p:nvPicPr>
        <p:blipFill>
          <a:blip r:embed="rId4"/>
          <a:stretch>
            <a:fillRect/>
          </a:stretch>
        </p:blipFill>
        <p:spPr>
          <a:xfrm>
            <a:off x="5819766" y="3106567"/>
            <a:ext cx="5167782" cy="3097509"/>
          </a:xfrm>
          <a:prstGeom prst="rect">
            <a:avLst/>
          </a:prstGeom>
        </p:spPr>
      </p:pic>
      <p:pic>
        <p:nvPicPr>
          <p:cNvPr id="10" name="그림 2">
            <a:extLst>
              <a:ext uri="{FF2B5EF4-FFF2-40B4-BE49-F238E27FC236}">
                <a16:creationId xmlns:a16="http://schemas.microsoft.com/office/drawing/2014/main" id="{4F746726-D445-44B3-9C3A-B7CECE2B673E}"/>
              </a:ext>
            </a:extLst>
          </p:cNvPr>
          <p:cNvPicPr>
            <a:picLocks noChangeAspect="1"/>
          </p:cNvPicPr>
          <p:nvPr/>
        </p:nvPicPr>
        <p:blipFill>
          <a:blip r:embed="rId5"/>
          <a:stretch>
            <a:fillRect/>
          </a:stretch>
        </p:blipFill>
        <p:spPr>
          <a:xfrm>
            <a:off x="6174352" y="1153009"/>
            <a:ext cx="2449292" cy="1789867"/>
          </a:xfrm>
          <a:prstGeom prst="rect">
            <a:avLst/>
          </a:prstGeom>
          <a:ln>
            <a:solidFill>
              <a:schemeClr val="accent1"/>
            </a:solidFill>
          </a:ln>
        </p:spPr>
      </p:pic>
    </p:spTree>
    <p:extLst>
      <p:ext uri="{BB962C8B-B14F-4D97-AF65-F5344CB8AC3E}">
        <p14:creationId xmlns:p14="http://schemas.microsoft.com/office/powerpoint/2010/main" val="3338551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emission simulation &amp; TCM construction</a:t>
            </a:r>
            <a:endParaRPr lang="en-US" dirty="0"/>
          </a:p>
        </p:txBody>
      </p:sp>
      <p:pic>
        <p:nvPicPr>
          <p:cNvPr id="3" name="그림 2" descr="텍스트이(가) 표시된 사진&#10;&#10;자동 생성된 설명">
            <a:extLst>
              <a:ext uri="{FF2B5EF4-FFF2-40B4-BE49-F238E27FC236}">
                <a16:creationId xmlns:a16="http://schemas.microsoft.com/office/drawing/2014/main" id="{405176D3-B45E-454A-90A1-213318E62DDD}"/>
              </a:ext>
            </a:extLst>
          </p:cNvPr>
          <p:cNvPicPr>
            <a:picLocks noChangeAspect="1"/>
          </p:cNvPicPr>
          <p:nvPr/>
        </p:nvPicPr>
        <p:blipFill>
          <a:blip r:embed="rId2"/>
          <a:stretch>
            <a:fillRect/>
          </a:stretch>
        </p:blipFill>
        <p:spPr>
          <a:xfrm>
            <a:off x="1401747" y="1454267"/>
            <a:ext cx="9793207" cy="4404092"/>
          </a:xfrm>
          <a:prstGeom prst="rect">
            <a:avLst/>
          </a:prstGeom>
        </p:spPr>
      </p:pic>
    </p:spTree>
    <p:extLst>
      <p:ext uri="{BB962C8B-B14F-4D97-AF65-F5344CB8AC3E}">
        <p14:creationId xmlns:p14="http://schemas.microsoft.com/office/powerpoint/2010/main" val="27770695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960C074-9FA2-4026-87D7-C99B4FB50FA8}"/>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EDBB83C3-D647-4F76-BEA3-C1129CFFCE57}"/>
              </a:ext>
            </a:extLst>
          </p:cNvPr>
          <p:cNvSpPr>
            <a:spLocks noGrp="1"/>
          </p:cNvSpPr>
          <p:nvPr>
            <p:ph idx="1"/>
          </p:nvPr>
        </p:nvSpPr>
        <p:spPr/>
        <p:txBody>
          <a:bodyPr>
            <a:normAutofit/>
          </a:bodyPr>
          <a:lstStyle/>
          <a:p>
            <a:r>
              <a:rPr lang="en-US" dirty="0" smtClean="0"/>
              <a:t>HYSPLIT</a:t>
            </a:r>
            <a:endParaRPr lang="en-US" dirty="0"/>
          </a:p>
          <a:p>
            <a:r>
              <a:rPr lang="en-US" dirty="0" smtClean="0"/>
              <a:t>Emission Inverse modeling</a:t>
            </a:r>
          </a:p>
          <a:p>
            <a:pPr lvl="1"/>
            <a:r>
              <a:rPr lang="en-US" dirty="0"/>
              <a:t>HYSPLIT-based Emissions Inverse Modeling </a:t>
            </a:r>
            <a:r>
              <a:rPr lang="en-US" dirty="0" smtClean="0"/>
              <a:t>System (HEIMS)</a:t>
            </a:r>
            <a:endParaRPr lang="en-US" dirty="0"/>
          </a:p>
          <a:p>
            <a:r>
              <a:rPr lang="en-US" dirty="0" smtClean="0"/>
              <a:t>Dispersion simulation &amp; source term estimation</a:t>
            </a:r>
          </a:p>
          <a:p>
            <a:pPr lvl="1"/>
            <a:r>
              <a:rPr lang="en-US" dirty="0"/>
              <a:t>Korean Nuclear Power </a:t>
            </a:r>
            <a:r>
              <a:rPr lang="en-US" dirty="0" smtClean="0"/>
              <a:t>Plants</a:t>
            </a:r>
          </a:p>
          <a:p>
            <a:pPr lvl="1"/>
            <a:r>
              <a:rPr lang="en-US" dirty="0" smtClean="0"/>
              <a:t>ADAMO, ESTES &amp; HEIMS-n</a:t>
            </a:r>
          </a:p>
          <a:p>
            <a:pPr lvl="1"/>
            <a:r>
              <a:rPr lang="en-US" dirty="0" smtClean="0"/>
              <a:t>Validation</a:t>
            </a:r>
          </a:p>
          <a:p>
            <a:pPr lvl="2"/>
            <a:r>
              <a:rPr lang="en-US" dirty="0" smtClean="0"/>
              <a:t>Twin experiments / Pseudo observations</a:t>
            </a:r>
          </a:p>
          <a:p>
            <a:pPr lvl="2"/>
            <a:r>
              <a:rPr lang="en-US" dirty="0" smtClean="0"/>
              <a:t>Fukushima NPP application</a:t>
            </a:r>
          </a:p>
          <a:p>
            <a:pPr lvl="1"/>
            <a:r>
              <a:rPr lang="en-US" dirty="0" smtClean="0"/>
              <a:t>Sensitivity tests</a:t>
            </a:r>
            <a:endParaRPr lang="en-US" dirty="0"/>
          </a:p>
          <a:p>
            <a:r>
              <a:rPr lang="en-US" dirty="0" smtClean="0"/>
              <a:t>Conclusion</a:t>
            </a:r>
            <a:endParaRPr lang="en-US" dirty="0"/>
          </a:p>
        </p:txBody>
      </p:sp>
    </p:spTree>
    <p:extLst>
      <p:ext uri="{BB962C8B-B14F-4D97-AF65-F5344CB8AC3E}">
        <p14:creationId xmlns:p14="http://schemas.microsoft.com/office/powerpoint/2010/main" val="245472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Estimated FNPP emissions</a:t>
            </a:r>
            <a:endParaRPr lang="en-US" dirty="0"/>
          </a:p>
        </p:txBody>
      </p:sp>
      <p:pic>
        <p:nvPicPr>
          <p:cNvPr id="3" name="그림 2">
            <a:extLst>
              <a:ext uri="{FF2B5EF4-FFF2-40B4-BE49-F238E27FC236}">
                <a16:creationId xmlns:a16="http://schemas.microsoft.com/office/drawing/2014/main" id="{3BAE4884-FF9D-4428-ACA7-905013DBE907}"/>
              </a:ext>
            </a:extLst>
          </p:cNvPr>
          <p:cNvPicPr>
            <a:picLocks noChangeAspect="1"/>
          </p:cNvPicPr>
          <p:nvPr/>
        </p:nvPicPr>
        <p:blipFill>
          <a:blip r:embed="rId2"/>
          <a:stretch>
            <a:fillRect/>
          </a:stretch>
        </p:blipFill>
        <p:spPr>
          <a:xfrm>
            <a:off x="1919537" y="1945037"/>
            <a:ext cx="4824536" cy="3632022"/>
          </a:xfrm>
          <a:prstGeom prst="rect">
            <a:avLst/>
          </a:prstGeom>
        </p:spPr>
      </p:pic>
      <p:pic>
        <p:nvPicPr>
          <p:cNvPr id="4" name="그림 4">
            <a:extLst>
              <a:ext uri="{FF2B5EF4-FFF2-40B4-BE49-F238E27FC236}">
                <a16:creationId xmlns:a16="http://schemas.microsoft.com/office/drawing/2014/main" id="{6ADF5C9A-6724-4AA6-8404-49AFCD2FA527}"/>
              </a:ext>
            </a:extLst>
          </p:cNvPr>
          <p:cNvPicPr>
            <a:picLocks noChangeAspect="1"/>
          </p:cNvPicPr>
          <p:nvPr/>
        </p:nvPicPr>
        <p:blipFill>
          <a:blip r:embed="rId3"/>
          <a:stretch>
            <a:fillRect/>
          </a:stretch>
        </p:blipFill>
        <p:spPr>
          <a:xfrm>
            <a:off x="6760792" y="2161060"/>
            <a:ext cx="3610531" cy="3632022"/>
          </a:xfrm>
          <a:prstGeom prst="rect">
            <a:avLst/>
          </a:prstGeom>
        </p:spPr>
      </p:pic>
    </p:spTree>
    <p:extLst>
      <p:ext uri="{BB962C8B-B14F-4D97-AF65-F5344CB8AC3E}">
        <p14:creationId xmlns:p14="http://schemas.microsoft.com/office/powerpoint/2010/main" val="18945048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Sensitivity test (1): temporal resolution</a:t>
            </a:r>
            <a:endParaRPr lang="en-US" dirty="0"/>
          </a:p>
        </p:txBody>
      </p:sp>
      <p:pic>
        <p:nvPicPr>
          <p:cNvPr id="3" name="그림 3">
            <a:extLst>
              <a:ext uri="{FF2B5EF4-FFF2-40B4-BE49-F238E27FC236}">
                <a16:creationId xmlns:a16="http://schemas.microsoft.com/office/drawing/2014/main" id="{2585C879-8700-4F8F-A211-E878390DDBDD}"/>
              </a:ext>
            </a:extLst>
          </p:cNvPr>
          <p:cNvPicPr>
            <a:picLocks/>
          </p:cNvPicPr>
          <p:nvPr/>
        </p:nvPicPr>
        <p:blipFill>
          <a:blip r:embed="rId2"/>
          <a:stretch>
            <a:fillRect/>
          </a:stretch>
        </p:blipFill>
        <p:spPr>
          <a:xfrm>
            <a:off x="1781448" y="4225039"/>
            <a:ext cx="2743200" cy="1828800"/>
          </a:xfrm>
          <a:prstGeom prst="rect">
            <a:avLst/>
          </a:prstGeom>
        </p:spPr>
      </p:pic>
      <p:pic>
        <p:nvPicPr>
          <p:cNvPr id="4" name="그림 7">
            <a:extLst>
              <a:ext uri="{FF2B5EF4-FFF2-40B4-BE49-F238E27FC236}">
                <a16:creationId xmlns:a16="http://schemas.microsoft.com/office/drawing/2014/main" id="{00F72E8A-103D-41EB-950A-03BB85CB63F2}"/>
              </a:ext>
            </a:extLst>
          </p:cNvPr>
          <p:cNvPicPr>
            <a:picLocks/>
          </p:cNvPicPr>
          <p:nvPr/>
        </p:nvPicPr>
        <p:blipFill>
          <a:blip r:embed="rId3"/>
          <a:stretch>
            <a:fillRect/>
          </a:stretch>
        </p:blipFill>
        <p:spPr>
          <a:xfrm>
            <a:off x="4660003" y="4225039"/>
            <a:ext cx="2743200" cy="1828800"/>
          </a:xfrm>
          <a:prstGeom prst="rect">
            <a:avLst/>
          </a:prstGeom>
        </p:spPr>
      </p:pic>
      <p:pic>
        <p:nvPicPr>
          <p:cNvPr id="5" name="그림 10">
            <a:extLst>
              <a:ext uri="{FF2B5EF4-FFF2-40B4-BE49-F238E27FC236}">
                <a16:creationId xmlns:a16="http://schemas.microsoft.com/office/drawing/2014/main" id="{A9EECDF8-55F8-487A-95B4-A42A5E7A0CE1}"/>
              </a:ext>
            </a:extLst>
          </p:cNvPr>
          <p:cNvPicPr>
            <a:picLocks/>
          </p:cNvPicPr>
          <p:nvPr/>
        </p:nvPicPr>
        <p:blipFill>
          <a:blip r:embed="rId4"/>
          <a:stretch>
            <a:fillRect/>
          </a:stretch>
        </p:blipFill>
        <p:spPr>
          <a:xfrm>
            <a:off x="7556744" y="4192218"/>
            <a:ext cx="2743200" cy="1828800"/>
          </a:xfrm>
          <a:prstGeom prst="rect">
            <a:avLst/>
          </a:prstGeom>
        </p:spPr>
      </p:pic>
      <p:pic>
        <p:nvPicPr>
          <p:cNvPr id="6" name="그림 12">
            <a:extLst>
              <a:ext uri="{FF2B5EF4-FFF2-40B4-BE49-F238E27FC236}">
                <a16:creationId xmlns:a16="http://schemas.microsoft.com/office/drawing/2014/main" id="{9C30ABF3-2F22-428D-9E87-24408296A5B4}"/>
              </a:ext>
            </a:extLst>
          </p:cNvPr>
          <p:cNvPicPr>
            <a:picLocks/>
          </p:cNvPicPr>
          <p:nvPr/>
        </p:nvPicPr>
        <p:blipFill>
          <a:blip r:embed="rId5"/>
          <a:stretch>
            <a:fillRect/>
          </a:stretch>
        </p:blipFill>
        <p:spPr>
          <a:xfrm>
            <a:off x="4660003" y="2336437"/>
            <a:ext cx="2743200" cy="1828800"/>
          </a:xfrm>
          <a:prstGeom prst="rect">
            <a:avLst/>
          </a:prstGeom>
        </p:spPr>
      </p:pic>
      <p:pic>
        <p:nvPicPr>
          <p:cNvPr id="7" name="그림 14">
            <a:extLst>
              <a:ext uri="{FF2B5EF4-FFF2-40B4-BE49-F238E27FC236}">
                <a16:creationId xmlns:a16="http://schemas.microsoft.com/office/drawing/2014/main" id="{7E5793C4-BA52-4737-B1BB-89F1AFF9884C}"/>
              </a:ext>
            </a:extLst>
          </p:cNvPr>
          <p:cNvPicPr>
            <a:picLocks/>
          </p:cNvPicPr>
          <p:nvPr/>
        </p:nvPicPr>
        <p:blipFill>
          <a:blip r:embed="rId6"/>
          <a:stretch>
            <a:fillRect/>
          </a:stretch>
        </p:blipFill>
        <p:spPr>
          <a:xfrm>
            <a:off x="7556744" y="2336437"/>
            <a:ext cx="2743200" cy="1828800"/>
          </a:xfrm>
          <a:prstGeom prst="rect">
            <a:avLst/>
          </a:prstGeom>
        </p:spPr>
      </p:pic>
      <p:sp>
        <p:nvSpPr>
          <p:cNvPr id="8" name="TextBox 7">
            <a:extLst>
              <a:ext uri="{FF2B5EF4-FFF2-40B4-BE49-F238E27FC236}">
                <a16:creationId xmlns:a16="http://schemas.microsoft.com/office/drawing/2014/main" id="{FF76E628-E4D4-4594-BCE4-842DE82D34FF}"/>
              </a:ext>
            </a:extLst>
          </p:cNvPr>
          <p:cNvSpPr txBox="1"/>
          <p:nvPr/>
        </p:nvSpPr>
        <p:spPr>
          <a:xfrm>
            <a:off x="1954281" y="1681191"/>
            <a:ext cx="4176464" cy="646331"/>
          </a:xfrm>
          <a:prstGeom prst="rect">
            <a:avLst/>
          </a:prstGeom>
          <a:noFill/>
        </p:spPr>
        <p:txBody>
          <a:bodyPr wrap="square" rtlCol="0">
            <a:spAutoFit/>
          </a:bodyPr>
          <a:lstStyle/>
          <a:p>
            <a:r>
              <a:rPr lang="en-US" dirty="0"/>
              <a:t>FNPP sensitivity tests </a:t>
            </a:r>
          </a:p>
          <a:p>
            <a:r>
              <a:rPr lang="en-US" dirty="0"/>
              <a:t>Unit emission temporal resolution</a:t>
            </a:r>
          </a:p>
        </p:txBody>
      </p:sp>
    </p:spTree>
    <p:extLst>
      <p:ext uri="{BB962C8B-B14F-4D97-AF65-F5344CB8AC3E}">
        <p14:creationId xmlns:p14="http://schemas.microsoft.com/office/powerpoint/2010/main" val="15016593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Sensitivity test (2): meteorology</a:t>
            </a:r>
            <a:endParaRPr lang="en-US" dirty="0"/>
          </a:p>
        </p:txBody>
      </p:sp>
      <p:sp>
        <p:nvSpPr>
          <p:cNvPr id="3" name="Rectangle 19"/>
          <p:cNvSpPr>
            <a:spLocks noChangeArrowheads="1"/>
          </p:cNvSpPr>
          <p:nvPr/>
        </p:nvSpPr>
        <p:spPr bwMode="gray">
          <a:xfrm>
            <a:off x="1672058" y="1178022"/>
            <a:ext cx="8917377" cy="4972824"/>
          </a:xfrm>
          <a:prstGeom prst="rect">
            <a:avLst/>
          </a:prstGeom>
          <a:solidFill>
            <a:sysClr val="window" lastClr="FFFFFF"/>
          </a:solidFill>
          <a:ln w="6350" cap="flat" cmpd="sng" algn="ctr">
            <a:solidFill>
              <a:sysClr val="window" lastClr="FFFFFF">
                <a:lumMod val="85000"/>
              </a:sysClr>
            </a:solidFill>
            <a:prstDash val="solid"/>
          </a:ln>
          <a:effectLst>
            <a:outerShdw blurRad="50800" dist="38100" dir="5400000" algn="t" rotWithShape="0">
              <a:schemeClr val="tx1">
                <a:alpha val="50000"/>
              </a:schemeClr>
            </a:outerShdw>
          </a:effectLst>
        </p:spPr>
        <p:txBody>
          <a:bodyPr tIns="1368000" rtlCol="0" anchor="t">
            <a:scene3d>
              <a:camera prst="orthographicFront"/>
              <a:lightRig rig="threePt" dir="t"/>
            </a:scene3d>
            <a:sp3d>
              <a:bevelT w="0" h="0"/>
              <a:bevelB w="0" h="0"/>
            </a:sp3d>
          </a:bodyPr>
          <a:lstStyle/>
          <a:p>
            <a:pPr marL="108000" lvl="1" indent="-108000" eaLnBrk="0" fontAlgn="ctr" hangingPunct="0">
              <a:spcAft>
                <a:spcPts val="300"/>
              </a:spcAft>
              <a:buClr>
                <a:prstClr val="black">
                  <a:lumMod val="75000"/>
                  <a:lumOff val="25000"/>
                </a:prstClr>
              </a:buClr>
              <a:buSzPct val="90000"/>
              <a:buFont typeface="Wingdings" panose="05000000000000000000" pitchFamily="2" charset="2"/>
              <a:buChar char="§"/>
              <a:tabLst>
                <a:tab pos="628650" algn="l"/>
              </a:tabLst>
              <a:defRPr/>
            </a:pPr>
            <a:endParaRPr lang="ko-KR" altLang="ko-KR" sz="1400" kern="0" spc="-100" dirty="0">
              <a:ln>
                <a:solidFill>
                  <a:srgbClr val="FFFFFF">
                    <a:alpha val="5000"/>
                  </a:srgbClr>
                </a:solidFill>
              </a:ln>
              <a:latin typeface="나눔스퀘어 Bold" pitchFamily="50" charset="-127"/>
              <a:ea typeface="나눔스퀘어 Bold" pitchFamily="50" charset="-127"/>
            </a:endParaRPr>
          </a:p>
        </p:txBody>
      </p:sp>
      <p:pic>
        <p:nvPicPr>
          <p:cNvPr id="4" name="그림 2">
            <a:extLst>
              <a:ext uri="{FF2B5EF4-FFF2-40B4-BE49-F238E27FC236}">
                <a16:creationId xmlns:a16="http://schemas.microsoft.com/office/drawing/2014/main" id="{D69A4448-9234-43FE-8F0C-E65FB218BDE7}"/>
              </a:ext>
            </a:extLst>
          </p:cNvPr>
          <p:cNvPicPr>
            <a:picLocks noChangeAspect="1"/>
          </p:cNvPicPr>
          <p:nvPr/>
        </p:nvPicPr>
        <p:blipFill>
          <a:blip r:embed="rId2"/>
          <a:stretch>
            <a:fillRect/>
          </a:stretch>
        </p:blipFill>
        <p:spPr>
          <a:xfrm>
            <a:off x="2855640" y="3741660"/>
            <a:ext cx="3200400" cy="2409335"/>
          </a:xfrm>
          <a:prstGeom prst="rect">
            <a:avLst/>
          </a:prstGeom>
        </p:spPr>
      </p:pic>
      <p:pic>
        <p:nvPicPr>
          <p:cNvPr id="5" name="그림 4">
            <a:extLst>
              <a:ext uri="{FF2B5EF4-FFF2-40B4-BE49-F238E27FC236}">
                <a16:creationId xmlns:a16="http://schemas.microsoft.com/office/drawing/2014/main" id="{01A093C2-D558-4A18-9718-35522D673628}"/>
              </a:ext>
            </a:extLst>
          </p:cNvPr>
          <p:cNvPicPr>
            <a:picLocks noChangeAspect="1"/>
          </p:cNvPicPr>
          <p:nvPr/>
        </p:nvPicPr>
        <p:blipFill>
          <a:blip r:embed="rId3"/>
          <a:stretch>
            <a:fillRect/>
          </a:stretch>
        </p:blipFill>
        <p:spPr>
          <a:xfrm>
            <a:off x="6386288" y="3741661"/>
            <a:ext cx="3200400" cy="2409335"/>
          </a:xfrm>
          <a:prstGeom prst="rect">
            <a:avLst/>
          </a:prstGeom>
        </p:spPr>
      </p:pic>
      <p:pic>
        <p:nvPicPr>
          <p:cNvPr id="6" name="그림 6">
            <a:extLst>
              <a:ext uri="{FF2B5EF4-FFF2-40B4-BE49-F238E27FC236}">
                <a16:creationId xmlns:a16="http://schemas.microsoft.com/office/drawing/2014/main" id="{21C80E9F-4556-4DB2-8AAE-BCA81B09C2D8}"/>
              </a:ext>
            </a:extLst>
          </p:cNvPr>
          <p:cNvPicPr>
            <a:picLocks noChangeAspect="1"/>
          </p:cNvPicPr>
          <p:nvPr/>
        </p:nvPicPr>
        <p:blipFill>
          <a:blip r:embed="rId4"/>
          <a:stretch>
            <a:fillRect/>
          </a:stretch>
        </p:blipFill>
        <p:spPr>
          <a:xfrm>
            <a:off x="2855640" y="1389033"/>
            <a:ext cx="3200400" cy="2409334"/>
          </a:xfrm>
          <a:prstGeom prst="rect">
            <a:avLst/>
          </a:prstGeom>
        </p:spPr>
      </p:pic>
      <p:pic>
        <p:nvPicPr>
          <p:cNvPr id="7" name="그림 8">
            <a:extLst>
              <a:ext uri="{FF2B5EF4-FFF2-40B4-BE49-F238E27FC236}">
                <a16:creationId xmlns:a16="http://schemas.microsoft.com/office/drawing/2014/main" id="{39D9DCEA-2706-4FFF-AB77-8F083ADFE0C2}"/>
              </a:ext>
            </a:extLst>
          </p:cNvPr>
          <p:cNvPicPr>
            <a:picLocks noChangeAspect="1"/>
          </p:cNvPicPr>
          <p:nvPr/>
        </p:nvPicPr>
        <p:blipFill>
          <a:blip r:embed="rId5"/>
          <a:stretch>
            <a:fillRect/>
          </a:stretch>
        </p:blipFill>
        <p:spPr>
          <a:xfrm>
            <a:off x="6386288" y="1332325"/>
            <a:ext cx="3200400" cy="2409335"/>
          </a:xfrm>
          <a:prstGeom prst="rect">
            <a:avLst/>
          </a:prstGeom>
        </p:spPr>
      </p:pic>
      <p:sp>
        <p:nvSpPr>
          <p:cNvPr id="8" name="TextBox 7">
            <a:extLst>
              <a:ext uri="{FF2B5EF4-FFF2-40B4-BE49-F238E27FC236}">
                <a16:creationId xmlns:a16="http://schemas.microsoft.com/office/drawing/2014/main" id="{470474E4-B4DD-4812-94B4-E77D0D9C7598}"/>
              </a:ext>
            </a:extLst>
          </p:cNvPr>
          <p:cNvSpPr txBox="1"/>
          <p:nvPr/>
        </p:nvSpPr>
        <p:spPr>
          <a:xfrm>
            <a:off x="3296158" y="3019218"/>
            <a:ext cx="3025208" cy="369332"/>
          </a:xfrm>
          <a:prstGeom prst="rect">
            <a:avLst/>
          </a:prstGeom>
          <a:noFill/>
        </p:spPr>
        <p:txBody>
          <a:bodyPr wrap="square" rtlCol="0">
            <a:spAutoFit/>
          </a:bodyPr>
          <a:lstStyle/>
          <a:p>
            <a:r>
              <a:rPr lang="en-US" dirty="0"/>
              <a:t>WRF (27km)</a:t>
            </a:r>
          </a:p>
        </p:txBody>
      </p:sp>
      <p:sp>
        <p:nvSpPr>
          <p:cNvPr id="9" name="TextBox 8">
            <a:extLst>
              <a:ext uri="{FF2B5EF4-FFF2-40B4-BE49-F238E27FC236}">
                <a16:creationId xmlns:a16="http://schemas.microsoft.com/office/drawing/2014/main" id="{13D8D256-65C9-4B6C-8FD0-C6CD5B800E8D}"/>
              </a:ext>
            </a:extLst>
          </p:cNvPr>
          <p:cNvSpPr txBox="1"/>
          <p:nvPr/>
        </p:nvSpPr>
        <p:spPr>
          <a:xfrm>
            <a:off x="6856484" y="3019218"/>
            <a:ext cx="3025208" cy="369332"/>
          </a:xfrm>
          <a:prstGeom prst="rect">
            <a:avLst/>
          </a:prstGeom>
          <a:noFill/>
        </p:spPr>
        <p:txBody>
          <a:bodyPr wrap="square" rtlCol="0">
            <a:spAutoFit/>
          </a:bodyPr>
          <a:lstStyle/>
          <a:p>
            <a:r>
              <a:rPr lang="en-US" dirty="0"/>
              <a:t>WRF (9km)</a:t>
            </a:r>
          </a:p>
        </p:txBody>
      </p:sp>
      <p:sp>
        <p:nvSpPr>
          <p:cNvPr id="10" name="TextBox 9">
            <a:extLst>
              <a:ext uri="{FF2B5EF4-FFF2-40B4-BE49-F238E27FC236}">
                <a16:creationId xmlns:a16="http://schemas.microsoft.com/office/drawing/2014/main" id="{345B16A9-93AD-40D7-91C7-6B7E049F8A09}"/>
              </a:ext>
            </a:extLst>
          </p:cNvPr>
          <p:cNvSpPr txBox="1"/>
          <p:nvPr/>
        </p:nvSpPr>
        <p:spPr>
          <a:xfrm>
            <a:off x="3278114" y="5348874"/>
            <a:ext cx="3025208" cy="369332"/>
          </a:xfrm>
          <a:prstGeom prst="rect">
            <a:avLst/>
          </a:prstGeom>
          <a:noFill/>
        </p:spPr>
        <p:txBody>
          <a:bodyPr wrap="square" rtlCol="0">
            <a:spAutoFit/>
          </a:bodyPr>
          <a:lstStyle/>
          <a:p>
            <a:r>
              <a:rPr lang="en-US" dirty="0"/>
              <a:t>WRF (3km)</a:t>
            </a:r>
          </a:p>
        </p:txBody>
      </p:sp>
      <p:sp>
        <p:nvSpPr>
          <p:cNvPr id="11" name="TextBox 10">
            <a:extLst>
              <a:ext uri="{FF2B5EF4-FFF2-40B4-BE49-F238E27FC236}">
                <a16:creationId xmlns:a16="http://schemas.microsoft.com/office/drawing/2014/main" id="{980A1BC6-AC7B-46BC-8E7B-99BFCF83C751}"/>
              </a:ext>
            </a:extLst>
          </p:cNvPr>
          <p:cNvSpPr txBox="1"/>
          <p:nvPr/>
        </p:nvSpPr>
        <p:spPr>
          <a:xfrm>
            <a:off x="6853031" y="5320964"/>
            <a:ext cx="3025208" cy="369332"/>
          </a:xfrm>
          <a:prstGeom prst="rect">
            <a:avLst/>
          </a:prstGeom>
          <a:noFill/>
        </p:spPr>
        <p:txBody>
          <a:bodyPr wrap="square" rtlCol="0">
            <a:spAutoFit/>
          </a:bodyPr>
          <a:lstStyle/>
          <a:p>
            <a:r>
              <a:rPr lang="en-US" dirty="0"/>
              <a:t>GDAS (1degree)</a:t>
            </a:r>
          </a:p>
        </p:txBody>
      </p:sp>
      <p:sp>
        <p:nvSpPr>
          <p:cNvPr id="12" name="TextBox 11">
            <a:extLst>
              <a:ext uri="{FF2B5EF4-FFF2-40B4-BE49-F238E27FC236}">
                <a16:creationId xmlns:a16="http://schemas.microsoft.com/office/drawing/2014/main" id="{766D7DE2-6977-4A81-BC32-3806AD4D03FE}"/>
              </a:ext>
            </a:extLst>
          </p:cNvPr>
          <p:cNvSpPr txBox="1"/>
          <p:nvPr/>
        </p:nvSpPr>
        <p:spPr>
          <a:xfrm>
            <a:off x="1753350" y="1179595"/>
            <a:ext cx="7094047" cy="369332"/>
          </a:xfrm>
          <a:prstGeom prst="rect">
            <a:avLst/>
          </a:prstGeom>
          <a:noFill/>
        </p:spPr>
        <p:txBody>
          <a:bodyPr wrap="square" rtlCol="0">
            <a:spAutoFit/>
          </a:bodyPr>
          <a:lstStyle/>
          <a:p>
            <a:r>
              <a:rPr lang="en-US" dirty="0"/>
              <a:t>FNPP sensitivity tests: Meteorology</a:t>
            </a:r>
          </a:p>
        </p:txBody>
      </p:sp>
    </p:spTree>
    <p:extLst>
      <p:ext uri="{BB962C8B-B14F-4D97-AF65-F5344CB8AC3E}">
        <p14:creationId xmlns:p14="http://schemas.microsoft.com/office/powerpoint/2010/main" val="547456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Sensitivity test (3): release height</a:t>
            </a:r>
            <a:endParaRPr lang="en-US" dirty="0"/>
          </a:p>
        </p:txBody>
      </p:sp>
      <p:sp>
        <p:nvSpPr>
          <p:cNvPr id="3" name="Rectangle 19"/>
          <p:cNvSpPr>
            <a:spLocks noChangeArrowheads="1"/>
          </p:cNvSpPr>
          <p:nvPr/>
        </p:nvSpPr>
        <p:spPr bwMode="gray">
          <a:xfrm>
            <a:off x="1672058" y="1480363"/>
            <a:ext cx="8917377" cy="4972824"/>
          </a:xfrm>
          <a:prstGeom prst="rect">
            <a:avLst/>
          </a:prstGeom>
          <a:solidFill>
            <a:sysClr val="window" lastClr="FFFFFF"/>
          </a:solidFill>
          <a:ln w="6350" cap="flat" cmpd="sng" algn="ctr">
            <a:solidFill>
              <a:sysClr val="window" lastClr="FFFFFF">
                <a:lumMod val="85000"/>
              </a:sysClr>
            </a:solidFill>
            <a:prstDash val="solid"/>
          </a:ln>
          <a:effectLst>
            <a:outerShdw blurRad="50800" dist="38100" dir="5400000" algn="t" rotWithShape="0">
              <a:schemeClr val="tx1">
                <a:alpha val="50000"/>
              </a:schemeClr>
            </a:outerShdw>
          </a:effectLst>
        </p:spPr>
        <p:txBody>
          <a:bodyPr tIns="1368000" rtlCol="0" anchor="t">
            <a:scene3d>
              <a:camera prst="orthographicFront"/>
              <a:lightRig rig="threePt" dir="t"/>
            </a:scene3d>
            <a:sp3d>
              <a:bevelT w="0" h="0"/>
              <a:bevelB w="0" h="0"/>
            </a:sp3d>
          </a:bodyPr>
          <a:lstStyle/>
          <a:p>
            <a:pPr marL="108000" lvl="1" indent="-108000" eaLnBrk="0" fontAlgn="ctr" hangingPunct="0">
              <a:spcAft>
                <a:spcPts val="300"/>
              </a:spcAft>
              <a:buClr>
                <a:prstClr val="black">
                  <a:lumMod val="75000"/>
                  <a:lumOff val="25000"/>
                </a:prstClr>
              </a:buClr>
              <a:buSzPct val="90000"/>
              <a:buFont typeface="Wingdings" panose="05000000000000000000" pitchFamily="2" charset="2"/>
              <a:buChar char="§"/>
              <a:tabLst>
                <a:tab pos="628650" algn="l"/>
              </a:tabLst>
              <a:defRPr/>
            </a:pPr>
            <a:endParaRPr lang="ko-KR" altLang="ko-KR" sz="1400" kern="0" spc="-100" dirty="0">
              <a:ln>
                <a:solidFill>
                  <a:srgbClr val="FFFFFF">
                    <a:alpha val="5000"/>
                  </a:srgbClr>
                </a:solidFill>
              </a:ln>
              <a:latin typeface="나눔스퀘어 Bold" pitchFamily="50" charset="-127"/>
              <a:ea typeface="나눔스퀘어 Bold" pitchFamily="50" charset="-127"/>
            </a:endParaRPr>
          </a:p>
        </p:txBody>
      </p:sp>
      <p:sp>
        <p:nvSpPr>
          <p:cNvPr id="4" name="TextBox 3">
            <a:extLst>
              <a:ext uri="{FF2B5EF4-FFF2-40B4-BE49-F238E27FC236}">
                <a16:creationId xmlns:a16="http://schemas.microsoft.com/office/drawing/2014/main" id="{FF76E628-E4D4-4594-BCE4-842DE82D34FF}"/>
              </a:ext>
            </a:extLst>
          </p:cNvPr>
          <p:cNvSpPr txBox="1"/>
          <p:nvPr/>
        </p:nvSpPr>
        <p:spPr>
          <a:xfrm>
            <a:off x="1954281" y="1681190"/>
            <a:ext cx="4176464" cy="369332"/>
          </a:xfrm>
          <a:prstGeom prst="rect">
            <a:avLst/>
          </a:prstGeom>
          <a:noFill/>
        </p:spPr>
        <p:txBody>
          <a:bodyPr wrap="square" rtlCol="0">
            <a:spAutoFit/>
          </a:bodyPr>
          <a:lstStyle/>
          <a:p>
            <a:r>
              <a:rPr lang="en-US" dirty="0"/>
              <a:t>FNPP sensitivity tests: release heights</a:t>
            </a:r>
          </a:p>
        </p:txBody>
      </p:sp>
      <p:pic>
        <p:nvPicPr>
          <p:cNvPr id="5" name="그림 2">
            <a:extLst>
              <a:ext uri="{FF2B5EF4-FFF2-40B4-BE49-F238E27FC236}">
                <a16:creationId xmlns:a16="http://schemas.microsoft.com/office/drawing/2014/main" id="{7323ACF3-0CA5-4DA2-B715-EF3CC0317933}"/>
              </a:ext>
            </a:extLst>
          </p:cNvPr>
          <p:cNvPicPr>
            <a:picLocks noChangeAspect="1"/>
          </p:cNvPicPr>
          <p:nvPr/>
        </p:nvPicPr>
        <p:blipFill>
          <a:blip r:embed="rId2"/>
          <a:stretch>
            <a:fillRect/>
          </a:stretch>
        </p:blipFill>
        <p:spPr>
          <a:xfrm>
            <a:off x="1999109" y="2417917"/>
            <a:ext cx="4114800" cy="3097716"/>
          </a:xfrm>
          <a:prstGeom prst="rect">
            <a:avLst/>
          </a:prstGeom>
        </p:spPr>
      </p:pic>
      <p:pic>
        <p:nvPicPr>
          <p:cNvPr id="6" name="그림 5">
            <a:extLst>
              <a:ext uri="{FF2B5EF4-FFF2-40B4-BE49-F238E27FC236}">
                <a16:creationId xmlns:a16="http://schemas.microsoft.com/office/drawing/2014/main" id="{099CEA58-C47C-4E8E-AB17-24D1F923D781}"/>
              </a:ext>
            </a:extLst>
          </p:cNvPr>
          <p:cNvPicPr>
            <a:picLocks noChangeAspect="1"/>
          </p:cNvPicPr>
          <p:nvPr/>
        </p:nvPicPr>
        <p:blipFill>
          <a:blip r:embed="rId3"/>
          <a:stretch>
            <a:fillRect/>
          </a:stretch>
        </p:blipFill>
        <p:spPr>
          <a:xfrm>
            <a:off x="6096000" y="2417917"/>
            <a:ext cx="4114800" cy="3097717"/>
          </a:xfrm>
          <a:prstGeom prst="rect">
            <a:avLst/>
          </a:prstGeom>
        </p:spPr>
      </p:pic>
      <p:sp>
        <p:nvSpPr>
          <p:cNvPr id="7" name="TextBox 6">
            <a:extLst>
              <a:ext uri="{FF2B5EF4-FFF2-40B4-BE49-F238E27FC236}">
                <a16:creationId xmlns:a16="http://schemas.microsoft.com/office/drawing/2014/main" id="{D7E47B64-30D0-493C-9856-D837D22D42AE}"/>
              </a:ext>
            </a:extLst>
          </p:cNvPr>
          <p:cNvSpPr txBox="1"/>
          <p:nvPr/>
        </p:nvSpPr>
        <p:spPr>
          <a:xfrm>
            <a:off x="3218694" y="5453739"/>
            <a:ext cx="3084532" cy="369332"/>
          </a:xfrm>
          <a:prstGeom prst="rect">
            <a:avLst/>
          </a:prstGeom>
          <a:noFill/>
        </p:spPr>
        <p:txBody>
          <a:bodyPr wrap="square" rtlCol="0">
            <a:spAutoFit/>
          </a:bodyPr>
          <a:lstStyle/>
          <a:p>
            <a:r>
              <a:rPr lang="en-US" dirty="0"/>
              <a:t>Release = 10m</a:t>
            </a:r>
          </a:p>
        </p:txBody>
      </p:sp>
      <p:sp>
        <p:nvSpPr>
          <p:cNvPr id="8" name="TextBox 7">
            <a:extLst>
              <a:ext uri="{FF2B5EF4-FFF2-40B4-BE49-F238E27FC236}">
                <a16:creationId xmlns:a16="http://schemas.microsoft.com/office/drawing/2014/main" id="{B40235A1-BCBC-4C64-B1B3-595366E7C201}"/>
              </a:ext>
            </a:extLst>
          </p:cNvPr>
          <p:cNvSpPr txBox="1"/>
          <p:nvPr/>
        </p:nvSpPr>
        <p:spPr>
          <a:xfrm>
            <a:off x="7189513" y="5453739"/>
            <a:ext cx="3084532" cy="369332"/>
          </a:xfrm>
          <a:prstGeom prst="rect">
            <a:avLst/>
          </a:prstGeom>
          <a:noFill/>
        </p:spPr>
        <p:txBody>
          <a:bodyPr wrap="square" rtlCol="0">
            <a:spAutoFit/>
          </a:bodyPr>
          <a:lstStyle/>
          <a:p>
            <a:r>
              <a:rPr lang="en-US" dirty="0"/>
              <a:t>Release </a:t>
            </a:r>
            <a:r>
              <a:rPr lang="en-US"/>
              <a:t>= 100m</a:t>
            </a:r>
            <a:endParaRPr lang="en-US" dirty="0"/>
          </a:p>
        </p:txBody>
      </p:sp>
    </p:spTree>
    <p:extLst>
      <p:ext uri="{BB962C8B-B14F-4D97-AF65-F5344CB8AC3E}">
        <p14:creationId xmlns:p14="http://schemas.microsoft.com/office/powerpoint/2010/main" val="3865428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그림 44"/>
          <p:cNvPicPr/>
          <p:nvPr/>
        </p:nvPicPr>
        <p:blipFill>
          <a:blip r:embed="rId2"/>
          <a:stretch>
            <a:fillRect/>
          </a:stretch>
        </p:blipFill>
        <p:spPr>
          <a:xfrm>
            <a:off x="3243262" y="1138237"/>
            <a:ext cx="5705475" cy="4581525"/>
          </a:xfrm>
          <a:prstGeom prst="rect">
            <a:avLst/>
          </a:prstGeom>
        </p:spPr>
      </p:pic>
      <p:sp>
        <p:nvSpPr>
          <p:cNvPr id="4" name="TextBox 3"/>
          <p:cNvSpPr txBox="1"/>
          <p:nvPr/>
        </p:nvSpPr>
        <p:spPr>
          <a:xfrm>
            <a:off x="1677880" y="5631184"/>
            <a:ext cx="9516862" cy="646331"/>
          </a:xfrm>
          <a:prstGeom prst="rect">
            <a:avLst/>
          </a:prstGeom>
          <a:noFill/>
        </p:spPr>
        <p:txBody>
          <a:bodyPr wrap="square" rtlCol="0">
            <a:spAutoFit/>
          </a:bodyPr>
          <a:lstStyle/>
          <a:p>
            <a:r>
              <a:rPr lang="en-US" dirty="0"/>
              <a:t>Comparison between the observed Cs-137 concentrations from SPM monitors during the Fukushima NPP incident and the reconstruction of Cs-137 concentrations from HIEMS-n system.</a:t>
            </a:r>
          </a:p>
        </p:txBody>
      </p:sp>
    </p:spTree>
    <p:extLst>
      <p:ext uri="{BB962C8B-B14F-4D97-AF65-F5344CB8AC3E}">
        <p14:creationId xmlns:p14="http://schemas.microsoft.com/office/powerpoint/2010/main" val="3532877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Chinese and Japanese NPPs</a:t>
            </a:r>
            <a:endParaRPr lang="en-US" dirty="0"/>
          </a:p>
        </p:txBody>
      </p:sp>
      <p:grpSp>
        <p:nvGrpSpPr>
          <p:cNvPr id="5" name="Group 4"/>
          <p:cNvGrpSpPr/>
          <p:nvPr/>
        </p:nvGrpSpPr>
        <p:grpSpPr>
          <a:xfrm>
            <a:off x="1654080" y="1415540"/>
            <a:ext cx="9331420" cy="4832859"/>
            <a:chOff x="358680" y="3142741"/>
            <a:chExt cx="6425578" cy="3365266"/>
          </a:xfrm>
        </p:grpSpPr>
        <p:pic>
          <p:nvPicPr>
            <p:cNvPr id="6" name="그림 18">
              <a:extLst>
                <a:ext uri="{FF2B5EF4-FFF2-40B4-BE49-F238E27FC236}">
                  <a16:creationId xmlns:a16="http://schemas.microsoft.com/office/drawing/2014/main" id="{DFA40758-56B1-4DC2-A589-1550B3600E0B}"/>
                </a:ext>
              </a:extLst>
            </p:cNvPr>
            <p:cNvPicPr>
              <a:picLocks noChangeAspect="1"/>
            </p:cNvPicPr>
            <p:nvPr/>
          </p:nvPicPr>
          <p:blipFill>
            <a:blip r:embed="rId2"/>
            <a:stretch>
              <a:fillRect/>
            </a:stretch>
          </p:blipFill>
          <p:spPr>
            <a:xfrm>
              <a:off x="362541" y="3142741"/>
              <a:ext cx="3417296" cy="3178131"/>
            </a:xfrm>
            <a:prstGeom prst="rect">
              <a:avLst/>
            </a:prstGeom>
          </p:spPr>
        </p:pic>
        <p:pic>
          <p:nvPicPr>
            <p:cNvPr id="7" name="그림 19">
              <a:extLst>
                <a:ext uri="{FF2B5EF4-FFF2-40B4-BE49-F238E27FC236}">
                  <a16:creationId xmlns:a16="http://schemas.microsoft.com/office/drawing/2014/main" id="{692C61B2-3EF3-43E8-A975-B895AC48E184}"/>
                </a:ext>
              </a:extLst>
            </p:cNvPr>
            <p:cNvPicPr>
              <a:picLocks noChangeAspect="1"/>
            </p:cNvPicPr>
            <p:nvPr/>
          </p:nvPicPr>
          <p:blipFill>
            <a:blip r:embed="rId3"/>
            <a:stretch>
              <a:fillRect/>
            </a:stretch>
          </p:blipFill>
          <p:spPr>
            <a:xfrm>
              <a:off x="3829099" y="3142741"/>
              <a:ext cx="2955159" cy="3166578"/>
            </a:xfrm>
            <a:prstGeom prst="rect">
              <a:avLst/>
            </a:prstGeom>
          </p:spPr>
        </p:pic>
        <p:sp>
          <p:nvSpPr>
            <p:cNvPr id="8" name="TextBox 7">
              <a:extLst>
                <a:ext uri="{FF2B5EF4-FFF2-40B4-BE49-F238E27FC236}">
                  <a16:creationId xmlns:a16="http://schemas.microsoft.com/office/drawing/2014/main" id="{7D3A5A57-F900-4E84-A0E4-80BEAF5AF58D}"/>
                </a:ext>
              </a:extLst>
            </p:cNvPr>
            <p:cNvSpPr txBox="1"/>
            <p:nvPr/>
          </p:nvSpPr>
          <p:spPr>
            <a:xfrm>
              <a:off x="358680" y="6231008"/>
              <a:ext cx="4143877" cy="276999"/>
            </a:xfrm>
            <a:prstGeom prst="rect">
              <a:avLst/>
            </a:prstGeom>
            <a:noFill/>
          </p:spPr>
          <p:txBody>
            <a:bodyPr wrap="square" rtlCol="0">
              <a:spAutoFit/>
            </a:bodyPr>
            <a:lstStyle/>
            <a:p>
              <a:r>
                <a:rPr lang="en-US" sz="1200" dirty="0"/>
                <a:t>Chinese nuclear power plants</a:t>
              </a:r>
            </a:p>
          </p:txBody>
        </p:sp>
        <p:sp>
          <p:nvSpPr>
            <p:cNvPr id="9" name="TextBox 8">
              <a:extLst>
                <a:ext uri="{FF2B5EF4-FFF2-40B4-BE49-F238E27FC236}">
                  <a16:creationId xmlns:a16="http://schemas.microsoft.com/office/drawing/2014/main" id="{FC31EB55-C8DA-44ED-AA2C-E52AD28CE4CA}"/>
                </a:ext>
              </a:extLst>
            </p:cNvPr>
            <p:cNvSpPr txBox="1"/>
            <p:nvPr/>
          </p:nvSpPr>
          <p:spPr>
            <a:xfrm>
              <a:off x="3779837" y="6231008"/>
              <a:ext cx="2352188" cy="276999"/>
            </a:xfrm>
            <a:prstGeom prst="rect">
              <a:avLst/>
            </a:prstGeom>
            <a:noFill/>
          </p:spPr>
          <p:txBody>
            <a:bodyPr wrap="square" rtlCol="0">
              <a:spAutoFit/>
            </a:bodyPr>
            <a:lstStyle/>
            <a:p>
              <a:r>
                <a:rPr lang="en-US" sz="1200" dirty="0"/>
                <a:t>Japanese nuclear power plants</a:t>
              </a:r>
            </a:p>
          </p:txBody>
        </p:sp>
      </p:grpSp>
    </p:spTree>
    <p:extLst>
      <p:ext uri="{BB962C8B-B14F-4D97-AF65-F5344CB8AC3E}">
        <p14:creationId xmlns:p14="http://schemas.microsoft.com/office/powerpoint/2010/main" val="2627973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Ukraine NPPs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635" y="726429"/>
            <a:ext cx="11783040" cy="5674371"/>
          </a:xfrm>
          <a:prstGeom prst="rect">
            <a:avLst/>
          </a:prstGeom>
        </p:spPr>
      </p:pic>
    </p:spTree>
    <p:extLst>
      <p:ext uri="{BB962C8B-B14F-4D97-AF65-F5344CB8AC3E}">
        <p14:creationId xmlns:p14="http://schemas.microsoft.com/office/powerpoint/2010/main" val="19168853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Improved efficiency:</a:t>
            </a:r>
            <a:br>
              <a:rPr lang="en-US" dirty="0" smtClean="0"/>
            </a:br>
            <a:r>
              <a:rPr lang="en-US" dirty="0" smtClean="0"/>
              <a:t>TCM reconstruction method</a:t>
            </a:r>
            <a:endParaRPr lang="en-US" dirty="0"/>
          </a:p>
        </p:txBody>
      </p:sp>
      <p:pic>
        <p:nvPicPr>
          <p:cNvPr id="4" name="그림 8">
            <a:extLst>
              <a:ext uri="{FF2B5EF4-FFF2-40B4-BE49-F238E27FC236}">
                <a16:creationId xmlns:a16="http://schemas.microsoft.com/office/drawing/2014/main" id="{6D332692-7CFA-43CE-9C67-7FDEF8E968A8}"/>
              </a:ext>
            </a:extLst>
          </p:cNvPr>
          <p:cNvPicPr>
            <a:picLocks noChangeAspect="1"/>
          </p:cNvPicPr>
          <p:nvPr/>
        </p:nvPicPr>
        <p:blipFill>
          <a:blip r:embed="rId2"/>
          <a:stretch>
            <a:fillRect/>
          </a:stretch>
        </p:blipFill>
        <p:spPr>
          <a:xfrm>
            <a:off x="1246227" y="1239090"/>
            <a:ext cx="2360413" cy="686071"/>
          </a:xfrm>
          <a:prstGeom prst="rect">
            <a:avLst/>
          </a:prstGeom>
        </p:spPr>
      </p:pic>
      <p:grpSp>
        <p:nvGrpSpPr>
          <p:cNvPr id="7" name="Group 6"/>
          <p:cNvGrpSpPr/>
          <p:nvPr/>
        </p:nvGrpSpPr>
        <p:grpSpPr>
          <a:xfrm>
            <a:off x="1051179" y="2140300"/>
            <a:ext cx="10490533" cy="2786403"/>
            <a:chOff x="960746" y="1682396"/>
            <a:chExt cx="10490533" cy="2786403"/>
          </a:xfrm>
        </p:grpSpPr>
        <p:cxnSp>
          <p:nvCxnSpPr>
            <p:cNvPr id="8" name="Straight Connector 7"/>
            <p:cNvCxnSpPr/>
            <p:nvPr/>
          </p:nvCxnSpPr>
          <p:spPr>
            <a:xfrm>
              <a:off x="2204152" y="2248678"/>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03309" y="2491390"/>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994378" y="2756680"/>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65076" y="3642859"/>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388985" y="3434015"/>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359397" y="3846059"/>
              <a:ext cx="4791269"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111019" y="1682396"/>
              <a:ext cx="4222044" cy="369332"/>
            </a:xfrm>
            <a:prstGeom prst="rect">
              <a:avLst/>
            </a:prstGeom>
            <a:noFill/>
          </p:spPr>
          <p:txBody>
            <a:bodyPr wrap="square" rtlCol="0">
              <a:spAutoFit/>
            </a:bodyPr>
            <a:lstStyle/>
            <a:p>
              <a:r>
                <a:rPr lang="en-US" dirty="0" smtClean="0"/>
                <a:t>Unit emission runs (120h run, 3-hourly)</a:t>
              </a:r>
              <a:endParaRPr lang="en-US" dirty="0"/>
            </a:p>
          </p:txBody>
        </p:sp>
        <p:sp>
          <p:nvSpPr>
            <p:cNvPr id="15" name="Rectangle 14"/>
            <p:cNvSpPr/>
            <p:nvPr/>
          </p:nvSpPr>
          <p:spPr>
            <a:xfrm>
              <a:off x="5565420" y="2036397"/>
              <a:ext cx="496711" cy="20050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960746" y="2064012"/>
              <a:ext cx="966067" cy="369332"/>
            </a:xfrm>
            <a:prstGeom prst="rect">
              <a:avLst/>
            </a:prstGeom>
            <a:noFill/>
          </p:spPr>
          <p:txBody>
            <a:bodyPr wrap="square" rtlCol="0">
              <a:spAutoFit/>
            </a:bodyPr>
            <a:lstStyle/>
            <a:p>
              <a:pPr algn="ctr"/>
              <a:r>
                <a:rPr lang="en-US" dirty="0"/>
                <a:t>T</a:t>
              </a:r>
              <a:r>
                <a:rPr lang="en-US" dirty="0" smtClean="0"/>
                <a:t>ime</a:t>
              </a:r>
              <a:endParaRPr lang="en-US" dirty="0"/>
            </a:p>
          </p:txBody>
        </p:sp>
        <p:sp>
          <p:nvSpPr>
            <p:cNvPr id="17" name="TextBox 16"/>
            <p:cNvSpPr txBox="1"/>
            <p:nvPr/>
          </p:nvSpPr>
          <p:spPr>
            <a:xfrm>
              <a:off x="1011545" y="2306724"/>
              <a:ext cx="1192607" cy="369332"/>
            </a:xfrm>
            <a:prstGeom prst="rect">
              <a:avLst/>
            </a:prstGeom>
            <a:noFill/>
          </p:spPr>
          <p:txBody>
            <a:bodyPr wrap="square" rtlCol="0">
              <a:spAutoFit/>
            </a:bodyPr>
            <a:lstStyle/>
            <a:p>
              <a:pPr algn="ctr"/>
              <a:r>
                <a:rPr lang="en-US" dirty="0" smtClean="0"/>
                <a:t>Time+3h</a:t>
              </a:r>
              <a:endParaRPr lang="en-US" dirty="0"/>
            </a:p>
          </p:txBody>
        </p:sp>
        <p:sp>
          <p:nvSpPr>
            <p:cNvPr id="18" name="TextBox 17"/>
            <p:cNvSpPr txBox="1"/>
            <p:nvPr/>
          </p:nvSpPr>
          <p:spPr>
            <a:xfrm>
              <a:off x="1028477" y="2583303"/>
              <a:ext cx="1192607" cy="369332"/>
            </a:xfrm>
            <a:prstGeom prst="rect">
              <a:avLst/>
            </a:prstGeom>
            <a:noFill/>
          </p:spPr>
          <p:txBody>
            <a:bodyPr wrap="square" rtlCol="0">
              <a:spAutoFit/>
            </a:bodyPr>
            <a:lstStyle/>
            <a:p>
              <a:pPr algn="ctr"/>
              <a:r>
                <a:rPr lang="en-US" dirty="0" smtClean="0"/>
                <a:t>Time+6h</a:t>
              </a:r>
              <a:endParaRPr lang="en-US" dirty="0"/>
            </a:p>
          </p:txBody>
        </p:sp>
        <p:sp>
          <p:nvSpPr>
            <p:cNvPr id="19" name="TextBox 18"/>
            <p:cNvSpPr txBox="1"/>
            <p:nvPr/>
          </p:nvSpPr>
          <p:spPr>
            <a:xfrm>
              <a:off x="1028477" y="3229214"/>
              <a:ext cx="1418820" cy="369332"/>
            </a:xfrm>
            <a:prstGeom prst="rect">
              <a:avLst/>
            </a:prstGeom>
            <a:noFill/>
          </p:spPr>
          <p:txBody>
            <a:bodyPr wrap="square" rtlCol="0">
              <a:spAutoFit/>
            </a:bodyPr>
            <a:lstStyle/>
            <a:p>
              <a:pPr algn="ctr"/>
              <a:r>
                <a:rPr lang="en-US" dirty="0" smtClean="0"/>
                <a:t>Time+111h</a:t>
              </a:r>
              <a:endParaRPr lang="en-US" dirty="0"/>
            </a:p>
          </p:txBody>
        </p:sp>
        <p:sp>
          <p:nvSpPr>
            <p:cNvPr id="20" name="TextBox 19"/>
            <p:cNvSpPr txBox="1"/>
            <p:nvPr/>
          </p:nvSpPr>
          <p:spPr>
            <a:xfrm>
              <a:off x="1011542" y="3471924"/>
              <a:ext cx="1418820" cy="369332"/>
            </a:xfrm>
            <a:prstGeom prst="rect">
              <a:avLst/>
            </a:prstGeom>
            <a:noFill/>
          </p:spPr>
          <p:txBody>
            <a:bodyPr wrap="square" rtlCol="0">
              <a:spAutoFit/>
            </a:bodyPr>
            <a:lstStyle/>
            <a:p>
              <a:pPr algn="ctr"/>
              <a:r>
                <a:rPr lang="en-US" dirty="0" smtClean="0"/>
                <a:t>Time+114h</a:t>
              </a:r>
              <a:endParaRPr lang="en-US" dirty="0"/>
            </a:p>
          </p:txBody>
        </p:sp>
        <p:sp>
          <p:nvSpPr>
            <p:cNvPr id="21" name="TextBox 20"/>
            <p:cNvSpPr txBox="1"/>
            <p:nvPr/>
          </p:nvSpPr>
          <p:spPr>
            <a:xfrm>
              <a:off x="994607" y="3737214"/>
              <a:ext cx="1418820" cy="369332"/>
            </a:xfrm>
            <a:prstGeom prst="rect">
              <a:avLst/>
            </a:prstGeom>
            <a:noFill/>
          </p:spPr>
          <p:txBody>
            <a:bodyPr wrap="square" rtlCol="0">
              <a:spAutoFit/>
            </a:bodyPr>
            <a:lstStyle/>
            <a:p>
              <a:pPr algn="ctr"/>
              <a:r>
                <a:rPr lang="en-US" dirty="0" smtClean="0"/>
                <a:t>Time+117h</a:t>
              </a:r>
              <a:endParaRPr lang="en-US" dirty="0"/>
            </a:p>
          </p:txBody>
        </p:sp>
        <p:sp>
          <p:nvSpPr>
            <p:cNvPr id="22" name="TextBox 21"/>
            <p:cNvSpPr txBox="1"/>
            <p:nvPr/>
          </p:nvSpPr>
          <p:spPr>
            <a:xfrm>
              <a:off x="5746041" y="4099467"/>
              <a:ext cx="2280355" cy="369332"/>
            </a:xfrm>
            <a:prstGeom prst="rect">
              <a:avLst/>
            </a:prstGeom>
            <a:noFill/>
          </p:spPr>
          <p:txBody>
            <a:bodyPr wrap="square" rtlCol="0">
              <a:spAutoFit/>
            </a:bodyPr>
            <a:lstStyle/>
            <a:p>
              <a:r>
                <a:rPr lang="en-US" dirty="0" smtClean="0"/>
                <a:t>Summation of 40 files</a:t>
              </a:r>
              <a:endParaRPr lang="en-US" dirty="0"/>
            </a:p>
          </p:txBody>
        </p:sp>
        <p:sp>
          <p:nvSpPr>
            <p:cNvPr id="23" name="TextBox 22"/>
            <p:cNvSpPr txBox="1"/>
            <p:nvPr/>
          </p:nvSpPr>
          <p:spPr>
            <a:xfrm>
              <a:off x="10412701" y="1774896"/>
              <a:ext cx="1038578" cy="2308324"/>
            </a:xfrm>
            <a:prstGeom prst="rect">
              <a:avLst/>
            </a:prstGeom>
            <a:solidFill>
              <a:schemeClr val="accent2">
                <a:lumMod val="20000"/>
                <a:lumOff val="80000"/>
              </a:schemeClr>
            </a:solidFill>
          </p:spPr>
          <p:txBody>
            <a:bodyPr wrap="square" rtlCol="0">
              <a:spAutoFit/>
            </a:bodyPr>
            <a:lstStyle/>
            <a:p>
              <a:r>
                <a:rPr lang="en-US" dirty="0" err="1" smtClean="0"/>
                <a:t>Emis</a:t>
              </a:r>
              <a:r>
                <a:rPr lang="en-US" dirty="0" smtClean="0"/>
                <a:t> 0</a:t>
              </a:r>
            </a:p>
            <a:p>
              <a:r>
                <a:rPr lang="en-US" dirty="0" err="1" smtClean="0"/>
                <a:t>Emis</a:t>
              </a:r>
              <a:r>
                <a:rPr lang="en-US" dirty="0" smtClean="0"/>
                <a:t> 1</a:t>
              </a:r>
            </a:p>
            <a:p>
              <a:r>
                <a:rPr lang="en-US" dirty="0" err="1" smtClean="0"/>
                <a:t>Emis</a:t>
              </a:r>
              <a:r>
                <a:rPr lang="en-US" dirty="0" smtClean="0"/>
                <a:t> 2</a:t>
              </a:r>
            </a:p>
            <a:p>
              <a:endParaRPr lang="en-US" dirty="0" smtClean="0"/>
            </a:p>
            <a:p>
              <a:endParaRPr lang="en-US" dirty="0"/>
            </a:p>
            <a:p>
              <a:r>
                <a:rPr lang="en-US" dirty="0" err="1" smtClean="0"/>
                <a:t>Emis</a:t>
              </a:r>
              <a:r>
                <a:rPr lang="en-US" dirty="0" smtClean="0"/>
                <a:t> 37</a:t>
              </a:r>
            </a:p>
            <a:p>
              <a:r>
                <a:rPr lang="en-US" dirty="0" err="1" smtClean="0"/>
                <a:t>Emis</a:t>
              </a:r>
              <a:r>
                <a:rPr lang="en-US" dirty="0" smtClean="0"/>
                <a:t> 38</a:t>
              </a:r>
            </a:p>
            <a:p>
              <a:r>
                <a:rPr lang="en-US" dirty="0" err="1" smtClean="0"/>
                <a:t>Emis</a:t>
              </a:r>
              <a:r>
                <a:rPr lang="en-US" dirty="0" smtClean="0"/>
                <a:t> 39</a:t>
              </a:r>
            </a:p>
          </p:txBody>
        </p:sp>
      </p:grpSp>
      <p:sp>
        <p:nvSpPr>
          <p:cNvPr id="25" name="Rectangle 24"/>
          <p:cNvSpPr/>
          <p:nvPr/>
        </p:nvSpPr>
        <p:spPr>
          <a:xfrm>
            <a:off x="2763297" y="1239090"/>
            <a:ext cx="733529" cy="5394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221548" y="1768515"/>
            <a:ext cx="47141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2374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Operational ESTES</a:t>
            </a:r>
            <a:endParaRPr lang="en-US" dirty="0"/>
          </a:p>
        </p:txBody>
      </p:sp>
      <p:sp>
        <p:nvSpPr>
          <p:cNvPr id="6" name="Content Placeholder 5"/>
          <p:cNvSpPr>
            <a:spLocks noGrp="1"/>
          </p:cNvSpPr>
          <p:nvPr>
            <p:ph idx="1"/>
          </p:nvPr>
        </p:nvSpPr>
        <p:spPr>
          <a:xfrm>
            <a:off x="838200" y="1285368"/>
            <a:ext cx="4688393" cy="4760967"/>
          </a:xfrm>
        </p:spPr>
        <p:txBody>
          <a:bodyPr>
            <a:normAutofit/>
          </a:bodyPr>
          <a:lstStyle/>
          <a:p>
            <a:r>
              <a:rPr lang="en-US" sz="2000" dirty="0" smtClean="0"/>
              <a:t>ERMS collection &amp; processing</a:t>
            </a:r>
          </a:p>
          <a:p>
            <a:r>
              <a:rPr lang="en-US" sz="2000" dirty="0" smtClean="0"/>
              <a:t>NFEM data processing</a:t>
            </a:r>
          </a:p>
          <a:p>
            <a:r>
              <a:rPr lang="en-US" sz="2000" dirty="0" smtClean="0"/>
              <a:t>Routine </a:t>
            </a:r>
            <a:r>
              <a:rPr lang="en-US" sz="2000" dirty="0"/>
              <a:t>TCM simulation (3 hourly TCM w/ 15 CNPP): ~ 30 min</a:t>
            </a:r>
          </a:p>
          <a:p>
            <a:r>
              <a:rPr lang="en-US" sz="2000" dirty="0"/>
              <a:t>Inverse model &amp; TCM reconstruction can be conducted: &lt; 1 min</a:t>
            </a:r>
          </a:p>
          <a:p>
            <a:endParaRPr lang="en-US" sz="2000" dirty="0"/>
          </a:p>
        </p:txBody>
      </p:sp>
      <p:pic>
        <p:nvPicPr>
          <p:cNvPr id="4" name="그림 5" descr="지도이(가) 표시된 사진&#10;&#10;자동 생성된 설명">
            <a:extLst>
              <a:ext uri="{FF2B5EF4-FFF2-40B4-BE49-F238E27FC236}">
                <a16:creationId xmlns:a16="http://schemas.microsoft.com/office/drawing/2014/main" id="{72DDEB86-1F94-429E-A76E-2D4932ACD674}"/>
              </a:ext>
            </a:extLst>
          </p:cNvPr>
          <p:cNvPicPr>
            <a:picLocks noChangeAspect="1"/>
          </p:cNvPicPr>
          <p:nvPr/>
        </p:nvPicPr>
        <p:blipFill>
          <a:blip r:embed="rId2"/>
          <a:stretch>
            <a:fillRect/>
          </a:stretch>
        </p:blipFill>
        <p:spPr>
          <a:xfrm>
            <a:off x="6096000" y="717677"/>
            <a:ext cx="5475809" cy="5595153"/>
          </a:xfrm>
          <a:prstGeom prst="rect">
            <a:avLst/>
          </a:prstGeom>
        </p:spPr>
      </p:pic>
    </p:spTree>
    <p:extLst>
      <p:ext uri="{BB962C8B-B14F-4D97-AF65-F5344CB8AC3E}">
        <p14:creationId xmlns:p14="http://schemas.microsoft.com/office/powerpoint/2010/main" val="17361992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Conclusion and </a:t>
            </a:r>
            <a:r>
              <a:rPr lang="en-US" dirty="0"/>
              <a:t>f</a:t>
            </a:r>
            <a:r>
              <a:rPr lang="en-US" dirty="0" smtClean="0"/>
              <a:t>uture direction</a:t>
            </a:r>
            <a:endParaRPr lang="en-US" dirty="0"/>
          </a:p>
        </p:txBody>
      </p:sp>
      <p:sp>
        <p:nvSpPr>
          <p:cNvPr id="4" name="Content Placeholder 3"/>
          <p:cNvSpPr>
            <a:spLocks noGrp="1"/>
          </p:cNvSpPr>
          <p:nvPr>
            <p:ph idx="1"/>
          </p:nvPr>
        </p:nvSpPr>
        <p:spPr/>
        <p:txBody>
          <a:bodyPr/>
          <a:lstStyle/>
          <a:p>
            <a:r>
              <a:rPr lang="en-US" dirty="0" smtClean="0"/>
              <a:t>ESTES system is designed to estimate emissions from domestic or foreign nuclear power plant incident</a:t>
            </a:r>
          </a:p>
          <a:p>
            <a:r>
              <a:rPr lang="en-US" dirty="0" smtClean="0"/>
              <a:t>TCM and cost function minimization method are adopted in the system.</a:t>
            </a:r>
          </a:p>
          <a:p>
            <a:r>
              <a:rPr lang="en-US" dirty="0" smtClean="0"/>
              <a:t>Quality control of observations will be critical to the robustness of the system.</a:t>
            </a:r>
          </a:p>
          <a:p>
            <a:r>
              <a:rPr lang="en-US" dirty="0" smtClean="0"/>
              <a:t>For rapid response, a TCM-based reconstruction method can provide very efficient dispersion modeling output for varying emissions scenarios.</a:t>
            </a:r>
            <a:endParaRPr lang="en-US" dirty="0"/>
          </a:p>
        </p:txBody>
      </p:sp>
    </p:spTree>
    <p:extLst>
      <p:ext uri="{BB962C8B-B14F-4D97-AF65-F5344CB8AC3E}">
        <p14:creationId xmlns:p14="http://schemas.microsoft.com/office/powerpoint/2010/main" val="3006704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06;p13">
            <a:extLst>
              <a:ext uri="{FF2B5EF4-FFF2-40B4-BE49-F238E27FC236}">
                <a16:creationId xmlns:a16="http://schemas.microsoft.com/office/drawing/2014/main" id="{1E40CA8F-A916-440A-BDA4-59F26B2B8961}"/>
              </a:ext>
            </a:extLst>
          </p:cNvPr>
          <p:cNvSpPr txBox="1"/>
          <p:nvPr/>
        </p:nvSpPr>
        <p:spPr>
          <a:xfrm>
            <a:off x="100668" y="83890"/>
            <a:ext cx="2413932" cy="486561"/>
          </a:xfrm>
          <a:custGeom>
            <a:avLst/>
            <a:gdLst>
              <a:gd name="connsiteX0" fmla="*/ 0 w 2413932"/>
              <a:gd name="connsiteY0" fmla="*/ 0 h 486561"/>
              <a:gd name="connsiteX1" fmla="*/ 627622 w 2413932"/>
              <a:gd name="connsiteY1" fmla="*/ 0 h 486561"/>
              <a:gd name="connsiteX2" fmla="*/ 1206966 w 2413932"/>
              <a:gd name="connsiteY2" fmla="*/ 0 h 486561"/>
              <a:gd name="connsiteX3" fmla="*/ 1738031 w 2413932"/>
              <a:gd name="connsiteY3" fmla="*/ 0 h 486561"/>
              <a:gd name="connsiteX4" fmla="*/ 2413932 w 2413932"/>
              <a:gd name="connsiteY4" fmla="*/ 0 h 486561"/>
              <a:gd name="connsiteX5" fmla="*/ 2413932 w 2413932"/>
              <a:gd name="connsiteY5" fmla="*/ 486561 h 486561"/>
              <a:gd name="connsiteX6" fmla="*/ 1834588 w 2413932"/>
              <a:gd name="connsiteY6" fmla="*/ 486561 h 486561"/>
              <a:gd name="connsiteX7" fmla="*/ 1255245 w 2413932"/>
              <a:gd name="connsiteY7" fmla="*/ 486561 h 486561"/>
              <a:gd name="connsiteX8" fmla="*/ 627622 w 2413932"/>
              <a:gd name="connsiteY8" fmla="*/ 486561 h 486561"/>
              <a:gd name="connsiteX9" fmla="*/ 0 w 2413932"/>
              <a:gd name="connsiteY9" fmla="*/ 486561 h 486561"/>
              <a:gd name="connsiteX10" fmla="*/ 0 w 2413932"/>
              <a:gd name="connsiteY10" fmla="*/ 0 h 48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3932" h="486561" fill="none" extrusionOk="0">
                <a:moveTo>
                  <a:pt x="0" y="0"/>
                </a:moveTo>
                <a:cubicBezTo>
                  <a:pt x="309869" y="-21538"/>
                  <a:pt x="431486" y="12639"/>
                  <a:pt x="627622" y="0"/>
                </a:cubicBezTo>
                <a:cubicBezTo>
                  <a:pt x="823758" y="-12639"/>
                  <a:pt x="1048259" y="19380"/>
                  <a:pt x="1206966" y="0"/>
                </a:cubicBezTo>
                <a:cubicBezTo>
                  <a:pt x="1365673" y="-19380"/>
                  <a:pt x="1615208" y="19736"/>
                  <a:pt x="1738031" y="0"/>
                </a:cubicBezTo>
                <a:cubicBezTo>
                  <a:pt x="1860855" y="-19736"/>
                  <a:pt x="2102726" y="15402"/>
                  <a:pt x="2413932" y="0"/>
                </a:cubicBezTo>
                <a:cubicBezTo>
                  <a:pt x="2412972" y="200187"/>
                  <a:pt x="2398512" y="362288"/>
                  <a:pt x="2413932" y="486561"/>
                </a:cubicBezTo>
                <a:cubicBezTo>
                  <a:pt x="2203095" y="512819"/>
                  <a:pt x="2101734" y="459569"/>
                  <a:pt x="1834588" y="486561"/>
                </a:cubicBezTo>
                <a:cubicBezTo>
                  <a:pt x="1567442" y="513553"/>
                  <a:pt x="1471399" y="473109"/>
                  <a:pt x="1255245" y="486561"/>
                </a:cubicBezTo>
                <a:cubicBezTo>
                  <a:pt x="1039091" y="500013"/>
                  <a:pt x="843985" y="465032"/>
                  <a:pt x="627622" y="486561"/>
                </a:cubicBezTo>
                <a:cubicBezTo>
                  <a:pt x="411259" y="508090"/>
                  <a:pt x="255593" y="478446"/>
                  <a:pt x="0" y="486561"/>
                </a:cubicBezTo>
                <a:cubicBezTo>
                  <a:pt x="-14373" y="331298"/>
                  <a:pt x="-7670" y="178874"/>
                  <a:pt x="0" y="0"/>
                </a:cubicBezTo>
                <a:close/>
              </a:path>
              <a:path w="2413932" h="486561" stroke="0" extrusionOk="0">
                <a:moveTo>
                  <a:pt x="0" y="0"/>
                </a:moveTo>
                <a:cubicBezTo>
                  <a:pt x="125931" y="23528"/>
                  <a:pt x="299957" y="-10670"/>
                  <a:pt x="555204" y="0"/>
                </a:cubicBezTo>
                <a:cubicBezTo>
                  <a:pt x="810451" y="10670"/>
                  <a:pt x="941294" y="5813"/>
                  <a:pt x="1134548" y="0"/>
                </a:cubicBezTo>
                <a:cubicBezTo>
                  <a:pt x="1327802" y="-5813"/>
                  <a:pt x="1485945" y="-26465"/>
                  <a:pt x="1738031" y="0"/>
                </a:cubicBezTo>
                <a:cubicBezTo>
                  <a:pt x="1990117" y="26465"/>
                  <a:pt x="2273950" y="-1773"/>
                  <a:pt x="2413932" y="0"/>
                </a:cubicBezTo>
                <a:cubicBezTo>
                  <a:pt x="2437755" y="128583"/>
                  <a:pt x="2415781" y="328763"/>
                  <a:pt x="2413932" y="486561"/>
                </a:cubicBezTo>
                <a:cubicBezTo>
                  <a:pt x="2222027" y="512392"/>
                  <a:pt x="2092820" y="456278"/>
                  <a:pt x="1786310" y="486561"/>
                </a:cubicBezTo>
                <a:cubicBezTo>
                  <a:pt x="1479800" y="516844"/>
                  <a:pt x="1498230" y="509017"/>
                  <a:pt x="1255245" y="486561"/>
                </a:cubicBezTo>
                <a:cubicBezTo>
                  <a:pt x="1012261" y="464105"/>
                  <a:pt x="916351" y="504782"/>
                  <a:pt x="675901" y="486561"/>
                </a:cubicBezTo>
                <a:cubicBezTo>
                  <a:pt x="435451" y="468340"/>
                  <a:pt x="186036" y="503359"/>
                  <a:pt x="0" y="486561"/>
                </a:cubicBezTo>
                <a:cubicBezTo>
                  <a:pt x="16640" y="337651"/>
                  <a:pt x="-19123" y="226047"/>
                  <a:pt x="0" y="0"/>
                </a:cubicBezTo>
                <a:close/>
              </a:path>
            </a:pathLst>
          </a:custGeom>
          <a:solidFill>
            <a:srgbClr val="FFFFCD"/>
          </a:solidFill>
          <a:ln w="28575">
            <a:solidFill>
              <a:schemeClr val="accent1">
                <a:lumMod val="60000"/>
                <a:lumOff val="40000"/>
              </a:schemeClr>
            </a:solidFill>
            <a:extLst>
              <a:ext uri="{C807C97D-BFC1-408E-A445-0C87EB9F89A2}">
                <ask:lineSketchStyleProps xmlns="" xmlns:ask="http://schemas.microsoft.com/office/drawing/2018/sketchyshapes" sd="568553409">
                  <a:prstGeom prst="rect">
                    <a:avLst/>
                  </a:prstGeom>
                  <ask:type>
                    <ask:lineSketchFreehand/>
                  </ask:type>
                </ask:lineSketchStyleProps>
              </a:ext>
            </a:extLst>
          </a:ln>
        </p:spPr>
        <p:txBody>
          <a:bodyPr spcFirstLastPara="1" wrap="square" lIns="91425" tIns="45700" rIns="91425" bIns="45700" anchor="b" anchorCtr="0">
            <a:noAutofit/>
          </a:bodyPr>
          <a:lstStyle/>
          <a:p>
            <a:pPr algn="ctr">
              <a:lnSpc>
                <a:spcPct val="90000"/>
              </a:lnSpc>
            </a:pPr>
            <a:r>
              <a:rPr lang="en-US" sz="2400" b="1" dirty="0">
                <a:solidFill>
                  <a:srgbClr val="2F5496"/>
                </a:solidFill>
                <a:latin typeface="Calibri" panose="020F0502020204030204" pitchFamily="34" charset="0"/>
                <a:cs typeface="Calibri" panose="020F0502020204030204" pitchFamily="34" charset="0"/>
              </a:rPr>
              <a:t>HYSPLIT Model</a:t>
            </a:r>
            <a:endParaRPr sz="2400" b="1" dirty="0">
              <a:solidFill>
                <a:srgbClr val="2F5496"/>
              </a:solidFill>
              <a:latin typeface="Calibri" panose="020F0502020204030204" pitchFamily="34" charset="0"/>
              <a:cs typeface="Calibri" panose="020F0502020204030204" pitchFamily="34" charset="0"/>
            </a:endParaRPr>
          </a:p>
        </p:txBody>
      </p:sp>
      <p:sp>
        <p:nvSpPr>
          <p:cNvPr id="8" name="Content Placeholder 5">
            <a:extLst>
              <a:ext uri="{FF2B5EF4-FFF2-40B4-BE49-F238E27FC236}">
                <a16:creationId xmlns:a16="http://schemas.microsoft.com/office/drawing/2014/main" id="{0856694E-5AB6-489C-AED1-F117A613EB77}"/>
              </a:ext>
            </a:extLst>
          </p:cNvPr>
          <p:cNvSpPr txBox="1">
            <a:spLocks/>
          </p:cNvSpPr>
          <p:nvPr/>
        </p:nvSpPr>
        <p:spPr>
          <a:xfrm>
            <a:off x="283039" y="668922"/>
            <a:ext cx="6032375" cy="580198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600" b="1" i="0" u="none" strike="noStrike" kern="0" cap="none" spc="0" normalizeH="0" baseline="0" noProof="0" dirty="0">
                <a:ln>
                  <a:noFill/>
                </a:ln>
                <a:solidFill>
                  <a:schemeClr val="tx1"/>
                </a:solidFill>
                <a:effectLst/>
                <a:uLnTx/>
                <a:uFillTx/>
                <a:latin typeface="Arial"/>
                <a:cs typeface="Arial"/>
                <a:sym typeface="Arial"/>
              </a:rPr>
              <a:t>Continuous development </a:t>
            </a:r>
            <a:r>
              <a:rPr kumimoji="0" lang="en-US" sz="1600" b="0" i="0" u="none" strike="noStrike" kern="0" cap="none" spc="0" normalizeH="0" baseline="0" noProof="0" dirty="0">
                <a:ln>
                  <a:noFill/>
                </a:ln>
                <a:solidFill>
                  <a:schemeClr val="tx1"/>
                </a:solidFill>
                <a:effectLst/>
                <a:uLnTx/>
                <a:uFillTx/>
                <a:latin typeface="Arial"/>
                <a:cs typeface="Arial"/>
                <a:sym typeface="Arial"/>
              </a:rPr>
              <a:t>at NOAA Air Resources Laboratory (ARL) for more than 40 years</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lang="en-US" sz="1600" kern="0" dirty="0">
                <a:solidFill>
                  <a:schemeClr val="tx1"/>
                </a:solidFill>
              </a:rPr>
              <a:t>ARL HYSPLIT </a:t>
            </a:r>
            <a:r>
              <a:rPr lang="en-US" sz="1600" b="1" kern="0" dirty="0">
                <a:solidFill>
                  <a:schemeClr val="tx1"/>
                </a:solidFill>
              </a:rPr>
              <a:t>modeling group</a:t>
            </a:r>
            <a:r>
              <a:rPr lang="en-US" sz="1600" kern="0" dirty="0">
                <a:solidFill>
                  <a:schemeClr val="tx1"/>
                </a:solidFill>
              </a:rPr>
              <a:t> (~10 scientists)</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lang="en-US" sz="1600" b="1" kern="0" dirty="0">
                <a:solidFill>
                  <a:schemeClr val="tx1"/>
                </a:solidFill>
              </a:rPr>
              <a:t>Trajectories</a:t>
            </a:r>
            <a:r>
              <a:rPr lang="en-US" sz="1600" kern="0" dirty="0">
                <a:solidFill>
                  <a:schemeClr val="tx1"/>
                </a:solidFill>
              </a:rPr>
              <a:t> and </a:t>
            </a:r>
            <a:r>
              <a:rPr lang="en-US" sz="1600" b="1" kern="0" dirty="0">
                <a:solidFill>
                  <a:schemeClr val="tx1"/>
                </a:solidFill>
              </a:rPr>
              <a:t>Dispersion</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lang="en-US" sz="1600" b="1" kern="0" dirty="0">
                <a:solidFill>
                  <a:schemeClr val="tx1"/>
                </a:solidFill>
              </a:rPr>
              <a:t>Forward</a:t>
            </a:r>
            <a:r>
              <a:rPr lang="en-US" sz="1600" kern="0" dirty="0">
                <a:solidFill>
                  <a:schemeClr val="tx1"/>
                </a:solidFill>
              </a:rPr>
              <a:t> and </a:t>
            </a:r>
            <a:r>
              <a:rPr lang="en-US" sz="1600" b="1" kern="0" dirty="0">
                <a:solidFill>
                  <a:schemeClr val="tx1"/>
                </a:solidFill>
              </a:rPr>
              <a:t>Backward</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lang="en-US" sz="1600" b="1" kern="0" dirty="0">
                <a:solidFill>
                  <a:schemeClr val="tx1"/>
                </a:solidFill>
              </a:rPr>
              <a:t>3-D Dispersion (generally &gt; ~1 km)</a:t>
            </a:r>
            <a:r>
              <a:rPr lang="en-US" sz="1600" kern="0" dirty="0">
                <a:solidFill>
                  <a:schemeClr val="tx1"/>
                </a:solidFill>
              </a:rPr>
              <a:t>: </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Puffs (top-hat or Gaussian)</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“Particles” (i.e., computational points)</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Eulerian grid</a:t>
            </a:r>
          </a:p>
          <a:p>
            <a:pPr marL="285750" indent="-285750">
              <a:spcBef>
                <a:spcPts val="400"/>
              </a:spcBef>
              <a:spcAft>
                <a:spcPts val="400"/>
              </a:spcAft>
              <a:buFont typeface="Wingdings" panose="05000000000000000000" pitchFamily="2" charset="2"/>
              <a:buChar char="Ø"/>
              <a:defRPr/>
            </a:pPr>
            <a:r>
              <a:rPr lang="en-US" sz="1600" b="1" kern="0" dirty="0">
                <a:solidFill>
                  <a:schemeClr val="tx1"/>
                </a:solidFill>
              </a:rPr>
              <a:t>Dry </a:t>
            </a:r>
            <a:r>
              <a:rPr lang="en-US" sz="1600" kern="0" dirty="0">
                <a:solidFill>
                  <a:schemeClr val="tx1"/>
                </a:solidFill>
              </a:rPr>
              <a:t>and</a:t>
            </a:r>
            <a:r>
              <a:rPr lang="en-US" sz="1600" b="1" kern="0" dirty="0">
                <a:solidFill>
                  <a:schemeClr val="tx1"/>
                </a:solidFill>
              </a:rPr>
              <a:t> Wet deposition</a:t>
            </a:r>
          </a:p>
          <a:p>
            <a:pPr marL="285750" indent="-285750">
              <a:spcBef>
                <a:spcPts val="400"/>
              </a:spcBef>
              <a:spcAft>
                <a:spcPts val="400"/>
              </a:spcAft>
              <a:buFont typeface="Wingdings" panose="05000000000000000000" pitchFamily="2" charset="2"/>
              <a:buChar char="Ø"/>
              <a:defRPr/>
            </a:pPr>
            <a:r>
              <a:rPr lang="en-US" sz="1600" b="1" kern="0" dirty="0">
                <a:solidFill>
                  <a:schemeClr val="tx1"/>
                </a:solidFill>
              </a:rPr>
              <a:t>Chemical </a:t>
            </a:r>
            <a:r>
              <a:rPr lang="en-US" sz="1600" kern="0" dirty="0">
                <a:solidFill>
                  <a:schemeClr val="tx1"/>
                </a:solidFill>
              </a:rPr>
              <a:t>and</a:t>
            </a:r>
            <a:r>
              <a:rPr lang="en-US" sz="1600" b="1" kern="0" dirty="0">
                <a:solidFill>
                  <a:schemeClr val="tx1"/>
                </a:solidFill>
              </a:rPr>
              <a:t> Radiological Transformations</a:t>
            </a:r>
          </a:p>
          <a:p>
            <a:pPr marL="285750" indent="-285750">
              <a:spcBef>
                <a:spcPts val="400"/>
              </a:spcBef>
              <a:spcAft>
                <a:spcPts val="400"/>
              </a:spcAft>
              <a:buFont typeface="Wingdings" panose="05000000000000000000" pitchFamily="2" charset="2"/>
              <a:buChar char="Ø"/>
              <a:defRPr/>
            </a:pPr>
            <a:r>
              <a:rPr lang="en-US" sz="1600" b="1" kern="0" dirty="0">
                <a:solidFill>
                  <a:schemeClr val="tx1"/>
                </a:solidFill>
              </a:rPr>
              <a:t>Simulation Modes:</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Run online (</a:t>
            </a:r>
            <a:r>
              <a:rPr lang="en-US" kern="0" dirty="0">
                <a:solidFill>
                  <a:schemeClr val="tx1"/>
                </a:solidFill>
                <a:hlinkClick r:id="rId3">
                  <a:extLst>
                    <a:ext uri="{A12FA001-AC4F-418D-AE19-62706E023703}">
                      <ahyp:hlinkClr xmlns="" xmlns:ahyp="http://schemas.microsoft.com/office/drawing/2018/hyperlinkcolor" val="tx"/>
                    </a:ext>
                  </a:extLst>
                </a:hlinkClick>
              </a:rPr>
              <a:t>READY</a:t>
            </a:r>
            <a:r>
              <a:rPr lang="en-US" kern="0" dirty="0">
                <a:solidFill>
                  <a:schemeClr val="tx1"/>
                </a:solidFill>
              </a:rPr>
              <a:t>)</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hlinkClick r:id="rId3">
                  <a:extLst>
                    <a:ext uri="{A12FA001-AC4F-418D-AE19-62706E023703}">
                      <ahyp:hlinkClr xmlns="" xmlns:ahyp="http://schemas.microsoft.com/office/drawing/2018/hyperlinkcolor" val="tx"/>
                    </a:ext>
                  </a:extLst>
                </a:hlinkClick>
              </a:rPr>
              <a:t>Download</a:t>
            </a:r>
            <a:r>
              <a:rPr lang="en-US" kern="0" dirty="0">
                <a:solidFill>
                  <a:schemeClr val="tx1"/>
                </a:solidFill>
              </a:rPr>
              <a:t> – run via Graphical User Interface</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hlinkClick r:id="rId3">
                  <a:extLst>
                    <a:ext uri="{A12FA001-AC4F-418D-AE19-62706E023703}">
                      <ahyp:hlinkClr xmlns="" xmlns:ahyp="http://schemas.microsoft.com/office/drawing/2018/hyperlinkcolor" val="tx"/>
                    </a:ext>
                  </a:extLst>
                </a:hlinkClick>
              </a:rPr>
              <a:t>Download</a:t>
            </a:r>
            <a:r>
              <a:rPr lang="en-US" kern="0" dirty="0">
                <a:solidFill>
                  <a:schemeClr val="tx1"/>
                </a:solidFill>
              </a:rPr>
              <a:t> – run via command line and scripts</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Windows, Mac, Linux</a:t>
            </a:r>
          </a:p>
          <a:p>
            <a:pPr marL="285750" indent="-285750">
              <a:spcBef>
                <a:spcPts val="400"/>
              </a:spcBef>
              <a:spcAft>
                <a:spcPts val="400"/>
              </a:spcAft>
              <a:buFont typeface="Wingdings" panose="05000000000000000000" pitchFamily="2" charset="2"/>
              <a:buChar char="Ø"/>
              <a:defRPr/>
            </a:pPr>
            <a:r>
              <a:rPr lang="en-US" sz="1600" b="1" kern="0" dirty="0">
                <a:solidFill>
                  <a:schemeClr val="tx1"/>
                </a:solidFill>
              </a:rPr>
              <a:t>Users:</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Emergency response &amp; science at NOAA</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Emergency response &amp; science - other agencies (e.g., MACCS)</a:t>
            </a:r>
          </a:p>
          <a:p>
            <a:pPr marL="511175" lvl="1" indent="-173038">
              <a:spcBef>
                <a:spcPts val="200"/>
              </a:spcBef>
              <a:spcAft>
                <a:spcPts val="200"/>
              </a:spcAft>
              <a:buFont typeface="Wingdings" panose="05000000000000000000" pitchFamily="2" charset="2"/>
              <a:buChar char="§"/>
              <a:defRPr/>
            </a:pPr>
            <a:r>
              <a:rPr lang="en-US" kern="0" dirty="0">
                <a:solidFill>
                  <a:schemeClr val="tx1"/>
                </a:solidFill>
              </a:rPr>
              <a:t>Scientific community: e.g., </a:t>
            </a:r>
            <a:r>
              <a:rPr lang="en-US" kern="0" dirty="0">
                <a:solidFill>
                  <a:schemeClr val="tx1"/>
                </a:solidFill>
                <a:hlinkClick r:id="rId4">
                  <a:extLst>
                    <a:ext uri="{A12FA001-AC4F-418D-AE19-62706E023703}">
                      <ahyp:hlinkClr xmlns="" xmlns:ahyp="http://schemas.microsoft.com/office/drawing/2018/hyperlinkcolor" val="tx"/>
                    </a:ext>
                  </a:extLst>
                </a:hlinkClick>
              </a:rPr>
              <a:t>Stein et al. 2015</a:t>
            </a:r>
            <a:r>
              <a:rPr lang="en-US" kern="0" dirty="0">
                <a:solidFill>
                  <a:schemeClr val="tx1"/>
                </a:solidFill>
              </a:rPr>
              <a:t> ~ 3000 citations</a:t>
            </a:r>
          </a:p>
        </p:txBody>
      </p:sp>
      <p:sp>
        <p:nvSpPr>
          <p:cNvPr id="146" name="TextBox 145">
            <a:extLst>
              <a:ext uri="{FF2B5EF4-FFF2-40B4-BE49-F238E27FC236}">
                <a16:creationId xmlns:a16="http://schemas.microsoft.com/office/drawing/2014/main" id="{589E829F-56B4-49A2-90D5-7228722883F7}"/>
              </a:ext>
            </a:extLst>
          </p:cNvPr>
          <p:cNvSpPr txBox="1"/>
          <p:nvPr/>
        </p:nvSpPr>
        <p:spPr>
          <a:xfrm>
            <a:off x="11677153" y="6488668"/>
            <a:ext cx="467113" cy="369332"/>
          </a:xfrm>
          <a:prstGeom prst="rect">
            <a:avLst/>
          </a:prstGeom>
          <a:noFill/>
        </p:spPr>
        <p:txBody>
          <a:bodyPr wrap="square" rtlCol="0">
            <a:spAutoFit/>
          </a:bodyPr>
          <a:lstStyle/>
          <a:p>
            <a:fld id="{9E627A0A-1410-419A-9869-8FC0A92A83B7}" type="slidenum">
              <a:rPr lang="en-US" smtClean="0">
                <a:solidFill>
                  <a:schemeClr val="bg1"/>
                </a:solidFill>
                <a:latin typeface="+mj-lt"/>
              </a:rPr>
              <a:t>3</a:t>
            </a:fld>
            <a:endParaRPr lang="en-US" dirty="0">
              <a:solidFill>
                <a:schemeClr val="bg1"/>
              </a:solidFill>
              <a:latin typeface="+mj-lt"/>
            </a:endParaRPr>
          </a:p>
        </p:txBody>
      </p:sp>
      <p:grpSp>
        <p:nvGrpSpPr>
          <p:cNvPr id="222" name="Group 221">
            <a:extLst>
              <a:ext uri="{FF2B5EF4-FFF2-40B4-BE49-F238E27FC236}">
                <a16:creationId xmlns:a16="http://schemas.microsoft.com/office/drawing/2014/main" id="{4E68B6E6-A12F-474C-B22C-AC3D6C1660DB}"/>
              </a:ext>
            </a:extLst>
          </p:cNvPr>
          <p:cNvGrpSpPr>
            <a:grpSpLocks noChangeAspect="1"/>
          </p:cNvGrpSpPr>
          <p:nvPr/>
        </p:nvGrpSpPr>
        <p:grpSpPr>
          <a:xfrm>
            <a:off x="6718554" y="3652218"/>
            <a:ext cx="5227047" cy="2539170"/>
            <a:chOff x="-17966" y="540994"/>
            <a:chExt cx="12219646" cy="5936007"/>
          </a:xfrm>
        </p:grpSpPr>
        <p:pic>
          <p:nvPicPr>
            <p:cNvPr id="223" name="Picture 3" descr="MCBD09185_0000[1]">
              <a:extLst>
                <a:ext uri="{FF2B5EF4-FFF2-40B4-BE49-F238E27FC236}">
                  <a16:creationId xmlns:a16="http://schemas.microsoft.com/office/drawing/2014/main" id="{8460B2FC-C442-415B-A396-A423F8CCD98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6197" r="70865" b="84972"/>
            <a:stretch>
              <a:fillRect/>
            </a:stretch>
          </p:blipFill>
          <p:spPr bwMode="auto">
            <a:xfrm>
              <a:off x="-17966" y="1404355"/>
              <a:ext cx="12219646" cy="400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4" name="Picture 3" descr="MCBD09185_0000[1]">
              <a:extLst>
                <a:ext uri="{FF2B5EF4-FFF2-40B4-BE49-F238E27FC236}">
                  <a16:creationId xmlns:a16="http://schemas.microsoft.com/office/drawing/2014/main" id="{220CB6A8-D194-4279-8496-16A2AEF2ABC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6060" r="27226" b="61797"/>
            <a:stretch/>
          </p:blipFill>
          <p:spPr bwMode="auto">
            <a:xfrm>
              <a:off x="0" y="1274229"/>
              <a:ext cx="12192000" cy="520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 name="Straight Connector 224">
              <a:extLst>
                <a:ext uri="{FF2B5EF4-FFF2-40B4-BE49-F238E27FC236}">
                  <a16:creationId xmlns:a16="http://schemas.microsoft.com/office/drawing/2014/main" id="{C29D2CC8-A450-4C29-A9C4-13745768D719}"/>
                </a:ext>
              </a:extLst>
            </p:cNvPr>
            <p:cNvCxnSpPr>
              <a:cxnSpLocks/>
            </p:cNvCxnSpPr>
            <p:nvPr/>
          </p:nvCxnSpPr>
          <p:spPr>
            <a:xfrm flipV="1">
              <a:off x="2301580" y="3855904"/>
              <a:ext cx="7554845" cy="1571476"/>
            </a:xfrm>
            <a:prstGeom prst="line">
              <a:avLst/>
            </a:prstGeom>
            <a:noFill/>
            <a:ln w="28575" cap="flat" cmpd="sng" algn="ctr">
              <a:solidFill>
                <a:sysClr val="windowText" lastClr="000000"/>
              </a:solidFill>
              <a:prstDash val="solid"/>
              <a:miter lim="800000"/>
              <a:tailEnd type="arrow"/>
            </a:ln>
            <a:effectLst/>
          </p:spPr>
        </p:cxnSp>
        <p:cxnSp>
          <p:nvCxnSpPr>
            <p:cNvPr id="226" name="Straight Connector 225">
              <a:extLst>
                <a:ext uri="{FF2B5EF4-FFF2-40B4-BE49-F238E27FC236}">
                  <a16:creationId xmlns:a16="http://schemas.microsoft.com/office/drawing/2014/main" id="{9745C5AE-0BD2-4F33-A38A-0C8F53A84023}"/>
                </a:ext>
              </a:extLst>
            </p:cNvPr>
            <p:cNvCxnSpPr>
              <a:cxnSpLocks/>
            </p:cNvCxnSpPr>
            <p:nvPr/>
          </p:nvCxnSpPr>
          <p:spPr>
            <a:xfrm flipV="1">
              <a:off x="2267744" y="716096"/>
              <a:ext cx="0" cy="4715006"/>
            </a:xfrm>
            <a:prstGeom prst="line">
              <a:avLst/>
            </a:prstGeom>
            <a:noFill/>
            <a:ln w="28575" cap="flat" cmpd="sng" algn="ctr">
              <a:solidFill>
                <a:sysClr val="windowText" lastClr="000000"/>
              </a:solidFill>
              <a:prstDash val="solid"/>
              <a:miter lim="800000"/>
              <a:tailEnd type="arrow"/>
            </a:ln>
            <a:effectLst/>
          </p:spPr>
        </p:cxnSp>
        <p:cxnSp>
          <p:nvCxnSpPr>
            <p:cNvPr id="227" name="Straight Connector 226">
              <a:extLst>
                <a:ext uri="{FF2B5EF4-FFF2-40B4-BE49-F238E27FC236}">
                  <a16:creationId xmlns:a16="http://schemas.microsoft.com/office/drawing/2014/main" id="{62F947F4-13E7-4D31-B607-1389D14F0028}"/>
                </a:ext>
              </a:extLst>
            </p:cNvPr>
            <p:cNvCxnSpPr>
              <a:cxnSpLocks/>
            </p:cNvCxnSpPr>
            <p:nvPr/>
          </p:nvCxnSpPr>
          <p:spPr>
            <a:xfrm flipH="1" flipV="1">
              <a:off x="841826" y="4484358"/>
              <a:ext cx="2824995" cy="1895925"/>
            </a:xfrm>
            <a:prstGeom prst="line">
              <a:avLst/>
            </a:prstGeom>
            <a:noFill/>
            <a:ln w="28575" cap="flat" cmpd="sng" algn="ctr">
              <a:solidFill>
                <a:sysClr val="windowText" lastClr="000000"/>
              </a:solidFill>
              <a:prstDash val="solid"/>
              <a:miter lim="800000"/>
              <a:headEnd type="arrow"/>
              <a:tailEnd type="arrow"/>
            </a:ln>
            <a:effectLst/>
          </p:spPr>
        </p:cxnSp>
        <p:pic>
          <p:nvPicPr>
            <p:cNvPr id="228" name="Picture 5" descr="MCj01507830000[1]">
              <a:extLst>
                <a:ext uri="{FF2B5EF4-FFF2-40B4-BE49-F238E27FC236}">
                  <a16:creationId xmlns:a16="http://schemas.microsoft.com/office/drawing/2014/main" id="{55857EFF-F177-44C3-A22E-B5BE035BC1FA}"/>
                </a:ext>
              </a:extLst>
            </p:cNvPr>
            <p:cNvPicPr>
              <a:picLocks noChangeAspect="1" noChangeArrowheads="1"/>
            </p:cNvPicPr>
            <p:nvPr/>
          </p:nvPicPr>
          <p:blipFill>
            <a:blip r:embed="rId7" cstate="print">
              <a:alphaModFix amt="39000"/>
              <a:extLst>
                <a:ext uri="{28A0092B-C50C-407E-A947-70E740481C1C}">
                  <a14:useLocalDpi xmlns:a14="http://schemas.microsoft.com/office/drawing/2010/main" val="0"/>
                </a:ext>
              </a:extLst>
            </a:blip>
            <a:srcRect/>
            <a:stretch>
              <a:fillRect/>
            </a:stretch>
          </p:blipFill>
          <p:spPr bwMode="auto">
            <a:xfrm>
              <a:off x="1938548" y="4895882"/>
              <a:ext cx="754305"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9" name="Freeform: Shape 228">
              <a:extLst>
                <a:ext uri="{FF2B5EF4-FFF2-40B4-BE49-F238E27FC236}">
                  <a16:creationId xmlns:a16="http://schemas.microsoft.com/office/drawing/2014/main" id="{536CE547-82F4-4DFB-ADD4-D5467D725198}"/>
                </a:ext>
              </a:extLst>
            </p:cNvPr>
            <p:cNvSpPr/>
            <p:nvPr/>
          </p:nvSpPr>
          <p:spPr>
            <a:xfrm>
              <a:off x="2335576" y="1468394"/>
              <a:ext cx="6909074" cy="3392683"/>
            </a:xfrm>
            <a:custGeom>
              <a:avLst/>
              <a:gdLst>
                <a:gd name="connsiteX0" fmla="*/ 0 w 5772838"/>
                <a:gd name="connsiteY0" fmla="*/ 1586429 h 1586429"/>
                <a:gd name="connsiteX1" fmla="*/ 253388 w 5772838"/>
                <a:gd name="connsiteY1" fmla="*/ 1344058 h 1586429"/>
                <a:gd name="connsiteX2" fmla="*/ 870332 w 5772838"/>
                <a:gd name="connsiteY2" fmla="*/ 991518 h 1586429"/>
                <a:gd name="connsiteX3" fmla="*/ 3569465 w 5772838"/>
                <a:gd name="connsiteY3" fmla="*/ 0 h 1586429"/>
                <a:gd name="connsiteX4" fmla="*/ 5772838 w 5772838"/>
                <a:gd name="connsiteY4" fmla="*/ 716096 h 1586429"/>
                <a:gd name="connsiteX5" fmla="*/ 837282 w 5772838"/>
                <a:gd name="connsiteY5" fmla="*/ 1388125 h 1586429"/>
                <a:gd name="connsiteX6" fmla="*/ 0 w 5772838"/>
                <a:gd name="connsiteY6" fmla="*/ 1586429 h 1586429"/>
                <a:gd name="connsiteX0" fmla="*/ 0 w 4995579"/>
                <a:gd name="connsiteY0" fmla="*/ 1586429 h 1586429"/>
                <a:gd name="connsiteX1" fmla="*/ 253388 w 4995579"/>
                <a:gd name="connsiteY1" fmla="*/ 1344058 h 1586429"/>
                <a:gd name="connsiteX2" fmla="*/ 870332 w 4995579"/>
                <a:gd name="connsiteY2" fmla="*/ 991518 h 1586429"/>
                <a:gd name="connsiteX3" fmla="*/ 3569465 w 4995579"/>
                <a:gd name="connsiteY3" fmla="*/ 0 h 1586429"/>
                <a:gd name="connsiteX4" fmla="*/ 4995579 w 4995579"/>
                <a:gd name="connsiteY4" fmla="*/ 525283 h 1586429"/>
                <a:gd name="connsiteX5" fmla="*/ 837282 w 4995579"/>
                <a:gd name="connsiteY5" fmla="*/ 1388125 h 1586429"/>
                <a:gd name="connsiteX6" fmla="*/ 0 w 4995579"/>
                <a:gd name="connsiteY6" fmla="*/ 1586429 h 1586429"/>
                <a:gd name="connsiteX0" fmla="*/ 0 w 4995579"/>
                <a:gd name="connsiteY0" fmla="*/ 1605999 h 1605999"/>
                <a:gd name="connsiteX1" fmla="*/ 253388 w 4995579"/>
                <a:gd name="connsiteY1" fmla="*/ 1363628 h 1605999"/>
                <a:gd name="connsiteX2" fmla="*/ 870332 w 4995579"/>
                <a:gd name="connsiteY2" fmla="*/ 1011088 h 1605999"/>
                <a:gd name="connsiteX3" fmla="*/ 3758120 w 4995579"/>
                <a:gd name="connsiteY3" fmla="*/ 0 h 1605999"/>
                <a:gd name="connsiteX4" fmla="*/ 4995579 w 4995579"/>
                <a:gd name="connsiteY4" fmla="*/ 544853 h 1605999"/>
                <a:gd name="connsiteX5" fmla="*/ 837282 w 4995579"/>
                <a:gd name="connsiteY5" fmla="*/ 1407695 h 1605999"/>
                <a:gd name="connsiteX6" fmla="*/ 0 w 4995579"/>
                <a:gd name="connsiteY6" fmla="*/ 1605999 h 1605999"/>
                <a:gd name="connsiteX0" fmla="*/ 0 w 4995579"/>
                <a:gd name="connsiteY0" fmla="*/ 1605999 h 1605999"/>
                <a:gd name="connsiteX1" fmla="*/ 336396 w 4995579"/>
                <a:gd name="connsiteY1" fmla="*/ 1373413 h 1605999"/>
                <a:gd name="connsiteX2" fmla="*/ 870332 w 4995579"/>
                <a:gd name="connsiteY2" fmla="*/ 1011088 h 1605999"/>
                <a:gd name="connsiteX3" fmla="*/ 3758120 w 4995579"/>
                <a:gd name="connsiteY3" fmla="*/ 0 h 1605999"/>
                <a:gd name="connsiteX4" fmla="*/ 4995579 w 4995579"/>
                <a:gd name="connsiteY4" fmla="*/ 544853 h 1605999"/>
                <a:gd name="connsiteX5" fmla="*/ 837282 w 4995579"/>
                <a:gd name="connsiteY5" fmla="*/ 1407695 h 1605999"/>
                <a:gd name="connsiteX6" fmla="*/ 0 w 4995579"/>
                <a:gd name="connsiteY6" fmla="*/ 1605999 h 1605999"/>
                <a:gd name="connsiteX0" fmla="*/ 0 w 4995579"/>
                <a:gd name="connsiteY0" fmla="*/ 1605999 h 1605999"/>
                <a:gd name="connsiteX1" fmla="*/ 336396 w 4995579"/>
                <a:gd name="connsiteY1" fmla="*/ 1373413 h 1605999"/>
                <a:gd name="connsiteX2" fmla="*/ 1051440 w 4995579"/>
                <a:gd name="connsiteY2" fmla="*/ 1055122 h 1605999"/>
                <a:gd name="connsiteX3" fmla="*/ 3758120 w 4995579"/>
                <a:gd name="connsiteY3" fmla="*/ 0 h 1605999"/>
                <a:gd name="connsiteX4" fmla="*/ 4995579 w 4995579"/>
                <a:gd name="connsiteY4" fmla="*/ 544853 h 1605999"/>
                <a:gd name="connsiteX5" fmla="*/ 837282 w 4995579"/>
                <a:gd name="connsiteY5" fmla="*/ 1407695 h 1605999"/>
                <a:gd name="connsiteX6" fmla="*/ 0 w 4995579"/>
                <a:gd name="connsiteY6" fmla="*/ 1605999 h 1605999"/>
                <a:gd name="connsiteX0" fmla="*/ 0 w 4995579"/>
                <a:gd name="connsiteY0" fmla="*/ 1605999 h 1605999"/>
                <a:gd name="connsiteX1" fmla="*/ 336396 w 4995579"/>
                <a:gd name="connsiteY1" fmla="*/ 1373413 h 1605999"/>
                <a:gd name="connsiteX2" fmla="*/ 1051440 w 4995579"/>
                <a:gd name="connsiteY2" fmla="*/ 1055122 h 1605999"/>
                <a:gd name="connsiteX3" fmla="*/ 3758120 w 4995579"/>
                <a:gd name="connsiteY3" fmla="*/ 0 h 1605999"/>
                <a:gd name="connsiteX4" fmla="*/ 4995579 w 4995579"/>
                <a:gd name="connsiteY4" fmla="*/ 544853 h 1605999"/>
                <a:gd name="connsiteX5" fmla="*/ 912745 w 4995579"/>
                <a:gd name="connsiteY5" fmla="*/ 1309843 h 1605999"/>
                <a:gd name="connsiteX6" fmla="*/ 0 w 4995579"/>
                <a:gd name="connsiteY6" fmla="*/ 1605999 h 1605999"/>
                <a:gd name="connsiteX0" fmla="*/ 0 w 5048402"/>
                <a:gd name="connsiteY0" fmla="*/ 1605999 h 1605999"/>
                <a:gd name="connsiteX1" fmla="*/ 336396 w 5048402"/>
                <a:gd name="connsiteY1" fmla="*/ 1373413 h 1605999"/>
                <a:gd name="connsiteX2" fmla="*/ 1051440 w 5048402"/>
                <a:gd name="connsiteY2" fmla="*/ 1055122 h 1605999"/>
                <a:gd name="connsiteX3" fmla="*/ 3758120 w 5048402"/>
                <a:gd name="connsiteY3" fmla="*/ 0 h 1605999"/>
                <a:gd name="connsiteX4" fmla="*/ 5048402 w 5048402"/>
                <a:gd name="connsiteY4" fmla="*/ 603565 h 1605999"/>
                <a:gd name="connsiteX5" fmla="*/ 912745 w 5048402"/>
                <a:gd name="connsiteY5" fmla="*/ 1309843 h 1605999"/>
                <a:gd name="connsiteX6" fmla="*/ 0 w 5048402"/>
                <a:gd name="connsiteY6" fmla="*/ 1605999 h 1605999"/>
                <a:gd name="connsiteX0" fmla="*/ 0 w 5048402"/>
                <a:gd name="connsiteY0" fmla="*/ 1669603 h 1669603"/>
                <a:gd name="connsiteX1" fmla="*/ 336396 w 5048402"/>
                <a:gd name="connsiteY1" fmla="*/ 1437017 h 1669603"/>
                <a:gd name="connsiteX2" fmla="*/ 1051440 w 5048402"/>
                <a:gd name="connsiteY2" fmla="*/ 1118726 h 1669603"/>
                <a:gd name="connsiteX3" fmla="*/ 3735481 w 5048402"/>
                <a:gd name="connsiteY3" fmla="*/ 0 h 1669603"/>
                <a:gd name="connsiteX4" fmla="*/ 5048402 w 5048402"/>
                <a:gd name="connsiteY4" fmla="*/ 667169 h 1669603"/>
                <a:gd name="connsiteX5" fmla="*/ 912745 w 5048402"/>
                <a:gd name="connsiteY5" fmla="*/ 1373447 h 1669603"/>
                <a:gd name="connsiteX6" fmla="*/ 0 w 5048402"/>
                <a:gd name="connsiteY6" fmla="*/ 1669603 h 1669603"/>
                <a:gd name="connsiteX0" fmla="*/ 0 w 4477880"/>
                <a:gd name="connsiteY0" fmla="*/ 1669603 h 1669603"/>
                <a:gd name="connsiteX1" fmla="*/ 336396 w 4477880"/>
                <a:gd name="connsiteY1" fmla="*/ 1437017 h 1669603"/>
                <a:gd name="connsiteX2" fmla="*/ 1051440 w 4477880"/>
                <a:gd name="connsiteY2" fmla="*/ 1118726 h 1669603"/>
                <a:gd name="connsiteX3" fmla="*/ 3735481 w 4477880"/>
                <a:gd name="connsiteY3" fmla="*/ 0 h 1669603"/>
                <a:gd name="connsiteX4" fmla="*/ 4477880 w 4477880"/>
                <a:gd name="connsiteY4" fmla="*/ 787789 h 1669603"/>
                <a:gd name="connsiteX5" fmla="*/ 912745 w 4477880"/>
                <a:gd name="connsiteY5" fmla="*/ 1373447 h 1669603"/>
                <a:gd name="connsiteX6" fmla="*/ 0 w 4477880"/>
                <a:gd name="connsiteY6" fmla="*/ 1669603 h 1669603"/>
                <a:gd name="connsiteX0" fmla="*/ 0 w 4477880"/>
                <a:gd name="connsiteY0" fmla="*/ 1532900 h 1532900"/>
                <a:gd name="connsiteX1" fmla="*/ 336396 w 4477880"/>
                <a:gd name="connsiteY1" fmla="*/ 1300314 h 1532900"/>
                <a:gd name="connsiteX2" fmla="*/ 1051440 w 4477880"/>
                <a:gd name="connsiteY2" fmla="*/ 982023 h 1532900"/>
                <a:gd name="connsiteX3" fmla="*/ 3344797 w 4477880"/>
                <a:gd name="connsiteY3" fmla="*/ 0 h 1532900"/>
                <a:gd name="connsiteX4" fmla="*/ 4477880 w 4477880"/>
                <a:gd name="connsiteY4" fmla="*/ 651086 h 1532900"/>
                <a:gd name="connsiteX5" fmla="*/ 912745 w 4477880"/>
                <a:gd name="connsiteY5" fmla="*/ 1236744 h 1532900"/>
                <a:gd name="connsiteX6" fmla="*/ 0 w 4477880"/>
                <a:gd name="connsiteY6" fmla="*/ 1532900 h 1532900"/>
                <a:gd name="connsiteX0" fmla="*/ 0 w 4477880"/>
                <a:gd name="connsiteY0" fmla="*/ 1548983 h 1548983"/>
                <a:gd name="connsiteX1" fmla="*/ 336396 w 4477880"/>
                <a:gd name="connsiteY1" fmla="*/ 1316397 h 1548983"/>
                <a:gd name="connsiteX2" fmla="*/ 1051440 w 4477880"/>
                <a:gd name="connsiteY2" fmla="*/ 998106 h 1548983"/>
                <a:gd name="connsiteX3" fmla="*/ 3363401 w 4477880"/>
                <a:gd name="connsiteY3" fmla="*/ 0 h 1548983"/>
                <a:gd name="connsiteX4" fmla="*/ 4477880 w 4477880"/>
                <a:gd name="connsiteY4" fmla="*/ 667169 h 1548983"/>
                <a:gd name="connsiteX5" fmla="*/ 912745 w 4477880"/>
                <a:gd name="connsiteY5" fmla="*/ 1252827 h 1548983"/>
                <a:gd name="connsiteX6" fmla="*/ 0 w 4477880"/>
                <a:gd name="connsiteY6" fmla="*/ 1548983 h 1548983"/>
                <a:gd name="connsiteX0" fmla="*/ 0 w 4477880"/>
                <a:gd name="connsiteY0" fmla="*/ 1548983 h 1548983"/>
                <a:gd name="connsiteX1" fmla="*/ 336396 w 4477880"/>
                <a:gd name="connsiteY1" fmla="*/ 1316397 h 1548983"/>
                <a:gd name="connsiteX2" fmla="*/ 1051440 w 4477880"/>
                <a:gd name="connsiteY2" fmla="*/ 998106 h 1548983"/>
                <a:gd name="connsiteX3" fmla="*/ 3363401 w 4477880"/>
                <a:gd name="connsiteY3" fmla="*/ 0 h 1548983"/>
                <a:gd name="connsiteX4" fmla="*/ 4248060 w 4477880"/>
                <a:gd name="connsiteY4" fmla="*/ 536052 h 1548983"/>
                <a:gd name="connsiteX5" fmla="*/ 4477880 w 4477880"/>
                <a:gd name="connsiteY5" fmla="*/ 667169 h 1548983"/>
                <a:gd name="connsiteX6" fmla="*/ 912745 w 4477880"/>
                <a:gd name="connsiteY6" fmla="*/ 1252827 h 1548983"/>
                <a:gd name="connsiteX7" fmla="*/ 0 w 4477880"/>
                <a:gd name="connsiteY7" fmla="*/ 1548983 h 1548983"/>
                <a:gd name="connsiteX0" fmla="*/ 0 w 4626342"/>
                <a:gd name="connsiteY0" fmla="*/ 1548983 h 1548983"/>
                <a:gd name="connsiteX1" fmla="*/ 336396 w 4626342"/>
                <a:gd name="connsiteY1" fmla="*/ 1316397 h 1548983"/>
                <a:gd name="connsiteX2" fmla="*/ 1051440 w 4626342"/>
                <a:gd name="connsiteY2" fmla="*/ 998106 h 1548983"/>
                <a:gd name="connsiteX3" fmla="*/ 3363401 w 4626342"/>
                <a:gd name="connsiteY3" fmla="*/ 0 h 1548983"/>
                <a:gd name="connsiteX4" fmla="*/ 4626342 w 4626342"/>
                <a:gd name="connsiteY4" fmla="*/ 600383 h 1548983"/>
                <a:gd name="connsiteX5" fmla="*/ 4477880 w 4626342"/>
                <a:gd name="connsiteY5" fmla="*/ 667169 h 1548983"/>
                <a:gd name="connsiteX6" fmla="*/ 912745 w 4626342"/>
                <a:gd name="connsiteY6" fmla="*/ 1252827 h 1548983"/>
                <a:gd name="connsiteX7" fmla="*/ 0 w 4626342"/>
                <a:gd name="connsiteY7"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4632544 w 4632544"/>
                <a:gd name="connsiteY4" fmla="*/ 459659 h 1548983"/>
                <a:gd name="connsiteX5" fmla="*/ 4477880 w 4632544"/>
                <a:gd name="connsiteY5" fmla="*/ 667169 h 1548983"/>
                <a:gd name="connsiteX6" fmla="*/ 912745 w 4632544"/>
                <a:gd name="connsiteY6" fmla="*/ 1252827 h 1548983"/>
                <a:gd name="connsiteX7" fmla="*/ 0 w 4632544"/>
                <a:gd name="connsiteY7"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4322476 w 4632544"/>
                <a:gd name="connsiteY4" fmla="*/ 343059 h 1548983"/>
                <a:gd name="connsiteX5" fmla="*/ 4632544 w 4632544"/>
                <a:gd name="connsiteY5" fmla="*/ 459659 h 1548983"/>
                <a:gd name="connsiteX6" fmla="*/ 4477880 w 4632544"/>
                <a:gd name="connsiteY6" fmla="*/ 667169 h 1548983"/>
                <a:gd name="connsiteX7" fmla="*/ 912745 w 4632544"/>
                <a:gd name="connsiteY7" fmla="*/ 1252827 h 1548983"/>
                <a:gd name="connsiteX8" fmla="*/ 0 w 4632544"/>
                <a:gd name="connsiteY8"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4415496 w 4632544"/>
                <a:gd name="connsiteY4" fmla="*/ 250583 h 1548983"/>
                <a:gd name="connsiteX5" fmla="*/ 4632544 w 4632544"/>
                <a:gd name="connsiteY5" fmla="*/ 459659 h 1548983"/>
                <a:gd name="connsiteX6" fmla="*/ 4477880 w 4632544"/>
                <a:gd name="connsiteY6" fmla="*/ 667169 h 1548983"/>
                <a:gd name="connsiteX7" fmla="*/ 912745 w 4632544"/>
                <a:gd name="connsiteY7" fmla="*/ 1252827 h 1548983"/>
                <a:gd name="connsiteX8" fmla="*/ 0 w 4632544"/>
                <a:gd name="connsiteY8"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3888384 w 4632544"/>
                <a:gd name="connsiteY4" fmla="*/ 133983 h 1548983"/>
                <a:gd name="connsiteX5" fmla="*/ 4415496 w 4632544"/>
                <a:gd name="connsiteY5" fmla="*/ 250583 h 1548983"/>
                <a:gd name="connsiteX6" fmla="*/ 4632544 w 4632544"/>
                <a:gd name="connsiteY6" fmla="*/ 459659 h 1548983"/>
                <a:gd name="connsiteX7" fmla="*/ 4477880 w 4632544"/>
                <a:gd name="connsiteY7" fmla="*/ 667169 h 1548983"/>
                <a:gd name="connsiteX8" fmla="*/ 912745 w 4632544"/>
                <a:gd name="connsiteY8" fmla="*/ 1252827 h 1548983"/>
                <a:gd name="connsiteX9" fmla="*/ 0 w 4632544"/>
                <a:gd name="connsiteY9"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3993807 w 4632544"/>
                <a:gd name="connsiteY4" fmla="*/ 49548 h 1548983"/>
                <a:gd name="connsiteX5" fmla="*/ 4415496 w 4632544"/>
                <a:gd name="connsiteY5" fmla="*/ 250583 h 1548983"/>
                <a:gd name="connsiteX6" fmla="*/ 4632544 w 4632544"/>
                <a:gd name="connsiteY6" fmla="*/ 459659 h 1548983"/>
                <a:gd name="connsiteX7" fmla="*/ 4477880 w 4632544"/>
                <a:gd name="connsiteY7" fmla="*/ 667169 h 1548983"/>
                <a:gd name="connsiteX8" fmla="*/ 912745 w 4632544"/>
                <a:gd name="connsiteY8" fmla="*/ 1252827 h 1548983"/>
                <a:gd name="connsiteX9" fmla="*/ 0 w 4632544"/>
                <a:gd name="connsiteY9" fmla="*/ 1548983 h 1548983"/>
                <a:gd name="connsiteX0" fmla="*/ 0 w 4632544"/>
                <a:gd name="connsiteY0" fmla="*/ 1548983 h 1548983"/>
                <a:gd name="connsiteX1" fmla="*/ 336396 w 4632544"/>
                <a:gd name="connsiteY1" fmla="*/ 1316397 h 1548983"/>
                <a:gd name="connsiteX2" fmla="*/ 1051440 w 4632544"/>
                <a:gd name="connsiteY2" fmla="*/ 998106 h 1548983"/>
                <a:gd name="connsiteX3" fmla="*/ 3363401 w 4632544"/>
                <a:gd name="connsiteY3" fmla="*/ 0 h 1548983"/>
                <a:gd name="connsiteX4" fmla="*/ 3665136 w 4632544"/>
                <a:gd name="connsiteY4" fmla="*/ 25425 h 1548983"/>
                <a:gd name="connsiteX5" fmla="*/ 3993807 w 4632544"/>
                <a:gd name="connsiteY5" fmla="*/ 49548 h 1548983"/>
                <a:gd name="connsiteX6" fmla="*/ 4415496 w 4632544"/>
                <a:gd name="connsiteY6" fmla="*/ 250583 h 1548983"/>
                <a:gd name="connsiteX7" fmla="*/ 4632544 w 4632544"/>
                <a:gd name="connsiteY7" fmla="*/ 459659 h 1548983"/>
                <a:gd name="connsiteX8" fmla="*/ 4477880 w 4632544"/>
                <a:gd name="connsiteY8" fmla="*/ 667169 h 1548983"/>
                <a:gd name="connsiteX9" fmla="*/ 912745 w 4632544"/>
                <a:gd name="connsiteY9" fmla="*/ 1252827 h 1548983"/>
                <a:gd name="connsiteX10" fmla="*/ 0 w 4632544"/>
                <a:gd name="connsiteY10" fmla="*/ 1548983 h 1548983"/>
                <a:gd name="connsiteX0" fmla="*/ 0 w 4632544"/>
                <a:gd name="connsiteY0" fmla="*/ 1575827 h 1575827"/>
                <a:gd name="connsiteX1" fmla="*/ 336396 w 4632544"/>
                <a:gd name="connsiteY1" fmla="*/ 1343241 h 1575827"/>
                <a:gd name="connsiteX2" fmla="*/ 1051440 w 4632544"/>
                <a:gd name="connsiteY2" fmla="*/ 1024950 h 1575827"/>
                <a:gd name="connsiteX3" fmla="*/ 3363401 w 4632544"/>
                <a:gd name="connsiteY3" fmla="*/ 26844 h 1575827"/>
                <a:gd name="connsiteX4" fmla="*/ 3696143 w 4632544"/>
                <a:gd name="connsiteY4" fmla="*/ 0 h 1575827"/>
                <a:gd name="connsiteX5" fmla="*/ 3993807 w 4632544"/>
                <a:gd name="connsiteY5" fmla="*/ 76392 h 1575827"/>
                <a:gd name="connsiteX6" fmla="*/ 4415496 w 4632544"/>
                <a:gd name="connsiteY6" fmla="*/ 277427 h 1575827"/>
                <a:gd name="connsiteX7" fmla="*/ 4632544 w 4632544"/>
                <a:gd name="connsiteY7" fmla="*/ 486503 h 1575827"/>
                <a:gd name="connsiteX8" fmla="*/ 4477880 w 4632544"/>
                <a:gd name="connsiteY8" fmla="*/ 694013 h 1575827"/>
                <a:gd name="connsiteX9" fmla="*/ 912745 w 4632544"/>
                <a:gd name="connsiteY9" fmla="*/ 1279671 h 1575827"/>
                <a:gd name="connsiteX10" fmla="*/ 0 w 4632544"/>
                <a:gd name="connsiteY10" fmla="*/ 1575827 h 1575827"/>
                <a:gd name="connsiteX0" fmla="*/ 0 w 4632544"/>
                <a:gd name="connsiteY0" fmla="*/ 1575827 h 1575827"/>
                <a:gd name="connsiteX1" fmla="*/ 336396 w 4632544"/>
                <a:gd name="connsiteY1" fmla="*/ 1343241 h 1575827"/>
                <a:gd name="connsiteX2" fmla="*/ 1051440 w 4632544"/>
                <a:gd name="connsiteY2" fmla="*/ 1024950 h 1575827"/>
                <a:gd name="connsiteX3" fmla="*/ 3363401 w 4632544"/>
                <a:gd name="connsiteY3" fmla="*/ 26844 h 1575827"/>
                <a:gd name="connsiteX4" fmla="*/ 3696143 w 4632544"/>
                <a:gd name="connsiteY4" fmla="*/ 0 h 1575827"/>
                <a:gd name="connsiteX5" fmla="*/ 3993807 w 4632544"/>
                <a:gd name="connsiteY5" fmla="*/ 76392 h 1575827"/>
                <a:gd name="connsiteX6" fmla="*/ 4415496 w 4632544"/>
                <a:gd name="connsiteY6" fmla="*/ 277427 h 1575827"/>
                <a:gd name="connsiteX7" fmla="*/ 4632544 w 4632544"/>
                <a:gd name="connsiteY7" fmla="*/ 486503 h 1575827"/>
                <a:gd name="connsiteX8" fmla="*/ 4551926 w 4632544"/>
                <a:gd name="connsiteY8" fmla="*/ 574958 h 1575827"/>
                <a:gd name="connsiteX9" fmla="*/ 4477880 w 4632544"/>
                <a:gd name="connsiteY9" fmla="*/ 694013 h 1575827"/>
                <a:gd name="connsiteX10" fmla="*/ 912745 w 4632544"/>
                <a:gd name="connsiteY10" fmla="*/ 1279671 h 1575827"/>
                <a:gd name="connsiteX11" fmla="*/ 0 w 4632544"/>
                <a:gd name="connsiteY11" fmla="*/ 1575827 h 1575827"/>
                <a:gd name="connsiteX0" fmla="*/ 0 w 4644946"/>
                <a:gd name="connsiteY0" fmla="*/ 1575827 h 1575827"/>
                <a:gd name="connsiteX1" fmla="*/ 336396 w 4644946"/>
                <a:gd name="connsiteY1" fmla="*/ 1343241 h 1575827"/>
                <a:gd name="connsiteX2" fmla="*/ 1051440 w 4644946"/>
                <a:gd name="connsiteY2" fmla="*/ 1024950 h 1575827"/>
                <a:gd name="connsiteX3" fmla="*/ 3363401 w 4644946"/>
                <a:gd name="connsiteY3" fmla="*/ 26844 h 1575827"/>
                <a:gd name="connsiteX4" fmla="*/ 3696143 w 4644946"/>
                <a:gd name="connsiteY4" fmla="*/ 0 h 1575827"/>
                <a:gd name="connsiteX5" fmla="*/ 3993807 w 4644946"/>
                <a:gd name="connsiteY5" fmla="*/ 76392 h 1575827"/>
                <a:gd name="connsiteX6" fmla="*/ 4415496 w 4644946"/>
                <a:gd name="connsiteY6" fmla="*/ 277427 h 1575827"/>
                <a:gd name="connsiteX7" fmla="*/ 4632544 w 4644946"/>
                <a:gd name="connsiteY7" fmla="*/ 486503 h 1575827"/>
                <a:gd name="connsiteX8" fmla="*/ 4644946 w 4644946"/>
                <a:gd name="connsiteY8" fmla="*/ 611144 h 1575827"/>
                <a:gd name="connsiteX9" fmla="*/ 4477880 w 4644946"/>
                <a:gd name="connsiteY9" fmla="*/ 694013 h 1575827"/>
                <a:gd name="connsiteX10" fmla="*/ 912745 w 4644946"/>
                <a:gd name="connsiteY10" fmla="*/ 1279671 h 1575827"/>
                <a:gd name="connsiteX11" fmla="*/ 0 w 4644946"/>
                <a:gd name="connsiteY11" fmla="*/ 1575827 h 1575827"/>
                <a:gd name="connsiteX0" fmla="*/ 0 w 4644946"/>
                <a:gd name="connsiteY0" fmla="*/ 1575827 h 1575827"/>
                <a:gd name="connsiteX1" fmla="*/ 336396 w 4644946"/>
                <a:gd name="connsiteY1" fmla="*/ 1343241 h 1575827"/>
                <a:gd name="connsiteX2" fmla="*/ 1051440 w 4644946"/>
                <a:gd name="connsiteY2" fmla="*/ 1024950 h 1575827"/>
                <a:gd name="connsiteX3" fmla="*/ 3363401 w 4644946"/>
                <a:gd name="connsiteY3" fmla="*/ 26844 h 1575827"/>
                <a:gd name="connsiteX4" fmla="*/ 3696143 w 4644946"/>
                <a:gd name="connsiteY4" fmla="*/ 0 h 1575827"/>
                <a:gd name="connsiteX5" fmla="*/ 3993807 w 4644946"/>
                <a:gd name="connsiteY5" fmla="*/ 76392 h 1575827"/>
                <a:gd name="connsiteX6" fmla="*/ 4204652 w 4644946"/>
                <a:gd name="connsiteY6" fmla="*/ 172889 h 1575827"/>
                <a:gd name="connsiteX7" fmla="*/ 4415496 w 4644946"/>
                <a:gd name="connsiteY7" fmla="*/ 277427 h 1575827"/>
                <a:gd name="connsiteX8" fmla="*/ 4632544 w 4644946"/>
                <a:gd name="connsiteY8" fmla="*/ 486503 h 1575827"/>
                <a:gd name="connsiteX9" fmla="*/ 4644946 w 4644946"/>
                <a:gd name="connsiteY9" fmla="*/ 611144 h 1575827"/>
                <a:gd name="connsiteX10" fmla="*/ 4477880 w 4644946"/>
                <a:gd name="connsiteY10" fmla="*/ 694013 h 1575827"/>
                <a:gd name="connsiteX11" fmla="*/ 912745 w 4644946"/>
                <a:gd name="connsiteY11" fmla="*/ 1279671 h 1575827"/>
                <a:gd name="connsiteX12" fmla="*/ 0 w 4644946"/>
                <a:gd name="connsiteY12" fmla="*/ 1575827 h 1575827"/>
                <a:gd name="connsiteX0" fmla="*/ 0 w 4644946"/>
                <a:gd name="connsiteY0" fmla="*/ 1575827 h 1575827"/>
                <a:gd name="connsiteX1" fmla="*/ 336396 w 4644946"/>
                <a:gd name="connsiteY1" fmla="*/ 1343241 h 1575827"/>
                <a:gd name="connsiteX2" fmla="*/ 1051440 w 4644946"/>
                <a:gd name="connsiteY2" fmla="*/ 1024950 h 1575827"/>
                <a:gd name="connsiteX3" fmla="*/ 3363401 w 4644946"/>
                <a:gd name="connsiteY3" fmla="*/ 26844 h 1575827"/>
                <a:gd name="connsiteX4" fmla="*/ 3696143 w 4644946"/>
                <a:gd name="connsiteY4" fmla="*/ 0 h 1575827"/>
                <a:gd name="connsiteX5" fmla="*/ 3993807 w 4644946"/>
                <a:gd name="connsiteY5" fmla="*/ 76392 h 1575827"/>
                <a:gd name="connsiteX6" fmla="*/ 4204652 w 4644946"/>
                <a:gd name="connsiteY6" fmla="*/ 180930 h 1575827"/>
                <a:gd name="connsiteX7" fmla="*/ 4415496 w 4644946"/>
                <a:gd name="connsiteY7" fmla="*/ 277427 h 1575827"/>
                <a:gd name="connsiteX8" fmla="*/ 4632544 w 4644946"/>
                <a:gd name="connsiteY8" fmla="*/ 486503 h 1575827"/>
                <a:gd name="connsiteX9" fmla="*/ 4644946 w 4644946"/>
                <a:gd name="connsiteY9" fmla="*/ 611144 h 1575827"/>
                <a:gd name="connsiteX10" fmla="*/ 4477880 w 4644946"/>
                <a:gd name="connsiteY10" fmla="*/ 694013 h 1575827"/>
                <a:gd name="connsiteX11" fmla="*/ 912745 w 4644946"/>
                <a:gd name="connsiteY11" fmla="*/ 1279671 h 1575827"/>
                <a:gd name="connsiteX12" fmla="*/ 0 w 4644946"/>
                <a:gd name="connsiteY12" fmla="*/ 1575827 h 1575827"/>
                <a:gd name="connsiteX0" fmla="*/ 0 w 4644946"/>
                <a:gd name="connsiteY0" fmla="*/ 1575827 h 1575827"/>
                <a:gd name="connsiteX1" fmla="*/ 336396 w 4644946"/>
                <a:gd name="connsiteY1" fmla="*/ 1343241 h 1575827"/>
                <a:gd name="connsiteX2" fmla="*/ 1051440 w 4644946"/>
                <a:gd name="connsiteY2" fmla="*/ 1024950 h 1575827"/>
                <a:gd name="connsiteX3" fmla="*/ 3363401 w 4644946"/>
                <a:gd name="connsiteY3" fmla="*/ 26844 h 1575827"/>
                <a:gd name="connsiteX4" fmla="*/ 3696143 w 4644946"/>
                <a:gd name="connsiteY4" fmla="*/ 0 h 1575827"/>
                <a:gd name="connsiteX5" fmla="*/ 3993807 w 4644946"/>
                <a:gd name="connsiteY5" fmla="*/ 76392 h 1575827"/>
                <a:gd name="connsiteX6" fmla="*/ 4217054 w 4644946"/>
                <a:gd name="connsiteY6" fmla="*/ 172889 h 1575827"/>
                <a:gd name="connsiteX7" fmla="*/ 4415496 w 4644946"/>
                <a:gd name="connsiteY7" fmla="*/ 277427 h 1575827"/>
                <a:gd name="connsiteX8" fmla="*/ 4632544 w 4644946"/>
                <a:gd name="connsiteY8" fmla="*/ 486503 h 1575827"/>
                <a:gd name="connsiteX9" fmla="*/ 4644946 w 4644946"/>
                <a:gd name="connsiteY9" fmla="*/ 611144 h 1575827"/>
                <a:gd name="connsiteX10" fmla="*/ 4477880 w 4644946"/>
                <a:gd name="connsiteY10" fmla="*/ 694013 h 1575827"/>
                <a:gd name="connsiteX11" fmla="*/ 912745 w 4644946"/>
                <a:gd name="connsiteY11" fmla="*/ 1279671 h 1575827"/>
                <a:gd name="connsiteX12" fmla="*/ 0 w 4644946"/>
                <a:gd name="connsiteY12" fmla="*/ 1575827 h 1575827"/>
                <a:gd name="connsiteX0" fmla="*/ 0 w 4732491"/>
                <a:gd name="connsiteY0" fmla="*/ 1575827 h 1575827"/>
                <a:gd name="connsiteX1" fmla="*/ 336396 w 4732491"/>
                <a:gd name="connsiteY1" fmla="*/ 1343241 h 1575827"/>
                <a:gd name="connsiteX2" fmla="*/ 1051440 w 4732491"/>
                <a:gd name="connsiteY2" fmla="*/ 1024950 h 1575827"/>
                <a:gd name="connsiteX3" fmla="*/ 3363401 w 4732491"/>
                <a:gd name="connsiteY3" fmla="*/ 26844 h 1575827"/>
                <a:gd name="connsiteX4" fmla="*/ 3696143 w 4732491"/>
                <a:gd name="connsiteY4" fmla="*/ 0 h 1575827"/>
                <a:gd name="connsiteX5" fmla="*/ 3993807 w 4732491"/>
                <a:gd name="connsiteY5" fmla="*/ 76392 h 1575827"/>
                <a:gd name="connsiteX6" fmla="*/ 4217054 w 4732491"/>
                <a:gd name="connsiteY6" fmla="*/ 172889 h 1575827"/>
                <a:gd name="connsiteX7" fmla="*/ 4415496 w 4732491"/>
                <a:gd name="connsiteY7" fmla="*/ 277427 h 1575827"/>
                <a:gd name="connsiteX8" fmla="*/ 4732491 w 4732491"/>
                <a:gd name="connsiteY8" fmla="*/ 365540 h 1575827"/>
                <a:gd name="connsiteX9" fmla="*/ 4644946 w 4732491"/>
                <a:gd name="connsiteY9" fmla="*/ 611144 h 1575827"/>
                <a:gd name="connsiteX10" fmla="*/ 4477880 w 4732491"/>
                <a:gd name="connsiteY10" fmla="*/ 694013 h 1575827"/>
                <a:gd name="connsiteX11" fmla="*/ 912745 w 4732491"/>
                <a:gd name="connsiteY11" fmla="*/ 1279671 h 1575827"/>
                <a:gd name="connsiteX12" fmla="*/ 0 w 4732491"/>
                <a:gd name="connsiteY12" fmla="*/ 1575827 h 1575827"/>
                <a:gd name="connsiteX0" fmla="*/ 0 w 4732491"/>
                <a:gd name="connsiteY0" fmla="*/ 1575827 h 1575827"/>
                <a:gd name="connsiteX1" fmla="*/ 336396 w 4732491"/>
                <a:gd name="connsiteY1" fmla="*/ 1343241 h 1575827"/>
                <a:gd name="connsiteX2" fmla="*/ 1051440 w 4732491"/>
                <a:gd name="connsiteY2" fmla="*/ 1024950 h 1575827"/>
                <a:gd name="connsiteX3" fmla="*/ 3363401 w 4732491"/>
                <a:gd name="connsiteY3" fmla="*/ 26844 h 1575827"/>
                <a:gd name="connsiteX4" fmla="*/ 3696143 w 4732491"/>
                <a:gd name="connsiteY4" fmla="*/ 0 h 1575827"/>
                <a:gd name="connsiteX5" fmla="*/ 3993807 w 4732491"/>
                <a:gd name="connsiteY5" fmla="*/ 76392 h 1575827"/>
                <a:gd name="connsiteX6" fmla="*/ 4217054 w 4732491"/>
                <a:gd name="connsiteY6" fmla="*/ 172889 h 1575827"/>
                <a:gd name="connsiteX7" fmla="*/ 4528769 w 4732491"/>
                <a:gd name="connsiteY7" fmla="*/ 242866 h 1575827"/>
                <a:gd name="connsiteX8" fmla="*/ 4732491 w 4732491"/>
                <a:gd name="connsiteY8" fmla="*/ 365540 h 1575827"/>
                <a:gd name="connsiteX9" fmla="*/ 4644946 w 4732491"/>
                <a:gd name="connsiteY9" fmla="*/ 611144 h 1575827"/>
                <a:gd name="connsiteX10" fmla="*/ 4477880 w 4732491"/>
                <a:gd name="connsiteY10" fmla="*/ 694013 h 1575827"/>
                <a:gd name="connsiteX11" fmla="*/ 912745 w 4732491"/>
                <a:gd name="connsiteY11" fmla="*/ 1279671 h 1575827"/>
                <a:gd name="connsiteX12" fmla="*/ 0 w 4732491"/>
                <a:gd name="connsiteY12" fmla="*/ 1575827 h 1575827"/>
                <a:gd name="connsiteX0" fmla="*/ 0 w 4732491"/>
                <a:gd name="connsiteY0" fmla="*/ 1575827 h 1575827"/>
                <a:gd name="connsiteX1" fmla="*/ 336396 w 4732491"/>
                <a:gd name="connsiteY1" fmla="*/ 1343241 h 1575827"/>
                <a:gd name="connsiteX2" fmla="*/ 1051440 w 4732491"/>
                <a:gd name="connsiteY2" fmla="*/ 1024950 h 1575827"/>
                <a:gd name="connsiteX3" fmla="*/ 3363401 w 4732491"/>
                <a:gd name="connsiteY3" fmla="*/ 26844 h 1575827"/>
                <a:gd name="connsiteX4" fmla="*/ 3696143 w 4732491"/>
                <a:gd name="connsiteY4" fmla="*/ 0 h 1575827"/>
                <a:gd name="connsiteX5" fmla="*/ 3993807 w 4732491"/>
                <a:gd name="connsiteY5" fmla="*/ 76392 h 1575827"/>
                <a:gd name="connsiteX6" fmla="*/ 4237044 w 4732491"/>
                <a:gd name="connsiteY6" fmla="*/ 146968 h 1575827"/>
                <a:gd name="connsiteX7" fmla="*/ 4528769 w 4732491"/>
                <a:gd name="connsiteY7" fmla="*/ 242866 h 1575827"/>
                <a:gd name="connsiteX8" fmla="*/ 4732491 w 4732491"/>
                <a:gd name="connsiteY8" fmla="*/ 365540 h 1575827"/>
                <a:gd name="connsiteX9" fmla="*/ 4644946 w 4732491"/>
                <a:gd name="connsiteY9" fmla="*/ 611144 h 1575827"/>
                <a:gd name="connsiteX10" fmla="*/ 4477880 w 4732491"/>
                <a:gd name="connsiteY10" fmla="*/ 694013 h 1575827"/>
                <a:gd name="connsiteX11" fmla="*/ 912745 w 4732491"/>
                <a:gd name="connsiteY11" fmla="*/ 1279671 h 1575827"/>
                <a:gd name="connsiteX12" fmla="*/ 0 w 4732491"/>
                <a:gd name="connsiteY12" fmla="*/ 1575827 h 1575827"/>
                <a:gd name="connsiteX0" fmla="*/ 0 w 4732491"/>
                <a:gd name="connsiteY0" fmla="*/ 1575827 h 1575827"/>
                <a:gd name="connsiteX1" fmla="*/ 336396 w 4732491"/>
                <a:gd name="connsiteY1" fmla="*/ 1343241 h 1575827"/>
                <a:gd name="connsiteX2" fmla="*/ 1051440 w 4732491"/>
                <a:gd name="connsiteY2" fmla="*/ 1024950 h 1575827"/>
                <a:gd name="connsiteX3" fmla="*/ 3363401 w 4732491"/>
                <a:gd name="connsiteY3" fmla="*/ 26844 h 1575827"/>
                <a:gd name="connsiteX4" fmla="*/ 3696143 w 4732491"/>
                <a:gd name="connsiteY4" fmla="*/ 0 h 1575827"/>
                <a:gd name="connsiteX5" fmla="*/ 3953828 w 4732491"/>
                <a:gd name="connsiteY5" fmla="*/ 85032 h 1575827"/>
                <a:gd name="connsiteX6" fmla="*/ 4237044 w 4732491"/>
                <a:gd name="connsiteY6" fmla="*/ 146968 h 1575827"/>
                <a:gd name="connsiteX7" fmla="*/ 4528769 w 4732491"/>
                <a:gd name="connsiteY7" fmla="*/ 242866 h 1575827"/>
                <a:gd name="connsiteX8" fmla="*/ 4732491 w 4732491"/>
                <a:gd name="connsiteY8" fmla="*/ 365540 h 1575827"/>
                <a:gd name="connsiteX9" fmla="*/ 4644946 w 4732491"/>
                <a:gd name="connsiteY9" fmla="*/ 611144 h 1575827"/>
                <a:gd name="connsiteX10" fmla="*/ 4477880 w 4732491"/>
                <a:gd name="connsiteY10" fmla="*/ 694013 h 1575827"/>
                <a:gd name="connsiteX11" fmla="*/ 912745 w 4732491"/>
                <a:gd name="connsiteY11" fmla="*/ 1279671 h 1575827"/>
                <a:gd name="connsiteX12" fmla="*/ 0 w 4732491"/>
                <a:gd name="connsiteY12" fmla="*/ 1575827 h 1575827"/>
                <a:gd name="connsiteX0" fmla="*/ 0 w 4732491"/>
                <a:gd name="connsiteY0" fmla="*/ 1548983 h 1548983"/>
                <a:gd name="connsiteX1" fmla="*/ 336396 w 4732491"/>
                <a:gd name="connsiteY1" fmla="*/ 1316397 h 1548983"/>
                <a:gd name="connsiteX2" fmla="*/ 1051440 w 4732491"/>
                <a:gd name="connsiteY2" fmla="*/ 998106 h 1548983"/>
                <a:gd name="connsiteX3" fmla="*/ 3363401 w 4732491"/>
                <a:gd name="connsiteY3" fmla="*/ 0 h 1548983"/>
                <a:gd name="connsiteX4" fmla="*/ 3716133 w 4732491"/>
                <a:gd name="connsiteY4" fmla="*/ 42277 h 1548983"/>
                <a:gd name="connsiteX5" fmla="*/ 3953828 w 4732491"/>
                <a:gd name="connsiteY5" fmla="*/ 58188 h 1548983"/>
                <a:gd name="connsiteX6" fmla="*/ 4237044 w 4732491"/>
                <a:gd name="connsiteY6" fmla="*/ 120124 h 1548983"/>
                <a:gd name="connsiteX7" fmla="*/ 4528769 w 4732491"/>
                <a:gd name="connsiteY7" fmla="*/ 216022 h 1548983"/>
                <a:gd name="connsiteX8" fmla="*/ 4732491 w 4732491"/>
                <a:gd name="connsiteY8" fmla="*/ 338696 h 1548983"/>
                <a:gd name="connsiteX9" fmla="*/ 4644946 w 4732491"/>
                <a:gd name="connsiteY9" fmla="*/ 584300 h 1548983"/>
                <a:gd name="connsiteX10" fmla="*/ 4477880 w 4732491"/>
                <a:gd name="connsiteY10" fmla="*/ 667169 h 1548983"/>
                <a:gd name="connsiteX11" fmla="*/ 912745 w 4732491"/>
                <a:gd name="connsiteY11" fmla="*/ 1252827 h 1548983"/>
                <a:gd name="connsiteX12" fmla="*/ 0 w 4732491"/>
                <a:gd name="connsiteY12" fmla="*/ 1548983 h 1548983"/>
                <a:gd name="connsiteX0" fmla="*/ 0 w 4732491"/>
                <a:gd name="connsiteY0" fmla="*/ 1506706 h 1506706"/>
                <a:gd name="connsiteX1" fmla="*/ 336396 w 4732491"/>
                <a:gd name="connsiteY1" fmla="*/ 1274120 h 1506706"/>
                <a:gd name="connsiteX2" fmla="*/ 1051440 w 4732491"/>
                <a:gd name="connsiteY2" fmla="*/ 955829 h 1506706"/>
                <a:gd name="connsiteX3" fmla="*/ 3376727 w 4732491"/>
                <a:gd name="connsiteY3" fmla="*/ 26844 h 1506706"/>
                <a:gd name="connsiteX4" fmla="*/ 3716133 w 4732491"/>
                <a:gd name="connsiteY4" fmla="*/ 0 h 1506706"/>
                <a:gd name="connsiteX5" fmla="*/ 3953828 w 4732491"/>
                <a:gd name="connsiteY5" fmla="*/ 15911 h 1506706"/>
                <a:gd name="connsiteX6" fmla="*/ 4237044 w 4732491"/>
                <a:gd name="connsiteY6" fmla="*/ 77847 h 1506706"/>
                <a:gd name="connsiteX7" fmla="*/ 4528769 w 4732491"/>
                <a:gd name="connsiteY7" fmla="*/ 173745 h 1506706"/>
                <a:gd name="connsiteX8" fmla="*/ 4732491 w 4732491"/>
                <a:gd name="connsiteY8" fmla="*/ 296419 h 1506706"/>
                <a:gd name="connsiteX9" fmla="*/ 4644946 w 4732491"/>
                <a:gd name="connsiteY9" fmla="*/ 542023 h 1506706"/>
                <a:gd name="connsiteX10" fmla="*/ 4477880 w 4732491"/>
                <a:gd name="connsiteY10" fmla="*/ 624892 h 1506706"/>
                <a:gd name="connsiteX11" fmla="*/ 912745 w 4732491"/>
                <a:gd name="connsiteY11" fmla="*/ 1210550 h 1506706"/>
                <a:gd name="connsiteX12" fmla="*/ 0 w 4732491"/>
                <a:gd name="connsiteY12" fmla="*/ 1506706 h 1506706"/>
                <a:gd name="connsiteX0" fmla="*/ 0 w 4732491"/>
                <a:gd name="connsiteY0" fmla="*/ 1506706 h 1506706"/>
                <a:gd name="connsiteX1" fmla="*/ 336396 w 4732491"/>
                <a:gd name="connsiteY1" fmla="*/ 1274120 h 1506706"/>
                <a:gd name="connsiteX2" fmla="*/ 1051440 w 4732491"/>
                <a:gd name="connsiteY2" fmla="*/ 955829 h 1506706"/>
                <a:gd name="connsiteX3" fmla="*/ 3376727 w 4732491"/>
                <a:gd name="connsiteY3" fmla="*/ 26844 h 1506706"/>
                <a:gd name="connsiteX4" fmla="*/ 3716133 w 4732491"/>
                <a:gd name="connsiteY4" fmla="*/ 0 h 1506706"/>
                <a:gd name="connsiteX5" fmla="*/ 3953828 w 4732491"/>
                <a:gd name="connsiteY5" fmla="*/ 15911 h 1506706"/>
                <a:gd name="connsiteX6" fmla="*/ 4237044 w 4732491"/>
                <a:gd name="connsiteY6" fmla="*/ 77847 h 1506706"/>
                <a:gd name="connsiteX7" fmla="*/ 4528769 w 4732491"/>
                <a:gd name="connsiteY7" fmla="*/ 173745 h 1506706"/>
                <a:gd name="connsiteX8" fmla="*/ 4732491 w 4732491"/>
                <a:gd name="connsiteY8" fmla="*/ 296419 h 1506706"/>
                <a:gd name="connsiteX9" fmla="*/ 4591640 w 4732491"/>
                <a:gd name="connsiteY9" fmla="*/ 477221 h 1506706"/>
                <a:gd name="connsiteX10" fmla="*/ 4477880 w 4732491"/>
                <a:gd name="connsiteY10" fmla="*/ 624892 h 1506706"/>
                <a:gd name="connsiteX11" fmla="*/ 912745 w 4732491"/>
                <a:gd name="connsiteY11" fmla="*/ 1210550 h 1506706"/>
                <a:gd name="connsiteX12" fmla="*/ 0 w 4732491"/>
                <a:gd name="connsiteY12" fmla="*/ 1506706 h 1506706"/>
                <a:gd name="connsiteX0" fmla="*/ 0 w 4732491"/>
                <a:gd name="connsiteY0" fmla="*/ 1506706 h 1506706"/>
                <a:gd name="connsiteX1" fmla="*/ 336396 w 4732491"/>
                <a:gd name="connsiteY1" fmla="*/ 1274120 h 1506706"/>
                <a:gd name="connsiteX2" fmla="*/ 1051440 w 4732491"/>
                <a:gd name="connsiteY2" fmla="*/ 955829 h 1506706"/>
                <a:gd name="connsiteX3" fmla="*/ 3376727 w 4732491"/>
                <a:gd name="connsiteY3" fmla="*/ 26844 h 1506706"/>
                <a:gd name="connsiteX4" fmla="*/ 3716133 w 4732491"/>
                <a:gd name="connsiteY4" fmla="*/ 0 h 1506706"/>
                <a:gd name="connsiteX5" fmla="*/ 3953828 w 4732491"/>
                <a:gd name="connsiteY5" fmla="*/ 15911 h 1506706"/>
                <a:gd name="connsiteX6" fmla="*/ 4237044 w 4732491"/>
                <a:gd name="connsiteY6" fmla="*/ 77847 h 1506706"/>
                <a:gd name="connsiteX7" fmla="*/ 4528769 w 4732491"/>
                <a:gd name="connsiteY7" fmla="*/ 173745 h 1506706"/>
                <a:gd name="connsiteX8" fmla="*/ 4732491 w 4732491"/>
                <a:gd name="connsiteY8" fmla="*/ 296419 h 1506706"/>
                <a:gd name="connsiteX9" fmla="*/ 4591640 w 4732491"/>
                <a:gd name="connsiteY9" fmla="*/ 477221 h 1506706"/>
                <a:gd name="connsiteX10" fmla="*/ 4098082 w 4732491"/>
                <a:gd name="connsiteY10" fmla="*/ 594651 h 1506706"/>
                <a:gd name="connsiteX11" fmla="*/ 912745 w 4732491"/>
                <a:gd name="connsiteY11" fmla="*/ 1210550 h 1506706"/>
                <a:gd name="connsiteX12" fmla="*/ 0 w 4732491"/>
                <a:gd name="connsiteY12" fmla="*/ 1506706 h 1506706"/>
                <a:gd name="connsiteX0" fmla="*/ 0 w 4732491"/>
                <a:gd name="connsiteY0" fmla="*/ 1506706 h 1506706"/>
                <a:gd name="connsiteX1" fmla="*/ 336396 w 4732491"/>
                <a:gd name="connsiteY1" fmla="*/ 1274120 h 1506706"/>
                <a:gd name="connsiteX2" fmla="*/ 1051440 w 4732491"/>
                <a:gd name="connsiteY2" fmla="*/ 955829 h 1506706"/>
                <a:gd name="connsiteX3" fmla="*/ 3376727 w 4732491"/>
                <a:gd name="connsiteY3" fmla="*/ 26844 h 1506706"/>
                <a:gd name="connsiteX4" fmla="*/ 3716133 w 4732491"/>
                <a:gd name="connsiteY4" fmla="*/ 0 h 1506706"/>
                <a:gd name="connsiteX5" fmla="*/ 3953828 w 4732491"/>
                <a:gd name="connsiteY5" fmla="*/ 15911 h 1506706"/>
                <a:gd name="connsiteX6" fmla="*/ 4237044 w 4732491"/>
                <a:gd name="connsiteY6" fmla="*/ 77847 h 1506706"/>
                <a:gd name="connsiteX7" fmla="*/ 4528769 w 4732491"/>
                <a:gd name="connsiteY7" fmla="*/ 173745 h 1506706"/>
                <a:gd name="connsiteX8" fmla="*/ 4732491 w 4732491"/>
                <a:gd name="connsiteY8" fmla="*/ 296419 h 1506706"/>
                <a:gd name="connsiteX9" fmla="*/ 4724903 w 4732491"/>
                <a:gd name="connsiteY9" fmla="*/ 377859 h 1506706"/>
                <a:gd name="connsiteX10" fmla="*/ 4098082 w 4732491"/>
                <a:gd name="connsiteY10" fmla="*/ 594651 h 1506706"/>
                <a:gd name="connsiteX11" fmla="*/ 912745 w 4732491"/>
                <a:gd name="connsiteY11" fmla="*/ 1210550 h 1506706"/>
                <a:gd name="connsiteX12" fmla="*/ 0 w 4732491"/>
                <a:gd name="connsiteY12" fmla="*/ 1506706 h 1506706"/>
                <a:gd name="connsiteX0" fmla="*/ 0 w 4732491"/>
                <a:gd name="connsiteY0" fmla="*/ 1506706 h 1506706"/>
                <a:gd name="connsiteX1" fmla="*/ 336396 w 4732491"/>
                <a:gd name="connsiteY1" fmla="*/ 1274120 h 1506706"/>
                <a:gd name="connsiteX2" fmla="*/ 1051440 w 4732491"/>
                <a:gd name="connsiteY2" fmla="*/ 955829 h 1506706"/>
                <a:gd name="connsiteX3" fmla="*/ 3376727 w 4732491"/>
                <a:gd name="connsiteY3" fmla="*/ 26844 h 1506706"/>
                <a:gd name="connsiteX4" fmla="*/ 3716133 w 4732491"/>
                <a:gd name="connsiteY4" fmla="*/ 0 h 1506706"/>
                <a:gd name="connsiteX5" fmla="*/ 3953828 w 4732491"/>
                <a:gd name="connsiteY5" fmla="*/ 15911 h 1506706"/>
                <a:gd name="connsiteX6" fmla="*/ 4237044 w 4732491"/>
                <a:gd name="connsiteY6" fmla="*/ 77847 h 1506706"/>
                <a:gd name="connsiteX7" fmla="*/ 4528769 w 4732491"/>
                <a:gd name="connsiteY7" fmla="*/ 173745 h 1506706"/>
                <a:gd name="connsiteX8" fmla="*/ 4732491 w 4732491"/>
                <a:gd name="connsiteY8" fmla="*/ 296419 h 1506706"/>
                <a:gd name="connsiteX9" fmla="*/ 4724903 w 4732491"/>
                <a:gd name="connsiteY9" fmla="*/ 377859 h 1506706"/>
                <a:gd name="connsiteX10" fmla="*/ 4531185 w 4732491"/>
                <a:gd name="connsiteY10" fmla="*/ 460728 h 1506706"/>
                <a:gd name="connsiteX11" fmla="*/ 912745 w 4732491"/>
                <a:gd name="connsiteY11" fmla="*/ 1210550 h 1506706"/>
                <a:gd name="connsiteX12" fmla="*/ 0 w 4732491"/>
                <a:gd name="connsiteY12" fmla="*/ 1506706 h 15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2491" h="1506706">
                  <a:moveTo>
                    <a:pt x="0" y="1506706"/>
                  </a:moveTo>
                  <a:lnTo>
                    <a:pt x="336396" y="1274120"/>
                  </a:lnTo>
                  <a:lnTo>
                    <a:pt x="1051440" y="955829"/>
                  </a:lnTo>
                  <a:lnTo>
                    <a:pt x="3376727" y="26844"/>
                  </a:lnTo>
                  <a:lnTo>
                    <a:pt x="3716133" y="0"/>
                  </a:lnTo>
                  <a:lnTo>
                    <a:pt x="3953828" y="15911"/>
                  </a:lnTo>
                  <a:lnTo>
                    <a:pt x="4237044" y="77847"/>
                  </a:lnTo>
                  <a:lnTo>
                    <a:pt x="4528769" y="173745"/>
                  </a:lnTo>
                  <a:lnTo>
                    <a:pt x="4732491" y="296419"/>
                  </a:lnTo>
                  <a:lnTo>
                    <a:pt x="4724903" y="377859"/>
                  </a:lnTo>
                  <a:lnTo>
                    <a:pt x="4531185" y="460728"/>
                  </a:lnTo>
                  <a:lnTo>
                    <a:pt x="912745" y="1210550"/>
                  </a:lnTo>
                  <a:lnTo>
                    <a:pt x="0" y="1506706"/>
                  </a:lnTo>
                  <a:close/>
                </a:path>
              </a:pathLst>
            </a:custGeom>
            <a:solidFill>
              <a:sysClr val="window" lastClr="FFFFFF">
                <a:lumMod val="85000"/>
                <a:alpha val="60000"/>
              </a:sysClr>
            </a:solid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0" name="Oval 229">
              <a:extLst>
                <a:ext uri="{FF2B5EF4-FFF2-40B4-BE49-F238E27FC236}">
                  <a16:creationId xmlns:a16="http://schemas.microsoft.com/office/drawing/2014/main" id="{587340BD-D1DB-4BFE-9236-39B9A13B5A95}"/>
                </a:ext>
              </a:extLst>
            </p:cNvPr>
            <p:cNvSpPr/>
            <p:nvPr/>
          </p:nvSpPr>
          <p:spPr>
            <a:xfrm rot="811797">
              <a:off x="6997454" y="1545178"/>
              <a:ext cx="2276421" cy="923517"/>
            </a:xfrm>
            <a:prstGeom prst="ellipse">
              <a:avLst/>
            </a:prstGeom>
            <a:solidFill>
              <a:sysClr val="window" lastClr="FFFFFF">
                <a:lumMod val="85000"/>
                <a:alpha val="0"/>
              </a:sysClr>
            </a:solidFill>
            <a:ln w="12700" cap="flat" cmpd="sng" algn="ctr">
              <a:solidFill>
                <a:sysClr val="window" lastClr="FFFFFF">
                  <a:lumMod val="65000"/>
                </a:sysClr>
              </a:solidFill>
              <a:prstDash val="lg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31" name="Straight Connector 230">
              <a:extLst>
                <a:ext uri="{FF2B5EF4-FFF2-40B4-BE49-F238E27FC236}">
                  <a16:creationId xmlns:a16="http://schemas.microsoft.com/office/drawing/2014/main" id="{22CA6EE7-3517-4AB8-821E-F8F67126E272}"/>
                </a:ext>
              </a:extLst>
            </p:cNvPr>
            <p:cNvCxnSpPr>
              <a:cxnSpLocks/>
              <a:stCxn id="230" idx="2"/>
            </p:cNvCxnSpPr>
            <p:nvPr/>
          </p:nvCxnSpPr>
          <p:spPr>
            <a:xfrm>
              <a:off x="7029042" y="1740649"/>
              <a:ext cx="2105230" cy="632900"/>
            </a:xfrm>
            <a:prstGeom prst="line">
              <a:avLst/>
            </a:prstGeom>
            <a:noFill/>
            <a:ln w="12700" cap="flat" cmpd="sng" algn="ctr">
              <a:solidFill>
                <a:sysClr val="windowText" lastClr="000000">
                  <a:lumMod val="50000"/>
                  <a:lumOff val="50000"/>
                </a:sysClr>
              </a:solidFill>
              <a:prstDash val="lgDash"/>
              <a:miter lim="800000"/>
            </a:ln>
            <a:effectLst/>
          </p:spPr>
        </p:cxnSp>
        <p:sp>
          <p:nvSpPr>
            <p:cNvPr id="232" name="Freeform: Shape 231">
              <a:extLst>
                <a:ext uri="{FF2B5EF4-FFF2-40B4-BE49-F238E27FC236}">
                  <a16:creationId xmlns:a16="http://schemas.microsoft.com/office/drawing/2014/main" id="{4469DEB4-6EAE-40C2-ADEF-1DF77A646B73}"/>
                </a:ext>
              </a:extLst>
            </p:cNvPr>
            <p:cNvSpPr/>
            <p:nvPr/>
          </p:nvSpPr>
          <p:spPr>
            <a:xfrm>
              <a:off x="2335575" y="1246078"/>
              <a:ext cx="7396186" cy="3656428"/>
            </a:xfrm>
            <a:custGeom>
              <a:avLst/>
              <a:gdLst>
                <a:gd name="connsiteX0" fmla="*/ 0 w 7590690"/>
                <a:gd name="connsiteY0" fmla="*/ 3545676 h 3545676"/>
                <a:gd name="connsiteX1" fmla="*/ 980501 w 7590690"/>
                <a:gd name="connsiteY1" fmla="*/ 2796529 h 3545676"/>
                <a:gd name="connsiteX2" fmla="*/ 2434728 w 7590690"/>
                <a:gd name="connsiteY2" fmla="*/ 2113483 h 3545676"/>
                <a:gd name="connsiteX3" fmla="*/ 3877937 w 7590690"/>
                <a:gd name="connsiteY3" fmla="*/ 1562640 h 3545676"/>
                <a:gd name="connsiteX4" fmla="*/ 5783855 w 7590690"/>
                <a:gd name="connsiteY4" fmla="*/ 769425 h 3545676"/>
                <a:gd name="connsiteX5" fmla="*/ 7425369 w 7590690"/>
                <a:gd name="connsiteY5" fmla="*/ 64346 h 3545676"/>
                <a:gd name="connsiteX6" fmla="*/ 7447402 w 7590690"/>
                <a:gd name="connsiteY6" fmla="*/ 75363 h 3545676"/>
                <a:gd name="connsiteX0" fmla="*/ 0 w 7425369"/>
                <a:gd name="connsiteY0" fmla="*/ 3481330 h 3481330"/>
                <a:gd name="connsiteX1" fmla="*/ 980501 w 7425369"/>
                <a:gd name="connsiteY1" fmla="*/ 2732183 h 3481330"/>
                <a:gd name="connsiteX2" fmla="*/ 2434728 w 7425369"/>
                <a:gd name="connsiteY2" fmla="*/ 2049137 h 3481330"/>
                <a:gd name="connsiteX3" fmla="*/ 3877937 w 7425369"/>
                <a:gd name="connsiteY3" fmla="*/ 1498294 h 3481330"/>
                <a:gd name="connsiteX4" fmla="*/ 5783855 w 7425369"/>
                <a:gd name="connsiteY4" fmla="*/ 705079 h 3481330"/>
                <a:gd name="connsiteX5" fmla="*/ 7425369 w 7425369"/>
                <a:gd name="connsiteY5" fmla="*/ 0 h 3481330"/>
                <a:gd name="connsiteX0" fmla="*/ 0 w 7425369"/>
                <a:gd name="connsiteY0" fmla="*/ 3481330 h 3481330"/>
                <a:gd name="connsiteX1" fmla="*/ 980501 w 7425369"/>
                <a:gd name="connsiteY1" fmla="*/ 2732183 h 3481330"/>
                <a:gd name="connsiteX2" fmla="*/ 2434728 w 7425369"/>
                <a:gd name="connsiteY2" fmla="*/ 2049137 h 3481330"/>
                <a:gd name="connsiteX3" fmla="*/ 3887664 w 7425369"/>
                <a:gd name="connsiteY3" fmla="*/ 1410745 h 3481330"/>
                <a:gd name="connsiteX4" fmla="*/ 5783855 w 7425369"/>
                <a:gd name="connsiteY4" fmla="*/ 705079 h 3481330"/>
                <a:gd name="connsiteX5" fmla="*/ 7425369 w 7425369"/>
                <a:gd name="connsiteY5" fmla="*/ 0 h 3481330"/>
                <a:gd name="connsiteX0" fmla="*/ 0 w 7425369"/>
                <a:gd name="connsiteY0" fmla="*/ 3481330 h 3481330"/>
                <a:gd name="connsiteX1" fmla="*/ 980501 w 7425369"/>
                <a:gd name="connsiteY1" fmla="*/ 2732183 h 3481330"/>
                <a:gd name="connsiteX2" fmla="*/ 2434728 w 7425369"/>
                <a:gd name="connsiteY2" fmla="*/ 2049137 h 3481330"/>
                <a:gd name="connsiteX3" fmla="*/ 3887664 w 7425369"/>
                <a:gd name="connsiteY3" fmla="*/ 1410745 h 3481330"/>
                <a:gd name="connsiteX4" fmla="*/ 5744945 w 7425369"/>
                <a:gd name="connsiteY4" fmla="*/ 607803 h 3481330"/>
                <a:gd name="connsiteX5" fmla="*/ 7425369 w 7425369"/>
                <a:gd name="connsiteY5" fmla="*/ 0 h 3481330"/>
                <a:gd name="connsiteX0" fmla="*/ 0 w 7396186"/>
                <a:gd name="connsiteY0" fmla="*/ 3656428 h 3656428"/>
                <a:gd name="connsiteX1" fmla="*/ 980501 w 7396186"/>
                <a:gd name="connsiteY1" fmla="*/ 2907281 h 3656428"/>
                <a:gd name="connsiteX2" fmla="*/ 2434728 w 7396186"/>
                <a:gd name="connsiteY2" fmla="*/ 2224235 h 3656428"/>
                <a:gd name="connsiteX3" fmla="*/ 3887664 w 7396186"/>
                <a:gd name="connsiteY3" fmla="*/ 1585843 h 3656428"/>
                <a:gd name="connsiteX4" fmla="*/ 5744945 w 7396186"/>
                <a:gd name="connsiteY4" fmla="*/ 782901 h 3656428"/>
                <a:gd name="connsiteX5" fmla="*/ 7396186 w 7396186"/>
                <a:gd name="connsiteY5" fmla="*/ 0 h 365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6186" h="3656428">
                  <a:moveTo>
                    <a:pt x="0" y="3656428"/>
                  </a:moveTo>
                  <a:cubicBezTo>
                    <a:pt x="287356" y="3401204"/>
                    <a:pt x="574713" y="3145980"/>
                    <a:pt x="980501" y="2907281"/>
                  </a:cubicBezTo>
                  <a:cubicBezTo>
                    <a:pt x="1386289" y="2668582"/>
                    <a:pt x="1950201" y="2444475"/>
                    <a:pt x="2434728" y="2224235"/>
                  </a:cubicBezTo>
                  <a:cubicBezTo>
                    <a:pt x="2919255" y="2003995"/>
                    <a:pt x="3335961" y="1826065"/>
                    <a:pt x="3887664" y="1585843"/>
                  </a:cubicBezTo>
                  <a:lnTo>
                    <a:pt x="5744945" y="782901"/>
                  </a:lnTo>
                  <a:lnTo>
                    <a:pt x="7396186" y="0"/>
                  </a:lnTo>
                </a:path>
              </a:pathLst>
            </a:custGeom>
            <a:noFill/>
            <a:ln w="38100" cap="flat" cmpd="sng" algn="ctr">
              <a:solidFill>
                <a:srgbClr val="FF0000"/>
              </a:solidFill>
              <a:prstDash val="solid"/>
              <a:miter lim="800000"/>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33" name="Straight Connector 232">
              <a:extLst>
                <a:ext uri="{FF2B5EF4-FFF2-40B4-BE49-F238E27FC236}">
                  <a16:creationId xmlns:a16="http://schemas.microsoft.com/office/drawing/2014/main" id="{81E3B864-F0CD-422E-B313-EB59D10E6FB7}"/>
                </a:ext>
              </a:extLst>
            </p:cNvPr>
            <p:cNvCxnSpPr>
              <a:cxnSpLocks/>
            </p:cNvCxnSpPr>
            <p:nvPr/>
          </p:nvCxnSpPr>
          <p:spPr>
            <a:xfrm flipV="1">
              <a:off x="8032732" y="1495173"/>
              <a:ext cx="0" cy="960120"/>
            </a:xfrm>
            <a:prstGeom prst="line">
              <a:avLst/>
            </a:prstGeom>
            <a:noFill/>
            <a:ln w="12700" cap="flat" cmpd="sng" algn="ctr">
              <a:solidFill>
                <a:sysClr val="window" lastClr="FFFFFF">
                  <a:lumMod val="50000"/>
                </a:sysClr>
              </a:solidFill>
              <a:prstDash val="dash"/>
              <a:miter lim="800000"/>
            </a:ln>
            <a:effectLst/>
          </p:spPr>
        </p:cxnSp>
        <p:sp>
          <p:nvSpPr>
            <p:cNvPr id="234" name="Oval 233">
              <a:extLst>
                <a:ext uri="{FF2B5EF4-FFF2-40B4-BE49-F238E27FC236}">
                  <a16:creationId xmlns:a16="http://schemas.microsoft.com/office/drawing/2014/main" id="{F61159C8-2810-4278-952F-A48F87A4A55C}"/>
                </a:ext>
              </a:extLst>
            </p:cNvPr>
            <p:cNvSpPr/>
            <p:nvPr/>
          </p:nvSpPr>
          <p:spPr>
            <a:xfrm rot="821336">
              <a:off x="4297174" y="3285217"/>
              <a:ext cx="931028" cy="443861"/>
            </a:xfrm>
            <a:prstGeom prst="ellipse">
              <a:avLst/>
            </a:prstGeom>
            <a:solidFill>
              <a:sysClr val="window" lastClr="FFFFFF">
                <a:lumMod val="85000"/>
                <a:alpha val="72000"/>
              </a:sysClr>
            </a:solidFill>
            <a:ln w="12700" cap="flat" cmpd="sng" algn="ctr">
              <a:solidFill>
                <a:sysClr val="window" lastClr="FFFFFF">
                  <a:lumMod val="50000"/>
                </a:sys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35" name="Straight Connector 234">
              <a:extLst>
                <a:ext uri="{FF2B5EF4-FFF2-40B4-BE49-F238E27FC236}">
                  <a16:creationId xmlns:a16="http://schemas.microsoft.com/office/drawing/2014/main" id="{53777FA1-9DDB-4E1E-9D71-BF84DCD0BCB4}"/>
                </a:ext>
              </a:extLst>
            </p:cNvPr>
            <p:cNvCxnSpPr>
              <a:cxnSpLocks/>
            </p:cNvCxnSpPr>
            <p:nvPr/>
          </p:nvCxnSpPr>
          <p:spPr>
            <a:xfrm>
              <a:off x="4362515" y="3302224"/>
              <a:ext cx="741608" cy="431989"/>
            </a:xfrm>
            <a:prstGeom prst="line">
              <a:avLst/>
            </a:prstGeom>
            <a:noFill/>
            <a:ln w="12700" cap="flat" cmpd="sng" algn="ctr">
              <a:solidFill>
                <a:sysClr val="windowText" lastClr="000000">
                  <a:lumMod val="50000"/>
                  <a:lumOff val="50000"/>
                </a:sysClr>
              </a:solidFill>
              <a:prstDash val="dash"/>
              <a:miter lim="800000"/>
            </a:ln>
            <a:effectLst/>
          </p:spPr>
        </p:cxnSp>
        <p:sp>
          <p:nvSpPr>
            <p:cNvPr id="236" name="TextBox 235">
              <a:extLst>
                <a:ext uri="{FF2B5EF4-FFF2-40B4-BE49-F238E27FC236}">
                  <a16:creationId xmlns:a16="http://schemas.microsoft.com/office/drawing/2014/main" id="{8126E756-B7E2-4573-997B-B761C344C7A7}"/>
                </a:ext>
              </a:extLst>
            </p:cNvPr>
            <p:cNvSpPr txBox="1"/>
            <p:nvPr/>
          </p:nvSpPr>
          <p:spPr>
            <a:xfrm>
              <a:off x="1733986" y="540994"/>
              <a:ext cx="276037"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z</a:t>
              </a:r>
            </a:p>
          </p:txBody>
        </p:sp>
        <p:sp>
          <p:nvSpPr>
            <p:cNvPr id="237" name="TextBox 236">
              <a:extLst>
                <a:ext uri="{FF2B5EF4-FFF2-40B4-BE49-F238E27FC236}">
                  <a16:creationId xmlns:a16="http://schemas.microsoft.com/office/drawing/2014/main" id="{685BD910-BA8D-4698-949B-7C21E44BE627}"/>
                </a:ext>
              </a:extLst>
            </p:cNvPr>
            <p:cNvSpPr txBox="1"/>
            <p:nvPr/>
          </p:nvSpPr>
          <p:spPr>
            <a:xfrm>
              <a:off x="2557" y="3819131"/>
              <a:ext cx="457177"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 y</a:t>
              </a:r>
            </a:p>
          </p:txBody>
        </p:sp>
        <p:sp>
          <p:nvSpPr>
            <p:cNvPr id="238" name="TextBox 237">
              <a:extLst>
                <a:ext uri="{FF2B5EF4-FFF2-40B4-BE49-F238E27FC236}">
                  <a16:creationId xmlns:a16="http://schemas.microsoft.com/office/drawing/2014/main" id="{5169FBD0-00BD-4295-90DC-1182CD33B5F9}"/>
                </a:ext>
              </a:extLst>
            </p:cNvPr>
            <p:cNvSpPr txBox="1"/>
            <p:nvPr/>
          </p:nvSpPr>
          <p:spPr>
            <a:xfrm>
              <a:off x="3516409" y="5714166"/>
              <a:ext cx="412292"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 y</a:t>
              </a:r>
            </a:p>
          </p:txBody>
        </p:sp>
        <p:sp>
          <p:nvSpPr>
            <p:cNvPr id="239" name="TextBox 238">
              <a:extLst>
                <a:ext uri="{FF2B5EF4-FFF2-40B4-BE49-F238E27FC236}">
                  <a16:creationId xmlns:a16="http://schemas.microsoft.com/office/drawing/2014/main" id="{EA22F6EF-46A9-44A9-A6D7-64A8D4EE94B6}"/>
                </a:ext>
              </a:extLst>
            </p:cNvPr>
            <p:cNvSpPr txBox="1"/>
            <p:nvPr/>
          </p:nvSpPr>
          <p:spPr>
            <a:xfrm>
              <a:off x="9821722" y="3650613"/>
              <a:ext cx="2840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x</a:t>
              </a:r>
            </a:p>
          </p:txBody>
        </p:sp>
        <p:grpSp>
          <p:nvGrpSpPr>
            <p:cNvPr id="240" name="Group 239">
              <a:extLst>
                <a:ext uri="{FF2B5EF4-FFF2-40B4-BE49-F238E27FC236}">
                  <a16:creationId xmlns:a16="http://schemas.microsoft.com/office/drawing/2014/main" id="{1EC8AB3A-0947-4802-9286-79C2541EDFBD}"/>
                </a:ext>
              </a:extLst>
            </p:cNvPr>
            <p:cNvGrpSpPr/>
            <p:nvPr/>
          </p:nvGrpSpPr>
          <p:grpSpPr>
            <a:xfrm>
              <a:off x="5834047" y="2569829"/>
              <a:ext cx="695418" cy="731257"/>
              <a:chOff x="5834047" y="2569829"/>
              <a:chExt cx="695418" cy="731257"/>
            </a:xfrm>
          </p:grpSpPr>
          <p:sp>
            <p:nvSpPr>
              <p:cNvPr id="291" name="Oval 290">
                <a:extLst>
                  <a:ext uri="{FF2B5EF4-FFF2-40B4-BE49-F238E27FC236}">
                    <a16:creationId xmlns:a16="http://schemas.microsoft.com/office/drawing/2014/main" id="{E36E20DB-F932-46C2-8CCC-DEC0B4A05A81}"/>
                  </a:ext>
                </a:extLst>
              </p:cNvPr>
              <p:cNvSpPr/>
              <p:nvPr/>
            </p:nvSpPr>
            <p:spPr>
              <a:xfrm>
                <a:off x="6054818" y="2616483"/>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2" name="Oval 291">
                <a:extLst>
                  <a:ext uri="{FF2B5EF4-FFF2-40B4-BE49-F238E27FC236}">
                    <a16:creationId xmlns:a16="http://schemas.microsoft.com/office/drawing/2014/main" id="{EA5D7C32-6B5B-4DC1-B41D-C5B30A3B487D}"/>
                  </a:ext>
                </a:extLst>
              </p:cNvPr>
              <p:cNvSpPr/>
              <p:nvPr/>
            </p:nvSpPr>
            <p:spPr>
              <a:xfrm>
                <a:off x="5834047" y="2569829"/>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3" name="Oval 292">
                <a:extLst>
                  <a:ext uri="{FF2B5EF4-FFF2-40B4-BE49-F238E27FC236}">
                    <a16:creationId xmlns:a16="http://schemas.microsoft.com/office/drawing/2014/main" id="{4C2F6AD7-0DB4-4E83-B759-FFCBB76595CB}"/>
                  </a:ext>
                </a:extLst>
              </p:cNvPr>
              <p:cNvSpPr/>
              <p:nvPr/>
            </p:nvSpPr>
            <p:spPr>
              <a:xfrm>
                <a:off x="6298582" y="2670453"/>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4" name="Oval 293">
                <a:extLst>
                  <a:ext uri="{FF2B5EF4-FFF2-40B4-BE49-F238E27FC236}">
                    <a16:creationId xmlns:a16="http://schemas.microsoft.com/office/drawing/2014/main" id="{883DB136-FCDE-4556-BFEC-38B350386A61}"/>
                  </a:ext>
                </a:extLst>
              </p:cNvPr>
              <p:cNvSpPr/>
              <p:nvPr/>
            </p:nvSpPr>
            <p:spPr>
              <a:xfrm>
                <a:off x="5873450" y="2929489"/>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5" name="Oval 294">
                <a:extLst>
                  <a:ext uri="{FF2B5EF4-FFF2-40B4-BE49-F238E27FC236}">
                    <a16:creationId xmlns:a16="http://schemas.microsoft.com/office/drawing/2014/main" id="{50F94A14-5AE5-4FEF-BEE7-2639EDF5F331}"/>
                  </a:ext>
                </a:extLst>
              </p:cNvPr>
              <p:cNvSpPr/>
              <p:nvPr/>
            </p:nvSpPr>
            <p:spPr>
              <a:xfrm>
                <a:off x="6346585" y="3118206"/>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6" name="Oval 295">
                <a:extLst>
                  <a:ext uri="{FF2B5EF4-FFF2-40B4-BE49-F238E27FC236}">
                    <a16:creationId xmlns:a16="http://schemas.microsoft.com/office/drawing/2014/main" id="{FA671F67-771C-4FEA-BEBE-74838EEDAAE2}"/>
                  </a:ext>
                </a:extLst>
              </p:cNvPr>
              <p:cNvSpPr/>
              <p:nvPr/>
            </p:nvSpPr>
            <p:spPr>
              <a:xfrm>
                <a:off x="6187315" y="2938328"/>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1" name="Group 240">
              <a:extLst>
                <a:ext uri="{FF2B5EF4-FFF2-40B4-BE49-F238E27FC236}">
                  <a16:creationId xmlns:a16="http://schemas.microsoft.com/office/drawing/2014/main" id="{980E33F9-F5BC-4FDB-8615-E2A18C6E3873}"/>
                </a:ext>
              </a:extLst>
            </p:cNvPr>
            <p:cNvGrpSpPr/>
            <p:nvPr/>
          </p:nvGrpSpPr>
          <p:grpSpPr>
            <a:xfrm>
              <a:off x="6380570" y="2123670"/>
              <a:ext cx="1016974" cy="855459"/>
              <a:chOff x="6380570" y="2123670"/>
              <a:chExt cx="1016974" cy="855459"/>
            </a:xfrm>
          </p:grpSpPr>
          <p:sp>
            <p:nvSpPr>
              <p:cNvPr id="285" name="Oval 284">
                <a:extLst>
                  <a:ext uri="{FF2B5EF4-FFF2-40B4-BE49-F238E27FC236}">
                    <a16:creationId xmlns:a16="http://schemas.microsoft.com/office/drawing/2014/main" id="{58945AF6-E704-4CD3-BD39-7A1072176898}"/>
                  </a:ext>
                </a:extLst>
              </p:cNvPr>
              <p:cNvSpPr/>
              <p:nvPr/>
            </p:nvSpPr>
            <p:spPr>
              <a:xfrm>
                <a:off x="6886187" y="2125853"/>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6" name="Oval 285">
                <a:extLst>
                  <a:ext uri="{FF2B5EF4-FFF2-40B4-BE49-F238E27FC236}">
                    <a16:creationId xmlns:a16="http://schemas.microsoft.com/office/drawing/2014/main" id="{864C26E0-CC38-4ADC-B0F7-0937EA037D60}"/>
                  </a:ext>
                </a:extLst>
              </p:cNvPr>
              <p:cNvSpPr/>
              <p:nvPr/>
            </p:nvSpPr>
            <p:spPr>
              <a:xfrm>
                <a:off x="6380570" y="2123670"/>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7" name="Oval 286">
                <a:extLst>
                  <a:ext uri="{FF2B5EF4-FFF2-40B4-BE49-F238E27FC236}">
                    <a16:creationId xmlns:a16="http://schemas.microsoft.com/office/drawing/2014/main" id="{F267AA90-5ACE-468F-A287-ED0F826FC808}"/>
                  </a:ext>
                </a:extLst>
              </p:cNvPr>
              <p:cNvSpPr/>
              <p:nvPr/>
            </p:nvSpPr>
            <p:spPr>
              <a:xfrm>
                <a:off x="7214664" y="2516920"/>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8" name="Oval 287">
                <a:extLst>
                  <a:ext uri="{FF2B5EF4-FFF2-40B4-BE49-F238E27FC236}">
                    <a16:creationId xmlns:a16="http://schemas.microsoft.com/office/drawing/2014/main" id="{C2EE1FA1-7565-4C25-B37A-F4362364B7D6}"/>
                  </a:ext>
                </a:extLst>
              </p:cNvPr>
              <p:cNvSpPr/>
              <p:nvPr/>
            </p:nvSpPr>
            <p:spPr>
              <a:xfrm>
                <a:off x="6652339" y="2305827"/>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9" name="Oval 288">
                <a:extLst>
                  <a:ext uri="{FF2B5EF4-FFF2-40B4-BE49-F238E27FC236}">
                    <a16:creationId xmlns:a16="http://schemas.microsoft.com/office/drawing/2014/main" id="{984F5037-8F37-4A44-927D-261F90854262}"/>
                  </a:ext>
                </a:extLst>
              </p:cNvPr>
              <p:cNvSpPr/>
              <p:nvPr/>
            </p:nvSpPr>
            <p:spPr>
              <a:xfrm>
                <a:off x="7106053" y="2796249"/>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0" name="Oval 289">
                <a:extLst>
                  <a:ext uri="{FF2B5EF4-FFF2-40B4-BE49-F238E27FC236}">
                    <a16:creationId xmlns:a16="http://schemas.microsoft.com/office/drawing/2014/main" id="{6F23EEBE-3AA7-4F8F-A8EA-164BD9EE2703}"/>
                  </a:ext>
                </a:extLst>
              </p:cNvPr>
              <p:cNvSpPr/>
              <p:nvPr/>
            </p:nvSpPr>
            <p:spPr>
              <a:xfrm>
                <a:off x="6816352" y="2615524"/>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2" name="Group 241">
              <a:extLst>
                <a:ext uri="{FF2B5EF4-FFF2-40B4-BE49-F238E27FC236}">
                  <a16:creationId xmlns:a16="http://schemas.microsoft.com/office/drawing/2014/main" id="{2994BF05-EB98-46A2-BE91-73BAC61FFEF7}"/>
                </a:ext>
              </a:extLst>
            </p:cNvPr>
            <p:cNvGrpSpPr/>
            <p:nvPr/>
          </p:nvGrpSpPr>
          <p:grpSpPr>
            <a:xfrm>
              <a:off x="7113457" y="1634931"/>
              <a:ext cx="1610206" cy="883977"/>
              <a:chOff x="7113457" y="1634931"/>
              <a:chExt cx="1610206" cy="883977"/>
            </a:xfrm>
          </p:grpSpPr>
          <p:sp>
            <p:nvSpPr>
              <p:cNvPr id="279" name="Oval 278">
                <a:extLst>
                  <a:ext uri="{FF2B5EF4-FFF2-40B4-BE49-F238E27FC236}">
                    <a16:creationId xmlns:a16="http://schemas.microsoft.com/office/drawing/2014/main" id="{64FEACC4-1AA0-44E6-A72B-322F8DD6D171}"/>
                  </a:ext>
                </a:extLst>
              </p:cNvPr>
              <p:cNvSpPr/>
              <p:nvPr/>
            </p:nvSpPr>
            <p:spPr>
              <a:xfrm>
                <a:off x="7947509" y="1761662"/>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0" name="Oval 279">
                <a:extLst>
                  <a:ext uri="{FF2B5EF4-FFF2-40B4-BE49-F238E27FC236}">
                    <a16:creationId xmlns:a16="http://schemas.microsoft.com/office/drawing/2014/main" id="{04E8552F-1A88-45C4-8448-E32D508B8D88}"/>
                  </a:ext>
                </a:extLst>
              </p:cNvPr>
              <p:cNvSpPr/>
              <p:nvPr/>
            </p:nvSpPr>
            <p:spPr>
              <a:xfrm>
                <a:off x="7579289" y="1634931"/>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1" name="Oval 280">
                <a:extLst>
                  <a:ext uri="{FF2B5EF4-FFF2-40B4-BE49-F238E27FC236}">
                    <a16:creationId xmlns:a16="http://schemas.microsoft.com/office/drawing/2014/main" id="{700A9F5A-6DF5-4C37-A30B-8A1D9E40C11A}"/>
                  </a:ext>
                </a:extLst>
              </p:cNvPr>
              <p:cNvSpPr/>
              <p:nvPr/>
            </p:nvSpPr>
            <p:spPr>
              <a:xfrm>
                <a:off x="8540783" y="2060292"/>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2" name="Oval 281">
                <a:extLst>
                  <a:ext uri="{FF2B5EF4-FFF2-40B4-BE49-F238E27FC236}">
                    <a16:creationId xmlns:a16="http://schemas.microsoft.com/office/drawing/2014/main" id="{0A45C58C-E7D0-41FE-8876-E76C3DC2FC48}"/>
                  </a:ext>
                </a:extLst>
              </p:cNvPr>
              <p:cNvSpPr/>
              <p:nvPr/>
            </p:nvSpPr>
            <p:spPr>
              <a:xfrm>
                <a:off x="7113457" y="1810548"/>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3" name="Oval 282">
                <a:extLst>
                  <a:ext uri="{FF2B5EF4-FFF2-40B4-BE49-F238E27FC236}">
                    <a16:creationId xmlns:a16="http://schemas.microsoft.com/office/drawing/2014/main" id="{BF729AAC-A9AF-4971-B0FF-602605423816}"/>
                  </a:ext>
                </a:extLst>
              </p:cNvPr>
              <p:cNvSpPr/>
              <p:nvPr/>
            </p:nvSpPr>
            <p:spPr>
              <a:xfrm>
                <a:off x="8374609" y="2336028"/>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4" name="Oval 283">
                <a:extLst>
                  <a:ext uri="{FF2B5EF4-FFF2-40B4-BE49-F238E27FC236}">
                    <a16:creationId xmlns:a16="http://schemas.microsoft.com/office/drawing/2014/main" id="{B322E422-EF4E-407A-ACDF-6ED027099F48}"/>
                  </a:ext>
                </a:extLst>
              </p:cNvPr>
              <p:cNvSpPr/>
              <p:nvPr/>
            </p:nvSpPr>
            <p:spPr>
              <a:xfrm>
                <a:off x="7735943" y="2250628"/>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3" name="Group 242">
              <a:extLst>
                <a:ext uri="{FF2B5EF4-FFF2-40B4-BE49-F238E27FC236}">
                  <a16:creationId xmlns:a16="http://schemas.microsoft.com/office/drawing/2014/main" id="{367A5DD4-6B2F-424F-91E3-354761E89247}"/>
                </a:ext>
              </a:extLst>
            </p:cNvPr>
            <p:cNvGrpSpPr/>
            <p:nvPr/>
          </p:nvGrpSpPr>
          <p:grpSpPr>
            <a:xfrm>
              <a:off x="4982217" y="2841067"/>
              <a:ext cx="611533" cy="724900"/>
              <a:chOff x="5818414" y="2476613"/>
              <a:chExt cx="611533" cy="724900"/>
            </a:xfrm>
          </p:grpSpPr>
          <p:sp>
            <p:nvSpPr>
              <p:cNvPr id="273" name="Oval 272">
                <a:extLst>
                  <a:ext uri="{FF2B5EF4-FFF2-40B4-BE49-F238E27FC236}">
                    <a16:creationId xmlns:a16="http://schemas.microsoft.com/office/drawing/2014/main" id="{5F7DC6AD-C46A-48D9-8327-BE74973B03CF}"/>
                  </a:ext>
                </a:extLst>
              </p:cNvPr>
              <p:cNvSpPr/>
              <p:nvPr/>
            </p:nvSpPr>
            <p:spPr>
              <a:xfrm>
                <a:off x="5986533" y="2476613"/>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4" name="Oval 273">
                <a:extLst>
                  <a:ext uri="{FF2B5EF4-FFF2-40B4-BE49-F238E27FC236}">
                    <a16:creationId xmlns:a16="http://schemas.microsoft.com/office/drawing/2014/main" id="{34EFD1C1-F9E3-4F39-8511-56BF62FAA1A8}"/>
                  </a:ext>
                </a:extLst>
              </p:cNvPr>
              <p:cNvSpPr/>
              <p:nvPr/>
            </p:nvSpPr>
            <p:spPr>
              <a:xfrm>
                <a:off x="5818414" y="2673941"/>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5" name="Oval 274">
                <a:extLst>
                  <a:ext uri="{FF2B5EF4-FFF2-40B4-BE49-F238E27FC236}">
                    <a16:creationId xmlns:a16="http://schemas.microsoft.com/office/drawing/2014/main" id="{02B9F296-931A-4156-9025-5B70A0F1A086}"/>
                  </a:ext>
                </a:extLst>
              </p:cNvPr>
              <p:cNvSpPr/>
              <p:nvPr/>
            </p:nvSpPr>
            <p:spPr>
              <a:xfrm>
                <a:off x="6230614" y="2493256"/>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6" name="Oval 275">
                <a:extLst>
                  <a:ext uri="{FF2B5EF4-FFF2-40B4-BE49-F238E27FC236}">
                    <a16:creationId xmlns:a16="http://schemas.microsoft.com/office/drawing/2014/main" id="{DCB903BF-D617-47ED-A737-8BF9E6F11AA5}"/>
                  </a:ext>
                </a:extLst>
              </p:cNvPr>
              <p:cNvSpPr/>
              <p:nvPr/>
            </p:nvSpPr>
            <p:spPr>
              <a:xfrm>
                <a:off x="6030890" y="3018633"/>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7" name="Oval 276">
                <a:extLst>
                  <a:ext uri="{FF2B5EF4-FFF2-40B4-BE49-F238E27FC236}">
                    <a16:creationId xmlns:a16="http://schemas.microsoft.com/office/drawing/2014/main" id="{14CB6C04-D41B-4321-8AD6-277E4CC962DB}"/>
                  </a:ext>
                </a:extLst>
              </p:cNvPr>
              <p:cNvSpPr/>
              <p:nvPr/>
            </p:nvSpPr>
            <p:spPr>
              <a:xfrm>
                <a:off x="6247067" y="3011326"/>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8" name="Oval 277">
                <a:extLst>
                  <a:ext uri="{FF2B5EF4-FFF2-40B4-BE49-F238E27FC236}">
                    <a16:creationId xmlns:a16="http://schemas.microsoft.com/office/drawing/2014/main" id="{9C9CFA02-57E4-47CE-9115-4FE15DD83166}"/>
                  </a:ext>
                </a:extLst>
              </p:cNvPr>
              <p:cNvSpPr/>
              <p:nvPr/>
            </p:nvSpPr>
            <p:spPr>
              <a:xfrm>
                <a:off x="6196214" y="2721389"/>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4" name="Group 243">
              <a:extLst>
                <a:ext uri="{FF2B5EF4-FFF2-40B4-BE49-F238E27FC236}">
                  <a16:creationId xmlns:a16="http://schemas.microsoft.com/office/drawing/2014/main" id="{79B6EC8C-55A2-48EE-BB56-8F5586B16E31}"/>
                </a:ext>
              </a:extLst>
            </p:cNvPr>
            <p:cNvGrpSpPr/>
            <p:nvPr/>
          </p:nvGrpSpPr>
          <p:grpSpPr>
            <a:xfrm>
              <a:off x="4174626" y="3254161"/>
              <a:ext cx="636337" cy="712894"/>
              <a:chOff x="4174626" y="3254161"/>
              <a:chExt cx="636337" cy="712894"/>
            </a:xfrm>
          </p:grpSpPr>
          <p:cxnSp>
            <p:nvCxnSpPr>
              <p:cNvPr id="266" name="Straight Connector 265">
                <a:extLst>
                  <a:ext uri="{FF2B5EF4-FFF2-40B4-BE49-F238E27FC236}">
                    <a16:creationId xmlns:a16="http://schemas.microsoft.com/office/drawing/2014/main" id="{8B308045-7818-4677-AFA8-2846FCBB17CA}"/>
                  </a:ext>
                </a:extLst>
              </p:cNvPr>
              <p:cNvCxnSpPr>
                <a:cxnSpLocks/>
              </p:cNvCxnSpPr>
              <p:nvPr/>
            </p:nvCxnSpPr>
            <p:spPr>
              <a:xfrm flipV="1">
                <a:off x="4719523" y="3283272"/>
                <a:ext cx="0" cy="431989"/>
              </a:xfrm>
              <a:prstGeom prst="line">
                <a:avLst/>
              </a:prstGeom>
              <a:noFill/>
              <a:ln w="12700" cap="flat" cmpd="sng" algn="ctr">
                <a:solidFill>
                  <a:sysClr val="window" lastClr="FFFFFF">
                    <a:lumMod val="50000"/>
                  </a:sysClr>
                </a:solidFill>
                <a:prstDash val="dash"/>
                <a:miter lim="800000"/>
              </a:ln>
              <a:effectLst/>
            </p:spPr>
          </p:cxnSp>
          <p:sp>
            <p:nvSpPr>
              <p:cNvPr id="267" name="Oval 266">
                <a:extLst>
                  <a:ext uri="{FF2B5EF4-FFF2-40B4-BE49-F238E27FC236}">
                    <a16:creationId xmlns:a16="http://schemas.microsoft.com/office/drawing/2014/main" id="{F69041A0-621F-4A5F-B5ED-21D52577DB9E}"/>
                  </a:ext>
                </a:extLst>
              </p:cNvPr>
              <p:cNvSpPr/>
              <p:nvPr/>
            </p:nvSpPr>
            <p:spPr>
              <a:xfrm>
                <a:off x="4386435" y="3254161"/>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8" name="Oval 267">
                <a:extLst>
                  <a:ext uri="{FF2B5EF4-FFF2-40B4-BE49-F238E27FC236}">
                    <a16:creationId xmlns:a16="http://schemas.microsoft.com/office/drawing/2014/main" id="{A4137B06-53F8-43A2-B5A0-FDF19EA5F3AC}"/>
                  </a:ext>
                </a:extLst>
              </p:cNvPr>
              <p:cNvSpPr/>
              <p:nvPr/>
            </p:nvSpPr>
            <p:spPr>
              <a:xfrm>
                <a:off x="4174626" y="3376086"/>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9" name="Oval 268">
                <a:extLst>
                  <a:ext uri="{FF2B5EF4-FFF2-40B4-BE49-F238E27FC236}">
                    <a16:creationId xmlns:a16="http://schemas.microsoft.com/office/drawing/2014/main" id="{FB13D31D-E774-428C-AC08-4FB7C6864C23}"/>
                  </a:ext>
                </a:extLst>
              </p:cNvPr>
              <p:cNvSpPr/>
              <p:nvPr/>
            </p:nvSpPr>
            <p:spPr>
              <a:xfrm>
                <a:off x="4610742" y="3324186"/>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0" name="Oval 269">
                <a:extLst>
                  <a:ext uri="{FF2B5EF4-FFF2-40B4-BE49-F238E27FC236}">
                    <a16:creationId xmlns:a16="http://schemas.microsoft.com/office/drawing/2014/main" id="{47DB38BB-E40C-4D64-B85A-C0A95FEA9B15}"/>
                  </a:ext>
                </a:extLst>
              </p:cNvPr>
              <p:cNvSpPr/>
              <p:nvPr/>
            </p:nvSpPr>
            <p:spPr>
              <a:xfrm>
                <a:off x="4260406" y="3784175"/>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1" name="Oval 270">
                <a:extLst>
                  <a:ext uri="{FF2B5EF4-FFF2-40B4-BE49-F238E27FC236}">
                    <a16:creationId xmlns:a16="http://schemas.microsoft.com/office/drawing/2014/main" id="{82249CFE-7CF6-4B84-A103-FA8ABF6A862A}"/>
                  </a:ext>
                </a:extLst>
              </p:cNvPr>
              <p:cNvSpPr/>
              <p:nvPr/>
            </p:nvSpPr>
            <p:spPr>
              <a:xfrm>
                <a:off x="4628083" y="3628611"/>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2" name="Oval 271">
                <a:extLst>
                  <a:ext uri="{FF2B5EF4-FFF2-40B4-BE49-F238E27FC236}">
                    <a16:creationId xmlns:a16="http://schemas.microsoft.com/office/drawing/2014/main" id="{4518C4BD-8E62-41A7-9E34-CDDBFCFD1BBF}"/>
                  </a:ext>
                </a:extLst>
              </p:cNvPr>
              <p:cNvSpPr/>
              <p:nvPr/>
            </p:nvSpPr>
            <p:spPr>
              <a:xfrm>
                <a:off x="4418762" y="3605845"/>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5" name="Group 244">
              <a:extLst>
                <a:ext uri="{FF2B5EF4-FFF2-40B4-BE49-F238E27FC236}">
                  <a16:creationId xmlns:a16="http://schemas.microsoft.com/office/drawing/2014/main" id="{DFBC3EB0-DB11-4647-8D3A-40848A46D4F3}"/>
                </a:ext>
              </a:extLst>
            </p:cNvPr>
            <p:cNvGrpSpPr/>
            <p:nvPr/>
          </p:nvGrpSpPr>
          <p:grpSpPr>
            <a:xfrm>
              <a:off x="3423853" y="3552185"/>
              <a:ext cx="604732" cy="644826"/>
              <a:chOff x="3423853" y="3552185"/>
              <a:chExt cx="604732" cy="644826"/>
            </a:xfrm>
          </p:grpSpPr>
          <p:sp>
            <p:nvSpPr>
              <p:cNvPr id="260" name="Oval 259">
                <a:extLst>
                  <a:ext uri="{FF2B5EF4-FFF2-40B4-BE49-F238E27FC236}">
                    <a16:creationId xmlns:a16="http://schemas.microsoft.com/office/drawing/2014/main" id="{A12A05C8-C9C3-43BE-B87A-B28C2F85F0CB}"/>
                  </a:ext>
                </a:extLst>
              </p:cNvPr>
              <p:cNvSpPr/>
              <p:nvPr/>
            </p:nvSpPr>
            <p:spPr>
              <a:xfrm>
                <a:off x="3618461" y="3771632"/>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1" name="Oval 260">
                <a:extLst>
                  <a:ext uri="{FF2B5EF4-FFF2-40B4-BE49-F238E27FC236}">
                    <a16:creationId xmlns:a16="http://schemas.microsoft.com/office/drawing/2014/main" id="{1D612729-128A-440E-9BA7-5E82CD81C437}"/>
                  </a:ext>
                </a:extLst>
              </p:cNvPr>
              <p:cNvSpPr/>
              <p:nvPr/>
            </p:nvSpPr>
            <p:spPr>
              <a:xfrm>
                <a:off x="3423853" y="3780837"/>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2" name="Oval 261">
                <a:extLst>
                  <a:ext uri="{FF2B5EF4-FFF2-40B4-BE49-F238E27FC236}">
                    <a16:creationId xmlns:a16="http://schemas.microsoft.com/office/drawing/2014/main" id="{88E4B05A-188F-4DC4-9C4B-73A38FFED9EB}"/>
                  </a:ext>
                </a:extLst>
              </p:cNvPr>
              <p:cNvSpPr/>
              <p:nvPr/>
            </p:nvSpPr>
            <p:spPr>
              <a:xfrm>
                <a:off x="3744902" y="3552185"/>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3" name="Oval 262">
                <a:extLst>
                  <a:ext uri="{FF2B5EF4-FFF2-40B4-BE49-F238E27FC236}">
                    <a16:creationId xmlns:a16="http://schemas.microsoft.com/office/drawing/2014/main" id="{E40F10A6-1038-453F-A62D-2241C3555CD3}"/>
                  </a:ext>
                </a:extLst>
              </p:cNvPr>
              <p:cNvSpPr/>
              <p:nvPr/>
            </p:nvSpPr>
            <p:spPr>
              <a:xfrm>
                <a:off x="3438699" y="4000284"/>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4" name="Oval 263">
                <a:extLst>
                  <a:ext uri="{FF2B5EF4-FFF2-40B4-BE49-F238E27FC236}">
                    <a16:creationId xmlns:a16="http://schemas.microsoft.com/office/drawing/2014/main" id="{6B4CF13D-9ABC-4D96-B111-9C6B4A779F51}"/>
                  </a:ext>
                </a:extLst>
              </p:cNvPr>
              <p:cNvSpPr/>
              <p:nvPr/>
            </p:nvSpPr>
            <p:spPr>
              <a:xfrm>
                <a:off x="3746934" y="4014131"/>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5" name="Oval 264">
                <a:extLst>
                  <a:ext uri="{FF2B5EF4-FFF2-40B4-BE49-F238E27FC236}">
                    <a16:creationId xmlns:a16="http://schemas.microsoft.com/office/drawing/2014/main" id="{22A8521D-50F9-4331-867C-A05D185000CB}"/>
                  </a:ext>
                </a:extLst>
              </p:cNvPr>
              <p:cNvSpPr/>
              <p:nvPr/>
            </p:nvSpPr>
            <p:spPr>
              <a:xfrm>
                <a:off x="3845705" y="3863255"/>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6" name="Group 245">
              <a:extLst>
                <a:ext uri="{FF2B5EF4-FFF2-40B4-BE49-F238E27FC236}">
                  <a16:creationId xmlns:a16="http://schemas.microsoft.com/office/drawing/2014/main" id="{6680949B-ABDB-4DDB-91B0-02E503136D75}"/>
                </a:ext>
              </a:extLst>
            </p:cNvPr>
            <p:cNvGrpSpPr/>
            <p:nvPr/>
          </p:nvGrpSpPr>
          <p:grpSpPr>
            <a:xfrm>
              <a:off x="2798574" y="4097986"/>
              <a:ext cx="507439" cy="435269"/>
              <a:chOff x="2798574" y="4097986"/>
              <a:chExt cx="507439" cy="435269"/>
            </a:xfrm>
          </p:grpSpPr>
          <p:sp>
            <p:nvSpPr>
              <p:cNvPr id="254" name="Oval 253">
                <a:extLst>
                  <a:ext uri="{FF2B5EF4-FFF2-40B4-BE49-F238E27FC236}">
                    <a16:creationId xmlns:a16="http://schemas.microsoft.com/office/drawing/2014/main" id="{EC0BE299-27AD-4220-87D6-886801F1F3DE}"/>
                  </a:ext>
                </a:extLst>
              </p:cNvPr>
              <p:cNvSpPr/>
              <p:nvPr/>
            </p:nvSpPr>
            <p:spPr>
              <a:xfrm>
                <a:off x="2949046" y="4097986"/>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5" name="Oval 254">
                <a:extLst>
                  <a:ext uri="{FF2B5EF4-FFF2-40B4-BE49-F238E27FC236}">
                    <a16:creationId xmlns:a16="http://schemas.microsoft.com/office/drawing/2014/main" id="{DF0EC690-0FBE-4726-97F7-0FA9E4DCB394}"/>
                  </a:ext>
                </a:extLst>
              </p:cNvPr>
              <p:cNvSpPr/>
              <p:nvPr/>
            </p:nvSpPr>
            <p:spPr>
              <a:xfrm>
                <a:off x="2798574" y="4170494"/>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6" name="Oval 255">
                <a:extLst>
                  <a:ext uri="{FF2B5EF4-FFF2-40B4-BE49-F238E27FC236}">
                    <a16:creationId xmlns:a16="http://schemas.microsoft.com/office/drawing/2014/main" id="{3288482E-C031-4E1D-A78A-453538DA2260}"/>
                  </a:ext>
                </a:extLst>
              </p:cNvPr>
              <p:cNvSpPr/>
              <p:nvPr/>
            </p:nvSpPr>
            <p:spPr>
              <a:xfrm>
                <a:off x="3123133" y="4115546"/>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7" name="Oval 256">
                <a:extLst>
                  <a:ext uri="{FF2B5EF4-FFF2-40B4-BE49-F238E27FC236}">
                    <a16:creationId xmlns:a16="http://schemas.microsoft.com/office/drawing/2014/main" id="{2E12D098-4AAD-4CDE-ACBC-0B59F2B6787C}"/>
                  </a:ext>
                </a:extLst>
              </p:cNvPr>
              <p:cNvSpPr/>
              <p:nvPr/>
            </p:nvSpPr>
            <p:spPr>
              <a:xfrm>
                <a:off x="2838264" y="4350375"/>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8" name="Oval 257">
                <a:extLst>
                  <a:ext uri="{FF2B5EF4-FFF2-40B4-BE49-F238E27FC236}">
                    <a16:creationId xmlns:a16="http://schemas.microsoft.com/office/drawing/2014/main" id="{E785B8D7-8516-40EC-B383-87F43D4422CA}"/>
                  </a:ext>
                </a:extLst>
              </p:cNvPr>
              <p:cNvSpPr/>
              <p:nvPr/>
            </p:nvSpPr>
            <p:spPr>
              <a:xfrm>
                <a:off x="3097626" y="4347869"/>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9" name="Oval 258">
                <a:extLst>
                  <a:ext uri="{FF2B5EF4-FFF2-40B4-BE49-F238E27FC236}">
                    <a16:creationId xmlns:a16="http://schemas.microsoft.com/office/drawing/2014/main" id="{67F06540-C6B3-4274-9AC5-4CB9D4A9ACB1}"/>
                  </a:ext>
                </a:extLst>
              </p:cNvPr>
              <p:cNvSpPr/>
              <p:nvPr/>
            </p:nvSpPr>
            <p:spPr>
              <a:xfrm>
                <a:off x="2936320" y="4276411"/>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247" name="Group 246">
              <a:extLst>
                <a:ext uri="{FF2B5EF4-FFF2-40B4-BE49-F238E27FC236}">
                  <a16:creationId xmlns:a16="http://schemas.microsoft.com/office/drawing/2014/main" id="{99204695-02D1-4B1F-B180-BF1740786CA0}"/>
                </a:ext>
              </a:extLst>
            </p:cNvPr>
            <p:cNvGrpSpPr/>
            <p:nvPr/>
          </p:nvGrpSpPr>
          <p:grpSpPr>
            <a:xfrm>
              <a:off x="2193426" y="4665881"/>
              <a:ext cx="346270" cy="340145"/>
              <a:chOff x="2193426" y="4665881"/>
              <a:chExt cx="346270" cy="340145"/>
            </a:xfrm>
          </p:grpSpPr>
          <p:sp>
            <p:nvSpPr>
              <p:cNvPr id="248" name="Oval 247">
                <a:extLst>
                  <a:ext uri="{FF2B5EF4-FFF2-40B4-BE49-F238E27FC236}">
                    <a16:creationId xmlns:a16="http://schemas.microsoft.com/office/drawing/2014/main" id="{280E4260-2521-4CA6-816D-83E2053B122D}"/>
                  </a:ext>
                </a:extLst>
              </p:cNvPr>
              <p:cNvSpPr/>
              <p:nvPr/>
            </p:nvSpPr>
            <p:spPr>
              <a:xfrm>
                <a:off x="2260849" y="4665881"/>
                <a:ext cx="182880" cy="182880"/>
              </a:xfrm>
              <a:prstGeom prst="ellipse">
                <a:avLst/>
              </a:prstGeom>
              <a:solidFill>
                <a:srgbClr val="00B05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9" name="Oval 248">
                <a:extLst>
                  <a:ext uri="{FF2B5EF4-FFF2-40B4-BE49-F238E27FC236}">
                    <a16:creationId xmlns:a16="http://schemas.microsoft.com/office/drawing/2014/main" id="{258757D9-30C2-4554-A2F0-0562C5C97E87}"/>
                  </a:ext>
                </a:extLst>
              </p:cNvPr>
              <p:cNvSpPr/>
              <p:nvPr/>
            </p:nvSpPr>
            <p:spPr>
              <a:xfrm>
                <a:off x="2193426" y="4719624"/>
                <a:ext cx="182880" cy="18288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0" name="Oval 249">
                <a:extLst>
                  <a:ext uri="{FF2B5EF4-FFF2-40B4-BE49-F238E27FC236}">
                    <a16:creationId xmlns:a16="http://schemas.microsoft.com/office/drawing/2014/main" id="{3F4C8E97-CE31-414B-B5A2-6A5E64CEA8E9}"/>
                  </a:ext>
                </a:extLst>
              </p:cNvPr>
              <p:cNvSpPr/>
              <p:nvPr/>
            </p:nvSpPr>
            <p:spPr>
              <a:xfrm>
                <a:off x="2356816" y="4727885"/>
                <a:ext cx="182880" cy="182880"/>
              </a:xfrm>
              <a:prstGeom prst="ellipse">
                <a:avLst/>
              </a:prstGeom>
              <a:solidFill>
                <a:srgbClr val="00B0F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1" name="Oval 250">
                <a:extLst>
                  <a:ext uri="{FF2B5EF4-FFF2-40B4-BE49-F238E27FC236}">
                    <a16:creationId xmlns:a16="http://schemas.microsoft.com/office/drawing/2014/main" id="{0AFAA422-FB78-4AF3-A40B-4CB85B0C7B01}"/>
                  </a:ext>
                </a:extLst>
              </p:cNvPr>
              <p:cNvSpPr/>
              <p:nvPr/>
            </p:nvSpPr>
            <p:spPr>
              <a:xfrm>
                <a:off x="2212874" y="4815027"/>
                <a:ext cx="182880" cy="182880"/>
              </a:xfrm>
              <a:prstGeom prst="ellipse">
                <a:avLst/>
              </a:prstGeom>
              <a:solidFill>
                <a:srgbClr val="7030A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2" name="Oval 251">
                <a:extLst>
                  <a:ext uri="{FF2B5EF4-FFF2-40B4-BE49-F238E27FC236}">
                    <a16:creationId xmlns:a16="http://schemas.microsoft.com/office/drawing/2014/main" id="{66E273BA-A1B5-4317-855D-F740F1A9549C}"/>
                  </a:ext>
                </a:extLst>
              </p:cNvPr>
              <p:cNvSpPr/>
              <p:nvPr/>
            </p:nvSpPr>
            <p:spPr>
              <a:xfrm>
                <a:off x="2318977" y="4823146"/>
                <a:ext cx="182880" cy="182880"/>
              </a:xfrm>
              <a:prstGeom prst="ellipse">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3" name="Oval 252">
                <a:extLst>
                  <a:ext uri="{FF2B5EF4-FFF2-40B4-BE49-F238E27FC236}">
                    <a16:creationId xmlns:a16="http://schemas.microsoft.com/office/drawing/2014/main" id="{12D2FD44-B3FB-4CF0-B77A-6AD713844983}"/>
                  </a:ext>
                </a:extLst>
              </p:cNvPr>
              <p:cNvSpPr/>
              <p:nvPr/>
            </p:nvSpPr>
            <p:spPr>
              <a:xfrm>
                <a:off x="2269865" y="4749771"/>
                <a:ext cx="182880" cy="182880"/>
              </a:xfrm>
              <a:prstGeom prst="ellipse">
                <a:avLst/>
              </a:prstGeom>
              <a:solidFill>
                <a:srgbClr val="FF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3" name="Group 2">
            <a:extLst>
              <a:ext uri="{FF2B5EF4-FFF2-40B4-BE49-F238E27FC236}">
                <a16:creationId xmlns:a16="http://schemas.microsoft.com/office/drawing/2014/main" id="{DE7B6CBA-08DA-46B3-88CC-BE922EA7B3A2}"/>
              </a:ext>
            </a:extLst>
          </p:cNvPr>
          <p:cNvGrpSpPr/>
          <p:nvPr/>
        </p:nvGrpSpPr>
        <p:grpSpPr>
          <a:xfrm>
            <a:off x="6677529" y="-63467"/>
            <a:ext cx="4023360" cy="3374058"/>
            <a:chOff x="7036105" y="-63467"/>
            <a:chExt cx="4023360" cy="3374058"/>
          </a:xfrm>
        </p:grpSpPr>
        <p:grpSp>
          <p:nvGrpSpPr>
            <p:cNvPr id="691" name="Group 690">
              <a:extLst>
                <a:ext uri="{FF2B5EF4-FFF2-40B4-BE49-F238E27FC236}">
                  <a16:creationId xmlns:a16="http://schemas.microsoft.com/office/drawing/2014/main" id="{9313F344-AA3D-4C20-AF04-0E32332E4513}"/>
                </a:ext>
              </a:extLst>
            </p:cNvPr>
            <p:cNvGrpSpPr>
              <a:grpSpLocks noChangeAspect="1"/>
            </p:cNvGrpSpPr>
            <p:nvPr/>
          </p:nvGrpSpPr>
          <p:grpSpPr>
            <a:xfrm>
              <a:off x="7036105" y="-63467"/>
              <a:ext cx="4023360" cy="3322861"/>
              <a:chOff x="1363663" y="-1058863"/>
              <a:chExt cx="9601201" cy="7929563"/>
            </a:xfrm>
          </p:grpSpPr>
          <p:pic>
            <p:nvPicPr>
              <p:cNvPr id="692" name="Picture 3" descr="MCBD09185_0000[1]">
                <a:extLst>
                  <a:ext uri="{FF2B5EF4-FFF2-40B4-BE49-F238E27FC236}">
                    <a16:creationId xmlns:a16="http://schemas.microsoft.com/office/drawing/2014/main" id="{097C2304-0B01-493A-8BD7-F010487DEC0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61797"/>
              <a:stretch>
                <a:fillRect/>
              </a:stretch>
            </p:blipFill>
            <p:spPr bwMode="auto">
              <a:xfrm>
                <a:off x="1363663" y="5519738"/>
                <a:ext cx="9601201"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3" name="Picture 3" descr="MCBD09185_0000[1]">
                <a:extLst>
                  <a:ext uri="{FF2B5EF4-FFF2-40B4-BE49-F238E27FC236}">
                    <a16:creationId xmlns:a16="http://schemas.microsoft.com/office/drawing/2014/main" id="{0216A604-93E4-4A26-B820-8D03CBDE60F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6197" r="70865" b="84972"/>
              <a:stretch>
                <a:fillRect/>
              </a:stretch>
            </p:blipFill>
            <p:spPr bwMode="auto">
              <a:xfrm>
                <a:off x="1524000" y="1512888"/>
                <a:ext cx="9144000" cy="422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4" name="Picture 3" descr="MCBD09185_0000[1]">
                <a:extLst>
                  <a:ext uri="{FF2B5EF4-FFF2-40B4-BE49-F238E27FC236}">
                    <a16:creationId xmlns:a16="http://schemas.microsoft.com/office/drawing/2014/main" id="{2E252094-14F0-4A90-8455-F020EB85992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6197" r="70865" b="84972"/>
              <a:stretch>
                <a:fillRect/>
              </a:stretch>
            </p:blipFill>
            <p:spPr bwMode="auto">
              <a:xfrm>
                <a:off x="1524000" y="-1058863"/>
                <a:ext cx="9144000" cy="422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5" name="Group 14">
                <a:extLst>
                  <a:ext uri="{FF2B5EF4-FFF2-40B4-BE49-F238E27FC236}">
                    <a16:creationId xmlns:a16="http://schemas.microsoft.com/office/drawing/2014/main" id="{430ABD87-1437-441C-A6B4-8A03E1782122}"/>
                  </a:ext>
                </a:extLst>
              </p:cNvPr>
              <p:cNvGrpSpPr>
                <a:grpSpLocks noChangeAspect="1"/>
              </p:cNvGrpSpPr>
              <p:nvPr/>
            </p:nvGrpSpPr>
            <p:grpSpPr bwMode="auto">
              <a:xfrm>
                <a:off x="2400300" y="5291139"/>
                <a:ext cx="109538" cy="168275"/>
                <a:chOff x="2864" y="2181"/>
                <a:chExt cx="331" cy="505"/>
              </a:xfrm>
            </p:grpSpPr>
            <p:sp>
              <p:nvSpPr>
                <p:cNvPr id="1078" name="Line 8">
                  <a:extLst>
                    <a:ext uri="{FF2B5EF4-FFF2-40B4-BE49-F238E27FC236}">
                      <a16:creationId xmlns:a16="http://schemas.microsoft.com/office/drawing/2014/main" id="{E0B17FEB-183F-4E8F-B6AF-CC5C01D08DB6}"/>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79" name="Group 12">
                  <a:extLst>
                    <a:ext uri="{FF2B5EF4-FFF2-40B4-BE49-F238E27FC236}">
                      <a16:creationId xmlns:a16="http://schemas.microsoft.com/office/drawing/2014/main" id="{06CC824E-4821-48D8-AD6E-0706B8150426}"/>
                    </a:ext>
                  </a:extLst>
                </p:cNvPr>
                <p:cNvGrpSpPr>
                  <a:grpSpLocks noChangeAspect="1"/>
                </p:cNvGrpSpPr>
                <p:nvPr/>
              </p:nvGrpSpPr>
              <p:grpSpPr bwMode="auto">
                <a:xfrm>
                  <a:off x="2864" y="2613"/>
                  <a:ext cx="329" cy="72"/>
                  <a:chOff x="2774" y="2611"/>
                  <a:chExt cx="329" cy="72"/>
                </a:xfrm>
              </p:grpSpPr>
              <p:sp>
                <p:nvSpPr>
                  <p:cNvPr id="1083" name="Oval 9">
                    <a:extLst>
                      <a:ext uri="{FF2B5EF4-FFF2-40B4-BE49-F238E27FC236}">
                        <a16:creationId xmlns:a16="http://schemas.microsoft.com/office/drawing/2014/main" id="{06C97712-7C29-459B-B393-B8F77F50741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84" name="Rectangle 10">
                    <a:extLst>
                      <a:ext uri="{FF2B5EF4-FFF2-40B4-BE49-F238E27FC236}">
                        <a16:creationId xmlns:a16="http://schemas.microsoft.com/office/drawing/2014/main" id="{B03C2207-3773-4663-BF16-5A738C912ADE}"/>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80" name="Line 7">
                  <a:extLst>
                    <a:ext uri="{FF2B5EF4-FFF2-40B4-BE49-F238E27FC236}">
                      <a16:creationId xmlns:a16="http://schemas.microsoft.com/office/drawing/2014/main" id="{2BB661E0-032F-45BA-BD3A-87C5EF273F08}"/>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81" name="Freeform 11">
                  <a:extLst>
                    <a:ext uri="{FF2B5EF4-FFF2-40B4-BE49-F238E27FC236}">
                      <a16:creationId xmlns:a16="http://schemas.microsoft.com/office/drawing/2014/main" id="{CB06DC6F-77A4-49E0-B796-0DD97371A52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82" name="Oval 6">
                  <a:extLst>
                    <a:ext uri="{FF2B5EF4-FFF2-40B4-BE49-F238E27FC236}">
                      <a16:creationId xmlns:a16="http://schemas.microsoft.com/office/drawing/2014/main" id="{0B9BF8F7-733E-4A0A-8C8E-A680590D67F6}"/>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696" name="Group 31">
                <a:extLst>
                  <a:ext uri="{FF2B5EF4-FFF2-40B4-BE49-F238E27FC236}">
                    <a16:creationId xmlns:a16="http://schemas.microsoft.com/office/drawing/2014/main" id="{D5325CEE-5EEB-43D8-B526-4424087D2E75}"/>
                  </a:ext>
                </a:extLst>
              </p:cNvPr>
              <p:cNvGrpSpPr>
                <a:grpSpLocks/>
              </p:cNvGrpSpPr>
              <p:nvPr/>
            </p:nvGrpSpPr>
            <p:grpSpPr bwMode="auto">
              <a:xfrm>
                <a:off x="2794001" y="4884738"/>
                <a:ext cx="182563" cy="252412"/>
                <a:chOff x="2864" y="2181"/>
                <a:chExt cx="331" cy="505"/>
              </a:xfrm>
            </p:grpSpPr>
            <p:sp>
              <p:nvSpPr>
                <p:cNvPr id="1071" name="Line 32">
                  <a:extLst>
                    <a:ext uri="{FF2B5EF4-FFF2-40B4-BE49-F238E27FC236}">
                      <a16:creationId xmlns:a16="http://schemas.microsoft.com/office/drawing/2014/main" id="{4670A395-E99E-4465-89BC-539BFCA938F2}"/>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72" name="Group 33">
                  <a:extLst>
                    <a:ext uri="{FF2B5EF4-FFF2-40B4-BE49-F238E27FC236}">
                      <a16:creationId xmlns:a16="http://schemas.microsoft.com/office/drawing/2014/main" id="{863F86A8-A589-4240-889B-8F952D71FD57}"/>
                    </a:ext>
                  </a:extLst>
                </p:cNvPr>
                <p:cNvGrpSpPr>
                  <a:grpSpLocks/>
                </p:cNvGrpSpPr>
                <p:nvPr/>
              </p:nvGrpSpPr>
              <p:grpSpPr bwMode="auto">
                <a:xfrm>
                  <a:off x="2864" y="2613"/>
                  <a:ext cx="329" cy="72"/>
                  <a:chOff x="2774" y="2611"/>
                  <a:chExt cx="329" cy="72"/>
                </a:xfrm>
              </p:grpSpPr>
              <p:sp>
                <p:nvSpPr>
                  <p:cNvPr id="1076" name="Oval 34">
                    <a:extLst>
                      <a:ext uri="{FF2B5EF4-FFF2-40B4-BE49-F238E27FC236}">
                        <a16:creationId xmlns:a16="http://schemas.microsoft.com/office/drawing/2014/main" id="{8A4DA160-BB80-4E4F-9A2E-21E96246459F}"/>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77" name="Rectangle 35">
                    <a:extLst>
                      <a:ext uri="{FF2B5EF4-FFF2-40B4-BE49-F238E27FC236}">
                        <a16:creationId xmlns:a16="http://schemas.microsoft.com/office/drawing/2014/main" id="{C2AD1F35-FF8C-495C-83B8-9E254431F860}"/>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73" name="Line 36">
                  <a:extLst>
                    <a:ext uri="{FF2B5EF4-FFF2-40B4-BE49-F238E27FC236}">
                      <a16:creationId xmlns:a16="http://schemas.microsoft.com/office/drawing/2014/main" id="{3DAD781A-BA73-46E5-A341-027163A1B3C0}"/>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74" name="Freeform 37">
                  <a:extLst>
                    <a:ext uri="{FF2B5EF4-FFF2-40B4-BE49-F238E27FC236}">
                      <a16:creationId xmlns:a16="http://schemas.microsoft.com/office/drawing/2014/main" id="{3F97EDAA-9DAA-4D17-8EB4-CBA34BACCCD6}"/>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75" name="Oval 38">
                  <a:extLst>
                    <a:ext uri="{FF2B5EF4-FFF2-40B4-BE49-F238E27FC236}">
                      <a16:creationId xmlns:a16="http://schemas.microsoft.com/office/drawing/2014/main" id="{68741356-F75B-4123-9DF4-74E9EEF0C42C}"/>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697" name="Group 39">
                <a:extLst>
                  <a:ext uri="{FF2B5EF4-FFF2-40B4-BE49-F238E27FC236}">
                    <a16:creationId xmlns:a16="http://schemas.microsoft.com/office/drawing/2014/main" id="{E241E9B6-D949-49DB-828B-D8494369496A}"/>
                  </a:ext>
                </a:extLst>
              </p:cNvPr>
              <p:cNvGrpSpPr>
                <a:grpSpLocks/>
              </p:cNvGrpSpPr>
              <p:nvPr/>
            </p:nvGrpSpPr>
            <p:grpSpPr bwMode="auto">
              <a:xfrm>
                <a:off x="3340100" y="4471988"/>
                <a:ext cx="376238" cy="328612"/>
                <a:chOff x="2864" y="2181"/>
                <a:chExt cx="331" cy="505"/>
              </a:xfrm>
            </p:grpSpPr>
            <p:sp>
              <p:nvSpPr>
                <p:cNvPr id="1064" name="Line 40">
                  <a:extLst>
                    <a:ext uri="{FF2B5EF4-FFF2-40B4-BE49-F238E27FC236}">
                      <a16:creationId xmlns:a16="http://schemas.microsoft.com/office/drawing/2014/main" id="{52B9564D-11C3-4246-B8E4-16BFC58B95A9}"/>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65" name="Group 41">
                  <a:extLst>
                    <a:ext uri="{FF2B5EF4-FFF2-40B4-BE49-F238E27FC236}">
                      <a16:creationId xmlns:a16="http://schemas.microsoft.com/office/drawing/2014/main" id="{6B55E459-4B32-444C-907C-D475E9A9D146}"/>
                    </a:ext>
                  </a:extLst>
                </p:cNvPr>
                <p:cNvGrpSpPr>
                  <a:grpSpLocks/>
                </p:cNvGrpSpPr>
                <p:nvPr/>
              </p:nvGrpSpPr>
              <p:grpSpPr bwMode="auto">
                <a:xfrm>
                  <a:off x="2864" y="2613"/>
                  <a:ext cx="329" cy="72"/>
                  <a:chOff x="2774" y="2611"/>
                  <a:chExt cx="329" cy="72"/>
                </a:xfrm>
              </p:grpSpPr>
              <p:sp>
                <p:nvSpPr>
                  <p:cNvPr id="1069" name="Oval 42">
                    <a:extLst>
                      <a:ext uri="{FF2B5EF4-FFF2-40B4-BE49-F238E27FC236}">
                        <a16:creationId xmlns:a16="http://schemas.microsoft.com/office/drawing/2014/main" id="{BE0BB6A4-0311-409A-953A-9D2FAA18498C}"/>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70" name="Rectangle 43">
                    <a:extLst>
                      <a:ext uri="{FF2B5EF4-FFF2-40B4-BE49-F238E27FC236}">
                        <a16:creationId xmlns:a16="http://schemas.microsoft.com/office/drawing/2014/main" id="{31255E9A-DDDD-4597-96ED-4B230DFA6CBA}"/>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66" name="Line 44">
                  <a:extLst>
                    <a:ext uri="{FF2B5EF4-FFF2-40B4-BE49-F238E27FC236}">
                      <a16:creationId xmlns:a16="http://schemas.microsoft.com/office/drawing/2014/main" id="{6FBFECE0-FBE5-4474-985C-ABF6EBE0DD85}"/>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67" name="Freeform 45">
                  <a:extLst>
                    <a:ext uri="{FF2B5EF4-FFF2-40B4-BE49-F238E27FC236}">
                      <a16:creationId xmlns:a16="http://schemas.microsoft.com/office/drawing/2014/main" id="{C17E6CBD-58D8-4D73-8EFC-FD070F000DEB}"/>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68" name="Oval 46">
                  <a:extLst>
                    <a:ext uri="{FF2B5EF4-FFF2-40B4-BE49-F238E27FC236}">
                      <a16:creationId xmlns:a16="http://schemas.microsoft.com/office/drawing/2014/main" id="{26A22E7F-30AE-4194-9E58-984EAAC798EA}"/>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698" name="Group 434">
                <a:extLst>
                  <a:ext uri="{FF2B5EF4-FFF2-40B4-BE49-F238E27FC236}">
                    <a16:creationId xmlns:a16="http://schemas.microsoft.com/office/drawing/2014/main" id="{5B6ABB5D-CAC6-4332-9879-76825431D8C6}"/>
                  </a:ext>
                </a:extLst>
              </p:cNvPr>
              <p:cNvGrpSpPr>
                <a:grpSpLocks/>
              </p:cNvGrpSpPr>
              <p:nvPr/>
            </p:nvGrpSpPr>
            <p:grpSpPr bwMode="auto">
              <a:xfrm>
                <a:off x="5194301" y="3267076"/>
                <a:ext cx="1084263" cy="1374775"/>
                <a:chOff x="2312" y="2058"/>
                <a:chExt cx="683" cy="866"/>
              </a:xfrm>
            </p:grpSpPr>
            <p:grpSp>
              <p:nvGrpSpPr>
                <p:cNvPr id="1032" name="Group 159">
                  <a:extLst>
                    <a:ext uri="{FF2B5EF4-FFF2-40B4-BE49-F238E27FC236}">
                      <a16:creationId xmlns:a16="http://schemas.microsoft.com/office/drawing/2014/main" id="{7C1A98B6-CF40-475A-8614-0FD30424459E}"/>
                    </a:ext>
                  </a:extLst>
                </p:cNvPr>
                <p:cNvGrpSpPr>
                  <a:grpSpLocks noChangeAspect="1"/>
                </p:cNvGrpSpPr>
                <p:nvPr/>
              </p:nvGrpSpPr>
              <p:grpSpPr bwMode="auto">
                <a:xfrm>
                  <a:off x="2586" y="2686"/>
                  <a:ext cx="155" cy="238"/>
                  <a:chOff x="2864" y="2181"/>
                  <a:chExt cx="331" cy="505"/>
                </a:xfrm>
              </p:grpSpPr>
              <p:sp>
                <p:nvSpPr>
                  <p:cNvPr id="1057" name="Line 160">
                    <a:extLst>
                      <a:ext uri="{FF2B5EF4-FFF2-40B4-BE49-F238E27FC236}">
                        <a16:creationId xmlns:a16="http://schemas.microsoft.com/office/drawing/2014/main" id="{531B0795-EF2A-4E78-86A2-634AF5096328}"/>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58" name="Group 161">
                    <a:extLst>
                      <a:ext uri="{FF2B5EF4-FFF2-40B4-BE49-F238E27FC236}">
                        <a16:creationId xmlns:a16="http://schemas.microsoft.com/office/drawing/2014/main" id="{C223BAE3-43C1-4E78-992C-44D868FB0E72}"/>
                      </a:ext>
                    </a:extLst>
                  </p:cNvPr>
                  <p:cNvGrpSpPr>
                    <a:grpSpLocks noChangeAspect="1"/>
                  </p:cNvGrpSpPr>
                  <p:nvPr/>
                </p:nvGrpSpPr>
                <p:grpSpPr bwMode="auto">
                  <a:xfrm>
                    <a:off x="2864" y="2613"/>
                    <a:ext cx="329" cy="72"/>
                    <a:chOff x="2774" y="2611"/>
                    <a:chExt cx="329" cy="72"/>
                  </a:xfrm>
                </p:grpSpPr>
                <p:sp>
                  <p:nvSpPr>
                    <p:cNvPr id="1062" name="Oval 162">
                      <a:extLst>
                        <a:ext uri="{FF2B5EF4-FFF2-40B4-BE49-F238E27FC236}">
                          <a16:creationId xmlns:a16="http://schemas.microsoft.com/office/drawing/2014/main" id="{61B74B2E-4524-4AA0-9B85-CF1F04A608A8}"/>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63" name="Rectangle 163">
                      <a:extLst>
                        <a:ext uri="{FF2B5EF4-FFF2-40B4-BE49-F238E27FC236}">
                          <a16:creationId xmlns:a16="http://schemas.microsoft.com/office/drawing/2014/main" id="{FC5A59D8-8892-4276-B576-8F1285D92201}"/>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59" name="Line 164">
                    <a:extLst>
                      <a:ext uri="{FF2B5EF4-FFF2-40B4-BE49-F238E27FC236}">
                        <a16:creationId xmlns:a16="http://schemas.microsoft.com/office/drawing/2014/main" id="{3D30B8AD-7618-4F4C-9241-565C3F848DDA}"/>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60" name="Freeform 165">
                    <a:extLst>
                      <a:ext uri="{FF2B5EF4-FFF2-40B4-BE49-F238E27FC236}">
                        <a16:creationId xmlns:a16="http://schemas.microsoft.com/office/drawing/2014/main" id="{68BC080A-3A2F-4FE3-8F5E-0F3F0C1FEDE4}"/>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61" name="Oval 166">
                    <a:extLst>
                      <a:ext uri="{FF2B5EF4-FFF2-40B4-BE49-F238E27FC236}">
                        <a16:creationId xmlns:a16="http://schemas.microsoft.com/office/drawing/2014/main" id="{B77479B5-4423-4B3F-A362-4EEB59DD8023}"/>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1033" name="Group 167">
                  <a:extLst>
                    <a:ext uri="{FF2B5EF4-FFF2-40B4-BE49-F238E27FC236}">
                      <a16:creationId xmlns:a16="http://schemas.microsoft.com/office/drawing/2014/main" id="{D3A08923-C9BC-4555-A4F8-145BDB158873}"/>
                    </a:ext>
                  </a:extLst>
                </p:cNvPr>
                <p:cNvGrpSpPr>
                  <a:grpSpLocks noChangeAspect="1"/>
                </p:cNvGrpSpPr>
                <p:nvPr/>
              </p:nvGrpSpPr>
              <p:grpSpPr bwMode="auto">
                <a:xfrm>
                  <a:off x="2583" y="2058"/>
                  <a:ext cx="155" cy="238"/>
                  <a:chOff x="2864" y="2181"/>
                  <a:chExt cx="331" cy="505"/>
                </a:xfrm>
              </p:grpSpPr>
              <p:sp>
                <p:nvSpPr>
                  <p:cNvPr id="1050" name="Line 168">
                    <a:extLst>
                      <a:ext uri="{FF2B5EF4-FFF2-40B4-BE49-F238E27FC236}">
                        <a16:creationId xmlns:a16="http://schemas.microsoft.com/office/drawing/2014/main" id="{53708A47-8FE8-47FC-9210-8EC16496EF19}"/>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51" name="Group 169">
                    <a:extLst>
                      <a:ext uri="{FF2B5EF4-FFF2-40B4-BE49-F238E27FC236}">
                        <a16:creationId xmlns:a16="http://schemas.microsoft.com/office/drawing/2014/main" id="{394FF169-A8B5-4892-92A2-E55A2B496BE4}"/>
                      </a:ext>
                    </a:extLst>
                  </p:cNvPr>
                  <p:cNvGrpSpPr>
                    <a:grpSpLocks noChangeAspect="1"/>
                  </p:cNvGrpSpPr>
                  <p:nvPr/>
                </p:nvGrpSpPr>
                <p:grpSpPr bwMode="auto">
                  <a:xfrm>
                    <a:off x="2864" y="2613"/>
                    <a:ext cx="329" cy="72"/>
                    <a:chOff x="2774" y="2611"/>
                    <a:chExt cx="329" cy="72"/>
                  </a:xfrm>
                </p:grpSpPr>
                <p:sp>
                  <p:nvSpPr>
                    <p:cNvPr id="1055" name="Oval 170">
                      <a:extLst>
                        <a:ext uri="{FF2B5EF4-FFF2-40B4-BE49-F238E27FC236}">
                          <a16:creationId xmlns:a16="http://schemas.microsoft.com/office/drawing/2014/main" id="{E5CE01BE-C840-4AA3-95F1-BCAF1EEBA05C}"/>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56" name="Rectangle 171">
                      <a:extLst>
                        <a:ext uri="{FF2B5EF4-FFF2-40B4-BE49-F238E27FC236}">
                          <a16:creationId xmlns:a16="http://schemas.microsoft.com/office/drawing/2014/main" id="{06855AD2-64A2-4E05-8079-B7CF552C96BB}"/>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52" name="Line 172">
                    <a:extLst>
                      <a:ext uri="{FF2B5EF4-FFF2-40B4-BE49-F238E27FC236}">
                        <a16:creationId xmlns:a16="http://schemas.microsoft.com/office/drawing/2014/main" id="{1146A18D-349D-4635-94EB-724D7E8FB3B6}"/>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53" name="Freeform 173">
                    <a:extLst>
                      <a:ext uri="{FF2B5EF4-FFF2-40B4-BE49-F238E27FC236}">
                        <a16:creationId xmlns:a16="http://schemas.microsoft.com/office/drawing/2014/main" id="{B4E18ED1-4D27-49B8-B10A-A4C10D19F55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54" name="Oval 174">
                    <a:extLst>
                      <a:ext uri="{FF2B5EF4-FFF2-40B4-BE49-F238E27FC236}">
                        <a16:creationId xmlns:a16="http://schemas.microsoft.com/office/drawing/2014/main" id="{6EF3AF3B-8AB2-48D4-8E54-99A7A2AA4342}"/>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1034" name="Group 175">
                  <a:extLst>
                    <a:ext uri="{FF2B5EF4-FFF2-40B4-BE49-F238E27FC236}">
                      <a16:creationId xmlns:a16="http://schemas.microsoft.com/office/drawing/2014/main" id="{6F545368-DF89-4773-8807-984C847B1911}"/>
                    </a:ext>
                  </a:extLst>
                </p:cNvPr>
                <p:cNvGrpSpPr>
                  <a:grpSpLocks noChangeAspect="1"/>
                </p:cNvGrpSpPr>
                <p:nvPr/>
              </p:nvGrpSpPr>
              <p:grpSpPr bwMode="auto">
                <a:xfrm>
                  <a:off x="2312" y="2389"/>
                  <a:ext cx="155" cy="238"/>
                  <a:chOff x="2864" y="2181"/>
                  <a:chExt cx="331" cy="505"/>
                </a:xfrm>
              </p:grpSpPr>
              <p:sp>
                <p:nvSpPr>
                  <p:cNvPr id="1043" name="Line 176">
                    <a:extLst>
                      <a:ext uri="{FF2B5EF4-FFF2-40B4-BE49-F238E27FC236}">
                        <a16:creationId xmlns:a16="http://schemas.microsoft.com/office/drawing/2014/main" id="{3006DB35-D311-41ED-83DD-2A54A3A247A8}"/>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44" name="Group 177">
                    <a:extLst>
                      <a:ext uri="{FF2B5EF4-FFF2-40B4-BE49-F238E27FC236}">
                        <a16:creationId xmlns:a16="http://schemas.microsoft.com/office/drawing/2014/main" id="{617AD40F-3B74-4381-99F3-A310B5865993}"/>
                      </a:ext>
                    </a:extLst>
                  </p:cNvPr>
                  <p:cNvGrpSpPr>
                    <a:grpSpLocks noChangeAspect="1"/>
                  </p:cNvGrpSpPr>
                  <p:nvPr/>
                </p:nvGrpSpPr>
                <p:grpSpPr bwMode="auto">
                  <a:xfrm>
                    <a:off x="2864" y="2613"/>
                    <a:ext cx="329" cy="72"/>
                    <a:chOff x="2774" y="2611"/>
                    <a:chExt cx="329" cy="72"/>
                  </a:xfrm>
                </p:grpSpPr>
                <p:sp>
                  <p:nvSpPr>
                    <p:cNvPr id="1048" name="Oval 178">
                      <a:extLst>
                        <a:ext uri="{FF2B5EF4-FFF2-40B4-BE49-F238E27FC236}">
                          <a16:creationId xmlns:a16="http://schemas.microsoft.com/office/drawing/2014/main" id="{23A1EFC4-6865-4414-8B81-A7D8BEFDDED5}"/>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49" name="Rectangle 179">
                      <a:extLst>
                        <a:ext uri="{FF2B5EF4-FFF2-40B4-BE49-F238E27FC236}">
                          <a16:creationId xmlns:a16="http://schemas.microsoft.com/office/drawing/2014/main" id="{55652912-8F45-4D68-ACEB-083041EC40EE}"/>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45" name="Line 180">
                    <a:extLst>
                      <a:ext uri="{FF2B5EF4-FFF2-40B4-BE49-F238E27FC236}">
                        <a16:creationId xmlns:a16="http://schemas.microsoft.com/office/drawing/2014/main" id="{E7CD2D5B-FB66-4340-92BB-7AC9041E12D0}"/>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46" name="Freeform 181">
                    <a:extLst>
                      <a:ext uri="{FF2B5EF4-FFF2-40B4-BE49-F238E27FC236}">
                        <a16:creationId xmlns:a16="http://schemas.microsoft.com/office/drawing/2014/main" id="{4EAE489A-B6CD-4ED4-8A25-FCD2068DBA8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47" name="Oval 182">
                    <a:extLst>
                      <a:ext uri="{FF2B5EF4-FFF2-40B4-BE49-F238E27FC236}">
                        <a16:creationId xmlns:a16="http://schemas.microsoft.com/office/drawing/2014/main" id="{4E579DD9-2235-4358-AC06-7BC4B2098776}"/>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1035" name="Group 183">
                  <a:extLst>
                    <a:ext uri="{FF2B5EF4-FFF2-40B4-BE49-F238E27FC236}">
                      <a16:creationId xmlns:a16="http://schemas.microsoft.com/office/drawing/2014/main" id="{155B1815-61C9-4A14-8176-594501F1AC4A}"/>
                    </a:ext>
                  </a:extLst>
                </p:cNvPr>
                <p:cNvGrpSpPr>
                  <a:grpSpLocks noChangeAspect="1"/>
                </p:cNvGrpSpPr>
                <p:nvPr/>
              </p:nvGrpSpPr>
              <p:grpSpPr bwMode="auto">
                <a:xfrm>
                  <a:off x="2840" y="2443"/>
                  <a:ext cx="155" cy="238"/>
                  <a:chOff x="2864" y="2181"/>
                  <a:chExt cx="331" cy="505"/>
                </a:xfrm>
              </p:grpSpPr>
              <p:sp>
                <p:nvSpPr>
                  <p:cNvPr id="1036" name="Line 184">
                    <a:extLst>
                      <a:ext uri="{FF2B5EF4-FFF2-40B4-BE49-F238E27FC236}">
                        <a16:creationId xmlns:a16="http://schemas.microsoft.com/office/drawing/2014/main" id="{12C06D4D-ADD6-453D-8CF0-C4DE9FDA87E8}"/>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37" name="Group 185">
                    <a:extLst>
                      <a:ext uri="{FF2B5EF4-FFF2-40B4-BE49-F238E27FC236}">
                        <a16:creationId xmlns:a16="http://schemas.microsoft.com/office/drawing/2014/main" id="{75233819-D2DD-4B71-BB93-C303C133D3CF}"/>
                      </a:ext>
                    </a:extLst>
                  </p:cNvPr>
                  <p:cNvGrpSpPr>
                    <a:grpSpLocks noChangeAspect="1"/>
                  </p:cNvGrpSpPr>
                  <p:nvPr/>
                </p:nvGrpSpPr>
                <p:grpSpPr bwMode="auto">
                  <a:xfrm>
                    <a:off x="2864" y="2613"/>
                    <a:ext cx="329" cy="72"/>
                    <a:chOff x="2774" y="2611"/>
                    <a:chExt cx="329" cy="72"/>
                  </a:xfrm>
                </p:grpSpPr>
                <p:sp>
                  <p:nvSpPr>
                    <p:cNvPr id="1041" name="Oval 186">
                      <a:extLst>
                        <a:ext uri="{FF2B5EF4-FFF2-40B4-BE49-F238E27FC236}">
                          <a16:creationId xmlns:a16="http://schemas.microsoft.com/office/drawing/2014/main" id="{A889848A-FE31-4DD2-8F83-0FD87371A079}"/>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42" name="Rectangle 187">
                      <a:extLst>
                        <a:ext uri="{FF2B5EF4-FFF2-40B4-BE49-F238E27FC236}">
                          <a16:creationId xmlns:a16="http://schemas.microsoft.com/office/drawing/2014/main" id="{CDDAE409-F1E0-421A-8C8C-EE09AA0D42E3}"/>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38" name="Line 188">
                    <a:extLst>
                      <a:ext uri="{FF2B5EF4-FFF2-40B4-BE49-F238E27FC236}">
                        <a16:creationId xmlns:a16="http://schemas.microsoft.com/office/drawing/2014/main" id="{E2A0BF81-A940-4E1C-B5D6-631B6DF133F6}"/>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39" name="Freeform 189">
                    <a:extLst>
                      <a:ext uri="{FF2B5EF4-FFF2-40B4-BE49-F238E27FC236}">
                        <a16:creationId xmlns:a16="http://schemas.microsoft.com/office/drawing/2014/main" id="{0498AA8E-1462-429F-9E85-9F61B483475B}"/>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40" name="Oval 190">
                    <a:extLst>
                      <a:ext uri="{FF2B5EF4-FFF2-40B4-BE49-F238E27FC236}">
                        <a16:creationId xmlns:a16="http://schemas.microsoft.com/office/drawing/2014/main" id="{27A67763-E021-432E-9962-2D3B6D2E106C}"/>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grpSp>
            <p:nvGrpSpPr>
              <p:cNvPr id="699" name="Group 476">
                <a:extLst>
                  <a:ext uri="{FF2B5EF4-FFF2-40B4-BE49-F238E27FC236}">
                    <a16:creationId xmlns:a16="http://schemas.microsoft.com/office/drawing/2014/main" id="{226EACA8-3BB2-43A6-939E-8F55C52930F6}"/>
                  </a:ext>
                </a:extLst>
              </p:cNvPr>
              <p:cNvGrpSpPr>
                <a:grpSpLocks/>
              </p:cNvGrpSpPr>
              <p:nvPr/>
            </p:nvGrpSpPr>
            <p:grpSpPr bwMode="auto">
              <a:xfrm>
                <a:off x="6365876" y="2762251"/>
                <a:ext cx="1395413" cy="1089025"/>
                <a:chOff x="3050" y="1740"/>
                <a:chExt cx="879" cy="686"/>
              </a:xfrm>
            </p:grpSpPr>
            <p:sp>
              <p:nvSpPr>
                <p:cNvPr id="1023" name="Line 389">
                  <a:extLst>
                    <a:ext uri="{FF2B5EF4-FFF2-40B4-BE49-F238E27FC236}">
                      <a16:creationId xmlns:a16="http://schemas.microsoft.com/office/drawing/2014/main" id="{CEED1186-DFDE-4DA4-AA84-FA376982C704}"/>
                    </a:ext>
                  </a:extLst>
                </p:cNvPr>
                <p:cNvSpPr>
                  <a:spLocks noChangeShapeType="1"/>
                </p:cNvSpPr>
                <p:nvPr/>
              </p:nvSpPr>
              <p:spPr bwMode="auto">
                <a:xfrm flipV="1">
                  <a:off x="3050" y="1899"/>
                  <a:ext cx="469" cy="52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24" name="Group 435">
                  <a:extLst>
                    <a:ext uri="{FF2B5EF4-FFF2-40B4-BE49-F238E27FC236}">
                      <a16:creationId xmlns:a16="http://schemas.microsoft.com/office/drawing/2014/main" id="{F7D44B12-CC7F-485B-8F25-4F06A93393FA}"/>
                    </a:ext>
                  </a:extLst>
                </p:cNvPr>
                <p:cNvGrpSpPr>
                  <a:grpSpLocks/>
                </p:cNvGrpSpPr>
                <p:nvPr/>
              </p:nvGrpSpPr>
              <p:grpSpPr bwMode="auto">
                <a:xfrm>
                  <a:off x="3592" y="1740"/>
                  <a:ext cx="337" cy="280"/>
                  <a:chOff x="2864" y="2181"/>
                  <a:chExt cx="331" cy="505"/>
                </a:xfrm>
              </p:grpSpPr>
              <p:sp>
                <p:nvSpPr>
                  <p:cNvPr id="1025" name="Line 436">
                    <a:extLst>
                      <a:ext uri="{FF2B5EF4-FFF2-40B4-BE49-F238E27FC236}">
                        <a16:creationId xmlns:a16="http://schemas.microsoft.com/office/drawing/2014/main" id="{D3E85553-19F8-43CF-B273-01D7E39BC054}"/>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26" name="Group 437">
                    <a:extLst>
                      <a:ext uri="{FF2B5EF4-FFF2-40B4-BE49-F238E27FC236}">
                        <a16:creationId xmlns:a16="http://schemas.microsoft.com/office/drawing/2014/main" id="{443ED9D7-D627-4CA7-92B2-02BF5D91B58A}"/>
                      </a:ext>
                    </a:extLst>
                  </p:cNvPr>
                  <p:cNvGrpSpPr>
                    <a:grpSpLocks/>
                  </p:cNvGrpSpPr>
                  <p:nvPr/>
                </p:nvGrpSpPr>
                <p:grpSpPr bwMode="auto">
                  <a:xfrm>
                    <a:off x="2864" y="2613"/>
                    <a:ext cx="329" cy="72"/>
                    <a:chOff x="2774" y="2611"/>
                    <a:chExt cx="329" cy="72"/>
                  </a:xfrm>
                </p:grpSpPr>
                <p:sp>
                  <p:nvSpPr>
                    <p:cNvPr id="1030" name="Oval 438">
                      <a:extLst>
                        <a:ext uri="{FF2B5EF4-FFF2-40B4-BE49-F238E27FC236}">
                          <a16:creationId xmlns:a16="http://schemas.microsoft.com/office/drawing/2014/main" id="{AD2FD1DB-2C3B-49E6-8CD7-39B8E651ACB9}"/>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31" name="Rectangle 439">
                      <a:extLst>
                        <a:ext uri="{FF2B5EF4-FFF2-40B4-BE49-F238E27FC236}">
                          <a16:creationId xmlns:a16="http://schemas.microsoft.com/office/drawing/2014/main" id="{ED763DA6-32E0-4914-AE59-1CF01407A194}"/>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27" name="Line 440">
                    <a:extLst>
                      <a:ext uri="{FF2B5EF4-FFF2-40B4-BE49-F238E27FC236}">
                        <a16:creationId xmlns:a16="http://schemas.microsoft.com/office/drawing/2014/main" id="{D4A79D1F-DE52-4F8C-8DF9-07730A653046}"/>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28" name="Freeform 441">
                    <a:extLst>
                      <a:ext uri="{FF2B5EF4-FFF2-40B4-BE49-F238E27FC236}">
                        <a16:creationId xmlns:a16="http://schemas.microsoft.com/office/drawing/2014/main" id="{14B7EED3-EF3F-4CBD-9F99-FAC018F4C9EF}"/>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29" name="Oval 442">
                    <a:extLst>
                      <a:ext uri="{FF2B5EF4-FFF2-40B4-BE49-F238E27FC236}">
                        <a16:creationId xmlns:a16="http://schemas.microsoft.com/office/drawing/2014/main" id="{F79DDD9A-6B37-441D-9132-F19589ABE369}"/>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grpSp>
            <p:nvGrpSpPr>
              <p:cNvPr id="700" name="Group 479">
                <a:extLst>
                  <a:ext uri="{FF2B5EF4-FFF2-40B4-BE49-F238E27FC236}">
                    <a16:creationId xmlns:a16="http://schemas.microsoft.com/office/drawing/2014/main" id="{3FD79A44-AB87-4540-807D-1DC6F0655F45}"/>
                  </a:ext>
                </a:extLst>
              </p:cNvPr>
              <p:cNvGrpSpPr>
                <a:grpSpLocks/>
              </p:cNvGrpSpPr>
              <p:nvPr/>
            </p:nvGrpSpPr>
            <p:grpSpPr bwMode="auto">
              <a:xfrm>
                <a:off x="6384925" y="2687638"/>
                <a:ext cx="1443038" cy="1179512"/>
                <a:chOff x="3102" y="1717"/>
                <a:chExt cx="909" cy="743"/>
              </a:xfrm>
            </p:grpSpPr>
            <p:grpSp>
              <p:nvGrpSpPr>
                <p:cNvPr id="989" name="Group 443">
                  <a:extLst>
                    <a:ext uri="{FF2B5EF4-FFF2-40B4-BE49-F238E27FC236}">
                      <a16:creationId xmlns:a16="http://schemas.microsoft.com/office/drawing/2014/main" id="{E44CFEF3-8C96-4C7C-BC25-37657B80B516}"/>
                    </a:ext>
                  </a:extLst>
                </p:cNvPr>
                <p:cNvGrpSpPr>
                  <a:grpSpLocks/>
                </p:cNvGrpSpPr>
                <p:nvPr/>
              </p:nvGrpSpPr>
              <p:grpSpPr bwMode="auto">
                <a:xfrm>
                  <a:off x="3648" y="1717"/>
                  <a:ext cx="363" cy="318"/>
                  <a:chOff x="1680" y="2557"/>
                  <a:chExt cx="363" cy="318"/>
                </a:xfrm>
              </p:grpSpPr>
              <p:grpSp>
                <p:nvGrpSpPr>
                  <p:cNvPr id="991" name="Group 444">
                    <a:extLst>
                      <a:ext uri="{FF2B5EF4-FFF2-40B4-BE49-F238E27FC236}">
                        <a16:creationId xmlns:a16="http://schemas.microsoft.com/office/drawing/2014/main" id="{7410435F-2CA7-4547-B5D3-DBF080792F8F}"/>
                      </a:ext>
                    </a:extLst>
                  </p:cNvPr>
                  <p:cNvGrpSpPr>
                    <a:grpSpLocks noChangeAspect="1"/>
                  </p:cNvGrpSpPr>
                  <p:nvPr/>
                </p:nvGrpSpPr>
                <p:grpSpPr bwMode="auto">
                  <a:xfrm>
                    <a:off x="1720" y="2557"/>
                    <a:ext cx="155" cy="238"/>
                    <a:chOff x="2864" y="2181"/>
                    <a:chExt cx="331" cy="505"/>
                  </a:xfrm>
                </p:grpSpPr>
                <p:sp>
                  <p:nvSpPr>
                    <p:cNvPr id="1016" name="Line 445">
                      <a:extLst>
                        <a:ext uri="{FF2B5EF4-FFF2-40B4-BE49-F238E27FC236}">
                          <a16:creationId xmlns:a16="http://schemas.microsoft.com/office/drawing/2014/main" id="{7D948E79-FBEE-4071-9AD5-9222FE3FDECA}"/>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17" name="Group 446">
                      <a:extLst>
                        <a:ext uri="{FF2B5EF4-FFF2-40B4-BE49-F238E27FC236}">
                          <a16:creationId xmlns:a16="http://schemas.microsoft.com/office/drawing/2014/main" id="{0971FAD7-7999-4FDE-9F97-E3AF719BD721}"/>
                        </a:ext>
                      </a:extLst>
                    </p:cNvPr>
                    <p:cNvGrpSpPr>
                      <a:grpSpLocks noChangeAspect="1"/>
                    </p:cNvGrpSpPr>
                    <p:nvPr/>
                  </p:nvGrpSpPr>
                  <p:grpSpPr bwMode="auto">
                    <a:xfrm>
                      <a:off x="2864" y="2613"/>
                      <a:ext cx="329" cy="72"/>
                      <a:chOff x="2774" y="2611"/>
                      <a:chExt cx="329" cy="72"/>
                    </a:xfrm>
                  </p:grpSpPr>
                  <p:sp>
                    <p:nvSpPr>
                      <p:cNvPr id="1021" name="Oval 447">
                        <a:extLst>
                          <a:ext uri="{FF2B5EF4-FFF2-40B4-BE49-F238E27FC236}">
                            <a16:creationId xmlns:a16="http://schemas.microsoft.com/office/drawing/2014/main" id="{04048E32-2E8F-4316-AF7C-FEE6BCDA493C}"/>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22" name="Rectangle 448">
                        <a:extLst>
                          <a:ext uri="{FF2B5EF4-FFF2-40B4-BE49-F238E27FC236}">
                            <a16:creationId xmlns:a16="http://schemas.microsoft.com/office/drawing/2014/main" id="{1765E18A-C464-44A9-AF0B-D9FBA89DA753}"/>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18" name="Line 449">
                      <a:extLst>
                        <a:ext uri="{FF2B5EF4-FFF2-40B4-BE49-F238E27FC236}">
                          <a16:creationId xmlns:a16="http://schemas.microsoft.com/office/drawing/2014/main" id="{72AD6583-D696-40C0-B6FD-BDD1E160E32F}"/>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19" name="Freeform 450">
                      <a:extLst>
                        <a:ext uri="{FF2B5EF4-FFF2-40B4-BE49-F238E27FC236}">
                          <a16:creationId xmlns:a16="http://schemas.microsoft.com/office/drawing/2014/main" id="{31B1712F-CC5F-4C78-98A6-C30E907D1204}"/>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20" name="Oval 451">
                      <a:extLst>
                        <a:ext uri="{FF2B5EF4-FFF2-40B4-BE49-F238E27FC236}">
                          <a16:creationId xmlns:a16="http://schemas.microsoft.com/office/drawing/2014/main" id="{437320B8-1423-47D8-85E6-2ACF0FF4F01A}"/>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92" name="Group 452">
                    <a:extLst>
                      <a:ext uri="{FF2B5EF4-FFF2-40B4-BE49-F238E27FC236}">
                        <a16:creationId xmlns:a16="http://schemas.microsoft.com/office/drawing/2014/main" id="{AA1931E1-D365-4B66-BCF3-251BEEC13E4F}"/>
                      </a:ext>
                    </a:extLst>
                  </p:cNvPr>
                  <p:cNvGrpSpPr>
                    <a:grpSpLocks noChangeAspect="1"/>
                  </p:cNvGrpSpPr>
                  <p:nvPr/>
                </p:nvGrpSpPr>
                <p:grpSpPr bwMode="auto">
                  <a:xfrm>
                    <a:off x="1888" y="2557"/>
                    <a:ext cx="155" cy="238"/>
                    <a:chOff x="2864" y="2181"/>
                    <a:chExt cx="331" cy="505"/>
                  </a:xfrm>
                </p:grpSpPr>
                <p:sp>
                  <p:nvSpPr>
                    <p:cNvPr id="1009" name="Line 453">
                      <a:extLst>
                        <a:ext uri="{FF2B5EF4-FFF2-40B4-BE49-F238E27FC236}">
                          <a16:creationId xmlns:a16="http://schemas.microsoft.com/office/drawing/2014/main" id="{D2768D6D-2A0F-4D83-95B6-ADAA4EBA3A98}"/>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10" name="Group 454">
                      <a:extLst>
                        <a:ext uri="{FF2B5EF4-FFF2-40B4-BE49-F238E27FC236}">
                          <a16:creationId xmlns:a16="http://schemas.microsoft.com/office/drawing/2014/main" id="{377D1D6D-E067-44D3-B040-13EBC03D419C}"/>
                        </a:ext>
                      </a:extLst>
                    </p:cNvPr>
                    <p:cNvGrpSpPr>
                      <a:grpSpLocks noChangeAspect="1"/>
                    </p:cNvGrpSpPr>
                    <p:nvPr/>
                  </p:nvGrpSpPr>
                  <p:grpSpPr bwMode="auto">
                    <a:xfrm>
                      <a:off x="2864" y="2613"/>
                      <a:ext cx="329" cy="72"/>
                      <a:chOff x="2774" y="2611"/>
                      <a:chExt cx="329" cy="72"/>
                    </a:xfrm>
                  </p:grpSpPr>
                  <p:sp>
                    <p:nvSpPr>
                      <p:cNvPr id="1014" name="Oval 455">
                        <a:extLst>
                          <a:ext uri="{FF2B5EF4-FFF2-40B4-BE49-F238E27FC236}">
                            <a16:creationId xmlns:a16="http://schemas.microsoft.com/office/drawing/2014/main" id="{9058A81C-D633-4086-8D36-506D7C22D244}"/>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15" name="Rectangle 456">
                        <a:extLst>
                          <a:ext uri="{FF2B5EF4-FFF2-40B4-BE49-F238E27FC236}">
                            <a16:creationId xmlns:a16="http://schemas.microsoft.com/office/drawing/2014/main" id="{7899248C-A3D4-4BC6-99E9-2EAD4728D94D}"/>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11" name="Line 457">
                      <a:extLst>
                        <a:ext uri="{FF2B5EF4-FFF2-40B4-BE49-F238E27FC236}">
                          <a16:creationId xmlns:a16="http://schemas.microsoft.com/office/drawing/2014/main" id="{FA63C7AF-E351-47EC-AC08-B12212419764}"/>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12" name="Freeform 458">
                      <a:extLst>
                        <a:ext uri="{FF2B5EF4-FFF2-40B4-BE49-F238E27FC236}">
                          <a16:creationId xmlns:a16="http://schemas.microsoft.com/office/drawing/2014/main" id="{910D7CF6-A7EC-4B67-81A3-F84A9B1AA52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13" name="Oval 459">
                      <a:extLst>
                        <a:ext uri="{FF2B5EF4-FFF2-40B4-BE49-F238E27FC236}">
                          <a16:creationId xmlns:a16="http://schemas.microsoft.com/office/drawing/2014/main" id="{0ABF8D00-B94F-4250-84ED-16E2A9920DD6}"/>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93" name="Group 460">
                    <a:extLst>
                      <a:ext uri="{FF2B5EF4-FFF2-40B4-BE49-F238E27FC236}">
                        <a16:creationId xmlns:a16="http://schemas.microsoft.com/office/drawing/2014/main" id="{2CD101AC-1A08-4A04-98F5-60950B3DA1DE}"/>
                      </a:ext>
                    </a:extLst>
                  </p:cNvPr>
                  <p:cNvGrpSpPr>
                    <a:grpSpLocks noChangeAspect="1"/>
                  </p:cNvGrpSpPr>
                  <p:nvPr/>
                </p:nvGrpSpPr>
                <p:grpSpPr bwMode="auto">
                  <a:xfrm>
                    <a:off x="1680" y="2629"/>
                    <a:ext cx="155" cy="238"/>
                    <a:chOff x="2864" y="2181"/>
                    <a:chExt cx="331" cy="505"/>
                  </a:xfrm>
                </p:grpSpPr>
                <p:sp>
                  <p:nvSpPr>
                    <p:cNvPr id="1002" name="Line 461">
                      <a:extLst>
                        <a:ext uri="{FF2B5EF4-FFF2-40B4-BE49-F238E27FC236}">
                          <a16:creationId xmlns:a16="http://schemas.microsoft.com/office/drawing/2014/main" id="{072AFB46-8481-4B48-B9BA-0B13BFBA083F}"/>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1003" name="Group 462">
                      <a:extLst>
                        <a:ext uri="{FF2B5EF4-FFF2-40B4-BE49-F238E27FC236}">
                          <a16:creationId xmlns:a16="http://schemas.microsoft.com/office/drawing/2014/main" id="{0B01B678-DE1F-4242-86FD-C91CC9ADD3AB}"/>
                        </a:ext>
                      </a:extLst>
                    </p:cNvPr>
                    <p:cNvGrpSpPr>
                      <a:grpSpLocks noChangeAspect="1"/>
                    </p:cNvGrpSpPr>
                    <p:nvPr/>
                  </p:nvGrpSpPr>
                  <p:grpSpPr bwMode="auto">
                    <a:xfrm>
                      <a:off x="2864" y="2613"/>
                      <a:ext cx="329" cy="72"/>
                      <a:chOff x="2774" y="2611"/>
                      <a:chExt cx="329" cy="72"/>
                    </a:xfrm>
                  </p:grpSpPr>
                  <p:sp>
                    <p:nvSpPr>
                      <p:cNvPr id="1007" name="Oval 463">
                        <a:extLst>
                          <a:ext uri="{FF2B5EF4-FFF2-40B4-BE49-F238E27FC236}">
                            <a16:creationId xmlns:a16="http://schemas.microsoft.com/office/drawing/2014/main" id="{635DDB6F-C47F-4FF5-9120-6EBBE9F2EFBA}"/>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08" name="Rectangle 464">
                        <a:extLst>
                          <a:ext uri="{FF2B5EF4-FFF2-40B4-BE49-F238E27FC236}">
                            <a16:creationId xmlns:a16="http://schemas.microsoft.com/office/drawing/2014/main" id="{0D5926FF-87E4-492E-8200-F24ED310EF9D}"/>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1004" name="Line 465">
                      <a:extLst>
                        <a:ext uri="{FF2B5EF4-FFF2-40B4-BE49-F238E27FC236}">
                          <a16:creationId xmlns:a16="http://schemas.microsoft.com/office/drawing/2014/main" id="{F9BD6363-D3C8-4B74-8D1C-F802FC776B2E}"/>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05" name="Freeform 466">
                      <a:extLst>
                        <a:ext uri="{FF2B5EF4-FFF2-40B4-BE49-F238E27FC236}">
                          <a16:creationId xmlns:a16="http://schemas.microsoft.com/office/drawing/2014/main" id="{96554D65-A87C-4015-8109-D7BDB14733A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06" name="Oval 467">
                      <a:extLst>
                        <a:ext uri="{FF2B5EF4-FFF2-40B4-BE49-F238E27FC236}">
                          <a16:creationId xmlns:a16="http://schemas.microsoft.com/office/drawing/2014/main" id="{824D9EA8-3F06-4E3B-AB6C-893F2675E300}"/>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94" name="Group 468">
                    <a:extLst>
                      <a:ext uri="{FF2B5EF4-FFF2-40B4-BE49-F238E27FC236}">
                        <a16:creationId xmlns:a16="http://schemas.microsoft.com/office/drawing/2014/main" id="{534E42D4-64FF-4521-B3EE-B2BF1FD28D3B}"/>
                      </a:ext>
                    </a:extLst>
                  </p:cNvPr>
                  <p:cNvGrpSpPr>
                    <a:grpSpLocks noChangeAspect="1"/>
                  </p:cNvGrpSpPr>
                  <p:nvPr/>
                </p:nvGrpSpPr>
                <p:grpSpPr bwMode="auto">
                  <a:xfrm>
                    <a:off x="1864" y="2637"/>
                    <a:ext cx="155" cy="238"/>
                    <a:chOff x="2864" y="2181"/>
                    <a:chExt cx="331" cy="505"/>
                  </a:xfrm>
                </p:grpSpPr>
                <p:sp>
                  <p:nvSpPr>
                    <p:cNvPr id="995" name="Line 469">
                      <a:extLst>
                        <a:ext uri="{FF2B5EF4-FFF2-40B4-BE49-F238E27FC236}">
                          <a16:creationId xmlns:a16="http://schemas.microsoft.com/office/drawing/2014/main" id="{1D704D4D-58D2-419A-AE33-65C6E5E5FDC0}"/>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96" name="Group 470">
                      <a:extLst>
                        <a:ext uri="{FF2B5EF4-FFF2-40B4-BE49-F238E27FC236}">
                          <a16:creationId xmlns:a16="http://schemas.microsoft.com/office/drawing/2014/main" id="{091F63E9-17F8-41BD-B289-C51CEB72D05A}"/>
                        </a:ext>
                      </a:extLst>
                    </p:cNvPr>
                    <p:cNvGrpSpPr>
                      <a:grpSpLocks noChangeAspect="1"/>
                    </p:cNvGrpSpPr>
                    <p:nvPr/>
                  </p:nvGrpSpPr>
                  <p:grpSpPr bwMode="auto">
                    <a:xfrm>
                      <a:off x="2864" y="2613"/>
                      <a:ext cx="329" cy="72"/>
                      <a:chOff x="2774" y="2611"/>
                      <a:chExt cx="329" cy="72"/>
                    </a:xfrm>
                  </p:grpSpPr>
                  <p:sp>
                    <p:nvSpPr>
                      <p:cNvPr id="1000" name="Oval 471">
                        <a:extLst>
                          <a:ext uri="{FF2B5EF4-FFF2-40B4-BE49-F238E27FC236}">
                            <a16:creationId xmlns:a16="http://schemas.microsoft.com/office/drawing/2014/main" id="{E4E5D126-C629-4CDA-9D9B-8FEC0D45DD91}"/>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001" name="Rectangle 472">
                        <a:extLst>
                          <a:ext uri="{FF2B5EF4-FFF2-40B4-BE49-F238E27FC236}">
                            <a16:creationId xmlns:a16="http://schemas.microsoft.com/office/drawing/2014/main" id="{A16BD4B1-C85A-4120-8D1E-DBC468AA2ABE}"/>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97" name="Line 473">
                      <a:extLst>
                        <a:ext uri="{FF2B5EF4-FFF2-40B4-BE49-F238E27FC236}">
                          <a16:creationId xmlns:a16="http://schemas.microsoft.com/office/drawing/2014/main" id="{7ADCDF43-90AB-4D11-B340-E10C3CB47ECA}"/>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98" name="Freeform 474">
                      <a:extLst>
                        <a:ext uri="{FF2B5EF4-FFF2-40B4-BE49-F238E27FC236}">
                          <a16:creationId xmlns:a16="http://schemas.microsoft.com/office/drawing/2014/main" id="{5C5D97F1-AF8E-4C3B-935B-7EFE8EF006C7}"/>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99" name="Oval 475">
                      <a:extLst>
                        <a:ext uri="{FF2B5EF4-FFF2-40B4-BE49-F238E27FC236}">
                          <a16:creationId xmlns:a16="http://schemas.microsoft.com/office/drawing/2014/main" id="{174EFD0C-7208-4385-838B-02E3CB8A4D21}"/>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990" name="Line 478">
                  <a:extLst>
                    <a:ext uri="{FF2B5EF4-FFF2-40B4-BE49-F238E27FC236}">
                      <a16:creationId xmlns:a16="http://schemas.microsoft.com/office/drawing/2014/main" id="{4AE1FC2F-A37F-42CA-A156-3A42238A7F41}"/>
                    </a:ext>
                  </a:extLst>
                </p:cNvPr>
                <p:cNvSpPr>
                  <a:spLocks noChangeShapeType="1"/>
                </p:cNvSpPr>
                <p:nvPr/>
              </p:nvSpPr>
              <p:spPr bwMode="auto">
                <a:xfrm flipV="1">
                  <a:off x="3102" y="1934"/>
                  <a:ext cx="453" cy="52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01" name="Group 530">
                <a:extLst>
                  <a:ext uri="{FF2B5EF4-FFF2-40B4-BE49-F238E27FC236}">
                    <a16:creationId xmlns:a16="http://schemas.microsoft.com/office/drawing/2014/main" id="{A68935FA-9846-4E7F-85F7-4E7CE22BD0AA}"/>
                  </a:ext>
                </a:extLst>
              </p:cNvPr>
              <p:cNvGrpSpPr>
                <a:grpSpLocks/>
              </p:cNvGrpSpPr>
              <p:nvPr/>
            </p:nvGrpSpPr>
            <p:grpSpPr bwMode="auto">
              <a:xfrm>
                <a:off x="6080126" y="4679950"/>
                <a:ext cx="1393825" cy="635000"/>
                <a:chOff x="3381" y="3187"/>
                <a:chExt cx="878" cy="400"/>
              </a:xfrm>
            </p:grpSpPr>
            <p:sp>
              <p:nvSpPr>
                <p:cNvPr id="955" name="Line 391">
                  <a:extLst>
                    <a:ext uri="{FF2B5EF4-FFF2-40B4-BE49-F238E27FC236}">
                      <a16:creationId xmlns:a16="http://schemas.microsoft.com/office/drawing/2014/main" id="{C1968C08-768B-45A1-A5FC-4B8333391889}"/>
                    </a:ext>
                  </a:extLst>
                </p:cNvPr>
                <p:cNvSpPr>
                  <a:spLocks noChangeShapeType="1"/>
                </p:cNvSpPr>
                <p:nvPr/>
              </p:nvSpPr>
              <p:spPr bwMode="auto">
                <a:xfrm>
                  <a:off x="3381" y="3187"/>
                  <a:ext cx="436" cy="20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56" name="Group 488">
                  <a:extLst>
                    <a:ext uri="{FF2B5EF4-FFF2-40B4-BE49-F238E27FC236}">
                      <a16:creationId xmlns:a16="http://schemas.microsoft.com/office/drawing/2014/main" id="{FFCFC81A-539F-4A55-94BE-432A865A01C2}"/>
                    </a:ext>
                  </a:extLst>
                </p:cNvPr>
                <p:cNvGrpSpPr>
                  <a:grpSpLocks/>
                </p:cNvGrpSpPr>
                <p:nvPr/>
              </p:nvGrpSpPr>
              <p:grpSpPr bwMode="auto">
                <a:xfrm>
                  <a:off x="3896" y="3269"/>
                  <a:ext cx="363" cy="318"/>
                  <a:chOff x="1680" y="2557"/>
                  <a:chExt cx="363" cy="318"/>
                </a:xfrm>
              </p:grpSpPr>
              <p:grpSp>
                <p:nvGrpSpPr>
                  <p:cNvPr id="957" name="Group 489">
                    <a:extLst>
                      <a:ext uri="{FF2B5EF4-FFF2-40B4-BE49-F238E27FC236}">
                        <a16:creationId xmlns:a16="http://schemas.microsoft.com/office/drawing/2014/main" id="{991A112D-3849-42A6-B7FA-55402057E9C4}"/>
                      </a:ext>
                    </a:extLst>
                  </p:cNvPr>
                  <p:cNvGrpSpPr>
                    <a:grpSpLocks noChangeAspect="1"/>
                  </p:cNvGrpSpPr>
                  <p:nvPr/>
                </p:nvGrpSpPr>
                <p:grpSpPr bwMode="auto">
                  <a:xfrm>
                    <a:off x="1720" y="2557"/>
                    <a:ext cx="155" cy="238"/>
                    <a:chOff x="2864" y="2181"/>
                    <a:chExt cx="331" cy="505"/>
                  </a:xfrm>
                </p:grpSpPr>
                <p:sp>
                  <p:nvSpPr>
                    <p:cNvPr id="982" name="Line 490">
                      <a:extLst>
                        <a:ext uri="{FF2B5EF4-FFF2-40B4-BE49-F238E27FC236}">
                          <a16:creationId xmlns:a16="http://schemas.microsoft.com/office/drawing/2014/main" id="{5C58A616-06E1-4DBB-B0AE-841C69C7B9BF}"/>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83" name="Group 491">
                      <a:extLst>
                        <a:ext uri="{FF2B5EF4-FFF2-40B4-BE49-F238E27FC236}">
                          <a16:creationId xmlns:a16="http://schemas.microsoft.com/office/drawing/2014/main" id="{45F50F80-D1B0-434C-8270-A6C4C8DEE815}"/>
                        </a:ext>
                      </a:extLst>
                    </p:cNvPr>
                    <p:cNvGrpSpPr>
                      <a:grpSpLocks noChangeAspect="1"/>
                    </p:cNvGrpSpPr>
                    <p:nvPr/>
                  </p:nvGrpSpPr>
                  <p:grpSpPr bwMode="auto">
                    <a:xfrm>
                      <a:off x="2864" y="2613"/>
                      <a:ext cx="329" cy="72"/>
                      <a:chOff x="2774" y="2611"/>
                      <a:chExt cx="329" cy="72"/>
                    </a:xfrm>
                  </p:grpSpPr>
                  <p:sp>
                    <p:nvSpPr>
                      <p:cNvPr id="987" name="Oval 492">
                        <a:extLst>
                          <a:ext uri="{FF2B5EF4-FFF2-40B4-BE49-F238E27FC236}">
                            <a16:creationId xmlns:a16="http://schemas.microsoft.com/office/drawing/2014/main" id="{A0F3C1A9-3809-460E-B642-CD7EF18E44A7}"/>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88" name="Rectangle 493">
                        <a:extLst>
                          <a:ext uri="{FF2B5EF4-FFF2-40B4-BE49-F238E27FC236}">
                            <a16:creationId xmlns:a16="http://schemas.microsoft.com/office/drawing/2014/main" id="{601511DF-2A26-4211-8A6D-3E439284CB2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84" name="Line 494">
                      <a:extLst>
                        <a:ext uri="{FF2B5EF4-FFF2-40B4-BE49-F238E27FC236}">
                          <a16:creationId xmlns:a16="http://schemas.microsoft.com/office/drawing/2014/main" id="{0180D3CD-813F-4207-A1D4-08B6185434BA}"/>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85" name="Freeform 495">
                      <a:extLst>
                        <a:ext uri="{FF2B5EF4-FFF2-40B4-BE49-F238E27FC236}">
                          <a16:creationId xmlns:a16="http://schemas.microsoft.com/office/drawing/2014/main" id="{DCBCFF77-DA71-4254-BC68-010B3E019DE6}"/>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86" name="Oval 496">
                      <a:extLst>
                        <a:ext uri="{FF2B5EF4-FFF2-40B4-BE49-F238E27FC236}">
                          <a16:creationId xmlns:a16="http://schemas.microsoft.com/office/drawing/2014/main" id="{2AC439B6-F97B-4E58-83E1-875B273B97E9}"/>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58" name="Group 497">
                    <a:extLst>
                      <a:ext uri="{FF2B5EF4-FFF2-40B4-BE49-F238E27FC236}">
                        <a16:creationId xmlns:a16="http://schemas.microsoft.com/office/drawing/2014/main" id="{C909FC4D-D9A6-44EB-8A38-9CF1409ACFCD}"/>
                      </a:ext>
                    </a:extLst>
                  </p:cNvPr>
                  <p:cNvGrpSpPr>
                    <a:grpSpLocks noChangeAspect="1"/>
                  </p:cNvGrpSpPr>
                  <p:nvPr/>
                </p:nvGrpSpPr>
                <p:grpSpPr bwMode="auto">
                  <a:xfrm>
                    <a:off x="1888" y="2557"/>
                    <a:ext cx="155" cy="238"/>
                    <a:chOff x="2864" y="2181"/>
                    <a:chExt cx="331" cy="505"/>
                  </a:xfrm>
                </p:grpSpPr>
                <p:sp>
                  <p:nvSpPr>
                    <p:cNvPr id="975" name="Line 498">
                      <a:extLst>
                        <a:ext uri="{FF2B5EF4-FFF2-40B4-BE49-F238E27FC236}">
                          <a16:creationId xmlns:a16="http://schemas.microsoft.com/office/drawing/2014/main" id="{D282F4D9-7AE9-4B83-8B4B-28EEFB52D9D2}"/>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76" name="Group 499">
                      <a:extLst>
                        <a:ext uri="{FF2B5EF4-FFF2-40B4-BE49-F238E27FC236}">
                          <a16:creationId xmlns:a16="http://schemas.microsoft.com/office/drawing/2014/main" id="{06F047A9-B84D-4951-8CE8-1BB8837F93CC}"/>
                        </a:ext>
                      </a:extLst>
                    </p:cNvPr>
                    <p:cNvGrpSpPr>
                      <a:grpSpLocks noChangeAspect="1"/>
                    </p:cNvGrpSpPr>
                    <p:nvPr/>
                  </p:nvGrpSpPr>
                  <p:grpSpPr bwMode="auto">
                    <a:xfrm>
                      <a:off x="2864" y="2613"/>
                      <a:ext cx="329" cy="72"/>
                      <a:chOff x="2774" y="2611"/>
                      <a:chExt cx="329" cy="72"/>
                    </a:xfrm>
                  </p:grpSpPr>
                  <p:sp>
                    <p:nvSpPr>
                      <p:cNvPr id="980" name="Oval 500">
                        <a:extLst>
                          <a:ext uri="{FF2B5EF4-FFF2-40B4-BE49-F238E27FC236}">
                            <a16:creationId xmlns:a16="http://schemas.microsoft.com/office/drawing/2014/main" id="{AA277B01-30AA-4B68-8D09-89690B1170BB}"/>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81" name="Rectangle 501">
                        <a:extLst>
                          <a:ext uri="{FF2B5EF4-FFF2-40B4-BE49-F238E27FC236}">
                            <a16:creationId xmlns:a16="http://schemas.microsoft.com/office/drawing/2014/main" id="{C1A4696D-3873-450C-8AD3-A80EF181B40F}"/>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77" name="Line 502">
                      <a:extLst>
                        <a:ext uri="{FF2B5EF4-FFF2-40B4-BE49-F238E27FC236}">
                          <a16:creationId xmlns:a16="http://schemas.microsoft.com/office/drawing/2014/main" id="{425EF916-162E-4AE2-9182-B030AF6F4B99}"/>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78" name="Freeform 503">
                      <a:extLst>
                        <a:ext uri="{FF2B5EF4-FFF2-40B4-BE49-F238E27FC236}">
                          <a16:creationId xmlns:a16="http://schemas.microsoft.com/office/drawing/2014/main" id="{E09AD6BC-D198-420A-AF24-D19D8B04A58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79" name="Oval 504">
                      <a:extLst>
                        <a:ext uri="{FF2B5EF4-FFF2-40B4-BE49-F238E27FC236}">
                          <a16:creationId xmlns:a16="http://schemas.microsoft.com/office/drawing/2014/main" id="{EA92B9C5-3B95-4AA5-9D2E-9B80B3E11E62}"/>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59" name="Group 505">
                    <a:extLst>
                      <a:ext uri="{FF2B5EF4-FFF2-40B4-BE49-F238E27FC236}">
                        <a16:creationId xmlns:a16="http://schemas.microsoft.com/office/drawing/2014/main" id="{42FFFBDF-5ED3-4A0C-9FE2-7EAF867C25B5}"/>
                      </a:ext>
                    </a:extLst>
                  </p:cNvPr>
                  <p:cNvGrpSpPr>
                    <a:grpSpLocks noChangeAspect="1"/>
                  </p:cNvGrpSpPr>
                  <p:nvPr/>
                </p:nvGrpSpPr>
                <p:grpSpPr bwMode="auto">
                  <a:xfrm>
                    <a:off x="1680" y="2629"/>
                    <a:ext cx="155" cy="238"/>
                    <a:chOff x="2864" y="2181"/>
                    <a:chExt cx="331" cy="505"/>
                  </a:xfrm>
                </p:grpSpPr>
                <p:sp>
                  <p:nvSpPr>
                    <p:cNvPr id="968" name="Line 506">
                      <a:extLst>
                        <a:ext uri="{FF2B5EF4-FFF2-40B4-BE49-F238E27FC236}">
                          <a16:creationId xmlns:a16="http://schemas.microsoft.com/office/drawing/2014/main" id="{386D830A-E9D4-471B-92EA-7B2EFF8BEE67}"/>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69" name="Group 507">
                      <a:extLst>
                        <a:ext uri="{FF2B5EF4-FFF2-40B4-BE49-F238E27FC236}">
                          <a16:creationId xmlns:a16="http://schemas.microsoft.com/office/drawing/2014/main" id="{6E7FA051-591E-4EC6-B6AB-EF9D1669F9C6}"/>
                        </a:ext>
                      </a:extLst>
                    </p:cNvPr>
                    <p:cNvGrpSpPr>
                      <a:grpSpLocks noChangeAspect="1"/>
                    </p:cNvGrpSpPr>
                    <p:nvPr/>
                  </p:nvGrpSpPr>
                  <p:grpSpPr bwMode="auto">
                    <a:xfrm>
                      <a:off x="2864" y="2613"/>
                      <a:ext cx="329" cy="72"/>
                      <a:chOff x="2774" y="2611"/>
                      <a:chExt cx="329" cy="72"/>
                    </a:xfrm>
                  </p:grpSpPr>
                  <p:sp>
                    <p:nvSpPr>
                      <p:cNvPr id="973" name="Oval 508">
                        <a:extLst>
                          <a:ext uri="{FF2B5EF4-FFF2-40B4-BE49-F238E27FC236}">
                            <a16:creationId xmlns:a16="http://schemas.microsoft.com/office/drawing/2014/main" id="{665FEEB2-18CE-405F-B296-F9893DE28C6E}"/>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74" name="Rectangle 509">
                        <a:extLst>
                          <a:ext uri="{FF2B5EF4-FFF2-40B4-BE49-F238E27FC236}">
                            <a16:creationId xmlns:a16="http://schemas.microsoft.com/office/drawing/2014/main" id="{471B6D95-2CC5-4354-A9FB-F3FF2CD4A766}"/>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70" name="Line 510">
                      <a:extLst>
                        <a:ext uri="{FF2B5EF4-FFF2-40B4-BE49-F238E27FC236}">
                          <a16:creationId xmlns:a16="http://schemas.microsoft.com/office/drawing/2014/main" id="{F3C9A9BC-6889-48EF-9711-E6054361DC6D}"/>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71" name="Freeform 511">
                      <a:extLst>
                        <a:ext uri="{FF2B5EF4-FFF2-40B4-BE49-F238E27FC236}">
                          <a16:creationId xmlns:a16="http://schemas.microsoft.com/office/drawing/2014/main" id="{F1B15199-826C-431C-B728-3737DF8A6203}"/>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72" name="Oval 512">
                      <a:extLst>
                        <a:ext uri="{FF2B5EF4-FFF2-40B4-BE49-F238E27FC236}">
                          <a16:creationId xmlns:a16="http://schemas.microsoft.com/office/drawing/2014/main" id="{96D7F38B-A0FC-466F-B2B0-6674FEBF4E0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60" name="Group 513">
                    <a:extLst>
                      <a:ext uri="{FF2B5EF4-FFF2-40B4-BE49-F238E27FC236}">
                        <a16:creationId xmlns:a16="http://schemas.microsoft.com/office/drawing/2014/main" id="{63C9134C-0D37-4ABC-8854-0A3BF0C32E0C}"/>
                      </a:ext>
                    </a:extLst>
                  </p:cNvPr>
                  <p:cNvGrpSpPr>
                    <a:grpSpLocks noChangeAspect="1"/>
                  </p:cNvGrpSpPr>
                  <p:nvPr/>
                </p:nvGrpSpPr>
                <p:grpSpPr bwMode="auto">
                  <a:xfrm>
                    <a:off x="1864" y="2637"/>
                    <a:ext cx="155" cy="238"/>
                    <a:chOff x="2864" y="2181"/>
                    <a:chExt cx="331" cy="505"/>
                  </a:xfrm>
                </p:grpSpPr>
                <p:sp>
                  <p:nvSpPr>
                    <p:cNvPr id="961" name="Line 514">
                      <a:extLst>
                        <a:ext uri="{FF2B5EF4-FFF2-40B4-BE49-F238E27FC236}">
                          <a16:creationId xmlns:a16="http://schemas.microsoft.com/office/drawing/2014/main" id="{98E3D70A-EA46-4D10-8A7A-F32C844912BC}"/>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62" name="Group 515">
                      <a:extLst>
                        <a:ext uri="{FF2B5EF4-FFF2-40B4-BE49-F238E27FC236}">
                          <a16:creationId xmlns:a16="http://schemas.microsoft.com/office/drawing/2014/main" id="{321BEBD4-B793-4008-A0B0-5013AABCC234}"/>
                        </a:ext>
                      </a:extLst>
                    </p:cNvPr>
                    <p:cNvGrpSpPr>
                      <a:grpSpLocks noChangeAspect="1"/>
                    </p:cNvGrpSpPr>
                    <p:nvPr/>
                  </p:nvGrpSpPr>
                  <p:grpSpPr bwMode="auto">
                    <a:xfrm>
                      <a:off x="2864" y="2613"/>
                      <a:ext cx="329" cy="72"/>
                      <a:chOff x="2774" y="2611"/>
                      <a:chExt cx="329" cy="72"/>
                    </a:xfrm>
                  </p:grpSpPr>
                  <p:sp>
                    <p:nvSpPr>
                      <p:cNvPr id="966" name="Oval 516">
                        <a:extLst>
                          <a:ext uri="{FF2B5EF4-FFF2-40B4-BE49-F238E27FC236}">
                            <a16:creationId xmlns:a16="http://schemas.microsoft.com/office/drawing/2014/main" id="{45EFE6E6-7F5D-4B78-B75F-E5104CB38EA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67" name="Rectangle 517">
                        <a:extLst>
                          <a:ext uri="{FF2B5EF4-FFF2-40B4-BE49-F238E27FC236}">
                            <a16:creationId xmlns:a16="http://schemas.microsoft.com/office/drawing/2014/main" id="{EE085A7F-CB92-4DA0-8C74-44CFE974BA3D}"/>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63" name="Line 518">
                      <a:extLst>
                        <a:ext uri="{FF2B5EF4-FFF2-40B4-BE49-F238E27FC236}">
                          <a16:creationId xmlns:a16="http://schemas.microsoft.com/office/drawing/2014/main" id="{F17FD881-A1B9-4CB8-9506-18FAD54C862B}"/>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64" name="Freeform 519">
                      <a:extLst>
                        <a:ext uri="{FF2B5EF4-FFF2-40B4-BE49-F238E27FC236}">
                          <a16:creationId xmlns:a16="http://schemas.microsoft.com/office/drawing/2014/main" id="{9B5E600C-B2AF-4A83-ABB9-251C7CAFA67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65" name="Oval 520">
                      <a:extLst>
                        <a:ext uri="{FF2B5EF4-FFF2-40B4-BE49-F238E27FC236}">
                          <a16:creationId xmlns:a16="http://schemas.microsoft.com/office/drawing/2014/main" id="{CE0B6C89-9646-406F-9F5A-7B65FABA1889}"/>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grpSp>
          <p:grpSp>
            <p:nvGrpSpPr>
              <p:cNvPr id="702" name="Group 531">
                <a:extLst>
                  <a:ext uri="{FF2B5EF4-FFF2-40B4-BE49-F238E27FC236}">
                    <a16:creationId xmlns:a16="http://schemas.microsoft.com/office/drawing/2014/main" id="{C7663AC5-F77E-484D-87E3-465C1F5C68CC}"/>
                  </a:ext>
                </a:extLst>
              </p:cNvPr>
              <p:cNvGrpSpPr>
                <a:grpSpLocks/>
              </p:cNvGrpSpPr>
              <p:nvPr/>
            </p:nvGrpSpPr>
            <p:grpSpPr bwMode="auto">
              <a:xfrm>
                <a:off x="6040438" y="4652964"/>
                <a:ext cx="1416050" cy="636587"/>
                <a:chOff x="3349" y="3563"/>
                <a:chExt cx="892" cy="401"/>
              </a:xfrm>
            </p:grpSpPr>
            <p:grpSp>
              <p:nvGrpSpPr>
                <p:cNvPr id="946" name="Group 521">
                  <a:extLst>
                    <a:ext uri="{FF2B5EF4-FFF2-40B4-BE49-F238E27FC236}">
                      <a16:creationId xmlns:a16="http://schemas.microsoft.com/office/drawing/2014/main" id="{F9CD5842-6280-4209-B348-9101B554EE75}"/>
                    </a:ext>
                  </a:extLst>
                </p:cNvPr>
                <p:cNvGrpSpPr>
                  <a:grpSpLocks/>
                </p:cNvGrpSpPr>
                <p:nvPr/>
              </p:nvGrpSpPr>
              <p:grpSpPr bwMode="auto">
                <a:xfrm>
                  <a:off x="3904" y="3684"/>
                  <a:ext cx="337" cy="280"/>
                  <a:chOff x="2864" y="2181"/>
                  <a:chExt cx="331" cy="505"/>
                </a:xfrm>
              </p:grpSpPr>
              <p:sp>
                <p:nvSpPr>
                  <p:cNvPr id="948" name="Line 522">
                    <a:extLst>
                      <a:ext uri="{FF2B5EF4-FFF2-40B4-BE49-F238E27FC236}">
                        <a16:creationId xmlns:a16="http://schemas.microsoft.com/office/drawing/2014/main" id="{EE79AE06-238F-4BAF-8C62-2DCB2FD94FB1}"/>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49" name="Group 523">
                    <a:extLst>
                      <a:ext uri="{FF2B5EF4-FFF2-40B4-BE49-F238E27FC236}">
                        <a16:creationId xmlns:a16="http://schemas.microsoft.com/office/drawing/2014/main" id="{883D929F-8E19-4884-A644-D274658A1B4E}"/>
                      </a:ext>
                    </a:extLst>
                  </p:cNvPr>
                  <p:cNvGrpSpPr>
                    <a:grpSpLocks/>
                  </p:cNvGrpSpPr>
                  <p:nvPr/>
                </p:nvGrpSpPr>
                <p:grpSpPr bwMode="auto">
                  <a:xfrm>
                    <a:off x="2864" y="2613"/>
                    <a:ext cx="329" cy="72"/>
                    <a:chOff x="2774" y="2611"/>
                    <a:chExt cx="329" cy="72"/>
                  </a:xfrm>
                </p:grpSpPr>
                <p:sp>
                  <p:nvSpPr>
                    <p:cNvPr id="953" name="Oval 524">
                      <a:extLst>
                        <a:ext uri="{FF2B5EF4-FFF2-40B4-BE49-F238E27FC236}">
                          <a16:creationId xmlns:a16="http://schemas.microsoft.com/office/drawing/2014/main" id="{9C9C5CA6-41E9-432A-8634-AFF906B96A0A}"/>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54" name="Rectangle 525">
                      <a:extLst>
                        <a:ext uri="{FF2B5EF4-FFF2-40B4-BE49-F238E27FC236}">
                          <a16:creationId xmlns:a16="http://schemas.microsoft.com/office/drawing/2014/main" id="{8061301B-0EA1-45C8-9A6C-39F674AF0C3F}"/>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50" name="Line 526">
                    <a:extLst>
                      <a:ext uri="{FF2B5EF4-FFF2-40B4-BE49-F238E27FC236}">
                        <a16:creationId xmlns:a16="http://schemas.microsoft.com/office/drawing/2014/main" id="{CB1770C4-4DF4-4AFA-A454-E3F183A0D686}"/>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51" name="Freeform 527">
                    <a:extLst>
                      <a:ext uri="{FF2B5EF4-FFF2-40B4-BE49-F238E27FC236}">
                        <a16:creationId xmlns:a16="http://schemas.microsoft.com/office/drawing/2014/main" id="{6AD4DADC-5E9B-4381-B645-0F0EE635A4CC}"/>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52" name="Oval 528">
                    <a:extLst>
                      <a:ext uri="{FF2B5EF4-FFF2-40B4-BE49-F238E27FC236}">
                        <a16:creationId xmlns:a16="http://schemas.microsoft.com/office/drawing/2014/main" id="{9E618F2D-813E-4DCA-8F76-121AF6B30432}"/>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47" name="Line 529">
                  <a:extLst>
                    <a:ext uri="{FF2B5EF4-FFF2-40B4-BE49-F238E27FC236}">
                      <a16:creationId xmlns:a16="http://schemas.microsoft.com/office/drawing/2014/main" id="{E65B4DDD-7109-42FC-A03B-6D0B20E68279}"/>
                    </a:ext>
                  </a:extLst>
                </p:cNvPr>
                <p:cNvSpPr>
                  <a:spLocks noChangeShapeType="1"/>
                </p:cNvSpPr>
                <p:nvPr/>
              </p:nvSpPr>
              <p:spPr bwMode="auto">
                <a:xfrm>
                  <a:off x="3349" y="3563"/>
                  <a:ext cx="436" cy="20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03" name="Group 535">
                <a:extLst>
                  <a:ext uri="{FF2B5EF4-FFF2-40B4-BE49-F238E27FC236}">
                    <a16:creationId xmlns:a16="http://schemas.microsoft.com/office/drawing/2014/main" id="{A77BB9AB-D20A-46A7-90F7-891184733247}"/>
                  </a:ext>
                </a:extLst>
              </p:cNvPr>
              <p:cNvGrpSpPr>
                <a:grpSpLocks/>
              </p:cNvGrpSpPr>
              <p:nvPr/>
            </p:nvGrpSpPr>
            <p:grpSpPr bwMode="auto">
              <a:xfrm>
                <a:off x="5964238" y="2200276"/>
                <a:ext cx="749300" cy="962025"/>
                <a:chOff x="2789" y="770"/>
                <a:chExt cx="472" cy="606"/>
              </a:xfrm>
            </p:grpSpPr>
            <p:grpSp>
              <p:nvGrpSpPr>
                <p:cNvPr id="928" name="Group 433">
                  <a:extLst>
                    <a:ext uri="{FF2B5EF4-FFF2-40B4-BE49-F238E27FC236}">
                      <a16:creationId xmlns:a16="http://schemas.microsoft.com/office/drawing/2014/main" id="{28055E99-6764-4499-91F6-029C0DB65D2A}"/>
                    </a:ext>
                  </a:extLst>
                </p:cNvPr>
                <p:cNvGrpSpPr>
                  <a:grpSpLocks/>
                </p:cNvGrpSpPr>
                <p:nvPr/>
              </p:nvGrpSpPr>
              <p:grpSpPr bwMode="auto">
                <a:xfrm>
                  <a:off x="3103" y="770"/>
                  <a:ext cx="158" cy="498"/>
                  <a:chOff x="3343" y="1306"/>
                  <a:chExt cx="158" cy="498"/>
                </a:xfrm>
              </p:grpSpPr>
              <p:grpSp>
                <p:nvGrpSpPr>
                  <p:cNvPr id="930" name="Group 417">
                    <a:extLst>
                      <a:ext uri="{FF2B5EF4-FFF2-40B4-BE49-F238E27FC236}">
                        <a16:creationId xmlns:a16="http://schemas.microsoft.com/office/drawing/2014/main" id="{5E3CA5FE-7213-42C6-91FE-78317F289CAD}"/>
                      </a:ext>
                    </a:extLst>
                  </p:cNvPr>
                  <p:cNvGrpSpPr>
                    <a:grpSpLocks noChangeAspect="1"/>
                  </p:cNvGrpSpPr>
                  <p:nvPr/>
                </p:nvGrpSpPr>
                <p:grpSpPr bwMode="auto">
                  <a:xfrm>
                    <a:off x="3346" y="1566"/>
                    <a:ext cx="155" cy="238"/>
                    <a:chOff x="2864" y="2181"/>
                    <a:chExt cx="331" cy="505"/>
                  </a:xfrm>
                </p:grpSpPr>
                <p:sp>
                  <p:nvSpPr>
                    <p:cNvPr id="939" name="Line 418">
                      <a:extLst>
                        <a:ext uri="{FF2B5EF4-FFF2-40B4-BE49-F238E27FC236}">
                          <a16:creationId xmlns:a16="http://schemas.microsoft.com/office/drawing/2014/main" id="{316F1077-FC63-4C35-BD20-E24A4F49CE73}"/>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40" name="Group 419">
                      <a:extLst>
                        <a:ext uri="{FF2B5EF4-FFF2-40B4-BE49-F238E27FC236}">
                          <a16:creationId xmlns:a16="http://schemas.microsoft.com/office/drawing/2014/main" id="{D2044628-BBB0-4126-9059-A296BAC51679}"/>
                        </a:ext>
                      </a:extLst>
                    </p:cNvPr>
                    <p:cNvGrpSpPr>
                      <a:grpSpLocks noChangeAspect="1"/>
                    </p:cNvGrpSpPr>
                    <p:nvPr/>
                  </p:nvGrpSpPr>
                  <p:grpSpPr bwMode="auto">
                    <a:xfrm>
                      <a:off x="2864" y="2613"/>
                      <a:ext cx="329" cy="72"/>
                      <a:chOff x="2774" y="2611"/>
                      <a:chExt cx="329" cy="72"/>
                    </a:xfrm>
                  </p:grpSpPr>
                  <p:sp>
                    <p:nvSpPr>
                      <p:cNvPr id="944" name="Oval 420">
                        <a:extLst>
                          <a:ext uri="{FF2B5EF4-FFF2-40B4-BE49-F238E27FC236}">
                            <a16:creationId xmlns:a16="http://schemas.microsoft.com/office/drawing/2014/main" id="{2551EF3A-5756-4EB4-BDD5-1FFF70CD1416}"/>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45" name="Rectangle 421">
                        <a:extLst>
                          <a:ext uri="{FF2B5EF4-FFF2-40B4-BE49-F238E27FC236}">
                            <a16:creationId xmlns:a16="http://schemas.microsoft.com/office/drawing/2014/main" id="{32898D63-6B1D-439E-8642-99F38DDC9A3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41" name="Line 422">
                      <a:extLst>
                        <a:ext uri="{FF2B5EF4-FFF2-40B4-BE49-F238E27FC236}">
                          <a16:creationId xmlns:a16="http://schemas.microsoft.com/office/drawing/2014/main" id="{3F77203A-D6E8-4575-96A5-64368D35FF25}"/>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42" name="Freeform 423">
                      <a:extLst>
                        <a:ext uri="{FF2B5EF4-FFF2-40B4-BE49-F238E27FC236}">
                          <a16:creationId xmlns:a16="http://schemas.microsoft.com/office/drawing/2014/main" id="{0041A32A-2B65-4297-9953-A3263622528D}"/>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43" name="Oval 424">
                      <a:extLst>
                        <a:ext uri="{FF2B5EF4-FFF2-40B4-BE49-F238E27FC236}">
                          <a16:creationId xmlns:a16="http://schemas.microsoft.com/office/drawing/2014/main" id="{64349BE0-087B-4399-840D-4EDF1E9A664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931" name="Group 425">
                    <a:extLst>
                      <a:ext uri="{FF2B5EF4-FFF2-40B4-BE49-F238E27FC236}">
                        <a16:creationId xmlns:a16="http://schemas.microsoft.com/office/drawing/2014/main" id="{A1B8C7DD-2FE6-4FBB-A271-32BDD8A477E4}"/>
                      </a:ext>
                    </a:extLst>
                  </p:cNvPr>
                  <p:cNvGrpSpPr>
                    <a:grpSpLocks noChangeAspect="1"/>
                  </p:cNvGrpSpPr>
                  <p:nvPr/>
                </p:nvGrpSpPr>
                <p:grpSpPr bwMode="auto">
                  <a:xfrm>
                    <a:off x="3343" y="1306"/>
                    <a:ext cx="155" cy="238"/>
                    <a:chOff x="2864" y="2181"/>
                    <a:chExt cx="331" cy="505"/>
                  </a:xfrm>
                </p:grpSpPr>
                <p:sp>
                  <p:nvSpPr>
                    <p:cNvPr id="932" name="Line 426">
                      <a:extLst>
                        <a:ext uri="{FF2B5EF4-FFF2-40B4-BE49-F238E27FC236}">
                          <a16:creationId xmlns:a16="http://schemas.microsoft.com/office/drawing/2014/main" id="{F20CC47C-1DD5-45A6-912E-23DE73DD6069}"/>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33" name="Group 427">
                      <a:extLst>
                        <a:ext uri="{FF2B5EF4-FFF2-40B4-BE49-F238E27FC236}">
                          <a16:creationId xmlns:a16="http://schemas.microsoft.com/office/drawing/2014/main" id="{1AAA8FAD-E794-4B15-AC29-10D6C333FA8A}"/>
                        </a:ext>
                      </a:extLst>
                    </p:cNvPr>
                    <p:cNvGrpSpPr>
                      <a:grpSpLocks noChangeAspect="1"/>
                    </p:cNvGrpSpPr>
                    <p:nvPr/>
                  </p:nvGrpSpPr>
                  <p:grpSpPr bwMode="auto">
                    <a:xfrm>
                      <a:off x="2864" y="2613"/>
                      <a:ext cx="329" cy="72"/>
                      <a:chOff x="2774" y="2611"/>
                      <a:chExt cx="329" cy="72"/>
                    </a:xfrm>
                  </p:grpSpPr>
                  <p:sp>
                    <p:nvSpPr>
                      <p:cNvPr id="937" name="Oval 428">
                        <a:extLst>
                          <a:ext uri="{FF2B5EF4-FFF2-40B4-BE49-F238E27FC236}">
                            <a16:creationId xmlns:a16="http://schemas.microsoft.com/office/drawing/2014/main" id="{531DBACB-C957-4305-9AC5-F2F4BBD1B3C2}"/>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38" name="Rectangle 429">
                        <a:extLst>
                          <a:ext uri="{FF2B5EF4-FFF2-40B4-BE49-F238E27FC236}">
                            <a16:creationId xmlns:a16="http://schemas.microsoft.com/office/drawing/2014/main" id="{120771F1-3C82-40CA-8B92-DF631C6EDC6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34" name="Line 430">
                      <a:extLst>
                        <a:ext uri="{FF2B5EF4-FFF2-40B4-BE49-F238E27FC236}">
                          <a16:creationId xmlns:a16="http://schemas.microsoft.com/office/drawing/2014/main" id="{6C64B877-8E2E-4238-B8EB-814ACAAB734F}"/>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35" name="Freeform 431">
                      <a:extLst>
                        <a:ext uri="{FF2B5EF4-FFF2-40B4-BE49-F238E27FC236}">
                          <a16:creationId xmlns:a16="http://schemas.microsoft.com/office/drawing/2014/main" id="{E5692CE8-7469-463C-91EA-42E12EFBF565}"/>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36" name="Oval 432">
                      <a:extLst>
                        <a:ext uri="{FF2B5EF4-FFF2-40B4-BE49-F238E27FC236}">
                          <a16:creationId xmlns:a16="http://schemas.microsoft.com/office/drawing/2014/main" id="{4B36C583-3EDE-440F-AAA9-D8A1239BC5F0}"/>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929" name="Line 532">
                  <a:extLst>
                    <a:ext uri="{FF2B5EF4-FFF2-40B4-BE49-F238E27FC236}">
                      <a16:creationId xmlns:a16="http://schemas.microsoft.com/office/drawing/2014/main" id="{6BBBF223-0A95-438A-B19F-575D8D6FB1E4}"/>
                    </a:ext>
                  </a:extLst>
                </p:cNvPr>
                <p:cNvSpPr>
                  <a:spLocks noChangeShapeType="1"/>
                </p:cNvSpPr>
                <p:nvPr/>
              </p:nvSpPr>
              <p:spPr bwMode="auto">
                <a:xfrm flipV="1">
                  <a:off x="2789" y="1014"/>
                  <a:ext cx="239" cy="36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04" name="Group 534">
                <a:extLst>
                  <a:ext uri="{FF2B5EF4-FFF2-40B4-BE49-F238E27FC236}">
                    <a16:creationId xmlns:a16="http://schemas.microsoft.com/office/drawing/2014/main" id="{61132360-5B68-4B4F-99FD-FCFE5C6C8E5A}"/>
                  </a:ext>
                </a:extLst>
              </p:cNvPr>
              <p:cNvGrpSpPr>
                <a:grpSpLocks/>
              </p:cNvGrpSpPr>
              <p:nvPr/>
            </p:nvGrpSpPr>
            <p:grpSpPr bwMode="auto">
              <a:xfrm>
                <a:off x="5964238" y="2251076"/>
                <a:ext cx="747712" cy="962025"/>
                <a:chOff x="2789" y="1386"/>
                <a:chExt cx="471" cy="606"/>
              </a:xfrm>
            </p:grpSpPr>
            <p:grpSp>
              <p:nvGrpSpPr>
                <p:cNvPr id="919" name="Group 409">
                  <a:extLst>
                    <a:ext uri="{FF2B5EF4-FFF2-40B4-BE49-F238E27FC236}">
                      <a16:creationId xmlns:a16="http://schemas.microsoft.com/office/drawing/2014/main" id="{A3A7B8C4-4367-4F53-BBAD-5A5FA7AE85F8}"/>
                    </a:ext>
                  </a:extLst>
                </p:cNvPr>
                <p:cNvGrpSpPr>
                  <a:grpSpLocks/>
                </p:cNvGrpSpPr>
                <p:nvPr/>
              </p:nvGrpSpPr>
              <p:grpSpPr bwMode="auto">
                <a:xfrm>
                  <a:off x="3087" y="1386"/>
                  <a:ext cx="173" cy="415"/>
                  <a:chOff x="2864" y="2181"/>
                  <a:chExt cx="331" cy="505"/>
                </a:xfrm>
              </p:grpSpPr>
              <p:sp>
                <p:nvSpPr>
                  <p:cNvPr id="921" name="Line 410">
                    <a:extLst>
                      <a:ext uri="{FF2B5EF4-FFF2-40B4-BE49-F238E27FC236}">
                        <a16:creationId xmlns:a16="http://schemas.microsoft.com/office/drawing/2014/main" id="{D0BD8EB1-30E8-4E2B-B123-8AD4A2F47F4F}"/>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22" name="Group 411">
                    <a:extLst>
                      <a:ext uri="{FF2B5EF4-FFF2-40B4-BE49-F238E27FC236}">
                        <a16:creationId xmlns:a16="http://schemas.microsoft.com/office/drawing/2014/main" id="{D48C3D2C-5D7D-43B1-B86F-FA2C37FE6FB8}"/>
                      </a:ext>
                    </a:extLst>
                  </p:cNvPr>
                  <p:cNvGrpSpPr>
                    <a:grpSpLocks/>
                  </p:cNvGrpSpPr>
                  <p:nvPr/>
                </p:nvGrpSpPr>
                <p:grpSpPr bwMode="auto">
                  <a:xfrm>
                    <a:off x="2864" y="2613"/>
                    <a:ext cx="329" cy="72"/>
                    <a:chOff x="2774" y="2611"/>
                    <a:chExt cx="329" cy="72"/>
                  </a:xfrm>
                </p:grpSpPr>
                <p:sp>
                  <p:nvSpPr>
                    <p:cNvPr id="926" name="Oval 412">
                      <a:extLst>
                        <a:ext uri="{FF2B5EF4-FFF2-40B4-BE49-F238E27FC236}">
                          <a16:creationId xmlns:a16="http://schemas.microsoft.com/office/drawing/2014/main" id="{220D0BC1-E52C-4BCB-8BF5-ED485B8689F6}"/>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27" name="Rectangle 413">
                      <a:extLst>
                        <a:ext uri="{FF2B5EF4-FFF2-40B4-BE49-F238E27FC236}">
                          <a16:creationId xmlns:a16="http://schemas.microsoft.com/office/drawing/2014/main" id="{8119860D-7753-4822-B651-70478BBA08E3}"/>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23" name="Line 414">
                    <a:extLst>
                      <a:ext uri="{FF2B5EF4-FFF2-40B4-BE49-F238E27FC236}">
                        <a16:creationId xmlns:a16="http://schemas.microsoft.com/office/drawing/2014/main" id="{9102E579-1F45-4437-84DE-13A98B8FB8B1}"/>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24" name="Freeform 415">
                    <a:extLst>
                      <a:ext uri="{FF2B5EF4-FFF2-40B4-BE49-F238E27FC236}">
                        <a16:creationId xmlns:a16="http://schemas.microsoft.com/office/drawing/2014/main" id="{AD671D8C-8175-4DB5-A207-7FF3BF1478D4}"/>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25" name="Oval 416">
                    <a:extLst>
                      <a:ext uri="{FF2B5EF4-FFF2-40B4-BE49-F238E27FC236}">
                        <a16:creationId xmlns:a16="http://schemas.microsoft.com/office/drawing/2014/main" id="{0647AA04-B513-40A4-89DD-ACF9FA949586}"/>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20" name="Line 533">
                  <a:extLst>
                    <a:ext uri="{FF2B5EF4-FFF2-40B4-BE49-F238E27FC236}">
                      <a16:creationId xmlns:a16="http://schemas.microsoft.com/office/drawing/2014/main" id="{E81E3114-655E-4917-9AF8-226B27EDD5C5}"/>
                    </a:ext>
                  </a:extLst>
                </p:cNvPr>
                <p:cNvSpPr>
                  <a:spLocks noChangeShapeType="1"/>
                </p:cNvSpPr>
                <p:nvPr/>
              </p:nvSpPr>
              <p:spPr bwMode="auto">
                <a:xfrm flipV="1">
                  <a:off x="2789" y="1630"/>
                  <a:ext cx="239" cy="36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05" name="Group 400">
                <a:extLst>
                  <a:ext uri="{FF2B5EF4-FFF2-40B4-BE49-F238E27FC236}">
                    <a16:creationId xmlns:a16="http://schemas.microsoft.com/office/drawing/2014/main" id="{F37DE0A3-73FF-45CF-BB6E-CAC08A242DAE}"/>
                  </a:ext>
                </a:extLst>
              </p:cNvPr>
              <p:cNvGrpSpPr>
                <a:grpSpLocks/>
              </p:cNvGrpSpPr>
              <p:nvPr/>
            </p:nvGrpSpPr>
            <p:grpSpPr bwMode="auto">
              <a:xfrm>
                <a:off x="4217989" y="4125913"/>
                <a:ext cx="534987" cy="444500"/>
                <a:chOff x="2864" y="2181"/>
                <a:chExt cx="331" cy="505"/>
              </a:xfrm>
            </p:grpSpPr>
            <p:sp>
              <p:nvSpPr>
                <p:cNvPr id="912" name="Line 401">
                  <a:extLst>
                    <a:ext uri="{FF2B5EF4-FFF2-40B4-BE49-F238E27FC236}">
                      <a16:creationId xmlns:a16="http://schemas.microsoft.com/office/drawing/2014/main" id="{B90FEA83-76A1-4CFF-B765-F7B190550D0A}"/>
                    </a:ext>
                  </a:extLst>
                </p:cNvPr>
                <p:cNvSpPr>
                  <a:spLocks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13" name="Group 402">
                  <a:extLst>
                    <a:ext uri="{FF2B5EF4-FFF2-40B4-BE49-F238E27FC236}">
                      <a16:creationId xmlns:a16="http://schemas.microsoft.com/office/drawing/2014/main" id="{B432E71E-D14E-471B-A7B9-892B668350E9}"/>
                    </a:ext>
                  </a:extLst>
                </p:cNvPr>
                <p:cNvGrpSpPr>
                  <a:grpSpLocks/>
                </p:cNvGrpSpPr>
                <p:nvPr/>
              </p:nvGrpSpPr>
              <p:grpSpPr bwMode="auto">
                <a:xfrm>
                  <a:off x="2864" y="2613"/>
                  <a:ext cx="329" cy="72"/>
                  <a:chOff x="2774" y="2611"/>
                  <a:chExt cx="329" cy="72"/>
                </a:xfrm>
              </p:grpSpPr>
              <p:sp>
                <p:nvSpPr>
                  <p:cNvPr id="917" name="Oval 403">
                    <a:extLst>
                      <a:ext uri="{FF2B5EF4-FFF2-40B4-BE49-F238E27FC236}">
                        <a16:creationId xmlns:a16="http://schemas.microsoft.com/office/drawing/2014/main" id="{3A5523C6-D962-4216-8783-4B31605D3473}"/>
                      </a:ext>
                    </a:extLst>
                  </p:cNvPr>
                  <p:cNvSpPr>
                    <a:spLocks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18" name="Rectangle 404">
                    <a:extLst>
                      <a:ext uri="{FF2B5EF4-FFF2-40B4-BE49-F238E27FC236}">
                        <a16:creationId xmlns:a16="http://schemas.microsoft.com/office/drawing/2014/main" id="{80BCFB31-EEC9-4FDC-8B16-96C767ED9307}"/>
                      </a:ext>
                    </a:extLst>
                  </p:cNvPr>
                  <p:cNvSpPr>
                    <a:spLocks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14" name="Line 405">
                  <a:extLst>
                    <a:ext uri="{FF2B5EF4-FFF2-40B4-BE49-F238E27FC236}">
                      <a16:creationId xmlns:a16="http://schemas.microsoft.com/office/drawing/2014/main" id="{ABF7A493-9BB4-4EF7-A434-DBB91F4A2663}"/>
                    </a:ext>
                  </a:extLst>
                </p:cNvPr>
                <p:cNvSpPr>
                  <a:spLocks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15" name="Freeform 406">
                  <a:extLst>
                    <a:ext uri="{FF2B5EF4-FFF2-40B4-BE49-F238E27FC236}">
                      <a16:creationId xmlns:a16="http://schemas.microsoft.com/office/drawing/2014/main" id="{73C13070-8232-43E0-A736-35854AD615EE}"/>
                    </a:ext>
                  </a:extLst>
                </p:cNvPr>
                <p:cNvSpPr>
                  <a:spLocks/>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16" name="Oval 407">
                  <a:extLst>
                    <a:ext uri="{FF2B5EF4-FFF2-40B4-BE49-F238E27FC236}">
                      <a16:creationId xmlns:a16="http://schemas.microsoft.com/office/drawing/2014/main" id="{11313652-B1C0-4269-9A0E-3ACC88320A98}"/>
                    </a:ext>
                  </a:extLst>
                </p:cNvPr>
                <p:cNvSpPr>
                  <a:spLocks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pic>
            <p:nvPicPr>
              <p:cNvPr id="706" name="Picture 5">
                <a:extLst>
                  <a:ext uri="{FF2B5EF4-FFF2-40B4-BE49-F238E27FC236}">
                    <a16:creationId xmlns:a16="http://schemas.microsoft.com/office/drawing/2014/main" id="{7F4C1FCA-8B6C-405B-A434-D47D510EB70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57375" y="5737226"/>
                <a:ext cx="998538" cy="968375"/>
              </a:xfrm>
              <a:prstGeom prst="rect">
                <a:avLst/>
              </a:prstGeom>
              <a:noFill/>
              <a:extLst>
                <a:ext uri="{909E8E84-426E-40DD-AFC4-6F175D3DCCD1}">
                  <a14:hiddenFill xmlns:a14="http://schemas.microsoft.com/office/drawing/2010/main">
                    <a:solidFill>
                      <a:srgbClr val="FFFFFF"/>
                    </a:solidFill>
                  </a14:hiddenFill>
                </a:ext>
              </a:extLst>
            </p:spPr>
          </p:pic>
          <p:grpSp>
            <p:nvGrpSpPr>
              <p:cNvPr id="707" name="Group 1536">
                <a:extLst>
                  <a:ext uri="{FF2B5EF4-FFF2-40B4-BE49-F238E27FC236}">
                    <a16:creationId xmlns:a16="http://schemas.microsoft.com/office/drawing/2014/main" id="{4034D0A5-BFD6-4408-9789-C081778608BE}"/>
                  </a:ext>
                </a:extLst>
              </p:cNvPr>
              <p:cNvGrpSpPr>
                <a:grpSpLocks/>
              </p:cNvGrpSpPr>
              <p:nvPr/>
            </p:nvGrpSpPr>
            <p:grpSpPr bwMode="auto">
              <a:xfrm>
                <a:off x="7342188" y="688976"/>
                <a:ext cx="2100262" cy="4822825"/>
                <a:chOff x="3665" y="434"/>
                <a:chExt cx="1323" cy="3038"/>
              </a:xfrm>
            </p:grpSpPr>
            <p:grpSp>
              <p:nvGrpSpPr>
                <p:cNvPr id="708" name="Group 1332">
                  <a:extLst>
                    <a:ext uri="{FF2B5EF4-FFF2-40B4-BE49-F238E27FC236}">
                      <a16:creationId xmlns:a16="http://schemas.microsoft.com/office/drawing/2014/main" id="{EC917FC3-DA2C-48DA-9945-FFD290C60FF0}"/>
                    </a:ext>
                  </a:extLst>
                </p:cNvPr>
                <p:cNvGrpSpPr>
                  <a:grpSpLocks/>
                </p:cNvGrpSpPr>
                <p:nvPr/>
              </p:nvGrpSpPr>
              <p:grpSpPr bwMode="auto">
                <a:xfrm>
                  <a:off x="3808" y="434"/>
                  <a:ext cx="363" cy="318"/>
                  <a:chOff x="1680" y="2557"/>
                  <a:chExt cx="363" cy="318"/>
                </a:xfrm>
              </p:grpSpPr>
              <p:grpSp>
                <p:nvGrpSpPr>
                  <p:cNvPr id="880" name="Group 1333">
                    <a:extLst>
                      <a:ext uri="{FF2B5EF4-FFF2-40B4-BE49-F238E27FC236}">
                        <a16:creationId xmlns:a16="http://schemas.microsoft.com/office/drawing/2014/main" id="{65359A60-8533-435C-AD27-2E5E4B21F1C2}"/>
                      </a:ext>
                    </a:extLst>
                  </p:cNvPr>
                  <p:cNvGrpSpPr>
                    <a:grpSpLocks noChangeAspect="1"/>
                  </p:cNvGrpSpPr>
                  <p:nvPr/>
                </p:nvGrpSpPr>
                <p:grpSpPr bwMode="auto">
                  <a:xfrm>
                    <a:off x="1720" y="2557"/>
                    <a:ext cx="155" cy="238"/>
                    <a:chOff x="2864" y="2181"/>
                    <a:chExt cx="331" cy="505"/>
                  </a:xfrm>
                </p:grpSpPr>
                <p:sp>
                  <p:nvSpPr>
                    <p:cNvPr id="905" name="Line 1334">
                      <a:extLst>
                        <a:ext uri="{FF2B5EF4-FFF2-40B4-BE49-F238E27FC236}">
                          <a16:creationId xmlns:a16="http://schemas.microsoft.com/office/drawing/2014/main" id="{241489E0-2753-44C4-8748-C4862F241A6B}"/>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906" name="Group 1335">
                      <a:extLst>
                        <a:ext uri="{FF2B5EF4-FFF2-40B4-BE49-F238E27FC236}">
                          <a16:creationId xmlns:a16="http://schemas.microsoft.com/office/drawing/2014/main" id="{1959E89F-5933-4CBD-AFE1-29BC96376DA0}"/>
                        </a:ext>
                      </a:extLst>
                    </p:cNvPr>
                    <p:cNvGrpSpPr>
                      <a:grpSpLocks noChangeAspect="1"/>
                    </p:cNvGrpSpPr>
                    <p:nvPr/>
                  </p:nvGrpSpPr>
                  <p:grpSpPr bwMode="auto">
                    <a:xfrm>
                      <a:off x="2864" y="2613"/>
                      <a:ext cx="329" cy="72"/>
                      <a:chOff x="2774" y="2611"/>
                      <a:chExt cx="329" cy="72"/>
                    </a:xfrm>
                  </p:grpSpPr>
                  <p:sp>
                    <p:nvSpPr>
                      <p:cNvPr id="910" name="Oval 1336">
                        <a:extLst>
                          <a:ext uri="{FF2B5EF4-FFF2-40B4-BE49-F238E27FC236}">
                            <a16:creationId xmlns:a16="http://schemas.microsoft.com/office/drawing/2014/main" id="{F11A8CF0-460C-44CD-A900-A21904AB6D3D}"/>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11" name="Rectangle 1337">
                        <a:extLst>
                          <a:ext uri="{FF2B5EF4-FFF2-40B4-BE49-F238E27FC236}">
                            <a16:creationId xmlns:a16="http://schemas.microsoft.com/office/drawing/2014/main" id="{D7E5E522-ABEA-404D-9041-9F38D3721753}"/>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07" name="Line 1338">
                      <a:extLst>
                        <a:ext uri="{FF2B5EF4-FFF2-40B4-BE49-F238E27FC236}">
                          <a16:creationId xmlns:a16="http://schemas.microsoft.com/office/drawing/2014/main" id="{90272BBD-07FF-4B2D-A909-93060D712C3F}"/>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08" name="Freeform 1339">
                      <a:extLst>
                        <a:ext uri="{FF2B5EF4-FFF2-40B4-BE49-F238E27FC236}">
                          <a16:creationId xmlns:a16="http://schemas.microsoft.com/office/drawing/2014/main" id="{25AFBF71-5263-4BC9-904E-0961AF11A3B7}"/>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09" name="Oval 1340">
                      <a:extLst>
                        <a:ext uri="{FF2B5EF4-FFF2-40B4-BE49-F238E27FC236}">
                          <a16:creationId xmlns:a16="http://schemas.microsoft.com/office/drawing/2014/main" id="{026DBB19-9E1B-4BA4-823C-36763F61633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81" name="Group 1341">
                    <a:extLst>
                      <a:ext uri="{FF2B5EF4-FFF2-40B4-BE49-F238E27FC236}">
                        <a16:creationId xmlns:a16="http://schemas.microsoft.com/office/drawing/2014/main" id="{731E9097-7261-42B8-B2F1-E5A30BC0431A}"/>
                      </a:ext>
                    </a:extLst>
                  </p:cNvPr>
                  <p:cNvGrpSpPr>
                    <a:grpSpLocks noChangeAspect="1"/>
                  </p:cNvGrpSpPr>
                  <p:nvPr/>
                </p:nvGrpSpPr>
                <p:grpSpPr bwMode="auto">
                  <a:xfrm>
                    <a:off x="1888" y="2557"/>
                    <a:ext cx="155" cy="238"/>
                    <a:chOff x="2864" y="2181"/>
                    <a:chExt cx="331" cy="505"/>
                  </a:xfrm>
                </p:grpSpPr>
                <p:sp>
                  <p:nvSpPr>
                    <p:cNvPr id="898" name="Line 1342">
                      <a:extLst>
                        <a:ext uri="{FF2B5EF4-FFF2-40B4-BE49-F238E27FC236}">
                          <a16:creationId xmlns:a16="http://schemas.microsoft.com/office/drawing/2014/main" id="{36253834-62BD-46F6-9E06-FC95CFD97335}"/>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99" name="Group 1343">
                      <a:extLst>
                        <a:ext uri="{FF2B5EF4-FFF2-40B4-BE49-F238E27FC236}">
                          <a16:creationId xmlns:a16="http://schemas.microsoft.com/office/drawing/2014/main" id="{8B0EC2E7-35C6-477A-A270-9317DA911452}"/>
                        </a:ext>
                      </a:extLst>
                    </p:cNvPr>
                    <p:cNvGrpSpPr>
                      <a:grpSpLocks noChangeAspect="1"/>
                    </p:cNvGrpSpPr>
                    <p:nvPr/>
                  </p:nvGrpSpPr>
                  <p:grpSpPr bwMode="auto">
                    <a:xfrm>
                      <a:off x="2864" y="2613"/>
                      <a:ext cx="329" cy="72"/>
                      <a:chOff x="2774" y="2611"/>
                      <a:chExt cx="329" cy="72"/>
                    </a:xfrm>
                  </p:grpSpPr>
                  <p:sp>
                    <p:nvSpPr>
                      <p:cNvPr id="903" name="Oval 1344">
                        <a:extLst>
                          <a:ext uri="{FF2B5EF4-FFF2-40B4-BE49-F238E27FC236}">
                            <a16:creationId xmlns:a16="http://schemas.microsoft.com/office/drawing/2014/main" id="{9BA426D0-5198-4360-8133-C2719D425B59}"/>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04" name="Rectangle 1345">
                        <a:extLst>
                          <a:ext uri="{FF2B5EF4-FFF2-40B4-BE49-F238E27FC236}">
                            <a16:creationId xmlns:a16="http://schemas.microsoft.com/office/drawing/2014/main" id="{CFFC0025-83F5-41ED-8B4C-B42FDF128FE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900" name="Line 1346">
                      <a:extLst>
                        <a:ext uri="{FF2B5EF4-FFF2-40B4-BE49-F238E27FC236}">
                          <a16:creationId xmlns:a16="http://schemas.microsoft.com/office/drawing/2014/main" id="{33844408-69E1-464D-A024-6A7E6DBDF90D}"/>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01" name="Freeform 1347">
                      <a:extLst>
                        <a:ext uri="{FF2B5EF4-FFF2-40B4-BE49-F238E27FC236}">
                          <a16:creationId xmlns:a16="http://schemas.microsoft.com/office/drawing/2014/main" id="{FCAB096E-1FCC-4C1D-A4C7-A5D38E618DA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902" name="Oval 1348">
                      <a:extLst>
                        <a:ext uri="{FF2B5EF4-FFF2-40B4-BE49-F238E27FC236}">
                          <a16:creationId xmlns:a16="http://schemas.microsoft.com/office/drawing/2014/main" id="{32833A4C-8E4F-498B-B716-29F2930FDA8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82" name="Group 1349">
                    <a:extLst>
                      <a:ext uri="{FF2B5EF4-FFF2-40B4-BE49-F238E27FC236}">
                        <a16:creationId xmlns:a16="http://schemas.microsoft.com/office/drawing/2014/main" id="{5646A2CD-E5FE-491E-89C7-591A9417DC61}"/>
                      </a:ext>
                    </a:extLst>
                  </p:cNvPr>
                  <p:cNvGrpSpPr>
                    <a:grpSpLocks noChangeAspect="1"/>
                  </p:cNvGrpSpPr>
                  <p:nvPr/>
                </p:nvGrpSpPr>
                <p:grpSpPr bwMode="auto">
                  <a:xfrm>
                    <a:off x="1680" y="2629"/>
                    <a:ext cx="155" cy="238"/>
                    <a:chOff x="2864" y="2181"/>
                    <a:chExt cx="331" cy="505"/>
                  </a:xfrm>
                </p:grpSpPr>
                <p:sp>
                  <p:nvSpPr>
                    <p:cNvPr id="891" name="Line 1350">
                      <a:extLst>
                        <a:ext uri="{FF2B5EF4-FFF2-40B4-BE49-F238E27FC236}">
                          <a16:creationId xmlns:a16="http://schemas.microsoft.com/office/drawing/2014/main" id="{75F3050F-A03F-4CEB-9283-638A08306F2C}"/>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92" name="Group 1351">
                      <a:extLst>
                        <a:ext uri="{FF2B5EF4-FFF2-40B4-BE49-F238E27FC236}">
                          <a16:creationId xmlns:a16="http://schemas.microsoft.com/office/drawing/2014/main" id="{2C1F2A9B-7DA4-43B8-A36E-EF5D6E3DC43B}"/>
                        </a:ext>
                      </a:extLst>
                    </p:cNvPr>
                    <p:cNvGrpSpPr>
                      <a:grpSpLocks noChangeAspect="1"/>
                    </p:cNvGrpSpPr>
                    <p:nvPr/>
                  </p:nvGrpSpPr>
                  <p:grpSpPr bwMode="auto">
                    <a:xfrm>
                      <a:off x="2864" y="2613"/>
                      <a:ext cx="329" cy="72"/>
                      <a:chOff x="2774" y="2611"/>
                      <a:chExt cx="329" cy="72"/>
                    </a:xfrm>
                  </p:grpSpPr>
                  <p:sp>
                    <p:nvSpPr>
                      <p:cNvPr id="896" name="Oval 1352">
                        <a:extLst>
                          <a:ext uri="{FF2B5EF4-FFF2-40B4-BE49-F238E27FC236}">
                            <a16:creationId xmlns:a16="http://schemas.microsoft.com/office/drawing/2014/main" id="{D81AFF50-8A9E-43BF-9AAD-8D981334B76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97" name="Rectangle 1353">
                        <a:extLst>
                          <a:ext uri="{FF2B5EF4-FFF2-40B4-BE49-F238E27FC236}">
                            <a16:creationId xmlns:a16="http://schemas.microsoft.com/office/drawing/2014/main" id="{65753CBC-A7B2-4D1D-A1F3-1DFDB6BE246C}"/>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93" name="Line 1354">
                      <a:extLst>
                        <a:ext uri="{FF2B5EF4-FFF2-40B4-BE49-F238E27FC236}">
                          <a16:creationId xmlns:a16="http://schemas.microsoft.com/office/drawing/2014/main" id="{3E0DC0D0-0FBC-4AAB-A533-27B401BED7AC}"/>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94" name="Freeform 1355">
                      <a:extLst>
                        <a:ext uri="{FF2B5EF4-FFF2-40B4-BE49-F238E27FC236}">
                          <a16:creationId xmlns:a16="http://schemas.microsoft.com/office/drawing/2014/main" id="{E483280A-3BBC-4787-B90E-5B709C12A950}"/>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95" name="Oval 1356">
                      <a:extLst>
                        <a:ext uri="{FF2B5EF4-FFF2-40B4-BE49-F238E27FC236}">
                          <a16:creationId xmlns:a16="http://schemas.microsoft.com/office/drawing/2014/main" id="{5773FD40-285F-428B-891C-BFA72231BE0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83" name="Group 1357">
                    <a:extLst>
                      <a:ext uri="{FF2B5EF4-FFF2-40B4-BE49-F238E27FC236}">
                        <a16:creationId xmlns:a16="http://schemas.microsoft.com/office/drawing/2014/main" id="{1855C8B7-0317-4D24-985E-AF103723C132}"/>
                      </a:ext>
                    </a:extLst>
                  </p:cNvPr>
                  <p:cNvGrpSpPr>
                    <a:grpSpLocks noChangeAspect="1"/>
                  </p:cNvGrpSpPr>
                  <p:nvPr/>
                </p:nvGrpSpPr>
                <p:grpSpPr bwMode="auto">
                  <a:xfrm>
                    <a:off x="1864" y="2637"/>
                    <a:ext cx="155" cy="238"/>
                    <a:chOff x="2864" y="2181"/>
                    <a:chExt cx="331" cy="505"/>
                  </a:xfrm>
                </p:grpSpPr>
                <p:sp>
                  <p:nvSpPr>
                    <p:cNvPr id="884" name="Line 1358">
                      <a:extLst>
                        <a:ext uri="{FF2B5EF4-FFF2-40B4-BE49-F238E27FC236}">
                          <a16:creationId xmlns:a16="http://schemas.microsoft.com/office/drawing/2014/main" id="{A73A0374-E463-484D-8973-3B87F956D0FC}"/>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85" name="Group 1359">
                      <a:extLst>
                        <a:ext uri="{FF2B5EF4-FFF2-40B4-BE49-F238E27FC236}">
                          <a16:creationId xmlns:a16="http://schemas.microsoft.com/office/drawing/2014/main" id="{A1DC84BA-BBC3-4CC4-9DA4-535F97BDCEA0}"/>
                        </a:ext>
                      </a:extLst>
                    </p:cNvPr>
                    <p:cNvGrpSpPr>
                      <a:grpSpLocks noChangeAspect="1"/>
                    </p:cNvGrpSpPr>
                    <p:nvPr/>
                  </p:nvGrpSpPr>
                  <p:grpSpPr bwMode="auto">
                    <a:xfrm>
                      <a:off x="2864" y="2613"/>
                      <a:ext cx="329" cy="72"/>
                      <a:chOff x="2774" y="2611"/>
                      <a:chExt cx="329" cy="72"/>
                    </a:xfrm>
                  </p:grpSpPr>
                  <p:sp>
                    <p:nvSpPr>
                      <p:cNvPr id="889" name="Oval 1360">
                        <a:extLst>
                          <a:ext uri="{FF2B5EF4-FFF2-40B4-BE49-F238E27FC236}">
                            <a16:creationId xmlns:a16="http://schemas.microsoft.com/office/drawing/2014/main" id="{BF7D1A6D-29AD-453D-97AB-3CDF7C50A3EA}"/>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90" name="Rectangle 1361">
                        <a:extLst>
                          <a:ext uri="{FF2B5EF4-FFF2-40B4-BE49-F238E27FC236}">
                            <a16:creationId xmlns:a16="http://schemas.microsoft.com/office/drawing/2014/main" id="{359BAE2E-C2F6-4C39-9BF0-D08E6919DABC}"/>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86" name="Line 1362">
                      <a:extLst>
                        <a:ext uri="{FF2B5EF4-FFF2-40B4-BE49-F238E27FC236}">
                          <a16:creationId xmlns:a16="http://schemas.microsoft.com/office/drawing/2014/main" id="{C772978A-F66C-4470-9C4A-98D25F62EEE8}"/>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87" name="Freeform 1363">
                      <a:extLst>
                        <a:ext uri="{FF2B5EF4-FFF2-40B4-BE49-F238E27FC236}">
                          <a16:creationId xmlns:a16="http://schemas.microsoft.com/office/drawing/2014/main" id="{6A480CF4-608D-4712-A40D-FD36FE77DBE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88" name="Oval 1364">
                      <a:extLst>
                        <a:ext uri="{FF2B5EF4-FFF2-40B4-BE49-F238E27FC236}">
                          <a16:creationId xmlns:a16="http://schemas.microsoft.com/office/drawing/2014/main" id="{EF12A958-8F12-4679-8824-029FCE5C230A}"/>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09" name="Line 1365">
                  <a:extLst>
                    <a:ext uri="{FF2B5EF4-FFF2-40B4-BE49-F238E27FC236}">
                      <a16:creationId xmlns:a16="http://schemas.microsoft.com/office/drawing/2014/main" id="{3BA3D65D-112B-4FEB-950D-7BF471E44CE8}"/>
                    </a:ext>
                  </a:extLst>
                </p:cNvPr>
                <p:cNvSpPr>
                  <a:spLocks noChangeShapeType="1"/>
                </p:cNvSpPr>
                <p:nvPr/>
              </p:nvSpPr>
              <p:spPr bwMode="auto">
                <a:xfrm flipV="1">
                  <a:off x="3822" y="840"/>
                  <a:ext cx="100" cy="7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10" name="Group 1366">
                  <a:extLst>
                    <a:ext uri="{FF2B5EF4-FFF2-40B4-BE49-F238E27FC236}">
                      <a16:creationId xmlns:a16="http://schemas.microsoft.com/office/drawing/2014/main" id="{E01846ED-E737-4338-9615-82A12060A967}"/>
                    </a:ext>
                  </a:extLst>
                </p:cNvPr>
                <p:cNvGrpSpPr>
                  <a:grpSpLocks/>
                </p:cNvGrpSpPr>
                <p:nvPr/>
              </p:nvGrpSpPr>
              <p:grpSpPr bwMode="auto">
                <a:xfrm>
                  <a:off x="4432" y="690"/>
                  <a:ext cx="363" cy="318"/>
                  <a:chOff x="1680" y="2557"/>
                  <a:chExt cx="363" cy="318"/>
                </a:xfrm>
              </p:grpSpPr>
              <p:grpSp>
                <p:nvGrpSpPr>
                  <p:cNvPr id="848" name="Group 1367">
                    <a:extLst>
                      <a:ext uri="{FF2B5EF4-FFF2-40B4-BE49-F238E27FC236}">
                        <a16:creationId xmlns:a16="http://schemas.microsoft.com/office/drawing/2014/main" id="{8B012EAD-A3F1-4EC0-AA8C-689A53C92744}"/>
                      </a:ext>
                    </a:extLst>
                  </p:cNvPr>
                  <p:cNvGrpSpPr>
                    <a:grpSpLocks noChangeAspect="1"/>
                  </p:cNvGrpSpPr>
                  <p:nvPr/>
                </p:nvGrpSpPr>
                <p:grpSpPr bwMode="auto">
                  <a:xfrm>
                    <a:off x="1720" y="2557"/>
                    <a:ext cx="155" cy="238"/>
                    <a:chOff x="2864" y="2181"/>
                    <a:chExt cx="331" cy="505"/>
                  </a:xfrm>
                </p:grpSpPr>
                <p:sp>
                  <p:nvSpPr>
                    <p:cNvPr id="873" name="Line 1368">
                      <a:extLst>
                        <a:ext uri="{FF2B5EF4-FFF2-40B4-BE49-F238E27FC236}">
                          <a16:creationId xmlns:a16="http://schemas.microsoft.com/office/drawing/2014/main" id="{6E869CC3-97C9-4373-8027-9853ABC7308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74" name="Group 1369">
                      <a:extLst>
                        <a:ext uri="{FF2B5EF4-FFF2-40B4-BE49-F238E27FC236}">
                          <a16:creationId xmlns:a16="http://schemas.microsoft.com/office/drawing/2014/main" id="{CB61DEF0-4D2D-4830-A867-46CA5DF8791F}"/>
                        </a:ext>
                      </a:extLst>
                    </p:cNvPr>
                    <p:cNvGrpSpPr>
                      <a:grpSpLocks noChangeAspect="1"/>
                    </p:cNvGrpSpPr>
                    <p:nvPr/>
                  </p:nvGrpSpPr>
                  <p:grpSpPr bwMode="auto">
                    <a:xfrm>
                      <a:off x="2864" y="2613"/>
                      <a:ext cx="329" cy="72"/>
                      <a:chOff x="2774" y="2611"/>
                      <a:chExt cx="329" cy="72"/>
                    </a:xfrm>
                  </p:grpSpPr>
                  <p:sp>
                    <p:nvSpPr>
                      <p:cNvPr id="878" name="Oval 1370">
                        <a:extLst>
                          <a:ext uri="{FF2B5EF4-FFF2-40B4-BE49-F238E27FC236}">
                            <a16:creationId xmlns:a16="http://schemas.microsoft.com/office/drawing/2014/main" id="{E9E027B4-5A35-4CB5-90E4-7E7092F22698}"/>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79" name="Rectangle 1371">
                        <a:extLst>
                          <a:ext uri="{FF2B5EF4-FFF2-40B4-BE49-F238E27FC236}">
                            <a16:creationId xmlns:a16="http://schemas.microsoft.com/office/drawing/2014/main" id="{99BC39EB-F321-4F1C-A229-14F48D02A0C9}"/>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75" name="Line 1372">
                      <a:extLst>
                        <a:ext uri="{FF2B5EF4-FFF2-40B4-BE49-F238E27FC236}">
                          <a16:creationId xmlns:a16="http://schemas.microsoft.com/office/drawing/2014/main" id="{27D762A6-4179-4C66-965E-CEBA278F9DB3}"/>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76" name="Freeform 1373">
                      <a:extLst>
                        <a:ext uri="{FF2B5EF4-FFF2-40B4-BE49-F238E27FC236}">
                          <a16:creationId xmlns:a16="http://schemas.microsoft.com/office/drawing/2014/main" id="{0B7D244B-5947-4B12-A953-BB8A68D6E4B4}"/>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77" name="Oval 1374">
                      <a:extLst>
                        <a:ext uri="{FF2B5EF4-FFF2-40B4-BE49-F238E27FC236}">
                          <a16:creationId xmlns:a16="http://schemas.microsoft.com/office/drawing/2014/main" id="{9B0D2554-CD36-44C7-BF40-1828F5C57F7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49" name="Group 1375">
                    <a:extLst>
                      <a:ext uri="{FF2B5EF4-FFF2-40B4-BE49-F238E27FC236}">
                        <a16:creationId xmlns:a16="http://schemas.microsoft.com/office/drawing/2014/main" id="{20B65E19-2DE4-4E7D-BD67-3408643D2241}"/>
                      </a:ext>
                    </a:extLst>
                  </p:cNvPr>
                  <p:cNvGrpSpPr>
                    <a:grpSpLocks noChangeAspect="1"/>
                  </p:cNvGrpSpPr>
                  <p:nvPr/>
                </p:nvGrpSpPr>
                <p:grpSpPr bwMode="auto">
                  <a:xfrm>
                    <a:off x="1888" y="2557"/>
                    <a:ext cx="155" cy="238"/>
                    <a:chOff x="2864" y="2181"/>
                    <a:chExt cx="331" cy="505"/>
                  </a:xfrm>
                </p:grpSpPr>
                <p:sp>
                  <p:nvSpPr>
                    <p:cNvPr id="866" name="Line 1376">
                      <a:extLst>
                        <a:ext uri="{FF2B5EF4-FFF2-40B4-BE49-F238E27FC236}">
                          <a16:creationId xmlns:a16="http://schemas.microsoft.com/office/drawing/2014/main" id="{D98AEF4A-939D-4B79-A5B0-0FA6F5D9E650}"/>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67" name="Group 1377">
                      <a:extLst>
                        <a:ext uri="{FF2B5EF4-FFF2-40B4-BE49-F238E27FC236}">
                          <a16:creationId xmlns:a16="http://schemas.microsoft.com/office/drawing/2014/main" id="{2D8BC34B-59A7-4D1E-9E63-37B7EB3D84EC}"/>
                        </a:ext>
                      </a:extLst>
                    </p:cNvPr>
                    <p:cNvGrpSpPr>
                      <a:grpSpLocks noChangeAspect="1"/>
                    </p:cNvGrpSpPr>
                    <p:nvPr/>
                  </p:nvGrpSpPr>
                  <p:grpSpPr bwMode="auto">
                    <a:xfrm>
                      <a:off x="2864" y="2613"/>
                      <a:ext cx="329" cy="72"/>
                      <a:chOff x="2774" y="2611"/>
                      <a:chExt cx="329" cy="72"/>
                    </a:xfrm>
                  </p:grpSpPr>
                  <p:sp>
                    <p:nvSpPr>
                      <p:cNvPr id="871" name="Oval 1378">
                        <a:extLst>
                          <a:ext uri="{FF2B5EF4-FFF2-40B4-BE49-F238E27FC236}">
                            <a16:creationId xmlns:a16="http://schemas.microsoft.com/office/drawing/2014/main" id="{0D074532-B14F-4022-99DD-04C36A5C6FF7}"/>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72" name="Rectangle 1379">
                        <a:extLst>
                          <a:ext uri="{FF2B5EF4-FFF2-40B4-BE49-F238E27FC236}">
                            <a16:creationId xmlns:a16="http://schemas.microsoft.com/office/drawing/2014/main" id="{D5D8D927-C38C-470B-9996-741F127F5118}"/>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68" name="Line 1380">
                      <a:extLst>
                        <a:ext uri="{FF2B5EF4-FFF2-40B4-BE49-F238E27FC236}">
                          <a16:creationId xmlns:a16="http://schemas.microsoft.com/office/drawing/2014/main" id="{C6023D29-6ACA-4A37-BA0E-7A14D4613B91}"/>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69" name="Freeform 1381">
                      <a:extLst>
                        <a:ext uri="{FF2B5EF4-FFF2-40B4-BE49-F238E27FC236}">
                          <a16:creationId xmlns:a16="http://schemas.microsoft.com/office/drawing/2014/main" id="{A6728EC0-E7A2-4621-BCFE-89817A66F1ED}"/>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70" name="Oval 1382">
                      <a:extLst>
                        <a:ext uri="{FF2B5EF4-FFF2-40B4-BE49-F238E27FC236}">
                          <a16:creationId xmlns:a16="http://schemas.microsoft.com/office/drawing/2014/main" id="{DB2CA129-1045-4D84-985F-662B0F92295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50" name="Group 1383">
                    <a:extLst>
                      <a:ext uri="{FF2B5EF4-FFF2-40B4-BE49-F238E27FC236}">
                        <a16:creationId xmlns:a16="http://schemas.microsoft.com/office/drawing/2014/main" id="{AC322CA6-52B8-4F6B-84C8-214E77E8C1BB}"/>
                      </a:ext>
                    </a:extLst>
                  </p:cNvPr>
                  <p:cNvGrpSpPr>
                    <a:grpSpLocks noChangeAspect="1"/>
                  </p:cNvGrpSpPr>
                  <p:nvPr/>
                </p:nvGrpSpPr>
                <p:grpSpPr bwMode="auto">
                  <a:xfrm>
                    <a:off x="1680" y="2629"/>
                    <a:ext cx="155" cy="238"/>
                    <a:chOff x="2864" y="2181"/>
                    <a:chExt cx="331" cy="505"/>
                  </a:xfrm>
                </p:grpSpPr>
                <p:sp>
                  <p:nvSpPr>
                    <p:cNvPr id="859" name="Line 1384">
                      <a:extLst>
                        <a:ext uri="{FF2B5EF4-FFF2-40B4-BE49-F238E27FC236}">
                          <a16:creationId xmlns:a16="http://schemas.microsoft.com/office/drawing/2014/main" id="{0D95D3E8-8FF3-4507-BE28-60D93627F393}"/>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60" name="Group 1385">
                      <a:extLst>
                        <a:ext uri="{FF2B5EF4-FFF2-40B4-BE49-F238E27FC236}">
                          <a16:creationId xmlns:a16="http://schemas.microsoft.com/office/drawing/2014/main" id="{CFD1D370-4165-4155-93EC-1A9FA976CD9C}"/>
                        </a:ext>
                      </a:extLst>
                    </p:cNvPr>
                    <p:cNvGrpSpPr>
                      <a:grpSpLocks noChangeAspect="1"/>
                    </p:cNvGrpSpPr>
                    <p:nvPr/>
                  </p:nvGrpSpPr>
                  <p:grpSpPr bwMode="auto">
                    <a:xfrm>
                      <a:off x="2864" y="2613"/>
                      <a:ext cx="329" cy="72"/>
                      <a:chOff x="2774" y="2611"/>
                      <a:chExt cx="329" cy="72"/>
                    </a:xfrm>
                  </p:grpSpPr>
                  <p:sp>
                    <p:nvSpPr>
                      <p:cNvPr id="864" name="Oval 1386">
                        <a:extLst>
                          <a:ext uri="{FF2B5EF4-FFF2-40B4-BE49-F238E27FC236}">
                            <a16:creationId xmlns:a16="http://schemas.microsoft.com/office/drawing/2014/main" id="{93E91934-BE32-49D2-AAE2-CAB39E13AA4E}"/>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65" name="Rectangle 1387">
                        <a:extLst>
                          <a:ext uri="{FF2B5EF4-FFF2-40B4-BE49-F238E27FC236}">
                            <a16:creationId xmlns:a16="http://schemas.microsoft.com/office/drawing/2014/main" id="{B2B821B0-7F8F-4E7A-9988-D947835646EF}"/>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61" name="Line 1388">
                      <a:extLst>
                        <a:ext uri="{FF2B5EF4-FFF2-40B4-BE49-F238E27FC236}">
                          <a16:creationId xmlns:a16="http://schemas.microsoft.com/office/drawing/2014/main" id="{8BFB6BF7-9694-41D5-AFAC-DB0233DC6E1A}"/>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62" name="Freeform 1389">
                      <a:extLst>
                        <a:ext uri="{FF2B5EF4-FFF2-40B4-BE49-F238E27FC236}">
                          <a16:creationId xmlns:a16="http://schemas.microsoft.com/office/drawing/2014/main" id="{8FC43C54-0501-4780-BB55-82554E5AB9E8}"/>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63" name="Oval 1390">
                      <a:extLst>
                        <a:ext uri="{FF2B5EF4-FFF2-40B4-BE49-F238E27FC236}">
                          <a16:creationId xmlns:a16="http://schemas.microsoft.com/office/drawing/2014/main" id="{FF324D82-624F-4D73-80C3-D3060E9ADF04}"/>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51" name="Group 1391">
                    <a:extLst>
                      <a:ext uri="{FF2B5EF4-FFF2-40B4-BE49-F238E27FC236}">
                        <a16:creationId xmlns:a16="http://schemas.microsoft.com/office/drawing/2014/main" id="{21315437-C3B9-4E9D-8E54-BC157FF9945D}"/>
                      </a:ext>
                    </a:extLst>
                  </p:cNvPr>
                  <p:cNvGrpSpPr>
                    <a:grpSpLocks noChangeAspect="1"/>
                  </p:cNvGrpSpPr>
                  <p:nvPr/>
                </p:nvGrpSpPr>
                <p:grpSpPr bwMode="auto">
                  <a:xfrm>
                    <a:off x="1864" y="2637"/>
                    <a:ext cx="155" cy="238"/>
                    <a:chOff x="2864" y="2181"/>
                    <a:chExt cx="331" cy="505"/>
                  </a:xfrm>
                </p:grpSpPr>
                <p:sp>
                  <p:nvSpPr>
                    <p:cNvPr id="852" name="Line 1392">
                      <a:extLst>
                        <a:ext uri="{FF2B5EF4-FFF2-40B4-BE49-F238E27FC236}">
                          <a16:creationId xmlns:a16="http://schemas.microsoft.com/office/drawing/2014/main" id="{22CBB6A5-0B4C-4412-85E8-7AC85D28430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53" name="Group 1393">
                      <a:extLst>
                        <a:ext uri="{FF2B5EF4-FFF2-40B4-BE49-F238E27FC236}">
                          <a16:creationId xmlns:a16="http://schemas.microsoft.com/office/drawing/2014/main" id="{251A609A-3417-4F60-BE49-93603EC36960}"/>
                        </a:ext>
                      </a:extLst>
                    </p:cNvPr>
                    <p:cNvGrpSpPr>
                      <a:grpSpLocks noChangeAspect="1"/>
                    </p:cNvGrpSpPr>
                    <p:nvPr/>
                  </p:nvGrpSpPr>
                  <p:grpSpPr bwMode="auto">
                    <a:xfrm>
                      <a:off x="2864" y="2613"/>
                      <a:ext cx="329" cy="72"/>
                      <a:chOff x="2774" y="2611"/>
                      <a:chExt cx="329" cy="72"/>
                    </a:xfrm>
                  </p:grpSpPr>
                  <p:sp>
                    <p:nvSpPr>
                      <p:cNvPr id="857" name="Oval 1394">
                        <a:extLst>
                          <a:ext uri="{FF2B5EF4-FFF2-40B4-BE49-F238E27FC236}">
                            <a16:creationId xmlns:a16="http://schemas.microsoft.com/office/drawing/2014/main" id="{6B3D6320-56D3-4CAB-9AFB-FD4C495E10ED}"/>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58" name="Rectangle 1395">
                        <a:extLst>
                          <a:ext uri="{FF2B5EF4-FFF2-40B4-BE49-F238E27FC236}">
                            <a16:creationId xmlns:a16="http://schemas.microsoft.com/office/drawing/2014/main" id="{D06D0DB2-4D08-4B81-8C86-A414E45AB150}"/>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54" name="Line 1396">
                      <a:extLst>
                        <a:ext uri="{FF2B5EF4-FFF2-40B4-BE49-F238E27FC236}">
                          <a16:creationId xmlns:a16="http://schemas.microsoft.com/office/drawing/2014/main" id="{49CD2962-C195-479B-A3A5-E89CCA8EF544}"/>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55" name="Freeform 1397">
                      <a:extLst>
                        <a:ext uri="{FF2B5EF4-FFF2-40B4-BE49-F238E27FC236}">
                          <a16:creationId xmlns:a16="http://schemas.microsoft.com/office/drawing/2014/main" id="{75E1BAE1-43BC-485C-9DD0-E900164A6B85}"/>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56" name="Oval 1398">
                      <a:extLst>
                        <a:ext uri="{FF2B5EF4-FFF2-40B4-BE49-F238E27FC236}">
                          <a16:creationId xmlns:a16="http://schemas.microsoft.com/office/drawing/2014/main" id="{21337BAE-2A49-48E1-8C59-34E2BCB5D2E9}"/>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11" name="Line 1399">
                  <a:extLst>
                    <a:ext uri="{FF2B5EF4-FFF2-40B4-BE49-F238E27FC236}">
                      <a16:creationId xmlns:a16="http://schemas.microsoft.com/office/drawing/2014/main" id="{FDDBBC31-2FCC-4B39-9DCB-985F876F15BA}"/>
                    </a:ext>
                  </a:extLst>
                </p:cNvPr>
                <p:cNvSpPr>
                  <a:spLocks noChangeShapeType="1"/>
                </p:cNvSpPr>
                <p:nvPr/>
              </p:nvSpPr>
              <p:spPr bwMode="auto">
                <a:xfrm flipV="1">
                  <a:off x="4051" y="1063"/>
                  <a:ext cx="298" cy="53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12" name="Group 1400">
                  <a:extLst>
                    <a:ext uri="{FF2B5EF4-FFF2-40B4-BE49-F238E27FC236}">
                      <a16:creationId xmlns:a16="http://schemas.microsoft.com/office/drawing/2014/main" id="{36F75687-2D1D-40CF-87D1-89645DCBAE9B}"/>
                    </a:ext>
                  </a:extLst>
                </p:cNvPr>
                <p:cNvGrpSpPr>
                  <a:grpSpLocks/>
                </p:cNvGrpSpPr>
                <p:nvPr/>
              </p:nvGrpSpPr>
              <p:grpSpPr bwMode="auto">
                <a:xfrm>
                  <a:off x="4528" y="1386"/>
                  <a:ext cx="363" cy="318"/>
                  <a:chOff x="1680" y="2557"/>
                  <a:chExt cx="363" cy="318"/>
                </a:xfrm>
              </p:grpSpPr>
              <p:grpSp>
                <p:nvGrpSpPr>
                  <p:cNvPr id="816" name="Group 1401">
                    <a:extLst>
                      <a:ext uri="{FF2B5EF4-FFF2-40B4-BE49-F238E27FC236}">
                        <a16:creationId xmlns:a16="http://schemas.microsoft.com/office/drawing/2014/main" id="{D00461B2-F9B8-4F5A-871C-3B72FFFF5D55}"/>
                      </a:ext>
                    </a:extLst>
                  </p:cNvPr>
                  <p:cNvGrpSpPr>
                    <a:grpSpLocks noChangeAspect="1"/>
                  </p:cNvGrpSpPr>
                  <p:nvPr/>
                </p:nvGrpSpPr>
                <p:grpSpPr bwMode="auto">
                  <a:xfrm>
                    <a:off x="1720" y="2557"/>
                    <a:ext cx="155" cy="238"/>
                    <a:chOff x="2864" y="2181"/>
                    <a:chExt cx="331" cy="505"/>
                  </a:xfrm>
                </p:grpSpPr>
                <p:sp>
                  <p:nvSpPr>
                    <p:cNvPr id="841" name="Line 1402">
                      <a:extLst>
                        <a:ext uri="{FF2B5EF4-FFF2-40B4-BE49-F238E27FC236}">
                          <a16:creationId xmlns:a16="http://schemas.microsoft.com/office/drawing/2014/main" id="{2040550A-479D-47D2-8174-56A89AF876F7}"/>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42" name="Group 1403">
                      <a:extLst>
                        <a:ext uri="{FF2B5EF4-FFF2-40B4-BE49-F238E27FC236}">
                          <a16:creationId xmlns:a16="http://schemas.microsoft.com/office/drawing/2014/main" id="{A4B11429-80D5-4798-A441-E4BE18FED0CA}"/>
                        </a:ext>
                      </a:extLst>
                    </p:cNvPr>
                    <p:cNvGrpSpPr>
                      <a:grpSpLocks noChangeAspect="1"/>
                    </p:cNvGrpSpPr>
                    <p:nvPr/>
                  </p:nvGrpSpPr>
                  <p:grpSpPr bwMode="auto">
                    <a:xfrm>
                      <a:off x="2864" y="2613"/>
                      <a:ext cx="329" cy="72"/>
                      <a:chOff x="2774" y="2611"/>
                      <a:chExt cx="329" cy="72"/>
                    </a:xfrm>
                  </p:grpSpPr>
                  <p:sp>
                    <p:nvSpPr>
                      <p:cNvPr id="846" name="Oval 1404">
                        <a:extLst>
                          <a:ext uri="{FF2B5EF4-FFF2-40B4-BE49-F238E27FC236}">
                            <a16:creationId xmlns:a16="http://schemas.microsoft.com/office/drawing/2014/main" id="{D611F506-7629-4E09-B954-A5B7A8CA0CE6}"/>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47" name="Rectangle 1405">
                        <a:extLst>
                          <a:ext uri="{FF2B5EF4-FFF2-40B4-BE49-F238E27FC236}">
                            <a16:creationId xmlns:a16="http://schemas.microsoft.com/office/drawing/2014/main" id="{280A449B-E8D5-4625-B662-4308786C8791}"/>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43" name="Line 1406">
                      <a:extLst>
                        <a:ext uri="{FF2B5EF4-FFF2-40B4-BE49-F238E27FC236}">
                          <a16:creationId xmlns:a16="http://schemas.microsoft.com/office/drawing/2014/main" id="{A1880FC2-E0C9-459A-A495-2AB557D342F3}"/>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44" name="Freeform 1407">
                      <a:extLst>
                        <a:ext uri="{FF2B5EF4-FFF2-40B4-BE49-F238E27FC236}">
                          <a16:creationId xmlns:a16="http://schemas.microsoft.com/office/drawing/2014/main" id="{598990CC-5AA0-44C8-8905-0F532033DB75}"/>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45" name="Oval 1408">
                      <a:extLst>
                        <a:ext uri="{FF2B5EF4-FFF2-40B4-BE49-F238E27FC236}">
                          <a16:creationId xmlns:a16="http://schemas.microsoft.com/office/drawing/2014/main" id="{FA3C938B-3E5E-4A61-A13E-A142AB9B894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17" name="Group 1409">
                    <a:extLst>
                      <a:ext uri="{FF2B5EF4-FFF2-40B4-BE49-F238E27FC236}">
                        <a16:creationId xmlns:a16="http://schemas.microsoft.com/office/drawing/2014/main" id="{92E3E63B-DC9E-428B-ACCF-9A5D4D47D1B2}"/>
                      </a:ext>
                    </a:extLst>
                  </p:cNvPr>
                  <p:cNvGrpSpPr>
                    <a:grpSpLocks noChangeAspect="1"/>
                  </p:cNvGrpSpPr>
                  <p:nvPr/>
                </p:nvGrpSpPr>
                <p:grpSpPr bwMode="auto">
                  <a:xfrm>
                    <a:off x="1888" y="2557"/>
                    <a:ext cx="155" cy="238"/>
                    <a:chOff x="2864" y="2181"/>
                    <a:chExt cx="331" cy="505"/>
                  </a:xfrm>
                </p:grpSpPr>
                <p:sp>
                  <p:nvSpPr>
                    <p:cNvPr id="834" name="Line 1410">
                      <a:extLst>
                        <a:ext uri="{FF2B5EF4-FFF2-40B4-BE49-F238E27FC236}">
                          <a16:creationId xmlns:a16="http://schemas.microsoft.com/office/drawing/2014/main" id="{C3317D42-2B50-4B51-A264-1BB5234916C6}"/>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35" name="Group 1411">
                      <a:extLst>
                        <a:ext uri="{FF2B5EF4-FFF2-40B4-BE49-F238E27FC236}">
                          <a16:creationId xmlns:a16="http://schemas.microsoft.com/office/drawing/2014/main" id="{D53E7A9C-F460-4105-955D-927972212EB5}"/>
                        </a:ext>
                      </a:extLst>
                    </p:cNvPr>
                    <p:cNvGrpSpPr>
                      <a:grpSpLocks noChangeAspect="1"/>
                    </p:cNvGrpSpPr>
                    <p:nvPr/>
                  </p:nvGrpSpPr>
                  <p:grpSpPr bwMode="auto">
                    <a:xfrm>
                      <a:off x="2864" y="2613"/>
                      <a:ext cx="329" cy="72"/>
                      <a:chOff x="2774" y="2611"/>
                      <a:chExt cx="329" cy="72"/>
                    </a:xfrm>
                  </p:grpSpPr>
                  <p:sp>
                    <p:nvSpPr>
                      <p:cNvPr id="839" name="Oval 1412">
                        <a:extLst>
                          <a:ext uri="{FF2B5EF4-FFF2-40B4-BE49-F238E27FC236}">
                            <a16:creationId xmlns:a16="http://schemas.microsoft.com/office/drawing/2014/main" id="{C798CCA6-38E2-4A14-A252-A58A1F5BAF73}"/>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40" name="Rectangle 1413">
                        <a:extLst>
                          <a:ext uri="{FF2B5EF4-FFF2-40B4-BE49-F238E27FC236}">
                            <a16:creationId xmlns:a16="http://schemas.microsoft.com/office/drawing/2014/main" id="{2B1B2CA8-9F02-48A3-9815-D6F058B0877C}"/>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36" name="Line 1414">
                      <a:extLst>
                        <a:ext uri="{FF2B5EF4-FFF2-40B4-BE49-F238E27FC236}">
                          <a16:creationId xmlns:a16="http://schemas.microsoft.com/office/drawing/2014/main" id="{02F14EF9-0A3F-4F6F-8C36-BF0262C58691}"/>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37" name="Freeform 1415">
                      <a:extLst>
                        <a:ext uri="{FF2B5EF4-FFF2-40B4-BE49-F238E27FC236}">
                          <a16:creationId xmlns:a16="http://schemas.microsoft.com/office/drawing/2014/main" id="{DC3D3295-031A-49D6-9465-09EAA30EFE21}"/>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38" name="Oval 1416">
                      <a:extLst>
                        <a:ext uri="{FF2B5EF4-FFF2-40B4-BE49-F238E27FC236}">
                          <a16:creationId xmlns:a16="http://schemas.microsoft.com/office/drawing/2014/main" id="{7B3744BD-40E3-47EB-8413-95CBF232ED75}"/>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18" name="Group 1417">
                    <a:extLst>
                      <a:ext uri="{FF2B5EF4-FFF2-40B4-BE49-F238E27FC236}">
                        <a16:creationId xmlns:a16="http://schemas.microsoft.com/office/drawing/2014/main" id="{EF2AD97E-29C6-4749-B7C6-B2FF639CDACE}"/>
                      </a:ext>
                    </a:extLst>
                  </p:cNvPr>
                  <p:cNvGrpSpPr>
                    <a:grpSpLocks noChangeAspect="1"/>
                  </p:cNvGrpSpPr>
                  <p:nvPr/>
                </p:nvGrpSpPr>
                <p:grpSpPr bwMode="auto">
                  <a:xfrm>
                    <a:off x="1680" y="2629"/>
                    <a:ext cx="155" cy="238"/>
                    <a:chOff x="2864" y="2181"/>
                    <a:chExt cx="331" cy="505"/>
                  </a:xfrm>
                </p:grpSpPr>
                <p:sp>
                  <p:nvSpPr>
                    <p:cNvPr id="827" name="Line 1418">
                      <a:extLst>
                        <a:ext uri="{FF2B5EF4-FFF2-40B4-BE49-F238E27FC236}">
                          <a16:creationId xmlns:a16="http://schemas.microsoft.com/office/drawing/2014/main" id="{6FE423F8-2E8C-44FF-8C85-CB10B41C663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28" name="Group 1419">
                      <a:extLst>
                        <a:ext uri="{FF2B5EF4-FFF2-40B4-BE49-F238E27FC236}">
                          <a16:creationId xmlns:a16="http://schemas.microsoft.com/office/drawing/2014/main" id="{62466B0F-2047-4398-87C1-BF91EB890075}"/>
                        </a:ext>
                      </a:extLst>
                    </p:cNvPr>
                    <p:cNvGrpSpPr>
                      <a:grpSpLocks noChangeAspect="1"/>
                    </p:cNvGrpSpPr>
                    <p:nvPr/>
                  </p:nvGrpSpPr>
                  <p:grpSpPr bwMode="auto">
                    <a:xfrm>
                      <a:off x="2864" y="2613"/>
                      <a:ext cx="329" cy="72"/>
                      <a:chOff x="2774" y="2611"/>
                      <a:chExt cx="329" cy="72"/>
                    </a:xfrm>
                  </p:grpSpPr>
                  <p:sp>
                    <p:nvSpPr>
                      <p:cNvPr id="832" name="Oval 1420">
                        <a:extLst>
                          <a:ext uri="{FF2B5EF4-FFF2-40B4-BE49-F238E27FC236}">
                            <a16:creationId xmlns:a16="http://schemas.microsoft.com/office/drawing/2014/main" id="{61E8443F-4B40-4656-BD05-37636F9AE909}"/>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33" name="Rectangle 1421">
                        <a:extLst>
                          <a:ext uri="{FF2B5EF4-FFF2-40B4-BE49-F238E27FC236}">
                            <a16:creationId xmlns:a16="http://schemas.microsoft.com/office/drawing/2014/main" id="{FC78CE88-7976-41B1-B448-690FE75C84C7}"/>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29" name="Line 1422">
                      <a:extLst>
                        <a:ext uri="{FF2B5EF4-FFF2-40B4-BE49-F238E27FC236}">
                          <a16:creationId xmlns:a16="http://schemas.microsoft.com/office/drawing/2014/main" id="{243D4DB8-6C01-49F2-850C-492DAEFE410C}"/>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30" name="Freeform 1423">
                      <a:extLst>
                        <a:ext uri="{FF2B5EF4-FFF2-40B4-BE49-F238E27FC236}">
                          <a16:creationId xmlns:a16="http://schemas.microsoft.com/office/drawing/2014/main" id="{1400BAF6-A098-4C13-866B-F630A2E3EC5D}"/>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31" name="Oval 1424">
                      <a:extLst>
                        <a:ext uri="{FF2B5EF4-FFF2-40B4-BE49-F238E27FC236}">
                          <a16:creationId xmlns:a16="http://schemas.microsoft.com/office/drawing/2014/main" id="{FB38B44D-E3CA-4D62-8DEC-57D663B04224}"/>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819" name="Group 1425">
                    <a:extLst>
                      <a:ext uri="{FF2B5EF4-FFF2-40B4-BE49-F238E27FC236}">
                        <a16:creationId xmlns:a16="http://schemas.microsoft.com/office/drawing/2014/main" id="{FD246102-5C15-4E95-B2D0-36905663735E}"/>
                      </a:ext>
                    </a:extLst>
                  </p:cNvPr>
                  <p:cNvGrpSpPr>
                    <a:grpSpLocks noChangeAspect="1"/>
                  </p:cNvGrpSpPr>
                  <p:nvPr/>
                </p:nvGrpSpPr>
                <p:grpSpPr bwMode="auto">
                  <a:xfrm>
                    <a:off x="1864" y="2637"/>
                    <a:ext cx="155" cy="238"/>
                    <a:chOff x="2864" y="2181"/>
                    <a:chExt cx="331" cy="505"/>
                  </a:xfrm>
                </p:grpSpPr>
                <p:sp>
                  <p:nvSpPr>
                    <p:cNvPr id="820" name="Line 1426">
                      <a:extLst>
                        <a:ext uri="{FF2B5EF4-FFF2-40B4-BE49-F238E27FC236}">
                          <a16:creationId xmlns:a16="http://schemas.microsoft.com/office/drawing/2014/main" id="{A563E8FC-F764-4CBB-9E9C-5605A2B7B2F4}"/>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21" name="Group 1427">
                      <a:extLst>
                        <a:ext uri="{FF2B5EF4-FFF2-40B4-BE49-F238E27FC236}">
                          <a16:creationId xmlns:a16="http://schemas.microsoft.com/office/drawing/2014/main" id="{FF9EA7CB-3E35-4ECF-A374-23160C830A10}"/>
                        </a:ext>
                      </a:extLst>
                    </p:cNvPr>
                    <p:cNvGrpSpPr>
                      <a:grpSpLocks noChangeAspect="1"/>
                    </p:cNvGrpSpPr>
                    <p:nvPr/>
                  </p:nvGrpSpPr>
                  <p:grpSpPr bwMode="auto">
                    <a:xfrm>
                      <a:off x="2864" y="2613"/>
                      <a:ext cx="329" cy="72"/>
                      <a:chOff x="2774" y="2611"/>
                      <a:chExt cx="329" cy="72"/>
                    </a:xfrm>
                  </p:grpSpPr>
                  <p:sp>
                    <p:nvSpPr>
                      <p:cNvPr id="825" name="Oval 1428">
                        <a:extLst>
                          <a:ext uri="{FF2B5EF4-FFF2-40B4-BE49-F238E27FC236}">
                            <a16:creationId xmlns:a16="http://schemas.microsoft.com/office/drawing/2014/main" id="{617FAC1C-FF54-4FAA-A4C9-7B441D67B2C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26" name="Rectangle 1429">
                        <a:extLst>
                          <a:ext uri="{FF2B5EF4-FFF2-40B4-BE49-F238E27FC236}">
                            <a16:creationId xmlns:a16="http://schemas.microsoft.com/office/drawing/2014/main" id="{F700EA57-791A-4633-89BF-7EFA82FC1018}"/>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22" name="Line 1430">
                      <a:extLst>
                        <a:ext uri="{FF2B5EF4-FFF2-40B4-BE49-F238E27FC236}">
                          <a16:creationId xmlns:a16="http://schemas.microsoft.com/office/drawing/2014/main" id="{B447C733-F9D7-4507-9657-052D801F6A12}"/>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23" name="Freeform 1431">
                      <a:extLst>
                        <a:ext uri="{FF2B5EF4-FFF2-40B4-BE49-F238E27FC236}">
                          <a16:creationId xmlns:a16="http://schemas.microsoft.com/office/drawing/2014/main" id="{BBD2E2D5-68BA-43EC-9F0B-D2679A978403}"/>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24" name="Oval 1432">
                      <a:extLst>
                        <a:ext uri="{FF2B5EF4-FFF2-40B4-BE49-F238E27FC236}">
                          <a16:creationId xmlns:a16="http://schemas.microsoft.com/office/drawing/2014/main" id="{31B48134-C102-4FCB-B5BB-569C432DD1EA}"/>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13" name="Line 1433">
                  <a:extLst>
                    <a:ext uri="{FF2B5EF4-FFF2-40B4-BE49-F238E27FC236}">
                      <a16:creationId xmlns:a16="http://schemas.microsoft.com/office/drawing/2014/main" id="{9041A073-6FC4-4BAC-B06C-CA1730A1CA01}"/>
                    </a:ext>
                  </a:extLst>
                </p:cNvPr>
                <p:cNvSpPr>
                  <a:spLocks noChangeShapeType="1"/>
                </p:cNvSpPr>
                <p:nvPr/>
              </p:nvSpPr>
              <p:spPr bwMode="auto">
                <a:xfrm flipV="1">
                  <a:off x="4059" y="1634"/>
                  <a:ext cx="323" cy="14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14" name="Group 1434">
                  <a:extLst>
                    <a:ext uri="{FF2B5EF4-FFF2-40B4-BE49-F238E27FC236}">
                      <a16:creationId xmlns:a16="http://schemas.microsoft.com/office/drawing/2014/main" id="{7840FBC6-4E42-421E-B71F-D66B78DC6D66}"/>
                    </a:ext>
                  </a:extLst>
                </p:cNvPr>
                <p:cNvGrpSpPr>
                  <a:grpSpLocks/>
                </p:cNvGrpSpPr>
                <p:nvPr/>
              </p:nvGrpSpPr>
              <p:grpSpPr bwMode="auto">
                <a:xfrm>
                  <a:off x="4153" y="2842"/>
                  <a:ext cx="363" cy="318"/>
                  <a:chOff x="1680" y="2557"/>
                  <a:chExt cx="363" cy="318"/>
                </a:xfrm>
              </p:grpSpPr>
              <p:grpSp>
                <p:nvGrpSpPr>
                  <p:cNvPr id="784" name="Group 1435">
                    <a:extLst>
                      <a:ext uri="{FF2B5EF4-FFF2-40B4-BE49-F238E27FC236}">
                        <a16:creationId xmlns:a16="http://schemas.microsoft.com/office/drawing/2014/main" id="{30E44EFF-856D-4440-ADE5-8429DF844D4B}"/>
                      </a:ext>
                    </a:extLst>
                  </p:cNvPr>
                  <p:cNvGrpSpPr>
                    <a:grpSpLocks noChangeAspect="1"/>
                  </p:cNvGrpSpPr>
                  <p:nvPr/>
                </p:nvGrpSpPr>
                <p:grpSpPr bwMode="auto">
                  <a:xfrm>
                    <a:off x="1720" y="2557"/>
                    <a:ext cx="155" cy="238"/>
                    <a:chOff x="2864" y="2181"/>
                    <a:chExt cx="331" cy="505"/>
                  </a:xfrm>
                </p:grpSpPr>
                <p:sp>
                  <p:nvSpPr>
                    <p:cNvPr id="809" name="Line 1436">
                      <a:extLst>
                        <a:ext uri="{FF2B5EF4-FFF2-40B4-BE49-F238E27FC236}">
                          <a16:creationId xmlns:a16="http://schemas.microsoft.com/office/drawing/2014/main" id="{4487BF6D-3957-403B-BBAE-3C3701B80F9A}"/>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10" name="Group 1437">
                      <a:extLst>
                        <a:ext uri="{FF2B5EF4-FFF2-40B4-BE49-F238E27FC236}">
                          <a16:creationId xmlns:a16="http://schemas.microsoft.com/office/drawing/2014/main" id="{5418C317-2395-4121-838B-5819A3A4986E}"/>
                        </a:ext>
                      </a:extLst>
                    </p:cNvPr>
                    <p:cNvGrpSpPr>
                      <a:grpSpLocks noChangeAspect="1"/>
                    </p:cNvGrpSpPr>
                    <p:nvPr/>
                  </p:nvGrpSpPr>
                  <p:grpSpPr bwMode="auto">
                    <a:xfrm>
                      <a:off x="2864" y="2613"/>
                      <a:ext cx="329" cy="72"/>
                      <a:chOff x="2774" y="2611"/>
                      <a:chExt cx="329" cy="72"/>
                    </a:xfrm>
                  </p:grpSpPr>
                  <p:sp>
                    <p:nvSpPr>
                      <p:cNvPr id="814" name="Oval 1438">
                        <a:extLst>
                          <a:ext uri="{FF2B5EF4-FFF2-40B4-BE49-F238E27FC236}">
                            <a16:creationId xmlns:a16="http://schemas.microsoft.com/office/drawing/2014/main" id="{E115E68B-DBB7-4A4A-A159-581F0AEB5F4A}"/>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15" name="Rectangle 1439">
                        <a:extLst>
                          <a:ext uri="{FF2B5EF4-FFF2-40B4-BE49-F238E27FC236}">
                            <a16:creationId xmlns:a16="http://schemas.microsoft.com/office/drawing/2014/main" id="{FF4B6579-F295-4DC3-A2C1-B8AA50ACD9AF}"/>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11" name="Line 1440">
                      <a:extLst>
                        <a:ext uri="{FF2B5EF4-FFF2-40B4-BE49-F238E27FC236}">
                          <a16:creationId xmlns:a16="http://schemas.microsoft.com/office/drawing/2014/main" id="{82937F4D-786C-456D-9F47-6FDD93D4E2B6}"/>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12" name="Freeform 1441">
                      <a:extLst>
                        <a:ext uri="{FF2B5EF4-FFF2-40B4-BE49-F238E27FC236}">
                          <a16:creationId xmlns:a16="http://schemas.microsoft.com/office/drawing/2014/main" id="{7D86C335-9792-4A41-BC78-EAD011F79BD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13" name="Oval 1442">
                      <a:extLst>
                        <a:ext uri="{FF2B5EF4-FFF2-40B4-BE49-F238E27FC236}">
                          <a16:creationId xmlns:a16="http://schemas.microsoft.com/office/drawing/2014/main" id="{7ABB827D-BAB4-4169-8198-E7A7DE7F15C4}"/>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85" name="Group 1443">
                    <a:extLst>
                      <a:ext uri="{FF2B5EF4-FFF2-40B4-BE49-F238E27FC236}">
                        <a16:creationId xmlns:a16="http://schemas.microsoft.com/office/drawing/2014/main" id="{E8E97034-F59D-44C3-9ACC-43EA4F6203E1}"/>
                      </a:ext>
                    </a:extLst>
                  </p:cNvPr>
                  <p:cNvGrpSpPr>
                    <a:grpSpLocks noChangeAspect="1"/>
                  </p:cNvGrpSpPr>
                  <p:nvPr/>
                </p:nvGrpSpPr>
                <p:grpSpPr bwMode="auto">
                  <a:xfrm>
                    <a:off x="1888" y="2557"/>
                    <a:ext cx="155" cy="238"/>
                    <a:chOff x="2864" y="2181"/>
                    <a:chExt cx="331" cy="505"/>
                  </a:xfrm>
                </p:grpSpPr>
                <p:sp>
                  <p:nvSpPr>
                    <p:cNvPr id="802" name="Line 1444">
                      <a:extLst>
                        <a:ext uri="{FF2B5EF4-FFF2-40B4-BE49-F238E27FC236}">
                          <a16:creationId xmlns:a16="http://schemas.microsoft.com/office/drawing/2014/main" id="{02C3EF7F-741A-4FB8-9A0C-65D743D0FD5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803" name="Group 1445">
                      <a:extLst>
                        <a:ext uri="{FF2B5EF4-FFF2-40B4-BE49-F238E27FC236}">
                          <a16:creationId xmlns:a16="http://schemas.microsoft.com/office/drawing/2014/main" id="{E0E1C849-A844-474A-ADD2-0B6BB833F1BA}"/>
                        </a:ext>
                      </a:extLst>
                    </p:cNvPr>
                    <p:cNvGrpSpPr>
                      <a:grpSpLocks noChangeAspect="1"/>
                    </p:cNvGrpSpPr>
                    <p:nvPr/>
                  </p:nvGrpSpPr>
                  <p:grpSpPr bwMode="auto">
                    <a:xfrm>
                      <a:off x="2864" y="2613"/>
                      <a:ext cx="329" cy="72"/>
                      <a:chOff x="2774" y="2611"/>
                      <a:chExt cx="329" cy="72"/>
                    </a:xfrm>
                  </p:grpSpPr>
                  <p:sp>
                    <p:nvSpPr>
                      <p:cNvPr id="807" name="Oval 1446">
                        <a:extLst>
                          <a:ext uri="{FF2B5EF4-FFF2-40B4-BE49-F238E27FC236}">
                            <a16:creationId xmlns:a16="http://schemas.microsoft.com/office/drawing/2014/main" id="{CF8E5BFE-E82E-49EA-88F3-7FEAE440DA04}"/>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08" name="Rectangle 1447">
                        <a:extLst>
                          <a:ext uri="{FF2B5EF4-FFF2-40B4-BE49-F238E27FC236}">
                            <a16:creationId xmlns:a16="http://schemas.microsoft.com/office/drawing/2014/main" id="{B3ED8555-FC2F-46E5-A986-2B5E8384CF34}"/>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804" name="Line 1448">
                      <a:extLst>
                        <a:ext uri="{FF2B5EF4-FFF2-40B4-BE49-F238E27FC236}">
                          <a16:creationId xmlns:a16="http://schemas.microsoft.com/office/drawing/2014/main" id="{53C3B34B-05F9-45D1-B128-50D00DDDADFB}"/>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05" name="Freeform 1449">
                      <a:extLst>
                        <a:ext uri="{FF2B5EF4-FFF2-40B4-BE49-F238E27FC236}">
                          <a16:creationId xmlns:a16="http://schemas.microsoft.com/office/drawing/2014/main" id="{F6169988-9740-480C-A916-2BDFB3A5D09D}"/>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06" name="Oval 1450">
                      <a:extLst>
                        <a:ext uri="{FF2B5EF4-FFF2-40B4-BE49-F238E27FC236}">
                          <a16:creationId xmlns:a16="http://schemas.microsoft.com/office/drawing/2014/main" id="{7F783C84-18C6-454A-90D2-181B7FFD195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86" name="Group 1451">
                    <a:extLst>
                      <a:ext uri="{FF2B5EF4-FFF2-40B4-BE49-F238E27FC236}">
                        <a16:creationId xmlns:a16="http://schemas.microsoft.com/office/drawing/2014/main" id="{AF6AE308-20B3-47CD-92D6-FDC02CC5079F}"/>
                      </a:ext>
                    </a:extLst>
                  </p:cNvPr>
                  <p:cNvGrpSpPr>
                    <a:grpSpLocks noChangeAspect="1"/>
                  </p:cNvGrpSpPr>
                  <p:nvPr/>
                </p:nvGrpSpPr>
                <p:grpSpPr bwMode="auto">
                  <a:xfrm>
                    <a:off x="1680" y="2629"/>
                    <a:ext cx="155" cy="238"/>
                    <a:chOff x="2864" y="2181"/>
                    <a:chExt cx="331" cy="505"/>
                  </a:xfrm>
                </p:grpSpPr>
                <p:sp>
                  <p:nvSpPr>
                    <p:cNvPr id="795" name="Line 1452">
                      <a:extLst>
                        <a:ext uri="{FF2B5EF4-FFF2-40B4-BE49-F238E27FC236}">
                          <a16:creationId xmlns:a16="http://schemas.microsoft.com/office/drawing/2014/main" id="{1BCCA0D8-D9F8-4990-90EF-04782D43AB6E}"/>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96" name="Group 1453">
                      <a:extLst>
                        <a:ext uri="{FF2B5EF4-FFF2-40B4-BE49-F238E27FC236}">
                          <a16:creationId xmlns:a16="http://schemas.microsoft.com/office/drawing/2014/main" id="{924FBD83-615F-43D8-883E-5A3E70825094}"/>
                        </a:ext>
                      </a:extLst>
                    </p:cNvPr>
                    <p:cNvGrpSpPr>
                      <a:grpSpLocks noChangeAspect="1"/>
                    </p:cNvGrpSpPr>
                    <p:nvPr/>
                  </p:nvGrpSpPr>
                  <p:grpSpPr bwMode="auto">
                    <a:xfrm>
                      <a:off x="2864" y="2613"/>
                      <a:ext cx="329" cy="72"/>
                      <a:chOff x="2774" y="2611"/>
                      <a:chExt cx="329" cy="72"/>
                    </a:xfrm>
                  </p:grpSpPr>
                  <p:sp>
                    <p:nvSpPr>
                      <p:cNvPr id="800" name="Oval 1454">
                        <a:extLst>
                          <a:ext uri="{FF2B5EF4-FFF2-40B4-BE49-F238E27FC236}">
                            <a16:creationId xmlns:a16="http://schemas.microsoft.com/office/drawing/2014/main" id="{BAFB595E-0B97-4294-8F4E-B0135A85B40E}"/>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801" name="Rectangle 1455">
                        <a:extLst>
                          <a:ext uri="{FF2B5EF4-FFF2-40B4-BE49-F238E27FC236}">
                            <a16:creationId xmlns:a16="http://schemas.microsoft.com/office/drawing/2014/main" id="{B22A3765-C47E-4A13-BC3D-ADCDA61F6697}"/>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97" name="Line 1456">
                      <a:extLst>
                        <a:ext uri="{FF2B5EF4-FFF2-40B4-BE49-F238E27FC236}">
                          <a16:creationId xmlns:a16="http://schemas.microsoft.com/office/drawing/2014/main" id="{6DF885FC-C47E-4A5C-A7C4-B24B4F6B2A30}"/>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98" name="Freeform 1457">
                      <a:extLst>
                        <a:ext uri="{FF2B5EF4-FFF2-40B4-BE49-F238E27FC236}">
                          <a16:creationId xmlns:a16="http://schemas.microsoft.com/office/drawing/2014/main" id="{ED168990-61A4-4894-BCA4-C9640E4C8EBB}"/>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99" name="Oval 1458">
                      <a:extLst>
                        <a:ext uri="{FF2B5EF4-FFF2-40B4-BE49-F238E27FC236}">
                          <a16:creationId xmlns:a16="http://schemas.microsoft.com/office/drawing/2014/main" id="{9AD1CB6C-5931-402C-B8FE-709AC75D32D3}"/>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87" name="Group 1459">
                    <a:extLst>
                      <a:ext uri="{FF2B5EF4-FFF2-40B4-BE49-F238E27FC236}">
                        <a16:creationId xmlns:a16="http://schemas.microsoft.com/office/drawing/2014/main" id="{49651EA5-E48C-4CC5-AA95-D52BA28EEB62}"/>
                      </a:ext>
                    </a:extLst>
                  </p:cNvPr>
                  <p:cNvGrpSpPr>
                    <a:grpSpLocks noChangeAspect="1"/>
                  </p:cNvGrpSpPr>
                  <p:nvPr/>
                </p:nvGrpSpPr>
                <p:grpSpPr bwMode="auto">
                  <a:xfrm>
                    <a:off x="1864" y="2637"/>
                    <a:ext cx="155" cy="238"/>
                    <a:chOff x="2864" y="2181"/>
                    <a:chExt cx="331" cy="505"/>
                  </a:xfrm>
                </p:grpSpPr>
                <p:sp>
                  <p:nvSpPr>
                    <p:cNvPr id="788" name="Line 1460">
                      <a:extLst>
                        <a:ext uri="{FF2B5EF4-FFF2-40B4-BE49-F238E27FC236}">
                          <a16:creationId xmlns:a16="http://schemas.microsoft.com/office/drawing/2014/main" id="{54DB56D4-63E7-417C-8B9A-7DA7BC0D177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89" name="Group 1461">
                      <a:extLst>
                        <a:ext uri="{FF2B5EF4-FFF2-40B4-BE49-F238E27FC236}">
                          <a16:creationId xmlns:a16="http://schemas.microsoft.com/office/drawing/2014/main" id="{E777BF7B-35D0-4F0A-8ABF-5BD08E85D7FE}"/>
                        </a:ext>
                      </a:extLst>
                    </p:cNvPr>
                    <p:cNvGrpSpPr>
                      <a:grpSpLocks noChangeAspect="1"/>
                    </p:cNvGrpSpPr>
                    <p:nvPr/>
                  </p:nvGrpSpPr>
                  <p:grpSpPr bwMode="auto">
                    <a:xfrm>
                      <a:off x="2864" y="2613"/>
                      <a:ext cx="329" cy="72"/>
                      <a:chOff x="2774" y="2611"/>
                      <a:chExt cx="329" cy="72"/>
                    </a:xfrm>
                  </p:grpSpPr>
                  <p:sp>
                    <p:nvSpPr>
                      <p:cNvPr id="793" name="Oval 1462">
                        <a:extLst>
                          <a:ext uri="{FF2B5EF4-FFF2-40B4-BE49-F238E27FC236}">
                            <a16:creationId xmlns:a16="http://schemas.microsoft.com/office/drawing/2014/main" id="{4DD61A91-0A01-4905-A188-050D6EE0457B}"/>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94" name="Rectangle 1463">
                        <a:extLst>
                          <a:ext uri="{FF2B5EF4-FFF2-40B4-BE49-F238E27FC236}">
                            <a16:creationId xmlns:a16="http://schemas.microsoft.com/office/drawing/2014/main" id="{8E01EDAC-2F0C-4651-AFC5-A9480EAEC04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90" name="Line 1464">
                      <a:extLst>
                        <a:ext uri="{FF2B5EF4-FFF2-40B4-BE49-F238E27FC236}">
                          <a16:creationId xmlns:a16="http://schemas.microsoft.com/office/drawing/2014/main" id="{737A710C-17F9-4CBB-82E0-9EAC4C39B50F}"/>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91" name="Freeform 1465">
                      <a:extLst>
                        <a:ext uri="{FF2B5EF4-FFF2-40B4-BE49-F238E27FC236}">
                          <a16:creationId xmlns:a16="http://schemas.microsoft.com/office/drawing/2014/main" id="{1B7C5880-4069-442F-BCC7-1FF111AA6FB7}"/>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92" name="Oval 1466">
                      <a:extLst>
                        <a:ext uri="{FF2B5EF4-FFF2-40B4-BE49-F238E27FC236}">
                          <a16:creationId xmlns:a16="http://schemas.microsoft.com/office/drawing/2014/main" id="{6A8A5D2D-59A1-4902-B242-C117B6BE45C8}"/>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15" name="Line 1467">
                  <a:extLst>
                    <a:ext uri="{FF2B5EF4-FFF2-40B4-BE49-F238E27FC236}">
                      <a16:creationId xmlns:a16="http://schemas.microsoft.com/office/drawing/2014/main" id="{B4768D92-2923-44C9-ACCF-865F5911E441}"/>
                    </a:ext>
                  </a:extLst>
                </p:cNvPr>
                <p:cNvSpPr>
                  <a:spLocks noChangeShapeType="1"/>
                </p:cNvSpPr>
                <p:nvPr/>
              </p:nvSpPr>
              <p:spPr bwMode="auto">
                <a:xfrm flipV="1">
                  <a:off x="3865" y="3097"/>
                  <a:ext cx="200" cy="4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16" name="Group 1468">
                  <a:extLst>
                    <a:ext uri="{FF2B5EF4-FFF2-40B4-BE49-F238E27FC236}">
                      <a16:creationId xmlns:a16="http://schemas.microsoft.com/office/drawing/2014/main" id="{DE39E950-4F05-480A-A9DA-03FFEC71D101}"/>
                    </a:ext>
                  </a:extLst>
                </p:cNvPr>
                <p:cNvGrpSpPr>
                  <a:grpSpLocks/>
                </p:cNvGrpSpPr>
                <p:nvPr/>
              </p:nvGrpSpPr>
              <p:grpSpPr bwMode="auto">
                <a:xfrm>
                  <a:off x="3816" y="2406"/>
                  <a:ext cx="363" cy="318"/>
                  <a:chOff x="1680" y="2557"/>
                  <a:chExt cx="363" cy="318"/>
                </a:xfrm>
              </p:grpSpPr>
              <p:grpSp>
                <p:nvGrpSpPr>
                  <p:cNvPr id="752" name="Group 1469">
                    <a:extLst>
                      <a:ext uri="{FF2B5EF4-FFF2-40B4-BE49-F238E27FC236}">
                        <a16:creationId xmlns:a16="http://schemas.microsoft.com/office/drawing/2014/main" id="{5F6B5F08-18C1-4734-936C-ACC6655AB625}"/>
                      </a:ext>
                    </a:extLst>
                  </p:cNvPr>
                  <p:cNvGrpSpPr>
                    <a:grpSpLocks noChangeAspect="1"/>
                  </p:cNvGrpSpPr>
                  <p:nvPr/>
                </p:nvGrpSpPr>
                <p:grpSpPr bwMode="auto">
                  <a:xfrm>
                    <a:off x="1720" y="2557"/>
                    <a:ext cx="155" cy="238"/>
                    <a:chOff x="2864" y="2181"/>
                    <a:chExt cx="331" cy="505"/>
                  </a:xfrm>
                </p:grpSpPr>
                <p:sp>
                  <p:nvSpPr>
                    <p:cNvPr id="777" name="Line 1470">
                      <a:extLst>
                        <a:ext uri="{FF2B5EF4-FFF2-40B4-BE49-F238E27FC236}">
                          <a16:creationId xmlns:a16="http://schemas.microsoft.com/office/drawing/2014/main" id="{FA52A288-2475-4259-8DDB-2D93235BBA6C}"/>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78" name="Group 1471">
                      <a:extLst>
                        <a:ext uri="{FF2B5EF4-FFF2-40B4-BE49-F238E27FC236}">
                          <a16:creationId xmlns:a16="http://schemas.microsoft.com/office/drawing/2014/main" id="{4CD8FE2F-773C-4F87-B144-E4AD9F6B0169}"/>
                        </a:ext>
                      </a:extLst>
                    </p:cNvPr>
                    <p:cNvGrpSpPr>
                      <a:grpSpLocks noChangeAspect="1"/>
                    </p:cNvGrpSpPr>
                    <p:nvPr/>
                  </p:nvGrpSpPr>
                  <p:grpSpPr bwMode="auto">
                    <a:xfrm>
                      <a:off x="2864" y="2613"/>
                      <a:ext cx="329" cy="72"/>
                      <a:chOff x="2774" y="2611"/>
                      <a:chExt cx="329" cy="72"/>
                    </a:xfrm>
                  </p:grpSpPr>
                  <p:sp>
                    <p:nvSpPr>
                      <p:cNvPr id="782" name="Oval 1472">
                        <a:extLst>
                          <a:ext uri="{FF2B5EF4-FFF2-40B4-BE49-F238E27FC236}">
                            <a16:creationId xmlns:a16="http://schemas.microsoft.com/office/drawing/2014/main" id="{F32E910D-70E7-440B-81B4-EBD4C279FBEB}"/>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83" name="Rectangle 1473">
                        <a:extLst>
                          <a:ext uri="{FF2B5EF4-FFF2-40B4-BE49-F238E27FC236}">
                            <a16:creationId xmlns:a16="http://schemas.microsoft.com/office/drawing/2014/main" id="{79EBF7E6-CC99-4B94-8950-CEB96DE21F46}"/>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79" name="Line 1474">
                      <a:extLst>
                        <a:ext uri="{FF2B5EF4-FFF2-40B4-BE49-F238E27FC236}">
                          <a16:creationId xmlns:a16="http://schemas.microsoft.com/office/drawing/2014/main" id="{E75FDDD0-0191-46D3-AE0D-44BD9CD80957}"/>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80" name="Freeform 1475">
                      <a:extLst>
                        <a:ext uri="{FF2B5EF4-FFF2-40B4-BE49-F238E27FC236}">
                          <a16:creationId xmlns:a16="http://schemas.microsoft.com/office/drawing/2014/main" id="{F45B6C6E-0A6E-46DB-AF9A-9FE699BA10F5}"/>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81" name="Oval 1476">
                      <a:extLst>
                        <a:ext uri="{FF2B5EF4-FFF2-40B4-BE49-F238E27FC236}">
                          <a16:creationId xmlns:a16="http://schemas.microsoft.com/office/drawing/2014/main" id="{5FB89B3D-27C3-47AE-9F59-E9135F04C45C}"/>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53" name="Group 1477">
                    <a:extLst>
                      <a:ext uri="{FF2B5EF4-FFF2-40B4-BE49-F238E27FC236}">
                        <a16:creationId xmlns:a16="http://schemas.microsoft.com/office/drawing/2014/main" id="{C73162D4-6801-4804-A26E-58E7ECC05375}"/>
                      </a:ext>
                    </a:extLst>
                  </p:cNvPr>
                  <p:cNvGrpSpPr>
                    <a:grpSpLocks noChangeAspect="1"/>
                  </p:cNvGrpSpPr>
                  <p:nvPr/>
                </p:nvGrpSpPr>
                <p:grpSpPr bwMode="auto">
                  <a:xfrm>
                    <a:off x="1888" y="2557"/>
                    <a:ext cx="155" cy="238"/>
                    <a:chOff x="2864" y="2181"/>
                    <a:chExt cx="331" cy="505"/>
                  </a:xfrm>
                </p:grpSpPr>
                <p:sp>
                  <p:nvSpPr>
                    <p:cNvPr id="770" name="Line 1478">
                      <a:extLst>
                        <a:ext uri="{FF2B5EF4-FFF2-40B4-BE49-F238E27FC236}">
                          <a16:creationId xmlns:a16="http://schemas.microsoft.com/office/drawing/2014/main" id="{C2140ED3-E96D-4E46-B8B6-E31DD875C182}"/>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71" name="Group 1479">
                      <a:extLst>
                        <a:ext uri="{FF2B5EF4-FFF2-40B4-BE49-F238E27FC236}">
                          <a16:creationId xmlns:a16="http://schemas.microsoft.com/office/drawing/2014/main" id="{C9D75E2C-6CBF-4283-BF32-FFABF65EBC37}"/>
                        </a:ext>
                      </a:extLst>
                    </p:cNvPr>
                    <p:cNvGrpSpPr>
                      <a:grpSpLocks noChangeAspect="1"/>
                    </p:cNvGrpSpPr>
                    <p:nvPr/>
                  </p:nvGrpSpPr>
                  <p:grpSpPr bwMode="auto">
                    <a:xfrm>
                      <a:off x="2864" y="2613"/>
                      <a:ext cx="329" cy="72"/>
                      <a:chOff x="2774" y="2611"/>
                      <a:chExt cx="329" cy="72"/>
                    </a:xfrm>
                  </p:grpSpPr>
                  <p:sp>
                    <p:nvSpPr>
                      <p:cNvPr id="775" name="Oval 1480">
                        <a:extLst>
                          <a:ext uri="{FF2B5EF4-FFF2-40B4-BE49-F238E27FC236}">
                            <a16:creationId xmlns:a16="http://schemas.microsoft.com/office/drawing/2014/main" id="{C931A38E-8D76-4031-B35F-965C731998D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76" name="Rectangle 1481">
                        <a:extLst>
                          <a:ext uri="{FF2B5EF4-FFF2-40B4-BE49-F238E27FC236}">
                            <a16:creationId xmlns:a16="http://schemas.microsoft.com/office/drawing/2014/main" id="{DFA8F43B-C614-4B85-9948-FC69B889CC2A}"/>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72" name="Line 1482">
                      <a:extLst>
                        <a:ext uri="{FF2B5EF4-FFF2-40B4-BE49-F238E27FC236}">
                          <a16:creationId xmlns:a16="http://schemas.microsoft.com/office/drawing/2014/main" id="{6DBFA7E1-8451-41ED-AFF3-CE81881A53FF}"/>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73" name="Freeform 1483">
                      <a:extLst>
                        <a:ext uri="{FF2B5EF4-FFF2-40B4-BE49-F238E27FC236}">
                          <a16:creationId xmlns:a16="http://schemas.microsoft.com/office/drawing/2014/main" id="{B568891A-35C1-4AAD-AE56-8765CE126B00}"/>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74" name="Oval 1484">
                      <a:extLst>
                        <a:ext uri="{FF2B5EF4-FFF2-40B4-BE49-F238E27FC236}">
                          <a16:creationId xmlns:a16="http://schemas.microsoft.com/office/drawing/2014/main" id="{C8A86F35-756C-4C5F-9CFE-ECF054EAB440}"/>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54" name="Group 1485">
                    <a:extLst>
                      <a:ext uri="{FF2B5EF4-FFF2-40B4-BE49-F238E27FC236}">
                        <a16:creationId xmlns:a16="http://schemas.microsoft.com/office/drawing/2014/main" id="{F9159AED-CC79-4244-8FC4-EEC0403A0179}"/>
                      </a:ext>
                    </a:extLst>
                  </p:cNvPr>
                  <p:cNvGrpSpPr>
                    <a:grpSpLocks noChangeAspect="1"/>
                  </p:cNvGrpSpPr>
                  <p:nvPr/>
                </p:nvGrpSpPr>
                <p:grpSpPr bwMode="auto">
                  <a:xfrm>
                    <a:off x="1680" y="2629"/>
                    <a:ext cx="155" cy="238"/>
                    <a:chOff x="2864" y="2181"/>
                    <a:chExt cx="331" cy="505"/>
                  </a:xfrm>
                </p:grpSpPr>
                <p:sp>
                  <p:nvSpPr>
                    <p:cNvPr id="763" name="Line 1486">
                      <a:extLst>
                        <a:ext uri="{FF2B5EF4-FFF2-40B4-BE49-F238E27FC236}">
                          <a16:creationId xmlns:a16="http://schemas.microsoft.com/office/drawing/2014/main" id="{57895A72-C160-4DE1-9EC9-E09C52F513D6}"/>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64" name="Group 1487">
                      <a:extLst>
                        <a:ext uri="{FF2B5EF4-FFF2-40B4-BE49-F238E27FC236}">
                          <a16:creationId xmlns:a16="http://schemas.microsoft.com/office/drawing/2014/main" id="{85C7572C-5870-48D4-9492-094B903AE6F9}"/>
                        </a:ext>
                      </a:extLst>
                    </p:cNvPr>
                    <p:cNvGrpSpPr>
                      <a:grpSpLocks noChangeAspect="1"/>
                    </p:cNvGrpSpPr>
                    <p:nvPr/>
                  </p:nvGrpSpPr>
                  <p:grpSpPr bwMode="auto">
                    <a:xfrm>
                      <a:off x="2864" y="2613"/>
                      <a:ext cx="329" cy="72"/>
                      <a:chOff x="2774" y="2611"/>
                      <a:chExt cx="329" cy="72"/>
                    </a:xfrm>
                  </p:grpSpPr>
                  <p:sp>
                    <p:nvSpPr>
                      <p:cNvPr id="768" name="Oval 1488">
                        <a:extLst>
                          <a:ext uri="{FF2B5EF4-FFF2-40B4-BE49-F238E27FC236}">
                            <a16:creationId xmlns:a16="http://schemas.microsoft.com/office/drawing/2014/main" id="{0FA775D6-0C10-4F8F-8E09-FFE220E38296}"/>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69" name="Rectangle 1489">
                        <a:extLst>
                          <a:ext uri="{FF2B5EF4-FFF2-40B4-BE49-F238E27FC236}">
                            <a16:creationId xmlns:a16="http://schemas.microsoft.com/office/drawing/2014/main" id="{5B093CAF-979C-4721-9A96-921FC7219B95}"/>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65" name="Line 1490">
                      <a:extLst>
                        <a:ext uri="{FF2B5EF4-FFF2-40B4-BE49-F238E27FC236}">
                          <a16:creationId xmlns:a16="http://schemas.microsoft.com/office/drawing/2014/main" id="{AA0C1F70-7C9E-4D0C-9D21-2744B71B3591}"/>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66" name="Freeform 1491">
                      <a:extLst>
                        <a:ext uri="{FF2B5EF4-FFF2-40B4-BE49-F238E27FC236}">
                          <a16:creationId xmlns:a16="http://schemas.microsoft.com/office/drawing/2014/main" id="{E680F64F-6AFC-41B7-8329-A73827BD3312}"/>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67" name="Oval 1492">
                      <a:extLst>
                        <a:ext uri="{FF2B5EF4-FFF2-40B4-BE49-F238E27FC236}">
                          <a16:creationId xmlns:a16="http://schemas.microsoft.com/office/drawing/2014/main" id="{3B6230CF-3AB0-4DA4-88F0-B2BF6C9A330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55" name="Group 1493">
                    <a:extLst>
                      <a:ext uri="{FF2B5EF4-FFF2-40B4-BE49-F238E27FC236}">
                        <a16:creationId xmlns:a16="http://schemas.microsoft.com/office/drawing/2014/main" id="{82E7439F-73CF-4C54-9F54-93C258E7F88B}"/>
                      </a:ext>
                    </a:extLst>
                  </p:cNvPr>
                  <p:cNvGrpSpPr>
                    <a:grpSpLocks noChangeAspect="1"/>
                  </p:cNvGrpSpPr>
                  <p:nvPr/>
                </p:nvGrpSpPr>
                <p:grpSpPr bwMode="auto">
                  <a:xfrm>
                    <a:off x="1864" y="2637"/>
                    <a:ext cx="155" cy="238"/>
                    <a:chOff x="2864" y="2181"/>
                    <a:chExt cx="331" cy="505"/>
                  </a:xfrm>
                </p:grpSpPr>
                <p:sp>
                  <p:nvSpPr>
                    <p:cNvPr id="756" name="Line 1494">
                      <a:extLst>
                        <a:ext uri="{FF2B5EF4-FFF2-40B4-BE49-F238E27FC236}">
                          <a16:creationId xmlns:a16="http://schemas.microsoft.com/office/drawing/2014/main" id="{04E84B2E-A855-4B6C-A4EF-2A43D28B6458}"/>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57" name="Group 1495">
                      <a:extLst>
                        <a:ext uri="{FF2B5EF4-FFF2-40B4-BE49-F238E27FC236}">
                          <a16:creationId xmlns:a16="http://schemas.microsoft.com/office/drawing/2014/main" id="{A593C3EA-0BC8-43FB-B7CB-1103B2D76F03}"/>
                        </a:ext>
                      </a:extLst>
                    </p:cNvPr>
                    <p:cNvGrpSpPr>
                      <a:grpSpLocks noChangeAspect="1"/>
                    </p:cNvGrpSpPr>
                    <p:nvPr/>
                  </p:nvGrpSpPr>
                  <p:grpSpPr bwMode="auto">
                    <a:xfrm>
                      <a:off x="2864" y="2613"/>
                      <a:ext cx="329" cy="72"/>
                      <a:chOff x="2774" y="2611"/>
                      <a:chExt cx="329" cy="72"/>
                    </a:xfrm>
                  </p:grpSpPr>
                  <p:sp>
                    <p:nvSpPr>
                      <p:cNvPr id="761" name="Oval 1496">
                        <a:extLst>
                          <a:ext uri="{FF2B5EF4-FFF2-40B4-BE49-F238E27FC236}">
                            <a16:creationId xmlns:a16="http://schemas.microsoft.com/office/drawing/2014/main" id="{63F7AE7F-06F6-45DC-B568-3B821C115FC0}"/>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62" name="Rectangle 1497">
                        <a:extLst>
                          <a:ext uri="{FF2B5EF4-FFF2-40B4-BE49-F238E27FC236}">
                            <a16:creationId xmlns:a16="http://schemas.microsoft.com/office/drawing/2014/main" id="{80240E14-F8A0-44B7-9DCA-517A45F84372}"/>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58" name="Line 1498">
                      <a:extLst>
                        <a:ext uri="{FF2B5EF4-FFF2-40B4-BE49-F238E27FC236}">
                          <a16:creationId xmlns:a16="http://schemas.microsoft.com/office/drawing/2014/main" id="{19021575-1734-44CA-80B6-787358C376AD}"/>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59" name="Freeform 1499">
                      <a:extLst>
                        <a:ext uri="{FF2B5EF4-FFF2-40B4-BE49-F238E27FC236}">
                          <a16:creationId xmlns:a16="http://schemas.microsoft.com/office/drawing/2014/main" id="{7744CE5A-3386-453F-89FF-A52A8160A66A}"/>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60" name="Oval 1500">
                      <a:extLst>
                        <a:ext uri="{FF2B5EF4-FFF2-40B4-BE49-F238E27FC236}">
                          <a16:creationId xmlns:a16="http://schemas.microsoft.com/office/drawing/2014/main" id="{E7C026A2-C6C2-44D1-8CFA-F526239D3A98}"/>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17" name="Line 1501">
                  <a:extLst>
                    <a:ext uri="{FF2B5EF4-FFF2-40B4-BE49-F238E27FC236}">
                      <a16:creationId xmlns:a16="http://schemas.microsoft.com/office/drawing/2014/main" id="{FE0AFD55-C0D1-40A2-8D18-EEBE8AB45A19}"/>
                    </a:ext>
                  </a:extLst>
                </p:cNvPr>
                <p:cNvSpPr>
                  <a:spLocks noChangeShapeType="1"/>
                </p:cNvSpPr>
                <p:nvPr/>
              </p:nvSpPr>
              <p:spPr bwMode="auto">
                <a:xfrm flipV="1">
                  <a:off x="3665" y="2807"/>
                  <a:ext cx="101" cy="11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18" name="Group 1502">
                  <a:extLst>
                    <a:ext uri="{FF2B5EF4-FFF2-40B4-BE49-F238E27FC236}">
                      <a16:creationId xmlns:a16="http://schemas.microsoft.com/office/drawing/2014/main" id="{8E6B8080-A20D-49E8-BB84-CFD298D102CE}"/>
                    </a:ext>
                  </a:extLst>
                </p:cNvPr>
                <p:cNvGrpSpPr>
                  <a:grpSpLocks/>
                </p:cNvGrpSpPr>
                <p:nvPr/>
              </p:nvGrpSpPr>
              <p:grpSpPr bwMode="auto">
                <a:xfrm>
                  <a:off x="4625" y="3154"/>
                  <a:ext cx="363" cy="318"/>
                  <a:chOff x="1680" y="2557"/>
                  <a:chExt cx="363" cy="318"/>
                </a:xfrm>
              </p:grpSpPr>
              <p:grpSp>
                <p:nvGrpSpPr>
                  <p:cNvPr id="720" name="Group 1503">
                    <a:extLst>
                      <a:ext uri="{FF2B5EF4-FFF2-40B4-BE49-F238E27FC236}">
                        <a16:creationId xmlns:a16="http://schemas.microsoft.com/office/drawing/2014/main" id="{367E43A2-BF97-49F7-83BB-A37CF4AA1702}"/>
                      </a:ext>
                    </a:extLst>
                  </p:cNvPr>
                  <p:cNvGrpSpPr>
                    <a:grpSpLocks noChangeAspect="1"/>
                  </p:cNvGrpSpPr>
                  <p:nvPr/>
                </p:nvGrpSpPr>
                <p:grpSpPr bwMode="auto">
                  <a:xfrm>
                    <a:off x="1720" y="2557"/>
                    <a:ext cx="155" cy="238"/>
                    <a:chOff x="2864" y="2181"/>
                    <a:chExt cx="331" cy="505"/>
                  </a:xfrm>
                </p:grpSpPr>
                <p:sp>
                  <p:nvSpPr>
                    <p:cNvPr id="745" name="Line 1504">
                      <a:extLst>
                        <a:ext uri="{FF2B5EF4-FFF2-40B4-BE49-F238E27FC236}">
                          <a16:creationId xmlns:a16="http://schemas.microsoft.com/office/drawing/2014/main" id="{044506AE-8DCB-4D58-B744-80B8FB4C841F}"/>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46" name="Group 1505">
                      <a:extLst>
                        <a:ext uri="{FF2B5EF4-FFF2-40B4-BE49-F238E27FC236}">
                          <a16:creationId xmlns:a16="http://schemas.microsoft.com/office/drawing/2014/main" id="{C79AF345-225F-406C-A162-0C61C1AF8CDF}"/>
                        </a:ext>
                      </a:extLst>
                    </p:cNvPr>
                    <p:cNvGrpSpPr>
                      <a:grpSpLocks noChangeAspect="1"/>
                    </p:cNvGrpSpPr>
                    <p:nvPr/>
                  </p:nvGrpSpPr>
                  <p:grpSpPr bwMode="auto">
                    <a:xfrm>
                      <a:off x="2864" y="2613"/>
                      <a:ext cx="329" cy="72"/>
                      <a:chOff x="2774" y="2611"/>
                      <a:chExt cx="329" cy="72"/>
                    </a:xfrm>
                  </p:grpSpPr>
                  <p:sp>
                    <p:nvSpPr>
                      <p:cNvPr id="750" name="Oval 1506">
                        <a:extLst>
                          <a:ext uri="{FF2B5EF4-FFF2-40B4-BE49-F238E27FC236}">
                            <a16:creationId xmlns:a16="http://schemas.microsoft.com/office/drawing/2014/main" id="{40CE0331-8B3B-46C2-8C5A-C62977E84B93}"/>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51" name="Rectangle 1507">
                        <a:extLst>
                          <a:ext uri="{FF2B5EF4-FFF2-40B4-BE49-F238E27FC236}">
                            <a16:creationId xmlns:a16="http://schemas.microsoft.com/office/drawing/2014/main" id="{98EE1549-2F79-45A5-BE1C-6F87D59D5DEA}"/>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47" name="Line 1508">
                      <a:extLst>
                        <a:ext uri="{FF2B5EF4-FFF2-40B4-BE49-F238E27FC236}">
                          <a16:creationId xmlns:a16="http://schemas.microsoft.com/office/drawing/2014/main" id="{B767B527-5CCE-4DAE-AB44-061762A7750C}"/>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48" name="Freeform 1509">
                      <a:extLst>
                        <a:ext uri="{FF2B5EF4-FFF2-40B4-BE49-F238E27FC236}">
                          <a16:creationId xmlns:a16="http://schemas.microsoft.com/office/drawing/2014/main" id="{A96BF614-3C40-4999-BCF5-215052F78ACE}"/>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49" name="Oval 1510">
                      <a:extLst>
                        <a:ext uri="{FF2B5EF4-FFF2-40B4-BE49-F238E27FC236}">
                          <a16:creationId xmlns:a16="http://schemas.microsoft.com/office/drawing/2014/main" id="{5F07F6EA-9404-4C03-A254-65B40AF63B86}"/>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21" name="Group 1511">
                    <a:extLst>
                      <a:ext uri="{FF2B5EF4-FFF2-40B4-BE49-F238E27FC236}">
                        <a16:creationId xmlns:a16="http://schemas.microsoft.com/office/drawing/2014/main" id="{69F666A1-636B-4AB7-A225-C5A15F1963E9}"/>
                      </a:ext>
                    </a:extLst>
                  </p:cNvPr>
                  <p:cNvGrpSpPr>
                    <a:grpSpLocks noChangeAspect="1"/>
                  </p:cNvGrpSpPr>
                  <p:nvPr/>
                </p:nvGrpSpPr>
                <p:grpSpPr bwMode="auto">
                  <a:xfrm>
                    <a:off x="1888" y="2557"/>
                    <a:ext cx="155" cy="238"/>
                    <a:chOff x="2864" y="2181"/>
                    <a:chExt cx="331" cy="505"/>
                  </a:xfrm>
                </p:grpSpPr>
                <p:sp>
                  <p:nvSpPr>
                    <p:cNvPr id="738" name="Line 1512">
                      <a:extLst>
                        <a:ext uri="{FF2B5EF4-FFF2-40B4-BE49-F238E27FC236}">
                          <a16:creationId xmlns:a16="http://schemas.microsoft.com/office/drawing/2014/main" id="{1B73E6C7-D893-4289-84D0-A29DD25592F4}"/>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39" name="Group 1513">
                      <a:extLst>
                        <a:ext uri="{FF2B5EF4-FFF2-40B4-BE49-F238E27FC236}">
                          <a16:creationId xmlns:a16="http://schemas.microsoft.com/office/drawing/2014/main" id="{5689BC4C-0ED2-47E7-830A-1DB73C9F6E8B}"/>
                        </a:ext>
                      </a:extLst>
                    </p:cNvPr>
                    <p:cNvGrpSpPr>
                      <a:grpSpLocks noChangeAspect="1"/>
                    </p:cNvGrpSpPr>
                    <p:nvPr/>
                  </p:nvGrpSpPr>
                  <p:grpSpPr bwMode="auto">
                    <a:xfrm>
                      <a:off x="2864" y="2613"/>
                      <a:ext cx="329" cy="72"/>
                      <a:chOff x="2774" y="2611"/>
                      <a:chExt cx="329" cy="72"/>
                    </a:xfrm>
                  </p:grpSpPr>
                  <p:sp>
                    <p:nvSpPr>
                      <p:cNvPr id="743" name="Oval 1514">
                        <a:extLst>
                          <a:ext uri="{FF2B5EF4-FFF2-40B4-BE49-F238E27FC236}">
                            <a16:creationId xmlns:a16="http://schemas.microsoft.com/office/drawing/2014/main" id="{FAE04094-6266-4283-ABD6-DCA2114D502F}"/>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44" name="Rectangle 1515">
                        <a:extLst>
                          <a:ext uri="{FF2B5EF4-FFF2-40B4-BE49-F238E27FC236}">
                            <a16:creationId xmlns:a16="http://schemas.microsoft.com/office/drawing/2014/main" id="{F4CB7050-6910-4C18-A72F-1CB9A97D1AFF}"/>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40" name="Line 1516">
                      <a:extLst>
                        <a:ext uri="{FF2B5EF4-FFF2-40B4-BE49-F238E27FC236}">
                          <a16:creationId xmlns:a16="http://schemas.microsoft.com/office/drawing/2014/main" id="{9C0E02FD-2803-407B-985A-21B44A42C495}"/>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41" name="Freeform 1517">
                      <a:extLst>
                        <a:ext uri="{FF2B5EF4-FFF2-40B4-BE49-F238E27FC236}">
                          <a16:creationId xmlns:a16="http://schemas.microsoft.com/office/drawing/2014/main" id="{3D3FCEB4-CB50-4672-A583-AC6616A2F806}"/>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42" name="Oval 1518">
                      <a:extLst>
                        <a:ext uri="{FF2B5EF4-FFF2-40B4-BE49-F238E27FC236}">
                          <a16:creationId xmlns:a16="http://schemas.microsoft.com/office/drawing/2014/main" id="{0D7FBD50-B444-4CEA-B3D7-56D8B2381FCB}"/>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22" name="Group 1519">
                    <a:extLst>
                      <a:ext uri="{FF2B5EF4-FFF2-40B4-BE49-F238E27FC236}">
                        <a16:creationId xmlns:a16="http://schemas.microsoft.com/office/drawing/2014/main" id="{D2E515FB-D993-45F8-BEE3-627A14601369}"/>
                      </a:ext>
                    </a:extLst>
                  </p:cNvPr>
                  <p:cNvGrpSpPr>
                    <a:grpSpLocks noChangeAspect="1"/>
                  </p:cNvGrpSpPr>
                  <p:nvPr/>
                </p:nvGrpSpPr>
                <p:grpSpPr bwMode="auto">
                  <a:xfrm>
                    <a:off x="1680" y="2629"/>
                    <a:ext cx="155" cy="238"/>
                    <a:chOff x="2864" y="2181"/>
                    <a:chExt cx="331" cy="505"/>
                  </a:xfrm>
                </p:grpSpPr>
                <p:sp>
                  <p:nvSpPr>
                    <p:cNvPr id="731" name="Line 1520">
                      <a:extLst>
                        <a:ext uri="{FF2B5EF4-FFF2-40B4-BE49-F238E27FC236}">
                          <a16:creationId xmlns:a16="http://schemas.microsoft.com/office/drawing/2014/main" id="{17A9204F-AD45-404A-A6BE-39AB6AA1F66D}"/>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32" name="Group 1521">
                      <a:extLst>
                        <a:ext uri="{FF2B5EF4-FFF2-40B4-BE49-F238E27FC236}">
                          <a16:creationId xmlns:a16="http://schemas.microsoft.com/office/drawing/2014/main" id="{654BC2FE-9F4D-4EE8-8F57-C22F1FF589D4}"/>
                        </a:ext>
                      </a:extLst>
                    </p:cNvPr>
                    <p:cNvGrpSpPr>
                      <a:grpSpLocks noChangeAspect="1"/>
                    </p:cNvGrpSpPr>
                    <p:nvPr/>
                  </p:nvGrpSpPr>
                  <p:grpSpPr bwMode="auto">
                    <a:xfrm>
                      <a:off x="2864" y="2613"/>
                      <a:ext cx="329" cy="72"/>
                      <a:chOff x="2774" y="2611"/>
                      <a:chExt cx="329" cy="72"/>
                    </a:xfrm>
                  </p:grpSpPr>
                  <p:sp>
                    <p:nvSpPr>
                      <p:cNvPr id="736" name="Oval 1522">
                        <a:extLst>
                          <a:ext uri="{FF2B5EF4-FFF2-40B4-BE49-F238E27FC236}">
                            <a16:creationId xmlns:a16="http://schemas.microsoft.com/office/drawing/2014/main" id="{EE6A68C3-B2D4-4B22-AF9A-61ECEE4DE0E3}"/>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37" name="Rectangle 1523">
                        <a:extLst>
                          <a:ext uri="{FF2B5EF4-FFF2-40B4-BE49-F238E27FC236}">
                            <a16:creationId xmlns:a16="http://schemas.microsoft.com/office/drawing/2014/main" id="{D95415F1-9242-4605-83D9-113492385A4A}"/>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33" name="Line 1524">
                      <a:extLst>
                        <a:ext uri="{FF2B5EF4-FFF2-40B4-BE49-F238E27FC236}">
                          <a16:creationId xmlns:a16="http://schemas.microsoft.com/office/drawing/2014/main" id="{55E55EC9-9554-4E04-BA89-E07350D6B286}"/>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34" name="Freeform 1525">
                      <a:extLst>
                        <a:ext uri="{FF2B5EF4-FFF2-40B4-BE49-F238E27FC236}">
                          <a16:creationId xmlns:a16="http://schemas.microsoft.com/office/drawing/2014/main" id="{B7F0A244-1A10-4E55-B7FB-53FD64AD9537}"/>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35" name="Oval 1526">
                      <a:extLst>
                        <a:ext uri="{FF2B5EF4-FFF2-40B4-BE49-F238E27FC236}">
                          <a16:creationId xmlns:a16="http://schemas.microsoft.com/office/drawing/2014/main" id="{4AEB578F-061D-4BDC-B6D5-E2ADB7ACFC3E}"/>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nvGrpSpPr>
                  <p:cNvPr id="723" name="Group 1527">
                    <a:extLst>
                      <a:ext uri="{FF2B5EF4-FFF2-40B4-BE49-F238E27FC236}">
                        <a16:creationId xmlns:a16="http://schemas.microsoft.com/office/drawing/2014/main" id="{6B0C5FCA-ACDC-47C5-B2F7-8F5864F0BDFC}"/>
                      </a:ext>
                    </a:extLst>
                  </p:cNvPr>
                  <p:cNvGrpSpPr>
                    <a:grpSpLocks noChangeAspect="1"/>
                  </p:cNvGrpSpPr>
                  <p:nvPr/>
                </p:nvGrpSpPr>
                <p:grpSpPr bwMode="auto">
                  <a:xfrm>
                    <a:off x="1864" y="2637"/>
                    <a:ext cx="155" cy="238"/>
                    <a:chOff x="2864" y="2181"/>
                    <a:chExt cx="331" cy="505"/>
                  </a:xfrm>
                </p:grpSpPr>
                <p:sp>
                  <p:nvSpPr>
                    <p:cNvPr id="724" name="Line 1528">
                      <a:extLst>
                        <a:ext uri="{FF2B5EF4-FFF2-40B4-BE49-F238E27FC236}">
                          <a16:creationId xmlns:a16="http://schemas.microsoft.com/office/drawing/2014/main" id="{399A0D5C-7464-4B55-8C17-3247BAFEF266}"/>
                        </a:ext>
                      </a:extLst>
                    </p:cNvPr>
                    <p:cNvSpPr>
                      <a:spLocks noChangeAspect="1" noChangeShapeType="1"/>
                    </p:cNvSpPr>
                    <p:nvPr/>
                  </p:nvSpPr>
                  <p:spPr bwMode="auto">
                    <a:xfrm>
                      <a:off x="3194" y="2207"/>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nvGrpSpPr>
                    <p:cNvPr id="725" name="Group 1529">
                      <a:extLst>
                        <a:ext uri="{FF2B5EF4-FFF2-40B4-BE49-F238E27FC236}">
                          <a16:creationId xmlns:a16="http://schemas.microsoft.com/office/drawing/2014/main" id="{9742C5C0-1779-4BD9-BEF9-8067A6A47CE3}"/>
                        </a:ext>
                      </a:extLst>
                    </p:cNvPr>
                    <p:cNvGrpSpPr>
                      <a:grpSpLocks noChangeAspect="1"/>
                    </p:cNvGrpSpPr>
                    <p:nvPr/>
                  </p:nvGrpSpPr>
                  <p:grpSpPr bwMode="auto">
                    <a:xfrm>
                      <a:off x="2864" y="2613"/>
                      <a:ext cx="329" cy="72"/>
                      <a:chOff x="2774" y="2611"/>
                      <a:chExt cx="329" cy="72"/>
                    </a:xfrm>
                  </p:grpSpPr>
                  <p:sp>
                    <p:nvSpPr>
                      <p:cNvPr id="729" name="Oval 1530">
                        <a:extLst>
                          <a:ext uri="{FF2B5EF4-FFF2-40B4-BE49-F238E27FC236}">
                            <a16:creationId xmlns:a16="http://schemas.microsoft.com/office/drawing/2014/main" id="{778646EB-8628-44B6-9B58-E13718F0C815}"/>
                          </a:ext>
                        </a:extLst>
                      </p:cNvPr>
                      <p:cNvSpPr>
                        <a:spLocks noChangeAspect="1" noChangeArrowheads="1"/>
                      </p:cNvSpPr>
                      <p:nvPr/>
                    </p:nvSpPr>
                    <p:spPr bwMode="auto">
                      <a:xfrm>
                        <a:off x="2774" y="2627"/>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30" name="Rectangle 1531">
                        <a:extLst>
                          <a:ext uri="{FF2B5EF4-FFF2-40B4-BE49-F238E27FC236}">
                            <a16:creationId xmlns:a16="http://schemas.microsoft.com/office/drawing/2014/main" id="{06392500-6C2F-4346-AC0F-AAD9BDB9D800}"/>
                          </a:ext>
                        </a:extLst>
                      </p:cNvPr>
                      <p:cNvSpPr>
                        <a:spLocks noChangeAspect="1" noChangeArrowheads="1"/>
                      </p:cNvSpPr>
                      <p:nvPr/>
                    </p:nvSpPr>
                    <p:spPr bwMode="auto">
                      <a:xfrm>
                        <a:off x="2777" y="2611"/>
                        <a:ext cx="322" cy="4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sp>
                  <p:nvSpPr>
                    <p:cNvPr id="726" name="Line 1532">
                      <a:extLst>
                        <a:ext uri="{FF2B5EF4-FFF2-40B4-BE49-F238E27FC236}">
                          <a16:creationId xmlns:a16="http://schemas.microsoft.com/office/drawing/2014/main" id="{3E6FE703-4FDB-493F-BBBD-C7356056BB0D}"/>
                        </a:ext>
                      </a:extLst>
                    </p:cNvPr>
                    <p:cNvSpPr>
                      <a:spLocks noChangeAspect="1" noChangeShapeType="1"/>
                    </p:cNvSpPr>
                    <p:nvPr/>
                  </p:nvSpPr>
                  <p:spPr bwMode="auto">
                    <a:xfrm>
                      <a:off x="2866" y="2205"/>
                      <a:ext cx="0" cy="45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27" name="Freeform 1533">
                      <a:extLst>
                        <a:ext uri="{FF2B5EF4-FFF2-40B4-BE49-F238E27FC236}">
                          <a16:creationId xmlns:a16="http://schemas.microsoft.com/office/drawing/2014/main" id="{E251FAE6-773A-4A09-97A9-E5B37A99FBE7}"/>
                        </a:ext>
                      </a:extLst>
                    </p:cNvPr>
                    <p:cNvSpPr>
                      <a:spLocks noChangeAspect="1"/>
                    </p:cNvSpPr>
                    <p:nvPr/>
                  </p:nvSpPr>
                  <p:spPr bwMode="auto">
                    <a:xfrm>
                      <a:off x="2867" y="2206"/>
                      <a:ext cx="328" cy="480"/>
                    </a:xfrm>
                    <a:custGeom>
                      <a:avLst/>
                      <a:gdLst>
                        <a:gd name="T0" fmla="*/ 0 w 328"/>
                        <a:gd name="T1" fmla="*/ 0 h 480"/>
                        <a:gd name="T2" fmla="*/ 1 w 328"/>
                        <a:gd name="T3" fmla="*/ 452 h 480"/>
                        <a:gd name="T4" fmla="*/ 34 w 328"/>
                        <a:gd name="T5" fmla="*/ 464 h 480"/>
                        <a:gd name="T6" fmla="*/ 79 w 328"/>
                        <a:gd name="T7" fmla="*/ 473 h 480"/>
                        <a:gd name="T8" fmla="*/ 163 w 328"/>
                        <a:gd name="T9" fmla="*/ 480 h 480"/>
                        <a:gd name="T10" fmla="*/ 225 w 328"/>
                        <a:gd name="T11" fmla="*/ 475 h 480"/>
                        <a:gd name="T12" fmla="*/ 283 w 328"/>
                        <a:gd name="T13" fmla="*/ 469 h 480"/>
                        <a:gd name="T14" fmla="*/ 328 w 328"/>
                        <a:gd name="T15" fmla="*/ 454 h 480"/>
                        <a:gd name="T16" fmla="*/ 324 w 328"/>
                        <a:gd name="T17" fmla="*/ 1 h 480"/>
                        <a:gd name="T18" fmla="*/ 289 w 328"/>
                        <a:gd name="T19" fmla="*/ 18 h 480"/>
                        <a:gd name="T20" fmla="*/ 244 w 328"/>
                        <a:gd name="T21" fmla="*/ 31 h 480"/>
                        <a:gd name="T22" fmla="*/ 180 w 328"/>
                        <a:gd name="T23" fmla="*/ 34 h 480"/>
                        <a:gd name="T24" fmla="*/ 126 w 328"/>
                        <a:gd name="T25" fmla="*/ 34 h 480"/>
                        <a:gd name="T26" fmla="*/ 55 w 328"/>
                        <a:gd name="T27" fmla="*/ 27 h 480"/>
                        <a:gd name="T28" fmla="*/ 16 w 328"/>
                        <a:gd name="T29" fmla="*/ 15 h 480"/>
                        <a:gd name="T30" fmla="*/ 0 w 328"/>
                        <a:gd name="T3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8" h="480">
                          <a:moveTo>
                            <a:pt x="0" y="0"/>
                          </a:moveTo>
                          <a:lnTo>
                            <a:pt x="1" y="452"/>
                          </a:lnTo>
                          <a:lnTo>
                            <a:pt x="34" y="464"/>
                          </a:lnTo>
                          <a:lnTo>
                            <a:pt x="79" y="473"/>
                          </a:lnTo>
                          <a:lnTo>
                            <a:pt x="163" y="480"/>
                          </a:lnTo>
                          <a:lnTo>
                            <a:pt x="225" y="475"/>
                          </a:lnTo>
                          <a:lnTo>
                            <a:pt x="283" y="469"/>
                          </a:lnTo>
                          <a:lnTo>
                            <a:pt x="328" y="454"/>
                          </a:lnTo>
                          <a:lnTo>
                            <a:pt x="324" y="1"/>
                          </a:lnTo>
                          <a:lnTo>
                            <a:pt x="289" y="18"/>
                          </a:lnTo>
                          <a:lnTo>
                            <a:pt x="244" y="31"/>
                          </a:lnTo>
                          <a:lnTo>
                            <a:pt x="180" y="34"/>
                          </a:lnTo>
                          <a:lnTo>
                            <a:pt x="126" y="34"/>
                          </a:lnTo>
                          <a:lnTo>
                            <a:pt x="55" y="27"/>
                          </a:lnTo>
                          <a:lnTo>
                            <a:pt x="16" y="15"/>
                          </a:lnTo>
                          <a:lnTo>
                            <a:pt x="0" y="0"/>
                          </a:lnTo>
                          <a:close/>
                        </a:path>
                      </a:pathLst>
                    </a:custGeom>
                    <a:gradFill rotWithShape="1">
                      <a:gsLst>
                        <a:gs pos="0">
                          <a:srgbClr val="B2B2B2"/>
                        </a:gs>
                        <a:gs pos="100000">
                          <a:srgbClr val="000000"/>
                        </a:gs>
                      </a:gsLst>
                      <a:lin ang="0" scaled="1"/>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728" name="Oval 1534">
                      <a:extLst>
                        <a:ext uri="{FF2B5EF4-FFF2-40B4-BE49-F238E27FC236}">
                          <a16:creationId xmlns:a16="http://schemas.microsoft.com/office/drawing/2014/main" id="{616496CF-910A-462A-8457-0AA69F4D9539}"/>
                        </a:ext>
                      </a:extLst>
                    </p:cNvPr>
                    <p:cNvSpPr>
                      <a:spLocks noChangeAspect="1" noChangeArrowheads="1"/>
                    </p:cNvSpPr>
                    <p:nvPr/>
                  </p:nvSpPr>
                  <p:spPr bwMode="auto">
                    <a:xfrm>
                      <a:off x="2866" y="2181"/>
                      <a:ext cx="329" cy="56"/>
                    </a:xfrm>
                    <a:prstGeom prst="ellipse">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719" name="Line 1535">
                  <a:extLst>
                    <a:ext uri="{FF2B5EF4-FFF2-40B4-BE49-F238E27FC236}">
                      <a16:creationId xmlns:a16="http://schemas.microsoft.com/office/drawing/2014/main" id="{75A9B830-2899-4D5D-ACC1-92546196B657}"/>
                    </a:ext>
                  </a:extLst>
                </p:cNvPr>
                <p:cNvSpPr>
                  <a:spLocks noChangeShapeType="1"/>
                </p:cNvSpPr>
                <p:nvPr/>
              </p:nvSpPr>
              <p:spPr bwMode="auto">
                <a:xfrm>
                  <a:off x="3809" y="3259"/>
                  <a:ext cx="660" cy="6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ndParaRPr>
                </a:p>
              </p:txBody>
            </p:sp>
          </p:grpSp>
        </p:grpSp>
        <p:sp>
          <p:nvSpPr>
            <p:cNvPr id="2" name="Rectangle 1">
              <a:extLst>
                <a:ext uri="{FF2B5EF4-FFF2-40B4-BE49-F238E27FC236}">
                  <a16:creationId xmlns:a16="http://schemas.microsoft.com/office/drawing/2014/main" id="{3D96BD6B-6CF4-42F6-97A7-FC519D68D7EE}"/>
                </a:ext>
              </a:extLst>
            </p:cNvPr>
            <p:cNvSpPr/>
            <p:nvPr/>
          </p:nvSpPr>
          <p:spPr>
            <a:xfrm>
              <a:off x="7036105" y="327170"/>
              <a:ext cx="4023352" cy="2983421"/>
            </a:xfrm>
            <a:custGeom>
              <a:avLst/>
              <a:gdLst>
                <a:gd name="connsiteX0" fmla="*/ 0 w 4023352"/>
                <a:gd name="connsiteY0" fmla="*/ 0 h 2983421"/>
                <a:gd name="connsiteX1" fmla="*/ 549858 w 4023352"/>
                <a:gd name="connsiteY1" fmla="*/ 0 h 2983421"/>
                <a:gd name="connsiteX2" fmla="*/ 1139950 w 4023352"/>
                <a:gd name="connsiteY2" fmla="*/ 0 h 2983421"/>
                <a:gd name="connsiteX3" fmla="*/ 1689808 w 4023352"/>
                <a:gd name="connsiteY3" fmla="*/ 0 h 2983421"/>
                <a:gd name="connsiteX4" fmla="*/ 2440834 w 4023352"/>
                <a:gd name="connsiteY4" fmla="*/ 0 h 2983421"/>
                <a:gd name="connsiteX5" fmla="*/ 3111392 w 4023352"/>
                <a:gd name="connsiteY5" fmla="*/ 0 h 2983421"/>
                <a:gd name="connsiteX6" fmla="*/ 4023352 w 4023352"/>
                <a:gd name="connsiteY6" fmla="*/ 0 h 2983421"/>
                <a:gd name="connsiteX7" fmla="*/ 4023352 w 4023352"/>
                <a:gd name="connsiteY7" fmla="*/ 626518 h 2983421"/>
                <a:gd name="connsiteX8" fmla="*/ 4023352 w 4023352"/>
                <a:gd name="connsiteY8" fmla="*/ 1163534 h 2983421"/>
                <a:gd name="connsiteX9" fmla="*/ 4023352 w 4023352"/>
                <a:gd name="connsiteY9" fmla="*/ 1760218 h 2983421"/>
                <a:gd name="connsiteX10" fmla="*/ 4023352 w 4023352"/>
                <a:gd name="connsiteY10" fmla="*/ 2386737 h 2983421"/>
                <a:gd name="connsiteX11" fmla="*/ 4023352 w 4023352"/>
                <a:gd name="connsiteY11" fmla="*/ 2983421 h 2983421"/>
                <a:gd name="connsiteX12" fmla="*/ 3433260 w 4023352"/>
                <a:gd name="connsiteY12" fmla="*/ 2983421 h 2983421"/>
                <a:gd name="connsiteX13" fmla="*/ 2682235 w 4023352"/>
                <a:gd name="connsiteY13" fmla="*/ 2983421 h 2983421"/>
                <a:gd name="connsiteX14" fmla="*/ 2132377 w 4023352"/>
                <a:gd name="connsiteY14" fmla="*/ 2983421 h 2983421"/>
                <a:gd name="connsiteX15" fmla="*/ 1421584 w 4023352"/>
                <a:gd name="connsiteY15" fmla="*/ 2983421 h 2983421"/>
                <a:gd name="connsiteX16" fmla="*/ 751026 w 4023352"/>
                <a:gd name="connsiteY16" fmla="*/ 2983421 h 2983421"/>
                <a:gd name="connsiteX17" fmla="*/ 0 w 4023352"/>
                <a:gd name="connsiteY17" fmla="*/ 2983421 h 2983421"/>
                <a:gd name="connsiteX18" fmla="*/ 0 w 4023352"/>
                <a:gd name="connsiteY18" fmla="*/ 2356903 h 2983421"/>
                <a:gd name="connsiteX19" fmla="*/ 0 w 4023352"/>
                <a:gd name="connsiteY19" fmla="*/ 1819887 h 2983421"/>
                <a:gd name="connsiteX20" fmla="*/ 0 w 4023352"/>
                <a:gd name="connsiteY20" fmla="*/ 1223203 h 2983421"/>
                <a:gd name="connsiteX21" fmla="*/ 0 w 4023352"/>
                <a:gd name="connsiteY21" fmla="*/ 656353 h 2983421"/>
                <a:gd name="connsiteX22" fmla="*/ 0 w 4023352"/>
                <a:gd name="connsiteY22" fmla="*/ 0 h 298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23352" h="2983421" extrusionOk="0">
                  <a:moveTo>
                    <a:pt x="0" y="0"/>
                  </a:moveTo>
                  <a:cubicBezTo>
                    <a:pt x="113770" y="-4056"/>
                    <a:pt x="275512" y="17620"/>
                    <a:pt x="549858" y="0"/>
                  </a:cubicBezTo>
                  <a:cubicBezTo>
                    <a:pt x="824204" y="-17620"/>
                    <a:pt x="896967" y="18185"/>
                    <a:pt x="1139950" y="0"/>
                  </a:cubicBezTo>
                  <a:cubicBezTo>
                    <a:pt x="1382933" y="-18185"/>
                    <a:pt x="1493039" y="22631"/>
                    <a:pt x="1689808" y="0"/>
                  </a:cubicBezTo>
                  <a:cubicBezTo>
                    <a:pt x="1886577" y="-22631"/>
                    <a:pt x="2273646" y="-26906"/>
                    <a:pt x="2440834" y="0"/>
                  </a:cubicBezTo>
                  <a:cubicBezTo>
                    <a:pt x="2608022" y="26906"/>
                    <a:pt x="2920792" y="-13533"/>
                    <a:pt x="3111392" y="0"/>
                  </a:cubicBezTo>
                  <a:cubicBezTo>
                    <a:pt x="3301992" y="13533"/>
                    <a:pt x="3718358" y="40925"/>
                    <a:pt x="4023352" y="0"/>
                  </a:cubicBezTo>
                  <a:cubicBezTo>
                    <a:pt x="4025507" y="188173"/>
                    <a:pt x="4011215" y="425813"/>
                    <a:pt x="4023352" y="626518"/>
                  </a:cubicBezTo>
                  <a:cubicBezTo>
                    <a:pt x="4035489" y="827223"/>
                    <a:pt x="4008892" y="895315"/>
                    <a:pt x="4023352" y="1163534"/>
                  </a:cubicBezTo>
                  <a:cubicBezTo>
                    <a:pt x="4037812" y="1431753"/>
                    <a:pt x="4016963" y="1545780"/>
                    <a:pt x="4023352" y="1760218"/>
                  </a:cubicBezTo>
                  <a:cubicBezTo>
                    <a:pt x="4029741" y="1974656"/>
                    <a:pt x="4000588" y="2164380"/>
                    <a:pt x="4023352" y="2386737"/>
                  </a:cubicBezTo>
                  <a:cubicBezTo>
                    <a:pt x="4046116" y="2609094"/>
                    <a:pt x="4040170" y="2762432"/>
                    <a:pt x="4023352" y="2983421"/>
                  </a:cubicBezTo>
                  <a:cubicBezTo>
                    <a:pt x="3817490" y="3007700"/>
                    <a:pt x="3629951" y="2964203"/>
                    <a:pt x="3433260" y="2983421"/>
                  </a:cubicBezTo>
                  <a:cubicBezTo>
                    <a:pt x="3236569" y="3002639"/>
                    <a:pt x="2992288" y="2972039"/>
                    <a:pt x="2682235" y="2983421"/>
                  </a:cubicBezTo>
                  <a:cubicBezTo>
                    <a:pt x="2372183" y="2994803"/>
                    <a:pt x="2248018" y="2984726"/>
                    <a:pt x="2132377" y="2983421"/>
                  </a:cubicBezTo>
                  <a:cubicBezTo>
                    <a:pt x="2016736" y="2982116"/>
                    <a:pt x="1769821" y="3009497"/>
                    <a:pt x="1421584" y="2983421"/>
                  </a:cubicBezTo>
                  <a:cubicBezTo>
                    <a:pt x="1073347" y="2957345"/>
                    <a:pt x="902192" y="3009172"/>
                    <a:pt x="751026" y="2983421"/>
                  </a:cubicBezTo>
                  <a:cubicBezTo>
                    <a:pt x="599860" y="2957670"/>
                    <a:pt x="234441" y="2981168"/>
                    <a:pt x="0" y="2983421"/>
                  </a:cubicBezTo>
                  <a:cubicBezTo>
                    <a:pt x="-21258" y="2683875"/>
                    <a:pt x="27899" y="2619262"/>
                    <a:pt x="0" y="2356903"/>
                  </a:cubicBezTo>
                  <a:cubicBezTo>
                    <a:pt x="-27899" y="2094544"/>
                    <a:pt x="23969" y="2076661"/>
                    <a:pt x="0" y="1819887"/>
                  </a:cubicBezTo>
                  <a:cubicBezTo>
                    <a:pt x="-23969" y="1563113"/>
                    <a:pt x="-15008" y="1387061"/>
                    <a:pt x="0" y="1223203"/>
                  </a:cubicBezTo>
                  <a:cubicBezTo>
                    <a:pt x="15008" y="1059345"/>
                    <a:pt x="9639" y="790966"/>
                    <a:pt x="0" y="656353"/>
                  </a:cubicBezTo>
                  <a:cubicBezTo>
                    <a:pt x="-9639" y="521740"/>
                    <a:pt x="3398" y="294855"/>
                    <a:pt x="0" y="0"/>
                  </a:cubicBezTo>
                  <a:close/>
                </a:path>
              </a:pathLst>
            </a:custGeom>
            <a:noFill/>
            <a:ln>
              <a:extLst>
                <a:ext uri="{C807C97D-BFC1-408E-A445-0C87EB9F89A2}">
                  <ask:lineSketchStyleProps xmlns="" xmlns:ask="http://schemas.microsoft.com/office/drawing/2018/sketchyshapes" sd="121662272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B0E5130F-2805-4C3D-B7FC-0B327D14CB31}"/>
              </a:ext>
            </a:extLst>
          </p:cNvPr>
          <p:cNvSpPr/>
          <p:nvPr/>
        </p:nvSpPr>
        <p:spPr>
          <a:xfrm>
            <a:off x="6688859" y="3657599"/>
            <a:ext cx="5333283" cy="2760040"/>
          </a:xfrm>
          <a:custGeom>
            <a:avLst/>
            <a:gdLst>
              <a:gd name="connsiteX0" fmla="*/ 0 w 5333283"/>
              <a:gd name="connsiteY0" fmla="*/ 0 h 2760040"/>
              <a:gd name="connsiteX1" fmla="*/ 506662 w 5333283"/>
              <a:gd name="connsiteY1" fmla="*/ 0 h 2760040"/>
              <a:gd name="connsiteX2" fmla="*/ 1119989 w 5333283"/>
              <a:gd name="connsiteY2" fmla="*/ 0 h 2760040"/>
              <a:gd name="connsiteX3" fmla="*/ 1893315 w 5333283"/>
              <a:gd name="connsiteY3" fmla="*/ 0 h 2760040"/>
              <a:gd name="connsiteX4" fmla="*/ 2666642 w 5333283"/>
              <a:gd name="connsiteY4" fmla="*/ 0 h 2760040"/>
              <a:gd name="connsiteX5" fmla="*/ 3226636 w 5333283"/>
              <a:gd name="connsiteY5" fmla="*/ 0 h 2760040"/>
              <a:gd name="connsiteX6" fmla="*/ 3999962 w 5333283"/>
              <a:gd name="connsiteY6" fmla="*/ 0 h 2760040"/>
              <a:gd name="connsiteX7" fmla="*/ 4613290 w 5333283"/>
              <a:gd name="connsiteY7" fmla="*/ 0 h 2760040"/>
              <a:gd name="connsiteX8" fmla="*/ 5333283 w 5333283"/>
              <a:gd name="connsiteY8" fmla="*/ 0 h 2760040"/>
              <a:gd name="connsiteX9" fmla="*/ 5333283 w 5333283"/>
              <a:gd name="connsiteY9" fmla="*/ 745211 h 2760040"/>
              <a:gd name="connsiteX10" fmla="*/ 5333283 w 5333283"/>
              <a:gd name="connsiteY10" fmla="*/ 1435221 h 2760040"/>
              <a:gd name="connsiteX11" fmla="*/ 5333283 w 5333283"/>
              <a:gd name="connsiteY11" fmla="*/ 2760040 h 2760040"/>
              <a:gd name="connsiteX12" fmla="*/ 4773288 w 5333283"/>
              <a:gd name="connsiteY12" fmla="*/ 2760040 h 2760040"/>
              <a:gd name="connsiteX13" fmla="*/ 4159961 w 5333283"/>
              <a:gd name="connsiteY13" fmla="*/ 2760040 h 2760040"/>
              <a:gd name="connsiteX14" fmla="*/ 3439968 w 5333283"/>
              <a:gd name="connsiteY14" fmla="*/ 2760040 h 2760040"/>
              <a:gd name="connsiteX15" fmla="*/ 2773307 w 5333283"/>
              <a:gd name="connsiteY15" fmla="*/ 2760040 h 2760040"/>
              <a:gd name="connsiteX16" fmla="*/ 2053314 w 5333283"/>
              <a:gd name="connsiteY16" fmla="*/ 2760040 h 2760040"/>
              <a:gd name="connsiteX17" fmla="*/ 1439986 w 5333283"/>
              <a:gd name="connsiteY17" fmla="*/ 2760040 h 2760040"/>
              <a:gd name="connsiteX18" fmla="*/ 879992 w 5333283"/>
              <a:gd name="connsiteY18" fmla="*/ 2760040 h 2760040"/>
              <a:gd name="connsiteX19" fmla="*/ 0 w 5333283"/>
              <a:gd name="connsiteY19" fmla="*/ 2760040 h 2760040"/>
              <a:gd name="connsiteX20" fmla="*/ 0 w 5333283"/>
              <a:gd name="connsiteY20" fmla="*/ 2014829 h 2760040"/>
              <a:gd name="connsiteX21" fmla="*/ 0 w 5333283"/>
              <a:gd name="connsiteY21" fmla="*/ 1380020 h 2760040"/>
              <a:gd name="connsiteX22" fmla="*/ 0 w 5333283"/>
              <a:gd name="connsiteY22" fmla="*/ 717610 h 2760040"/>
              <a:gd name="connsiteX23" fmla="*/ 0 w 5333283"/>
              <a:gd name="connsiteY23" fmla="*/ 0 h 27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33283" h="2760040" extrusionOk="0">
                <a:moveTo>
                  <a:pt x="0" y="0"/>
                </a:moveTo>
                <a:cubicBezTo>
                  <a:pt x="160785" y="7134"/>
                  <a:pt x="263428" y="-24676"/>
                  <a:pt x="506662" y="0"/>
                </a:cubicBezTo>
                <a:cubicBezTo>
                  <a:pt x="749896" y="24676"/>
                  <a:pt x="861113" y="-8113"/>
                  <a:pt x="1119989" y="0"/>
                </a:cubicBezTo>
                <a:cubicBezTo>
                  <a:pt x="1378865" y="8113"/>
                  <a:pt x="1711214" y="26877"/>
                  <a:pt x="1893315" y="0"/>
                </a:cubicBezTo>
                <a:cubicBezTo>
                  <a:pt x="2075416" y="-26877"/>
                  <a:pt x="2500360" y="-27464"/>
                  <a:pt x="2666642" y="0"/>
                </a:cubicBezTo>
                <a:cubicBezTo>
                  <a:pt x="2832924" y="27464"/>
                  <a:pt x="3060789" y="-27099"/>
                  <a:pt x="3226636" y="0"/>
                </a:cubicBezTo>
                <a:cubicBezTo>
                  <a:pt x="3392483" y="27099"/>
                  <a:pt x="3729495" y="-32092"/>
                  <a:pt x="3999962" y="0"/>
                </a:cubicBezTo>
                <a:cubicBezTo>
                  <a:pt x="4270429" y="32092"/>
                  <a:pt x="4481412" y="2308"/>
                  <a:pt x="4613290" y="0"/>
                </a:cubicBezTo>
                <a:cubicBezTo>
                  <a:pt x="4745168" y="-2308"/>
                  <a:pt x="5009928" y="-35310"/>
                  <a:pt x="5333283" y="0"/>
                </a:cubicBezTo>
                <a:cubicBezTo>
                  <a:pt x="5315563" y="178707"/>
                  <a:pt x="5367891" y="566009"/>
                  <a:pt x="5333283" y="745211"/>
                </a:cubicBezTo>
                <a:cubicBezTo>
                  <a:pt x="5298675" y="924413"/>
                  <a:pt x="5350969" y="1267083"/>
                  <a:pt x="5333283" y="1435221"/>
                </a:cubicBezTo>
                <a:cubicBezTo>
                  <a:pt x="5315598" y="1603359"/>
                  <a:pt x="5312877" y="2320704"/>
                  <a:pt x="5333283" y="2760040"/>
                </a:cubicBezTo>
                <a:cubicBezTo>
                  <a:pt x="5070541" y="2741956"/>
                  <a:pt x="5026211" y="2739925"/>
                  <a:pt x="4773288" y="2760040"/>
                </a:cubicBezTo>
                <a:cubicBezTo>
                  <a:pt x="4520365" y="2780155"/>
                  <a:pt x="4426017" y="2767268"/>
                  <a:pt x="4159961" y="2760040"/>
                </a:cubicBezTo>
                <a:cubicBezTo>
                  <a:pt x="3893905" y="2752812"/>
                  <a:pt x="3727649" y="2727540"/>
                  <a:pt x="3439968" y="2760040"/>
                </a:cubicBezTo>
                <a:cubicBezTo>
                  <a:pt x="3152287" y="2792540"/>
                  <a:pt x="3051306" y="2735226"/>
                  <a:pt x="2773307" y="2760040"/>
                </a:cubicBezTo>
                <a:cubicBezTo>
                  <a:pt x="2495308" y="2784854"/>
                  <a:pt x="2330153" y="2736912"/>
                  <a:pt x="2053314" y="2760040"/>
                </a:cubicBezTo>
                <a:cubicBezTo>
                  <a:pt x="1776475" y="2783168"/>
                  <a:pt x="1618177" y="2778445"/>
                  <a:pt x="1439986" y="2760040"/>
                </a:cubicBezTo>
                <a:cubicBezTo>
                  <a:pt x="1261795" y="2741635"/>
                  <a:pt x="1033052" y="2761967"/>
                  <a:pt x="879992" y="2760040"/>
                </a:cubicBezTo>
                <a:cubicBezTo>
                  <a:pt x="726932" y="2758113"/>
                  <a:pt x="331094" y="2737997"/>
                  <a:pt x="0" y="2760040"/>
                </a:cubicBezTo>
                <a:cubicBezTo>
                  <a:pt x="-4432" y="2497207"/>
                  <a:pt x="4915" y="2214459"/>
                  <a:pt x="0" y="2014829"/>
                </a:cubicBezTo>
                <a:cubicBezTo>
                  <a:pt x="-4915" y="1815199"/>
                  <a:pt x="12525" y="1518664"/>
                  <a:pt x="0" y="1380020"/>
                </a:cubicBezTo>
                <a:cubicBezTo>
                  <a:pt x="-12525" y="1241376"/>
                  <a:pt x="-25157" y="855994"/>
                  <a:pt x="0" y="717610"/>
                </a:cubicBezTo>
                <a:cubicBezTo>
                  <a:pt x="25157" y="579226"/>
                  <a:pt x="27577" y="181693"/>
                  <a:pt x="0" y="0"/>
                </a:cubicBezTo>
                <a:close/>
              </a:path>
            </a:pathLst>
          </a:custGeom>
          <a:noFill/>
          <a:ln>
            <a:solidFill>
              <a:schemeClr val="bg1"/>
            </a:solidFill>
            <a:extLst>
              <a:ext uri="{C807C97D-BFC1-408E-A445-0C87EB9F89A2}">
                <ask:lineSketchStyleProps xmlns="" xmlns:ask="http://schemas.microsoft.com/office/drawing/2018/sketchyshapes" sd="1053029420">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5" name="TextBox 1084">
            <a:extLst>
              <a:ext uri="{FF2B5EF4-FFF2-40B4-BE49-F238E27FC236}">
                <a16:creationId xmlns:a16="http://schemas.microsoft.com/office/drawing/2014/main" id="{4F56E4AB-1536-47C2-9DCA-8E79BB3F8AD2}"/>
              </a:ext>
            </a:extLst>
          </p:cNvPr>
          <p:cNvSpPr txBox="1"/>
          <p:nvPr/>
        </p:nvSpPr>
        <p:spPr>
          <a:xfrm>
            <a:off x="6262735" y="190537"/>
            <a:ext cx="2393887" cy="954107"/>
          </a:xfrm>
          <a:custGeom>
            <a:avLst/>
            <a:gdLst>
              <a:gd name="connsiteX0" fmla="*/ 0 w 2393887"/>
              <a:gd name="connsiteY0" fmla="*/ 0 h 954107"/>
              <a:gd name="connsiteX1" fmla="*/ 574533 w 2393887"/>
              <a:gd name="connsiteY1" fmla="*/ 0 h 954107"/>
              <a:gd name="connsiteX2" fmla="*/ 1173005 w 2393887"/>
              <a:gd name="connsiteY2" fmla="*/ 0 h 954107"/>
              <a:gd name="connsiteX3" fmla="*/ 1795415 w 2393887"/>
              <a:gd name="connsiteY3" fmla="*/ 0 h 954107"/>
              <a:gd name="connsiteX4" fmla="*/ 2393887 w 2393887"/>
              <a:gd name="connsiteY4" fmla="*/ 0 h 954107"/>
              <a:gd name="connsiteX5" fmla="*/ 2393887 w 2393887"/>
              <a:gd name="connsiteY5" fmla="*/ 486595 h 954107"/>
              <a:gd name="connsiteX6" fmla="*/ 2393887 w 2393887"/>
              <a:gd name="connsiteY6" fmla="*/ 954107 h 954107"/>
              <a:gd name="connsiteX7" fmla="*/ 1747538 w 2393887"/>
              <a:gd name="connsiteY7" fmla="*/ 954107 h 954107"/>
              <a:gd name="connsiteX8" fmla="*/ 1101188 w 2393887"/>
              <a:gd name="connsiteY8" fmla="*/ 954107 h 954107"/>
              <a:gd name="connsiteX9" fmla="*/ 0 w 2393887"/>
              <a:gd name="connsiteY9" fmla="*/ 954107 h 954107"/>
              <a:gd name="connsiteX10" fmla="*/ 0 w 2393887"/>
              <a:gd name="connsiteY10" fmla="*/ 486595 h 954107"/>
              <a:gd name="connsiteX11" fmla="*/ 0 w 2393887"/>
              <a:gd name="connsiteY11" fmla="*/ 0 h 95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3887" h="954107" fill="none" extrusionOk="0">
                <a:moveTo>
                  <a:pt x="0" y="0"/>
                </a:moveTo>
                <a:cubicBezTo>
                  <a:pt x="261303" y="22457"/>
                  <a:pt x="421681" y="24585"/>
                  <a:pt x="574533" y="0"/>
                </a:cubicBezTo>
                <a:cubicBezTo>
                  <a:pt x="727385" y="-24585"/>
                  <a:pt x="1035512" y="-17129"/>
                  <a:pt x="1173005" y="0"/>
                </a:cubicBezTo>
                <a:cubicBezTo>
                  <a:pt x="1310498" y="17129"/>
                  <a:pt x="1663097" y="20380"/>
                  <a:pt x="1795415" y="0"/>
                </a:cubicBezTo>
                <a:cubicBezTo>
                  <a:pt x="1927733" y="-20380"/>
                  <a:pt x="2176981" y="-2819"/>
                  <a:pt x="2393887" y="0"/>
                </a:cubicBezTo>
                <a:cubicBezTo>
                  <a:pt x="2370693" y="178188"/>
                  <a:pt x="2385448" y="344448"/>
                  <a:pt x="2393887" y="486595"/>
                </a:cubicBezTo>
                <a:cubicBezTo>
                  <a:pt x="2402326" y="628742"/>
                  <a:pt x="2375076" y="827072"/>
                  <a:pt x="2393887" y="954107"/>
                </a:cubicBezTo>
                <a:cubicBezTo>
                  <a:pt x="2109645" y="979296"/>
                  <a:pt x="1912602" y="937128"/>
                  <a:pt x="1747538" y="954107"/>
                </a:cubicBezTo>
                <a:cubicBezTo>
                  <a:pt x="1582474" y="971086"/>
                  <a:pt x="1391684" y="948441"/>
                  <a:pt x="1101188" y="954107"/>
                </a:cubicBezTo>
                <a:cubicBezTo>
                  <a:pt x="810692" y="959774"/>
                  <a:pt x="232906" y="998238"/>
                  <a:pt x="0" y="954107"/>
                </a:cubicBezTo>
                <a:cubicBezTo>
                  <a:pt x="8687" y="777884"/>
                  <a:pt x="4950" y="642840"/>
                  <a:pt x="0" y="486595"/>
                </a:cubicBezTo>
                <a:cubicBezTo>
                  <a:pt x="-4950" y="330350"/>
                  <a:pt x="-7980" y="224429"/>
                  <a:pt x="0" y="0"/>
                </a:cubicBezTo>
                <a:close/>
              </a:path>
              <a:path w="2393887" h="954107" stroke="0" extrusionOk="0">
                <a:moveTo>
                  <a:pt x="0" y="0"/>
                </a:moveTo>
                <a:cubicBezTo>
                  <a:pt x="142997" y="-7482"/>
                  <a:pt x="336788" y="-22499"/>
                  <a:pt x="574533" y="0"/>
                </a:cubicBezTo>
                <a:cubicBezTo>
                  <a:pt x="812278" y="22499"/>
                  <a:pt x="988049" y="9092"/>
                  <a:pt x="1101188" y="0"/>
                </a:cubicBezTo>
                <a:cubicBezTo>
                  <a:pt x="1214328" y="-9092"/>
                  <a:pt x="1445799" y="-25272"/>
                  <a:pt x="1747538" y="0"/>
                </a:cubicBezTo>
                <a:cubicBezTo>
                  <a:pt x="2049277" y="25272"/>
                  <a:pt x="2075911" y="-7263"/>
                  <a:pt x="2393887" y="0"/>
                </a:cubicBezTo>
                <a:cubicBezTo>
                  <a:pt x="2385544" y="137025"/>
                  <a:pt x="2403656" y="343760"/>
                  <a:pt x="2393887" y="467512"/>
                </a:cubicBezTo>
                <a:cubicBezTo>
                  <a:pt x="2384118" y="591264"/>
                  <a:pt x="2395126" y="812798"/>
                  <a:pt x="2393887" y="954107"/>
                </a:cubicBezTo>
                <a:cubicBezTo>
                  <a:pt x="2106826" y="971854"/>
                  <a:pt x="1981738" y="970216"/>
                  <a:pt x="1795415" y="954107"/>
                </a:cubicBezTo>
                <a:cubicBezTo>
                  <a:pt x="1609092" y="937998"/>
                  <a:pt x="1283724" y="952166"/>
                  <a:pt x="1149066" y="954107"/>
                </a:cubicBezTo>
                <a:cubicBezTo>
                  <a:pt x="1014408" y="956048"/>
                  <a:pt x="754668" y="952318"/>
                  <a:pt x="622411" y="954107"/>
                </a:cubicBezTo>
                <a:cubicBezTo>
                  <a:pt x="490155" y="955896"/>
                  <a:pt x="228369" y="933766"/>
                  <a:pt x="0" y="954107"/>
                </a:cubicBezTo>
                <a:cubicBezTo>
                  <a:pt x="-20120" y="772095"/>
                  <a:pt x="-22394" y="690697"/>
                  <a:pt x="0" y="477054"/>
                </a:cubicBezTo>
                <a:cubicBezTo>
                  <a:pt x="22394" y="263411"/>
                  <a:pt x="2547" y="143482"/>
                  <a:pt x="0" y="0"/>
                </a:cubicBezTo>
                <a:close/>
              </a:path>
            </a:pathLst>
          </a:custGeom>
          <a:solidFill>
            <a:schemeClr val="tx1">
              <a:lumMod val="95000"/>
            </a:schemeClr>
          </a:solidFill>
          <a:ln>
            <a:solidFill>
              <a:schemeClr val="bg1"/>
            </a:solidFill>
            <a:extLst>
              <a:ext uri="{C807C97D-BFC1-408E-A445-0C87EB9F89A2}">
                <ask:lineSketchStyleProps xmlns="" xmlns:ask="http://schemas.microsoft.com/office/drawing/2018/sketchyshapes" sd="1219033472">
                  <a:prstGeom prst="rect">
                    <a:avLst/>
                  </a:prstGeom>
                  <ask:type>
                    <ask:lineSketchFreehand/>
                  </ask:type>
                </ask:lineSketchStyleProps>
              </a:ext>
            </a:extLst>
          </a:ln>
        </p:spPr>
        <p:txBody>
          <a:bodyPr wrap="square" rtlCol="0">
            <a:spAutoFit/>
          </a:bodyPr>
          <a:lstStyle/>
          <a:p>
            <a:r>
              <a:rPr lang="en-US" sz="1400" dirty="0">
                <a:solidFill>
                  <a:schemeClr val="bg1"/>
                </a:solidFill>
                <a:latin typeface="+mj-lt"/>
              </a:rPr>
              <a:t>Dispersion via 3-D puffs that grow and split horizontally and vertically as they are transported downwind</a:t>
            </a:r>
          </a:p>
        </p:txBody>
      </p:sp>
      <p:sp>
        <p:nvSpPr>
          <p:cNvPr id="1086" name="TextBox 1085">
            <a:extLst>
              <a:ext uri="{FF2B5EF4-FFF2-40B4-BE49-F238E27FC236}">
                <a16:creationId xmlns:a16="http://schemas.microsoft.com/office/drawing/2014/main" id="{3454046D-66CA-4AF5-80C2-4F8E198C2A52}"/>
              </a:ext>
            </a:extLst>
          </p:cNvPr>
          <p:cNvSpPr txBox="1"/>
          <p:nvPr/>
        </p:nvSpPr>
        <p:spPr>
          <a:xfrm>
            <a:off x="6262735" y="3530776"/>
            <a:ext cx="2658381" cy="738664"/>
          </a:xfrm>
          <a:custGeom>
            <a:avLst/>
            <a:gdLst>
              <a:gd name="connsiteX0" fmla="*/ 0 w 2658381"/>
              <a:gd name="connsiteY0" fmla="*/ 0 h 738664"/>
              <a:gd name="connsiteX1" fmla="*/ 638011 w 2658381"/>
              <a:gd name="connsiteY1" fmla="*/ 0 h 738664"/>
              <a:gd name="connsiteX2" fmla="*/ 1302607 w 2658381"/>
              <a:gd name="connsiteY2" fmla="*/ 0 h 738664"/>
              <a:gd name="connsiteX3" fmla="*/ 1993786 w 2658381"/>
              <a:gd name="connsiteY3" fmla="*/ 0 h 738664"/>
              <a:gd name="connsiteX4" fmla="*/ 2658381 w 2658381"/>
              <a:gd name="connsiteY4" fmla="*/ 0 h 738664"/>
              <a:gd name="connsiteX5" fmla="*/ 2658381 w 2658381"/>
              <a:gd name="connsiteY5" fmla="*/ 376719 h 738664"/>
              <a:gd name="connsiteX6" fmla="*/ 2658381 w 2658381"/>
              <a:gd name="connsiteY6" fmla="*/ 738664 h 738664"/>
              <a:gd name="connsiteX7" fmla="*/ 1940618 w 2658381"/>
              <a:gd name="connsiteY7" fmla="*/ 738664 h 738664"/>
              <a:gd name="connsiteX8" fmla="*/ 1222855 w 2658381"/>
              <a:gd name="connsiteY8" fmla="*/ 738664 h 738664"/>
              <a:gd name="connsiteX9" fmla="*/ 0 w 2658381"/>
              <a:gd name="connsiteY9" fmla="*/ 738664 h 738664"/>
              <a:gd name="connsiteX10" fmla="*/ 0 w 2658381"/>
              <a:gd name="connsiteY10" fmla="*/ 376719 h 738664"/>
              <a:gd name="connsiteX11" fmla="*/ 0 w 2658381"/>
              <a:gd name="connsiteY11" fmla="*/ 0 h 73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8381" h="738664" fill="none" extrusionOk="0">
                <a:moveTo>
                  <a:pt x="0" y="0"/>
                </a:moveTo>
                <a:cubicBezTo>
                  <a:pt x="274270" y="20539"/>
                  <a:pt x="339502" y="3312"/>
                  <a:pt x="638011" y="0"/>
                </a:cubicBezTo>
                <a:cubicBezTo>
                  <a:pt x="936520" y="-3312"/>
                  <a:pt x="1037381" y="-30253"/>
                  <a:pt x="1302607" y="0"/>
                </a:cubicBezTo>
                <a:cubicBezTo>
                  <a:pt x="1567833" y="30253"/>
                  <a:pt x="1752315" y="-26987"/>
                  <a:pt x="1993786" y="0"/>
                </a:cubicBezTo>
                <a:cubicBezTo>
                  <a:pt x="2235257" y="26987"/>
                  <a:pt x="2458224" y="-9718"/>
                  <a:pt x="2658381" y="0"/>
                </a:cubicBezTo>
                <a:cubicBezTo>
                  <a:pt x="2656989" y="162609"/>
                  <a:pt x="2639877" y="225128"/>
                  <a:pt x="2658381" y="376719"/>
                </a:cubicBezTo>
                <a:cubicBezTo>
                  <a:pt x="2676885" y="528310"/>
                  <a:pt x="2641439" y="589718"/>
                  <a:pt x="2658381" y="738664"/>
                </a:cubicBezTo>
                <a:cubicBezTo>
                  <a:pt x="2380599" y="766587"/>
                  <a:pt x="2221744" y="765497"/>
                  <a:pt x="1940618" y="738664"/>
                </a:cubicBezTo>
                <a:cubicBezTo>
                  <a:pt x="1659492" y="711831"/>
                  <a:pt x="1471512" y="758326"/>
                  <a:pt x="1222855" y="738664"/>
                </a:cubicBezTo>
                <a:cubicBezTo>
                  <a:pt x="974198" y="719002"/>
                  <a:pt x="301033" y="765266"/>
                  <a:pt x="0" y="738664"/>
                </a:cubicBezTo>
                <a:cubicBezTo>
                  <a:pt x="-14819" y="586376"/>
                  <a:pt x="-3208" y="476089"/>
                  <a:pt x="0" y="376719"/>
                </a:cubicBezTo>
                <a:cubicBezTo>
                  <a:pt x="3208" y="277350"/>
                  <a:pt x="12067" y="159728"/>
                  <a:pt x="0" y="0"/>
                </a:cubicBezTo>
                <a:close/>
              </a:path>
              <a:path w="2658381" h="738664" stroke="0" extrusionOk="0">
                <a:moveTo>
                  <a:pt x="0" y="0"/>
                </a:moveTo>
                <a:cubicBezTo>
                  <a:pt x="303020" y="-8410"/>
                  <a:pt x="341661" y="19428"/>
                  <a:pt x="638011" y="0"/>
                </a:cubicBezTo>
                <a:cubicBezTo>
                  <a:pt x="934361" y="-19428"/>
                  <a:pt x="983005" y="4455"/>
                  <a:pt x="1222855" y="0"/>
                </a:cubicBezTo>
                <a:cubicBezTo>
                  <a:pt x="1462705" y="-4455"/>
                  <a:pt x="1732207" y="-22681"/>
                  <a:pt x="1940618" y="0"/>
                </a:cubicBezTo>
                <a:cubicBezTo>
                  <a:pt x="2149029" y="22681"/>
                  <a:pt x="2378057" y="31032"/>
                  <a:pt x="2658381" y="0"/>
                </a:cubicBezTo>
                <a:cubicBezTo>
                  <a:pt x="2656970" y="104102"/>
                  <a:pt x="2655889" y="206574"/>
                  <a:pt x="2658381" y="361945"/>
                </a:cubicBezTo>
                <a:cubicBezTo>
                  <a:pt x="2660873" y="517316"/>
                  <a:pt x="2661629" y="635692"/>
                  <a:pt x="2658381" y="738664"/>
                </a:cubicBezTo>
                <a:cubicBezTo>
                  <a:pt x="2510076" y="761081"/>
                  <a:pt x="2132440" y="721070"/>
                  <a:pt x="1993786" y="738664"/>
                </a:cubicBezTo>
                <a:cubicBezTo>
                  <a:pt x="1855133" y="756258"/>
                  <a:pt x="1522899" y="763278"/>
                  <a:pt x="1276023" y="738664"/>
                </a:cubicBezTo>
                <a:cubicBezTo>
                  <a:pt x="1029147" y="714050"/>
                  <a:pt x="910847" y="721338"/>
                  <a:pt x="691179" y="738664"/>
                </a:cubicBezTo>
                <a:cubicBezTo>
                  <a:pt x="471511" y="755990"/>
                  <a:pt x="308467" y="730920"/>
                  <a:pt x="0" y="738664"/>
                </a:cubicBezTo>
                <a:cubicBezTo>
                  <a:pt x="-8327" y="626496"/>
                  <a:pt x="6235" y="527431"/>
                  <a:pt x="0" y="369332"/>
                </a:cubicBezTo>
                <a:cubicBezTo>
                  <a:pt x="-6235" y="211233"/>
                  <a:pt x="-3827" y="175527"/>
                  <a:pt x="0" y="0"/>
                </a:cubicBezTo>
                <a:close/>
              </a:path>
            </a:pathLst>
          </a:custGeom>
          <a:solidFill>
            <a:schemeClr val="tx1">
              <a:lumMod val="95000"/>
            </a:schemeClr>
          </a:solidFill>
          <a:ln>
            <a:solidFill>
              <a:schemeClr val="bg1"/>
            </a:solidFill>
            <a:extLst>
              <a:ext uri="{C807C97D-BFC1-408E-A445-0C87EB9F89A2}">
                <ask:lineSketchStyleProps xmlns="" xmlns:ask="http://schemas.microsoft.com/office/drawing/2018/sketchyshapes" sd="1219033472">
                  <a:prstGeom prst="rect">
                    <a:avLst/>
                  </a:prstGeom>
                  <ask:type>
                    <ask:lineSketchFreehand/>
                  </ask:type>
                </ask:lineSketchStyleProps>
              </a:ext>
            </a:extLst>
          </a:ln>
        </p:spPr>
        <p:txBody>
          <a:bodyPr wrap="square" rtlCol="0">
            <a:spAutoFit/>
          </a:bodyPr>
          <a:lstStyle/>
          <a:p>
            <a:r>
              <a:rPr lang="en-US" sz="1400" dirty="0">
                <a:solidFill>
                  <a:schemeClr val="bg1"/>
                </a:solidFill>
                <a:latin typeface="+mj-lt"/>
              </a:rPr>
              <a:t>Dispersion via assembly of 3-D computational particles that undergoing turbulent transport</a:t>
            </a:r>
          </a:p>
        </p:txBody>
      </p:sp>
      <p:cxnSp>
        <p:nvCxnSpPr>
          <p:cNvPr id="6" name="Straight Arrow Connector 5">
            <a:extLst>
              <a:ext uri="{FF2B5EF4-FFF2-40B4-BE49-F238E27FC236}">
                <a16:creationId xmlns:a16="http://schemas.microsoft.com/office/drawing/2014/main" id="{8EA99338-8D1B-4C38-B098-7C621F0ED547}"/>
              </a:ext>
            </a:extLst>
          </p:cNvPr>
          <p:cNvCxnSpPr>
            <a:cxnSpLocks/>
          </p:cNvCxnSpPr>
          <p:nvPr/>
        </p:nvCxnSpPr>
        <p:spPr>
          <a:xfrm flipV="1">
            <a:off x="3093811" y="2403439"/>
            <a:ext cx="3392447" cy="377943"/>
          </a:xfrm>
          <a:prstGeom prst="straightConnector1">
            <a:avLst/>
          </a:prstGeom>
          <a:ln w="76200">
            <a:solidFill>
              <a:srgbClr val="065093">
                <a:alpha val="54118"/>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481" name="Straight Arrow Connector 480">
            <a:extLst>
              <a:ext uri="{FF2B5EF4-FFF2-40B4-BE49-F238E27FC236}">
                <a16:creationId xmlns:a16="http://schemas.microsoft.com/office/drawing/2014/main" id="{B0F7C16C-0923-479A-A26F-F6F75FF0F3EB}"/>
              </a:ext>
            </a:extLst>
          </p:cNvPr>
          <p:cNvCxnSpPr>
            <a:cxnSpLocks/>
          </p:cNvCxnSpPr>
          <p:nvPr/>
        </p:nvCxnSpPr>
        <p:spPr>
          <a:xfrm>
            <a:off x="3898533" y="3067640"/>
            <a:ext cx="2297168" cy="659479"/>
          </a:xfrm>
          <a:prstGeom prst="straightConnector1">
            <a:avLst/>
          </a:prstGeom>
          <a:ln w="76200">
            <a:solidFill>
              <a:srgbClr val="065093">
                <a:alpha val="54118"/>
              </a:srgb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487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Emission inverse modeling</a:t>
            </a:r>
            <a:endParaRPr lang="en-US" dirty="0"/>
          </a:p>
        </p:txBody>
      </p:sp>
      <p:sp>
        <p:nvSpPr>
          <p:cNvPr id="4" name="Content Placeholder 3"/>
          <p:cNvSpPr>
            <a:spLocks noGrp="1"/>
          </p:cNvSpPr>
          <p:nvPr>
            <p:ph idx="1"/>
          </p:nvPr>
        </p:nvSpPr>
        <p:spPr/>
        <p:txBody>
          <a:bodyPr>
            <a:normAutofit lnSpcReduction="10000"/>
          </a:bodyPr>
          <a:lstStyle/>
          <a:p>
            <a:r>
              <a:rPr lang="en-US" dirty="0" smtClean="0"/>
              <a:t>Estimation of emissions using observation(s)</a:t>
            </a:r>
          </a:p>
          <a:p>
            <a:r>
              <a:rPr lang="en-US" dirty="0" smtClean="0"/>
              <a:t>Unknowns: </a:t>
            </a:r>
            <a:r>
              <a:rPr lang="en-US" u="sng" dirty="0" smtClean="0">
                <a:solidFill>
                  <a:srgbClr val="0070C0"/>
                </a:solidFill>
              </a:rPr>
              <a:t>Strength</a:t>
            </a:r>
            <a:r>
              <a:rPr lang="en-US" dirty="0" smtClean="0">
                <a:solidFill>
                  <a:srgbClr val="0070C0"/>
                </a:solidFill>
              </a:rPr>
              <a:t>, </a:t>
            </a:r>
            <a:r>
              <a:rPr lang="en-US" u="sng" dirty="0" smtClean="0">
                <a:solidFill>
                  <a:srgbClr val="0070C0"/>
                </a:solidFill>
              </a:rPr>
              <a:t>location</a:t>
            </a:r>
            <a:r>
              <a:rPr lang="en-US" dirty="0" smtClean="0">
                <a:solidFill>
                  <a:srgbClr val="0070C0"/>
                </a:solidFill>
              </a:rPr>
              <a:t>, </a:t>
            </a:r>
            <a:r>
              <a:rPr lang="en-US" u="sng" dirty="0" smtClean="0">
                <a:solidFill>
                  <a:srgbClr val="0070C0"/>
                </a:solidFill>
              </a:rPr>
              <a:t>time</a:t>
            </a:r>
            <a:r>
              <a:rPr lang="en-US" dirty="0" smtClean="0">
                <a:solidFill>
                  <a:srgbClr val="0070C0"/>
                </a:solidFill>
              </a:rPr>
              <a:t>, </a:t>
            </a:r>
            <a:r>
              <a:rPr lang="en-US" u="sng" dirty="0" smtClean="0">
                <a:solidFill>
                  <a:srgbClr val="0070C0"/>
                </a:solidFill>
              </a:rPr>
              <a:t>vertical allocation</a:t>
            </a:r>
          </a:p>
          <a:p>
            <a:r>
              <a:rPr lang="en-US" dirty="0" smtClean="0"/>
              <a:t>Inverse modeling with Forward dispersion simulation</a:t>
            </a:r>
          </a:p>
          <a:p>
            <a:pPr lvl="1"/>
            <a:r>
              <a:rPr lang="en-US" dirty="0" smtClean="0"/>
              <a:t>Single source single receptor</a:t>
            </a:r>
          </a:p>
          <a:p>
            <a:pPr lvl="1"/>
            <a:r>
              <a:rPr lang="en-US" dirty="0" smtClean="0"/>
              <a:t>Multi source multi receptor</a:t>
            </a:r>
          </a:p>
          <a:p>
            <a:pPr lvl="1"/>
            <a:r>
              <a:rPr lang="en-US" dirty="0" smtClean="0"/>
              <a:t>Transfer Coefficient Matrix</a:t>
            </a:r>
          </a:p>
          <a:p>
            <a:pPr lvl="1"/>
            <a:r>
              <a:rPr lang="en-US" dirty="0" smtClean="0"/>
              <a:t>Cost function minimization</a:t>
            </a:r>
          </a:p>
          <a:p>
            <a:r>
              <a:rPr lang="en-US" dirty="0" smtClean="0"/>
              <a:t>Uncertainties: meteorology, physical configuration &amp; </a:t>
            </a:r>
            <a:r>
              <a:rPr lang="en-US" dirty="0" smtClean="0"/>
              <a:t>observations</a:t>
            </a:r>
            <a:endParaRPr lang="en-US" dirty="0" smtClean="0"/>
          </a:p>
          <a:p>
            <a:r>
              <a:rPr lang="en-US" dirty="0" smtClean="0"/>
              <a:t>Validation</a:t>
            </a:r>
          </a:p>
          <a:p>
            <a:pPr lvl="1"/>
            <a:r>
              <a:rPr lang="en-US" dirty="0" smtClean="0"/>
              <a:t>Twin experiment / Perfect model experiment</a:t>
            </a:r>
          </a:p>
          <a:p>
            <a:pPr lvl="1"/>
            <a:r>
              <a:rPr lang="en-US" dirty="0" smtClean="0"/>
              <a:t>Fukushima NPP incident</a:t>
            </a:r>
          </a:p>
          <a:p>
            <a:endParaRPr lang="en-US" dirty="0" smtClean="0"/>
          </a:p>
          <a:p>
            <a:endParaRPr lang="en-US" dirty="0"/>
          </a:p>
        </p:txBody>
      </p:sp>
    </p:spTree>
    <p:extLst>
      <p:ext uri="{BB962C8B-B14F-4D97-AF65-F5344CB8AC3E}">
        <p14:creationId xmlns:p14="http://schemas.microsoft.com/office/powerpoint/2010/main" val="654029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TCM and Cost function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Autofit/>
              </a:bodyPr>
              <a:lstStyle/>
              <a:p>
                <a:pPr marL="285750" indent="-285750" defTabSz="995018" fontAlgn="ctr">
                  <a:spcBef>
                    <a:spcPts val="200"/>
                  </a:spcBef>
                  <a:spcAft>
                    <a:spcPts val="200"/>
                  </a:spcAft>
                  <a:buClr>
                    <a:schemeClr val="bg1">
                      <a:lumMod val="50000"/>
                    </a:schemeClr>
                  </a:buClr>
                  <a:buSzPct val="80000"/>
                  <a:buFont typeface="Wingdings" panose="05000000000000000000" pitchFamily="2" charset="2"/>
                  <a:buChar char="q"/>
                  <a:defRPr/>
                </a:pPr>
                <a:r>
                  <a:rPr lang="en-US" altLang="ko-KR" sz="1600" dirty="0" smtClean="0">
                    <a:solidFill>
                      <a:schemeClr val="tx1">
                        <a:lumMod val="85000"/>
                        <a:lumOff val="15000"/>
                      </a:schemeClr>
                    </a:solidFill>
                    <a:latin typeface="나눔고딕" pitchFamily="50" charset="-127"/>
                    <a:ea typeface="나눔고딕" pitchFamily="50" charset="-127"/>
                  </a:rPr>
                  <a:t>Transfer </a:t>
                </a:r>
                <a:r>
                  <a:rPr lang="en-US" altLang="ko-KR" sz="1600" dirty="0">
                    <a:solidFill>
                      <a:schemeClr val="tx1">
                        <a:lumMod val="85000"/>
                        <a:lumOff val="15000"/>
                      </a:schemeClr>
                    </a:solidFill>
                    <a:latin typeface="나눔고딕" pitchFamily="50" charset="-127"/>
                    <a:ea typeface="나눔고딕" pitchFamily="50" charset="-127"/>
                  </a:rPr>
                  <a:t>Coefficient Matrix (TCM)</a:t>
                </a:r>
              </a:p>
              <a:p>
                <a:pPr marL="285750" indent="-285750" defTabSz="995018" fontAlgn="ctr">
                  <a:spcBef>
                    <a:spcPts val="200"/>
                  </a:spcBef>
                  <a:spcAft>
                    <a:spcPts val="200"/>
                  </a:spcAft>
                  <a:buClr>
                    <a:schemeClr val="bg1">
                      <a:lumMod val="50000"/>
                    </a:schemeClr>
                  </a:buClr>
                  <a:buSzPct val="80000"/>
                  <a:buFont typeface="Wingdings" panose="05000000000000000000" pitchFamily="2" charset="2"/>
                  <a:buChar char="q"/>
                  <a:defRPr/>
                </a:pPr>
                <a:endParaRPr lang="en-US" altLang="ko-KR" sz="1600" dirty="0" smtClean="0">
                  <a:latin typeface="Calibri" panose="020F0502020204030204" pitchFamily="34" charset="0"/>
                  <a:ea typeface="나눔고딕" panose="020D0604000000000000"/>
                  <a:cs typeface="Calibri" panose="020F0502020204030204" pitchFamily="34" charset="0"/>
                </a:endParaRPr>
              </a:p>
              <a:p>
                <a:pPr marL="285750" indent="-285750" defTabSz="995018" fontAlgn="ctr">
                  <a:spcBef>
                    <a:spcPts val="200"/>
                  </a:spcBef>
                  <a:spcAft>
                    <a:spcPts val="200"/>
                  </a:spcAft>
                  <a:buClr>
                    <a:schemeClr val="bg1">
                      <a:lumMod val="50000"/>
                    </a:schemeClr>
                  </a:buClr>
                  <a:buSzPct val="80000"/>
                  <a:buFont typeface="Wingdings" panose="05000000000000000000" pitchFamily="2" charset="2"/>
                  <a:buChar char="q"/>
                  <a:defRPr/>
                </a:pPr>
                <a:endParaRPr lang="en-US" altLang="ko-KR" sz="1600" dirty="0" smtClean="0">
                  <a:latin typeface="Calibri" panose="020F0502020204030204" pitchFamily="34" charset="0"/>
                  <a:ea typeface="나눔고딕" panose="020D0604000000000000"/>
                  <a:cs typeface="Calibri" panose="020F0502020204030204" pitchFamily="34" charset="0"/>
                </a:endParaRPr>
              </a:p>
              <a:p>
                <a:pPr marL="285750" indent="-285750" defTabSz="995018" fontAlgn="ctr">
                  <a:spcBef>
                    <a:spcPts val="200"/>
                  </a:spcBef>
                  <a:spcAft>
                    <a:spcPts val="200"/>
                  </a:spcAft>
                  <a:buClr>
                    <a:schemeClr val="bg1">
                      <a:lumMod val="50000"/>
                    </a:schemeClr>
                  </a:buClr>
                  <a:buSzPct val="80000"/>
                  <a:buFont typeface="Wingdings" panose="05000000000000000000" pitchFamily="2" charset="2"/>
                  <a:buChar char="q"/>
                  <a:defRPr/>
                </a:pPr>
                <a:endParaRPr lang="en-US" altLang="ko-KR" sz="1600" dirty="0">
                  <a:latin typeface="Calibri" panose="020F0502020204030204" pitchFamily="34" charset="0"/>
                  <a:ea typeface="나눔고딕" panose="020D0604000000000000"/>
                  <a:cs typeface="Calibri" panose="020F0502020204030204" pitchFamily="34" charset="0"/>
                </a:endParaRPr>
              </a:p>
              <a:p>
                <a:pPr marL="0" indent="0" defTabSz="995018" fontAlgn="ctr">
                  <a:spcBef>
                    <a:spcPts val="200"/>
                  </a:spcBef>
                  <a:spcAft>
                    <a:spcPts val="200"/>
                  </a:spcAft>
                  <a:buClr>
                    <a:schemeClr val="bg1">
                      <a:lumMod val="50000"/>
                    </a:schemeClr>
                  </a:buClr>
                  <a:buSzPct val="80000"/>
                  <a:buNone/>
                  <a:defRPr/>
                </a:pPr>
                <a:endParaRPr lang="en-US" altLang="ko-KR" sz="1600" dirty="0">
                  <a:latin typeface="Calibri" panose="020F0502020204030204" pitchFamily="34" charset="0"/>
                  <a:ea typeface="나눔고딕" panose="020D0604000000000000"/>
                  <a:cs typeface="Calibri" panose="020F0502020204030204" pitchFamily="34" charset="0"/>
                </a:endParaRP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c: nuclide </a:t>
                </a:r>
                <a:r>
                  <a:rPr lang="en-US" sz="1200" dirty="0" smtClean="0">
                    <a:latin typeface="Calibri" panose="020F0502020204030204" pitchFamily="34" charset="0"/>
                    <a:cs typeface="Calibri" panose="020F0502020204030204" pitchFamily="34" charset="0"/>
                  </a:rPr>
                  <a:t>concentration</a:t>
                </a: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q</a:t>
                </a:r>
                <a:r>
                  <a:rPr lang="en-US" sz="1200" dirty="0" smtClean="0">
                    <a:latin typeface="Calibri" panose="020F0502020204030204" pitchFamily="34" charset="0"/>
                    <a:cs typeface="Calibri" panose="020F0502020204030204" pitchFamily="34" charset="0"/>
                  </a:rPr>
                  <a:t>: emission rate</a:t>
                </a:r>
              </a:p>
              <a:p>
                <a:pPr marL="86400" indent="-86400" defTabSz="995018" fontAlgn="ctr">
                  <a:spcBef>
                    <a:spcPts val="200"/>
                  </a:spcBef>
                  <a:spcAft>
                    <a:spcPts val="200"/>
                  </a:spcAft>
                  <a:buClr>
                    <a:schemeClr val="bg1">
                      <a:lumMod val="50000"/>
                    </a:schemeClr>
                  </a:buClr>
                  <a:buSzPct val="80000"/>
                  <a:defRPr/>
                </a:pPr>
                <a:r>
                  <a:rPr lang="en-US" sz="1200" dirty="0" smtClean="0">
                    <a:latin typeface="Calibri" panose="020F0502020204030204" pitchFamily="34" charset="0"/>
                    <a:cs typeface="Calibri" panose="020F0502020204030204" pitchFamily="34" charset="0"/>
                  </a:rPr>
                  <a:t>D: decay</a:t>
                </a:r>
              </a:p>
              <a:p>
                <a:pPr marL="86400" indent="-86400" defTabSz="995018" fontAlgn="ctr">
                  <a:spcBef>
                    <a:spcPts val="200"/>
                  </a:spcBef>
                  <a:spcAft>
                    <a:spcPts val="200"/>
                  </a:spcAft>
                  <a:buClr>
                    <a:schemeClr val="bg1">
                      <a:lumMod val="50000"/>
                    </a:schemeClr>
                  </a:buClr>
                  <a:buSzPct val="80000"/>
                  <a:defRPr/>
                </a:pPr>
                <a:r>
                  <a:rPr lang="en-US" sz="1200" dirty="0" smtClean="0">
                    <a:latin typeface="Calibri" panose="020F0502020204030204" pitchFamily="34" charset="0"/>
                    <a:cs typeface="Calibri" panose="020F0502020204030204" pitchFamily="34" charset="0"/>
                  </a:rPr>
                  <a:t>TCM: dispersion coefficient</a:t>
                </a:r>
              </a:p>
              <a:p>
                <a:pPr marL="86400" indent="-86400" defTabSz="995018" fontAlgn="ctr">
                  <a:spcBef>
                    <a:spcPts val="200"/>
                  </a:spcBef>
                  <a:spcAft>
                    <a:spcPts val="200"/>
                  </a:spcAft>
                  <a:buClr>
                    <a:schemeClr val="bg1">
                      <a:lumMod val="50000"/>
                    </a:schemeClr>
                  </a:buClr>
                  <a:buSzPct val="80000"/>
                  <a:defRPr/>
                </a:pPr>
                <a:endParaRPr lang="en-US" altLang="ko-KR" sz="1600" dirty="0">
                  <a:latin typeface="Calibri" panose="020F0502020204030204" pitchFamily="34" charset="0"/>
                  <a:ea typeface="나눔고딕" panose="020D0604000000000000"/>
                  <a:cs typeface="Calibri" panose="020F0502020204030204" pitchFamily="34" charset="0"/>
                </a:endParaRPr>
              </a:p>
              <a:p>
                <a:pPr marL="285750" indent="-285750" defTabSz="995018" fontAlgn="ctr">
                  <a:spcBef>
                    <a:spcPts val="200"/>
                  </a:spcBef>
                  <a:spcAft>
                    <a:spcPts val="200"/>
                  </a:spcAft>
                  <a:buClr>
                    <a:schemeClr val="bg1">
                      <a:lumMod val="50000"/>
                    </a:schemeClr>
                  </a:buClr>
                  <a:buSzPct val="80000"/>
                  <a:buFont typeface="Wingdings" panose="05000000000000000000" pitchFamily="2" charset="2"/>
                  <a:buChar char="q"/>
                  <a:defRPr/>
                </a:pPr>
                <a:r>
                  <a:rPr lang="en-US" altLang="ko-KR" sz="1600" dirty="0" smtClean="0">
                    <a:latin typeface="Calibri" panose="020F0502020204030204" pitchFamily="34" charset="0"/>
                    <a:ea typeface="나눔고딕" panose="020D0604000000000000"/>
                    <a:cs typeface="Calibri" panose="020F0502020204030204" pitchFamily="34" charset="0"/>
                  </a:rPr>
                  <a:t>Cost</a:t>
                </a:r>
                <a:r>
                  <a:rPr lang="ko-KR" altLang="en-US" sz="1600" dirty="0" smtClean="0">
                    <a:latin typeface="Calibri" panose="020F0502020204030204" pitchFamily="34" charset="0"/>
                    <a:ea typeface="나눔고딕" panose="020D0604000000000000"/>
                    <a:cs typeface="Calibri" panose="020F0502020204030204" pitchFamily="34" charset="0"/>
                  </a:rPr>
                  <a:t> </a:t>
                </a:r>
                <a:r>
                  <a:rPr lang="en-US" altLang="ko-KR" sz="1600" dirty="0">
                    <a:latin typeface="Calibri" panose="020F0502020204030204" pitchFamily="34" charset="0"/>
                    <a:ea typeface="나눔고딕" panose="020D0604000000000000"/>
                    <a:cs typeface="Calibri" panose="020F0502020204030204" pitchFamily="34" charset="0"/>
                  </a:rPr>
                  <a:t>function</a:t>
                </a:r>
                <a:r>
                  <a:rPr lang="ko-KR" altLang="en-US" sz="1600" dirty="0">
                    <a:latin typeface="Calibri" panose="020F0502020204030204" pitchFamily="34" charset="0"/>
                    <a:ea typeface="나눔고딕" panose="020D0604000000000000"/>
                    <a:cs typeface="Calibri" panose="020F0502020204030204" pitchFamily="34" charset="0"/>
                  </a:rPr>
                  <a:t> </a:t>
                </a:r>
                <a:r>
                  <a:rPr lang="en-US" altLang="ko-KR" sz="1600" dirty="0" smtClean="0">
                    <a:latin typeface="Calibri" panose="020F0502020204030204" pitchFamily="34" charset="0"/>
                    <a:ea typeface="나눔고딕" panose="020D0604000000000000"/>
                    <a:cs typeface="Calibri" panose="020F0502020204030204" pitchFamily="34" charset="0"/>
                  </a:rPr>
                  <a:t>configuration</a:t>
                </a:r>
                <a:r>
                  <a:rPr lang="ko-KR" altLang="en-US" sz="1600" dirty="0" smtClean="0">
                    <a:latin typeface="Calibri" panose="020F0502020204030204" pitchFamily="34" charset="0"/>
                    <a:ea typeface="나눔고딕" panose="020D0604000000000000"/>
                    <a:cs typeface="Calibri" panose="020F0502020204030204" pitchFamily="34" charset="0"/>
                  </a:rPr>
                  <a:t> </a:t>
                </a:r>
                <a:r>
                  <a:rPr lang="en-US" altLang="ko-KR" sz="1600" dirty="0" smtClean="0">
                    <a:latin typeface="Calibri" panose="020F0502020204030204" pitchFamily="34" charset="0"/>
                    <a:ea typeface="나눔고딕" panose="020D0604000000000000"/>
                    <a:cs typeface="Calibri" panose="020F0502020204030204" pitchFamily="34" charset="0"/>
                  </a:rPr>
                  <a:t>(</a:t>
                </a:r>
                <a:r>
                  <a:rPr lang="en-US" sz="1600" dirty="0" smtClean="0">
                    <a:latin typeface="Calibri" panose="020F0502020204030204" pitchFamily="34" charset="0"/>
                    <a:ea typeface="나눔고딕" panose="020D0604000000000000"/>
                    <a:cs typeface="Calibri" panose="020F0502020204030204" pitchFamily="34" charset="0"/>
                  </a:rPr>
                  <a:t>Chai </a:t>
                </a:r>
                <a:r>
                  <a:rPr lang="en-US" sz="1600" dirty="0">
                    <a:latin typeface="Calibri" panose="020F0502020204030204" pitchFamily="34" charset="0"/>
                    <a:ea typeface="나눔고딕" panose="020D0604000000000000"/>
                    <a:cs typeface="Calibri" panose="020F0502020204030204" pitchFamily="34" charset="0"/>
                  </a:rPr>
                  <a:t>et al. 2015) </a:t>
                </a:r>
              </a:p>
              <a:p>
                <a:pPr marL="0" indent="0" defTabSz="995018" fontAlgn="ctr">
                  <a:spcBef>
                    <a:spcPts val="200"/>
                  </a:spcBef>
                  <a:spcAft>
                    <a:spcPts val="200"/>
                  </a:spcAft>
                  <a:buClr>
                    <a:schemeClr val="bg1">
                      <a:lumMod val="50000"/>
                    </a:schemeClr>
                  </a:buClr>
                  <a:buSzPct val="80000"/>
                  <a:buNone/>
                  <a:defRPr/>
                </a:pPr>
                <a:r>
                  <a:rPr lang="en-US" sz="1600" dirty="0" smtClean="0"/>
                  <a:t>                            </a:t>
                </a:r>
                <a14:m>
                  <m:oMath xmlns:m="http://schemas.openxmlformats.org/officeDocument/2006/math">
                    <m:r>
                      <a:rPr lang="en-US" sz="1600" i="1">
                        <a:latin typeface="Cambria Math" panose="02040503050406030204" pitchFamily="18" charset="0"/>
                      </a:rPr>
                      <m:t>𝐹</m:t>
                    </m:r>
                    <m:r>
                      <a:rPr lang="en-US" sz="1600" i="1">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1</m:t>
                        </m:r>
                      </m:num>
                      <m:den>
                        <m:r>
                          <a:rPr lang="en-US" sz="1600" i="1">
                            <a:latin typeface="Cambria Math" panose="02040503050406030204" pitchFamily="18" charset="0"/>
                          </a:rPr>
                          <m:t>2</m:t>
                        </m:r>
                      </m:den>
                    </m:f>
                    <m:nary>
                      <m:naryPr>
                        <m:chr m:val="∑"/>
                        <m:limLoc m:val="undOvr"/>
                        <m:ctrlPr>
                          <a:rPr lang="en-US" sz="1600" i="1">
                            <a:latin typeface="Cambria Math" panose="02040503050406030204" pitchFamily="18" charset="0"/>
                          </a:rPr>
                        </m:ctrlPr>
                      </m:naryPr>
                      <m:sub>
                        <m:r>
                          <a:rPr lang="en-US" sz="1600" i="1">
                            <a:latin typeface="Cambria Math" panose="02040503050406030204" pitchFamily="18" charset="0"/>
                          </a:rPr>
                          <m:t>𝑖</m:t>
                        </m:r>
                        <m:r>
                          <a:rPr lang="en-US" sz="1600" i="1">
                            <a:latin typeface="Cambria Math" panose="02040503050406030204" pitchFamily="18" charset="0"/>
                          </a:rPr>
                          <m:t>=1</m:t>
                        </m:r>
                      </m:sub>
                      <m:sup>
                        <m:r>
                          <a:rPr lang="en-US" sz="1600" i="1">
                            <a:latin typeface="Cambria Math" panose="02040503050406030204" pitchFamily="18" charset="0"/>
                          </a:rPr>
                          <m:t>𝑁</m:t>
                        </m:r>
                      </m:sup>
                      <m:e>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𝑖</m:t>
                                    </m:r>
                                  </m:sub>
                                </m:sSub>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𝑞</m:t>
                                    </m:r>
                                  </m:e>
                                  <m:sub>
                                    <m:r>
                                      <a:rPr lang="en-US" sz="1600" i="1">
                                        <a:latin typeface="Cambria Math" panose="02040503050406030204" pitchFamily="18" charset="0"/>
                                      </a:rPr>
                                      <m:t>𝑖</m:t>
                                    </m:r>
                                  </m:sub>
                                  <m:sup>
                                    <m:r>
                                      <a:rPr lang="en-US" sz="1600" i="1">
                                        <a:latin typeface="Cambria Math" panose="02040503050406030204" pitchFamily="18" charset="0"/>
                                      </a:rPr>
                                      <m:t>𝑏</m:t>
                                    </m:r>
                                  </m:sup>
                                </m:sSubSup>
                                <m:r>
                                  <a:rPr lang="en-US" sz="1600" i="1">
                                    <a:latin typeface="Cambria Math" panose="02040503050406030204" pitchFamily="18" charset="0"/>
                                  </a:rPr>
                                  <m:t>)</m:t>
                                </m:r>
                              </m:e>
                              <m:sup>
                                <m:r>
                                  <a:rPr lang="en-US" sz="1600" i="1">
                                    <a:latin typeface="Cambria Math" panose="02040503050406030204" pitchFamily="18" charset="0"/>
                                  </a:rPr>
                                  <m:t>2</m:t>
                                </m:r>
                              </m:sup>
                            </m:sSup>
                          </m:num>
                          <m:den>
                            <m:sSubSup>
                              <m:sSubSupPr>
                                <m:ctrlPr>
                                  <a:rPr lang="en-US" sz="1600" i="1">
                                    <a:latin typeface="Cambria Math" panose="02040503050406030204" pitchFamily="18" charset="0"/>
                                  </a:rPr>
                                </m:ctrlPr>
                              </m:sSubSupPr>
                              <m:e>
                                <m:r>
                                  <a:rPr lang="en-US" sz="1600" i="1">
                                    <a:latin typeface="Cambria Math" panose="02040503050406030204" pitchFamily="18" charset="0"/>
                                  </a:rPr>
                                  <m:t>𝜎</m:t>
                                </m:r>
                              </m:e>
                              <m:sub>
                                <m:r>
                                  <a:rPr lang="en-US" sz="1600" i="1">
                                    <a:latin typeface="Cambria Math" panose="02040503050406030204" pitchFamily="18" charset="0"/>
                                  </a:rPr>
                                  <m:t>𝑖</m:t>
                                </m:r>
                              </m:sub>
                              <m:sup>
                                <m:r>
                                  <a:rPr lang="en-US" sz="1600" i="1">
                                    <a:latin typeface="Cambria Math" panose="02040503050406030204" pitchFamily="18" charset="0"/>
                                  </a:rPr>
                                  <m:t>2</m:t>
                                </m:r>
                              </m:sup>
                            </m:sSubSup>
                          </m:den>
                        </m:f>
                      </m:e>
                    </m:nary>
                    <m:r>
                      <a:rPr lang="en-US" sz="1600" i="1">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1</m:t>
                        </m:r>
                      </m:num>
                      <m:den>
                        <m:r>
                          <a:rPr lang="en-US" sz="1600" i="1">
                            <a:latin typeface="Cambria Math" panose="02040503050406030204" pitchFamily="18" charset="0"/>
                          </a:rPr>
                          <m:t>2</m:t>
                        </m:r>
                      </m:den>
                    </m:f>
                    <m:nary>
                      <m:naryPr>
                        <m:chr m:val="∑"/>
                        <m:limLoc m:val="undOvr"/>
                        <m:ctrlPr>
                          <a:rPr lang="en-US" sz="1600" i="1">
                            <a:latin typeface="Cambria Math" panose="02040503050406030204" pitchFamily="18" charset="0"/>
                          </a:rPr>
                        </m:ctrlPr>
                      </m:naryPr>
                      <m:sub>
                        <m:r>
                          <a:rPr lang="en-US" sz="1600" i="1">
                            <a:latin typeface="Cambria Math" panose="02040503050406030204" pitchFamily="18" charset="0"/>
                          </a:rPr>
                          <m:t>𝑚</m:t>
                        </m:r>
                        <m:r>
                          <a:rPr lang="en-US" sz="1600" i="1">
                            <a:latin typeface="Cambria Math" panose="02040503050406030204" pitchFamily="18" charset="0"/>
                          </a:rPr>
                          <m:t>=1</m:t>
                        </m:r>
                      </m:sub>
                      <m:sup>
                        <m:r>
                          <a:rPr lang="en-US" sz="1600" i="1">
                            <a:latin typeface="Cambria Math" panose="02040503050406030204" pitchFamily="18" charset="0"/>
                          </a:rPr>
                          <m:t>𝑀</m:t>
                        </m:r>
                      </m:sup>
                      <m:e>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𝑐</m:t>
                                    </m:r>
                                  </m:e>
                                  <m:sub>
                                    <m:r>
                                      <a:rPr lang="en-US" sz="1600" i="1">
                                        <a:latin typeface="Cambria Math" panose="02040503050406030204" pitchFamily="18" charset="0"/>
                                      </a:rPr>
                                      <m:t>𝑚</m:t>
                                    </m:r>
                                  </m:sub>
                                  <m:sup>
                                    <m:r>
                                      <a:rPr lang="en-US" sz="1600" i="1">
                                        <a:latin typeface="Cambria Math" panose="02040503050406030204" pitchFamily="18" charset="0"/>
                                      </a:rPr>
                                      <m:t>h</m:t>
                                    </m:r>
                                  </m:sup>
                                </m:sSubSup>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𝑐</m:t>
                                    </m:r>
                                  </m:e>
                                  <m:sub>
                                    <m:r>
                                      <a:rPr lang="en-US" sz="1600" i="1">
                                        <a:latin typeface="Cambria Math" panose="02040503050406030204" pitchFamily="18" charset="0"/>
                                      </a:rPr>
                                      <m:t>𝑚</m:t>
                                    </m:r>
                                  </m:sub>
                                  <m:sup>
                                    <m:r>
                                      <a:rPr lang="en-US" sz="1600" i="1">
                                        <a:latin typeface="Cambria Math" panose="02040503050406030204" pitchFamily="18" charset="0"/>
                                      </a:rPr>
                                      <m:t>𝑜</m:t>
                                    </m:r>
                                  </m:sup>
                                </m:sSubSup>
                                <m:r>
                                  <a:rPr lang="en-US" sz="1600" i="1">
                                    <a:latin typeface="Cambria Math" panose="02040503050406030204" pitchFamily="18" charset="0"/>
                                  </a:rPr>
                                  <m:t>)</m:t>
                                </m:r>
                              </m:e>
                              <m:sup>
                                <m:r>
                                  <a:rPr lang="en-US" sz="1600" i="1">
                                    <a:latin typeface="Cambria Math" panose="02040503050406030204" pitchFamily="18" charset="0"/>
                                  </a:rPr>
                                  <m:t>2</m:t>
                                </m:r>
                              </m:sup>
                            </m:sSup>
                          </m:num>
                          <m:den>
                            <m:sSubSup>
                              <m:sSubSupPr>
                                <m:ctrlPr>
                                  <a:rPr lang="en-US" sz="1600" i="1">
                                    <a:latin typeface="Cambria Math" panose="02040503050406030204" pitchFamily="18" charset="0"/>
                                  </a:rPr>
                                </m:ctrlPr>
                              </m:sSubSupPr>
                              <m:e>
                                <m:r>
                                  <a:rPr lang="en-US" sz="1600" i="1">
                                    <a:latin typeface="Cambria Math" panose="02040503050406030204" pitchFamily="18" charset="0"/>
                                  </a:rPr>
                                  <m:t>𝜀</m:t>
                                </m:r>
                              </m:e>
                              <m:sub>
                                <m:r>
                                  <a:rPr lang="en-US" sz="1600" i="1">
                                    <a:latin typeface="Cambria Math" panose="02040503050406030204" pitchFamily="18" charset="0"/>
                                  </a:rPr>
                                  <m:t>𝑚</m:t>
                                </m:r>
                              </m:sub>
                              <m:sup>
                                <m:r>
                                  <a:rPr lang="en-US" sz="1600" i="1">
                                    <a:latin typeface="Cambria Math" panose="02040503050406030204" pitchFamily="18" charset="0"/>
                                  </a:rPr>
                                  <m:t>2</m:t>
                                </m:r>
                              </m:sup>
                            </m:sSubSup>
                          </m:den>
                        </m:f>
                      </m:e>
                    </m:nary>
                    <m:r>
                      <a:rPr lang="en-US" sz="1600" i="1">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𝑐</m:t>
                            </m:r>
                          </m:e>
                          <m:sub>
                            <m:r>
                              <a:rPr lang="en-US" sz="1600" i="1">
                                <a:latin typeface="Cambria Math" panose="02040503050406030204" pitchFamily="18" charset="0"/>
                              </a:rPr>
                              <m:t>𝑠𝑚</m:t>
                            </m:r>
                          </m:sub>
                        </m:sSub>
                      </m:num>
                      <m:den>
                        <m:r>
                          <a:rPr lang="en-US" sz="1600" i="1">
                            <a:latin typeface="Cambria Math" panose="02040503050406030204" pitchFamily="18" charset="0"/>
                          </a:rPr>
                          <m:t>2</m:t>
                        </m:r>
                      </m:den>
                    </m:f>
                    <m:nary>
                      <m:naryPr>
                        <m:chr m:val="∑"/>
                        <m:limLoc m:val="undOvr"/>
                        <m:ctrlPr>
                          <a:rPr lang="en-US" sz="1600" i="1">
                            <a:latin typeface="Cambria Math" panose="02040503050406030204" pitchFamily="18" charset="0"/>
                          </a:rPr>
                        </m:ctrlPr>
                      </m:naryPr>
                      <m:sub>
                        <m:r>
                          <a:rPr lang="en-US" sz="1600" i="1">
                            <a:latin typeface="Cambria Math" panose="02040503050406030204" pitchFamily="18" charset="0"/>
                          </a:rPr>
                          <m:t>𝑖</m:t>
                        </m:r>
                        <m:r>
                          <a:rPr lang="en-US" sz="1600" i="1">
                            <a:latin typeface="Cambria Math" panose="02040503050406030204" pitchFamily="18" charset="0"/>
                          </a:rPr>
                          <m:t>=2</m:t>
                        </m:r>
                      </m:sub>
                      <m:sup>
                        <m:r>
                          <a:rPr lang="en-US" sz="1600" i="1">
                            <a:latin typeface="Cambria Math" panose="02040503050406030204" pitchFamily="18" charset="0"/>
                          </a:rPr>
                          <m:t>𝑁</m:t>
                        </m:r>
                        <m:r>
                          <a:rPr lang="en-US" sz="1600" i="1">
                            <a:latin typeface="Cambria Math" panose="02040503050406030204" pitchFamily="18" charset="0"/>
                          </a:rPr>
                          <m:t>−1</m:t>
                        </m:r>
                      </m:sup>
                      <m:e>
                        <m:sSup>
                          <m:sSupPr>
                            <m:ctrlPr>
                              <a:rPr lang="en-US" sz="1600" i="1">
                                <a:latin typeface="Cambria Math" panose="02040503050406030204" pitchFamily="18" charset="0"/>
                              </a:rPr>
                            </m:ctrlPr>
                          </m:sSupPr>
                          <m:e>
                            <m:d>
                              <m:dPr>
                                <m:begChr m:val="["/>
                                <m:endChr m:val="]"/>
                                <m:ctrlPr>
                                  <a:rPr lang="en-US" sz="1600" i="1">
                                    <a:latin typeface="Cambria Math" panose="02040503050406030204" pitchFamily="18" charset="0"/>
                                  </a:rPr>
                                </m:ctrlPr>
                              </m:dPr>
                              <m:e>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𝑖</m:t>
                                            </m:r>
                                            <m:r>
                                              <a:rPr lang="en-US" sz="1600" i="1">
                                                <a:latin typeface="Cambria Math" panose="02040503050406030204" pitchFamily="18" charset="0"/>
                                              </a:rPr>
                                              <m:t>−1</m:t>
                                            </m:r>
                                          </m:sub>
                                        </m:sSub>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𝑞</m:t>
                                            </m:r>
                                          </m:e>
                                          <m:sub>
                                            <m:r>
                                              <a:rPr lang="en-US" sz="1600" i="1">
                                                <a:latin typeface="Cambria Math" panose="02040503050406030204" pitchFamily="18" charset="0"/>
                                              </a:rPr>
                                              <m:t>𝑖</m:t>
                                            </m:r>
                                            <m:r>
                                              <a:rPr lang="en-US" sz="1600" i="1">
                                                <a:latin typeface="Cambria Math" panose="02040503050406030204" pitchFamily="18" charset="0"/>
                                              </a:rPr>
                                              <m:t>−1</m:t>
                                            </m:r>
                                          </m:sub>
                                          <m:sup>
                                            <m:r>
                                              <a:rPr lang="en-US" sz="1600" i="1">
                                                <a:latin typeface="Cambria Math" panose="02040503050406030204" pitchFamily="18" charset="0"/>
                                              </a:rPr>
                                              <m:t>𝑏</m:t>
                                            </m:r>
                                          </m:sup>
                                        </m:sSubSup>
                                      </m:e>
                                    </m:d>
                                    <m:r>
                                      <a:rPr lang="en-US" sz="1600" i="1">
                                        <a:latin typeface="Cambria Math" panose="02040503050406030204" pitchFamily="18" charset="0"/>
                                      </a:rPr>
                                      <m:t>−2</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𝑖</m:t>
                                            </m:r>
                                          </m:sub>
                                        </m:sSub>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𝑞</m:t>
                                            </m:r>
                                          </m:e>
                                          <m:sub>
                                            <m:r>
                                              <a:rPr lang="en-US" sz="1600" i="1">
                                                <a:latin typeface="Cambria Math" panose="02040503050406030204" pitchFamily="18" charset="0"/>
                                              </a:rPr>
                                              <m:t>𝑖</m:t>
                                            </m:r>
                                          </m:sub>
                                          <m:sup>
                                            <m:r>
                                              <a:rPr lang="en-US" sz="1600" i="1">
                                                <a:latin typeface="Cambria Math" panose="02040503050406030204" pitchFamily="18" charset="0"/>
                                              </a:rPr>
                                              <m:t>𝑏</m:t>
                                            </m:r>
                                          </m:sup>
                                        </m:sSubSup>
                                      </m:e>
                                    </m:d>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𝐼</m:t>
                                        </m:r>
                                        <m:r>
                                          <a:rPr lang="en-US" sz="1600" i="1">
                                            <a:latin typeface="Cambria Math" panose="02040503050406030204" pitchFamily="18" charset="0"/>
                                          </a:rPr>
                                          <m:t>+1</m:t>
                                        </m:r>
                                      </m:sub>
                                    </m:sSub>
                                    <m:r>
                                      <a:rPr lang="en-US" sz="1600" i="1">
                                        <a:latin typeface="Cambria Math" panose="02040503050406030204" pitchFamily="18" charset="0"/>
                                      </a:rPr>
                                      <m:t>−</m:t>
                                    </m:r>
                                    <m:sSubSup>
                                      <m:sSubSupPr>
                                        <m:ctrlPr>
                                          <a:rPr lang="en-US" sz="1600" i="1">
                                            <a:latin typeface="Cambria Math" panose="02040503050406030204" pitchFamily="18" charset="0"/>
                                          </a:rPr>
                                        </m:ctrlPr>
                                      </m:sSubSupPr>
                                      <m:e>
                                        <m:r>
                                          <a:rPr lang="en-US" sz="1600" i="1">
                                            <a:latin typeface="Cambria Math" panose="02040503050406030204" pitchFamily="18" charset="0"/>
                                          </a:rPr>
                                          <m:t>𝑞</m:t>
                                        </m:r>
                                      </m:e>
                                      <m:sub>
                                        <m:r>
                                          <a:rPr lang="en-US" sz="1600" i="1">
                                            <a:latin typeface="Cambria Math" panose="02040503050406030204" pitchFamily="18" charset="0"/>
                                          </a:rPr>
                                          <m:t>𝑖</m:t>
                                        </m:r>
                                        <m:r>
                                          <a:rPr lang="en-US" sz="1600" i="1">
                                            <a:latin typeface="Cambria Math" panose="02040503050406030204" pitchFamily="18" charset="0"/>
                                          </a:rPr>
                                          <m:t>+1</m:t>
                                        </m:r>
                                      </m:sub>
                                      <m:sup>
                                        <m:r>
                                          <a:rPr lang="en-US" sz="1600" i="1">
                                            <a:latin typeface="Cambria Math" panose="02040503050406030204" pitchFamily="18" charset="0"/>
                                          </a:rPr>
                                          <m:t>𝑏</m:t>
                                        </m:r>
                                      </m:sup>
                                    </m:sSubSup>
                                    <m:r>
                                      <a:rPr lang="en-US" sz="1600" i="1">
                                        <a:latin typeface="Cambria Math" panose="02040503050406030204" pitchFamily="18" charset="0"/>
                                      </a:rPr>
                                      <m:t>)</m:t>
                                    </m:r>
                                  </m:num>
                                  <m:den>
                                    <m:sSub>
                                      <m:sSubPr>
                                        <m:ctrlPr>
                                          <a:rPr lang="en-US" sz="1600" i="1">
                                            <a:latin typeface="Cambria Math" panose="02040503050406030204" pitchFamily="18" charset="0"/>
                                          </a:rPr>
                                        </m:ctrlPr>
                                      </m:sSubPr>
                                      <m:e>
                                        <m:r>
                                          <a:rPr lang="en-US" sz="1600" i="1">
                                            <a:latin typeface="Cambria Math" panose="02040503050406030204" pitchFamily="18" charset="0"/>
                                          </a:rPr>
                                          <m:t>𝑞</m:t>
                                        </m:r>
                                      </m:e>
                                      <m:sub>
                                        <m:r>
                                          <a:rPr lang="en-US" sz="1600" i="1">
                                            <a:latin typeface="Cambria Math" panose="02040503050406030204" pitchFamily="18" charset="0"/>
                                          </a:rPr>
                                          <m:t>𝑐</m:t>
                                        </m:r>
                                      </m:sub>
                                    </m:sSub>
                                  </m:den>
                                </m:f>
                              </m:e>
                            </m:d>
                          </m:e>
                          <m:sup>
                            <m:r>
                              <a:rPr lang="en-US" sz="1600" i="1">
                                <a:latin typeface="Cambria Math" panose="02040503050406030204" pitchFamily="18" charset="0"/>
                              </a:rPr>
                              <m:t>2</m:t>
                            </m:r>
                          </m:sup>
                        </m:sSup>
                      </m:e>
                    </m:nary>
                  </m:oMath>
                </a14:m>
                <a:endParaRPr lang="en-US" sz="1600" dirty="0">
                  <a:latin typeface="Calibri" panose="020F0502020204030204" pitchFamily="34" charset="0"/>
                  <a:cs typeface="Calibri" panose="020F0502020204030204" pitchFamily="34" charset="0"/>
                </a:endParaRP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c: nuclide concentration</a:t>
                </a: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q: Emission rate</a:t>
                </a:r>
              </a:p>
              <a:p>
                <a:pPr marL="86400" indent="-86400" defTabSz="995018" fontAlgn="ctr">
                  <a:spcBef>
                    <a:spcPts val="200"/>
                  </a:spcBef>
                  <a:spcAft>
                    <a:spcPts val="200"/>
                  </a:spcAft>
                  <a:buClr>
                    <a:schemeClr val="bg1">
                      <a:lumMod val="50000"/>
                    </a:schemeClr>
                  </a:buClr>
                  <a:buSzPct val="80000"/>
                  <a:defRPr/>
                </a:pPr>
                <a:r>
                  <a:rPr lang="en-US" sz="1200" dirty="0"/>
                  <a:t>ε</a:t>
                </a:r>
                <a:r>
                  <a:rPr lang="en-US" sz="1200" dirty="0" smtClean="0"/>
                  <a:t>, σ</a:t>
                </a:r>
                <a:r>
                  <a:rPr lang="en-US" sz="1200" dirty="0">
                    <a:latin typeface="Calibri" panose="020F0502020204030204" pitchFamily="34" charset="0"/>
                    <a:cs typeface="Calibri" panose="020F0502020204030204" pitchFamily="34" charset="0"/>
                  </a:rPr>
                  <a:t>: Error </a:t>
                </a:r>
                <a:r>
                  <a:rPr lang="en-US" sz="1200" dirty="0" smtClean="0">
                    <a:latin typeface="Calibri" panose="020F0502020204030204" pitchFamily="34" charset="0"/>
                    <a:cs typeface="Calibri" panose="020F0502020204030204" pitchFamily="34" charset="0"/>
                  </a:rPr>
                  <a:t>variances</a:t>
                </a:r>
                <a:endParaRPr lang="en-US" sz="1200" dirty="0">
                  <a:latin typeface="Calibri" panose="020F0502020204030204" pitchFamily="34" charset="0"/>
                  <a:cs typeface="Calibri" panose="020F0502020204030204" pitchFamily="34" charset="0"/>
                </a:endParaRP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h: model, o: observation, b: background</a:t>
                </a:r>
              </a:p>
              <a:p>
                <a:pPr marL="86400" indent="-86400" defTabSz="995018" fontAlgn="ctr">
                  <a:spcBef>
                    <a:spcPts val="200"/>
                  </a:spcBef>
                  <a:spcAft>
                    <a:spcPts val="200"/>
                  </a:spcAft>
                  <a:buClr>
                    <a:schemeClr val="bg1">
                      <a:lumMod val="50000"/>
                    </a:schemeClr>
                  </a:buClr>
                  <a:buSzPct val="80000"/>
                  <a:defRPr/>
                </a:pPr>
                <a:r>
                  <a:rPr lang="en-US" sz="1200" dirty="0">
                    <a:latin typeface="Calibri" panose="020F0502020204030204" pitchFamily="34" charset="0"/>
                    <a:cs typeface="Calibri" panose="020F0502020204030204" pitchFamily="34" charset="0"/>
                  </a:rPr>
                  <a:t>N: site number M: sampling </a:t>
                </a:r>
                <a:r>
                  <a:rPr lang="en-US" sz="1200" dirty="0" smtClean="0">
                    <a:latin typeface="Calibri" panose="020F0502020204030204" pitchFamily="34" charset="0"/>
                    <a:cs typeface="Calibri" panose="020F0502020204030204" pitchFamily="34" charset="0"/>
                  </a:rPr>
                  <a:t>number</a:t>
                </a:r>
              </a:p>
              <a:p>
                <a:pPr marL="86400" indent="-86400" defTabSz="995018" fontAlgn="ctr">
                  <a:spcBef>
                    <a:spcPts val="200"/>
                  </a:spcBef>
                  <a:spcAft>
                    <a:spcPts val="200"/>
                  </a:spcAft>
                  <a:buClr>
                    <a:schemeClr val="bg1">
                      <a:lumMod val="50000"/>
                    </a:schemeClr>
                  </a:buClr>
                  <a:buSzPct val="80000"/>
                  <a:defRPr/>
                </a:pPr>
                <a:endParaRPr lang="en-US" altLang="ko-KR" sz="1600" dirty="0">
                  <a:solidFill>
                    <a:schemeClr val="tx1">
                      <a:lumMod val="85000"/>
                      <a:lumOff val="15000"/>
                    </a:schemeClr>
                  </a:solidFill>
                  <a:latin typeface="나눔고딕" pitchFamily="50" charset="-127"/>
                  <a:ea typeface="나눔고딕" pitchFamily="50" charset="-127"/>
                </a:endParaRPr>
              </a:p>
              <a:p>
                <a:pPr marL="0" indent="0" defTabSz="995018" fontAlgn="ctr">
                  <a:spcBef>
                    <a:spcPts val="200"/>
                  </a:spcBef>
                  <a:spcAft>
                    <a:spcPts val="200"/>
                  </a:spcAft>
                  <a:buClr>
                    <a:schemeClr val="bg1">
                      <a:lumMod val="50000"/>
                    </a:schemeClr>
                  </a:buClr>
                  <a:buSzPct val="80000"/>
                  <a:buNone/>
                  <a:defRPr/>
                </a:pPr>
                <a:r>
                  <a:rPr lang="en-US" altLang="ko-KR" sz="1600" dirty="0" smtClean="0">
                    <a:solidFill>
                      <a:srgbClr val="0070C0"/>
                    </a:solidFill>
                    <a:latin typeface="나눔고딕" pitchFamily="50" charset="-127"/>
                    <a:ea typeface="나눔고딕" pitchFamily="50" charset="-127"/>
                  </a:rPr>
                  <a:t>Emissions inverse modeling is to find emissions (q) that minimizes the defined cost function</a:t>
                </a:r>
              </a:p>
              <a:p>
                <a:pPr marL="0" indent="0" defTabSz="995018" fontAlgn="ctr">
                  <a:spcBef>
                    <a:spcPts val="200"/>
                  </a:spcBef>
                  <a:spcAft>
                    <a:spcPts val="200"/>
                  </a:spcAft>
                  <a:buClr>
                    <a:schemeClr val="bg1">
                      <a:lumMod val="50000"/>
                    </a:schemeClr>
                  </a:buClr>
                  <a:buSzPct val="80000"/>
                  <a:buNone/>
                  <a:defRPr/>
                </a:pPr>
                <a:endParaRPr lang="en-US" altLang="ko-KR" sz="1600" dirty="0">
                  <a:solidFill>
                    <a:schemeClr val="tx1">
                      <a:lumMod val="85000"/>
                      <a:lumOff val="15000"/>
                    </a:schemeClr>
                  </a:solidFill>
                  <a:latin typeface="나눔고딕" pitchFamily="50" charset="-127"/>
                  <a:ea typeface="나눔고딕" pitchFamily="50" charset="-127"/>
                </a:endParaRPr>
              </a:p>
              <a:p>
                <a:pPr marL="86400" indent="-86400" defTabSz="995018" fontAlgn="ctr">
                  <a:spcBef>
                    <a:spcPts val="200"/>
                  </a:spcBef>
                  <a:spcAft>
                    <a:spcPts val="200"/>
                  </a:spcAft>
                  <a:buClr>
                    <a:schemeClr val="bg1">
                      <a:lumMod val="50000"/>
                    </a:schemeClr>
                  </a:buClr>
                  <a:buSzPct val="80000"/>
                  <a:defRPr/>
                </a:pPr>
                <a:endParaRPr lang="en-US" sz="1600" dirty="0">
                  <a:latin typeface="Calibri" panose="020F0502020204030204" pitchFamily="34" charset="0"/>
                  <a:cs typeface="Calibri" panose="020F0502020204030204" pitchFamily="34" charset="0"/>
                </a:endParaRPr>
              </a:p>
              <a:p>
                <a:endParaRPr lang="en-US" sz="1600" dirty="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a:blip r:embed="rId2"/>
                <a:stretch>
                  <a:fillRect l="-348" t="-768" b="-6786"/>
                </a:stretch>
              </a:blipFill>
            </p:spPr>
            <p:txBody>
              <a:bodyPr/>
              <a:lstStyle/>
              <a:p>
                <a:r>
                  <a:rPr lang="en-US">
                    <a:noFill/>
                  </a:rPr>
                  <a:t> </a:t>
                </a:r>
              </a:p>
            </p:txBody>
          </p:sp>
        </mc:Fallback>
      </mc:AlternateContent>
      <p:pic>
        <p:nvPicPr>
          <p:cNvPr id="6" name="그림 9">
            <a:extLst>
              <a:ext uri="{FF2B5EF4-FFF2-40B4-BE49-F238E27FC236}">
                <a16:creationId xmlns:a16="http://schemas.microsoft.com/office/drawing/2014/main" id="{601B8920-AE36-47F5-ABDB-56AFB8E9169F}"/>
              </a:ext>
            </a:extLst>
          </p:cNvPr>
          <p:cNvPicPr>
            <a:picLocks noChangeAspect="1"/>
          </p:cNvPicPr>
          <p:nvPr/>
        </p:nvPicPr>
        <p:blipFill>
          <a:blip r:embed="rId3"/>
          <a:stretch>
            <a:fillRect/>
          </a:stretch>
        </p:blipFill>
        <p:spPr>
          <a:xfrm>
            <a:off x="4504880" y="1550353"/>
            <a:ext cx="3438851" cy="970247"/>
          </a:xfrm>
          <a:prstGeom prst="rect">
            <a:avLst/>
          </a:prstGeom>
        </p:spPr>
      </p:pic>
      <p:sp>
        <p:nvSpPr>
          <p:cNvPr id="7" name="TextBox 6">
            <a:extLst>
              <a:ext uri="{FF2B5EF4-FFF2-40B4-BE49-F238E27FC236}">
                <a16:creationId xmlns:a16="http://schemas.microsoft.com/office/drawing/2014/main" id="{A22C40C3-C70B-4873-9234-37B8EDCCB75F}"/>
              </a:ext>
            </a:extLst>
          </p:cNvPr>
          <p:cNvSpPr txBox="1"/>
          <p:nvPr/>
        </p:nvSpPr>
        <p:spPr>
          <a:xfrm>
            <a:off x="3038407" y="4761518"/>
            <a:ext cx="1463714" cy="369332"/>
          </a:xfrm>
          <a:prstGeom prst="rect">
            <a:avLst/>
          </a:prstGeom>
          <a:noFill/>
        </p:spPr>
        <p:txBody>
          <a:bodyPr wrap="square" rtlCol="0">
            <a:spAutoFit/>
          </a:bodyPr>
          <a:lstStyle/>
          <a:p>
            <a:r>
              <a:rPr lang="en-US" dirty="0">
                <a:solidFill>
                  <a:srgbClr val="0B77AD"/>
                </a:solidFill>
              </a:rPr>
              <a:t>Initial</a:t>
            </a:r>
            <a:r>
              <a:rPr lang="ko-KR" altLang="en-US" dirty="0">
                <a:solidFill>
                  <a:srgbClr val="0B77AD"/>
                </a:solidFill>
              </a:rPr>
              <a:t> </a:t>
            </a:r>
            <a:r>
              <a:rPr lang="en-US" altLang="ko-KR" dirty="0">
                <a:solidFill>
                  <a:srgbClr val="0B77AD"/>
                </a:solidFill>
              </a:rPr>
              <a:t>guess</a:t>
            </a:r>
            <a:endParaRPr lang="en-US" dirty="0">
              <a:solidFill>
                <a:srgbClr val="0B77AD"/>
              </a:solidFill>
            </a:endParaRPr>
          </a:p>
        </p:txBody>
      </p:sp>
      <p:sp>
        <p:nvSpPr>
          <p:cNvPr id="8" name="TextBox 7">
            <a:extLst>
              <a:ext uri="{FF2B5EF4-FFF2-40B4-BE49-F238E27FC236}">
                <a16:creationId xmlns:a16="http://schemas.microsoft.com/office/drawing/2014/main" id="{4C6ABED9-D438-441B-9976-A3CC22E9C4FD}"/>
              </a:ext>
            </a:extLst>
          </p:cNvPr>
          <p:cNvSpPr txBox="1"/>
          <p:nvPr/>
        </p:nvSpPr>
        <p:spPr>
          <a:xfrm>
            <a:off x="4672979" y="4761518"/>
            <a:ext cx="1654739" cy="646331"/>
          </a:xfrm>
          <a:prstGeom prst="rect">
            <a:avLst/>
          </a:prstGeom>
          <a:noFill/>
        </p:spPr>
        <p:txBody>
          <a:bodyPr wrap="square" rtlCol="0">
            <a:spAutoFit/>
          </a:bodyPr>
          <a:lstStyle/>
          <a:p>
            <a:r>
              <a:rPr lang="en-US" dirty="0">
                <a:solidFill>
                  <a:srgbClr val="0B77AD"/>
                </a:solidFill>
              </a:rPr>
              <a:t>Background</a:t>
            </a:r>
          </a:p>
          <a:p>
            <a:r>
              <a:rPr lang="en-US" dirty="0">
                <a:solidFill>
                  <a:srgbClr val="0B77AD"/>
                </a:solidFill>
              </a:rPr>
              <a:t>concentration</a:t>
            </a:r>
          </a:p>
        </p:txBody>
      </p:sp>
      <p:sp>
        <p:nvSpPr>
          <p:cNvPr id="9" name="TextBox 8">
            <a:extLst>
              <a:ext uri="{FF2B5EF4-FFF2-40B4-BE49-F238E27FC236}">
                <a16:creationId xmlns:a16="http://schemas.microsoft.com/office/drawing/2014/main" id="{4F2E9491-98BE-4F35-B7E8-AE324ACA7E54}"/>
              </a:ext>
            </a:extLst>
          </p:cNvPr>
          <p:cNvSpPr txBox="1"/>
          <p:nvPr/>
        </p:nvSpPr>
        <p:spPr>
          <a:xfrm>
            <a:off x="7331245" y="4763470"/>
            <a:ext cx="1643149" cy="646331"/>
          </a:xfrm>
          <a:prstGeom prst="rect">
            <a:avLst/>
          </a:prstGeom>
          <a:noFill/>
        </p:spPr>
        <p:txBody>
          <a:bodyPr wrap="square" rtlCol="0">
            <a:spAutoFit/>
          </a:bodyPr>
          <a:lstStyle/>
          <a:p>
            <a:r>
              <a:rPr lang="en-US" dirty="0">
                <a:solidFill>
                  <a:srgbClr val="0B77AD"/>
                </a:solidFill>
              </a:rPr>
              <a:t>Temporal</a:t>
            </a:r>
          </a:p>
          <a:p>
            <a:r>
              <a:rPr lang="en-US" dirty="0">
                <a:solidFill>
                  <a:srgbClr val="0B77AD"/>
                </a:solidFill>
              </a:rPr>
              <a:t>smoothness</a:t>
            </a:r>
          </a:p>
        </p:txBody>
      </p:sp>
      <p:cxnSp>
        <p:nvCxnSpPr>
          <p:cNvPr id="10" name="직선 화살표 연결선 3">
            <a:extLst>
              <a:ext uri="{FF2B5EF4-FFF2-40B4-BE49-F238E27FC236}">
                <a16:creationId xmlns:a16="http://schemas.microsoft.com/office/drawing/2014/main" id="{4BE4E8AC-8B57-4794-85A4-C8F93DF8490C}"/>
              </a:ext>
            </a:extLst>
          </p:cNvPr>
          <p:cNvCxnSpPr/>
          <p:nvPr/>
        </p:nvCxnSpPr>
        <p:spPr>
          <a:xfrm flipH="1">
            <a:off x="3237271" y="4586451"/>
            <a:ext cx="214556" cy="219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직선 화살표 연결선 28">
            <a:extLst>
              <a:ext uri="{FF2B5EF4-FFF2-40B4-BE49-F238E27FC236}">
                <a16:creationId xmlns:a16="http://schemas.microsoft.com/office/drawing/2014/main" id="{F4444043-70C3-4AE1-91AA-F448DDFD266D}"/>
              </a:ext>
            </a:extLst>
          </p:cNvPr>
          <p:cNvCxnSpPr/>
          <p:nvPr/>
        </p:nvCxnSpPr>
        <p:spPr>
          <a:xfrm flipH="1">
            <a:off x="4809688" y="4573873"/>
            <a:ext cx="187776" cy="2316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29">
            <a:extLst>
              <a:ext uri="{FF2B5EF4-FFF2-40B4-BE49-F238E27FC236}">
                <a16:creationId xmlns:a16="http://schemas.microsoft.com/office/drawing/2014/main" id="{61D353DB-61C7-4562-A13A-9F546E079BFD}"/>
              </a:ext>
            </a:extLst>
          </p:cNvPr>
          <p:cNvCxnSpPr>
            <a:cxnSpLocks/>
          </p:cNvCxnSpPr>
          <p:nvPr/>
        </p:nvCxnSpPr>
        <p:spPr>
          <a:xfrm flipH="1">
            <a:off x="7672961" y="4547684"/>
            <a:ext cx="95216" cy="225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1839080" y="1692442"/>
            <a:ext cx="2398654" cy="849332"/>
            <a:chOff x="2162191" y="4648980"/>
            <a:chExt cx="2398654" cy="849332"/>
          </a:xfrm>
        </p:grpSpPr>
        <p:pic>
          <p:nvPicPr>
            <p:cNvPr id="5" name="그림 8">
              <a:extLst>
                <a:ext uri="{FF2B5EF4-FFF2-40B4-BE49-F238E27FC236}">
                  <a16:creationId xmlns:a16="http://schemas.microsoft.com/office/drawing/2014/main" id="{6D332692-7CFA-43CE-9C67-7FDEF8E968A8}"/>
                </a:ext>
              </a:extLst>
            </p:cNvPr>
            <p:cNvPicPr>
              <a:picLocks noChangeAspect="1"/>
            </p:cNvPicPr>
            <p:nvPr/>
          </p:nvPicPr>
          <p:blipFill>
            <a:blip r:embed="rId4"/>
            <a:stretch>
              <a:fillRect/>
            </a:stretch>
          </p:blipFill>
          <p:spPr>
            <a:xfrm>
              <a:off x="2162191" y="4648980"/>
              <a:ext cx="2360413" cy="686071"/>
            </a:xfrm>
            <a:prstGeom prst="rect">
              <a:avLst/>
            </a:prstGeom>
          </p:spPr>
        </p:pic>
        <p:cxnSp>
          <p:nvCxnSpPr>
            <p:cNvPr id="13" name="Straight Connector 12"/>
            <p:cNvCxnSpPr/>
            <p:nvPr/>
          </p:nvCxnSpPr>
          <p:spPr>
            <a:xfrm>
              <a:off x="3462309" y="5128980"/>
              <a:ext cx="838524" cy="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81571" y="5128980"/>
              <a:ext cx="679274" cy="369332"/>
            </a:xfrm>
            <a:prstGeom prst="rect">
              <a:avLst/>
            </a:prstGeom>
            <a:noFill/>
          </p:spPr>
          <p:txBody>
            <a:bodyPr wrap="square" rtlCol="0">
              <a:spAutoFit/>
            </a:bodyPr>
            <a:lstStyle/>
            <a:p>
              <a:r>
                <a:rPr lang="en-US" i="1" dirty="0" err="1" smtClean="0">
                  <a:solidFill>
                    <a:srgbClr val="0070C0"/>
                  </a:solidFill>
                </a:rPr>
                <a:t>H</a:t>
              </a:r>
              <a:r>
                <a:rPr lang="en-US" i="1" baseline="-25000" dirty="0" err="1" smtClean="0">
                  <a:solidFill>
                    <a:srgbClr val="0070C0"/>
                  </a:solidFill>
                </a:rPr>
                <a:t>i,j</a:t>
              </a:r>
              <a:endParaRPr lang="en-US" i="1" baseline="-25000" dirty="0">
                <a:solidFill>
                  <a:srgbClr val="0070C0"/>
                </a:solidFill>
              </a:endParaRPr>
            </a:p>
          </p:txBody>
        </p:sp>
      </p:grpSp>
    </p:spTree>
    <p:extLst>
      <p:ext uri="{BB962C8B-B14F-4D97-AF65-F5344CB8AC3E}">
        <p14:creationId xmlns:p14="http://schemas.microsoft.com/office/powerpoint/2010/main" val="199557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HYSPPLIT-based Emissions Inverse Modeling System (HEIMS)</a:t>
            </a:r>
            <a:endParaRPr lang="en-US" dirty="0"/>
          </a:p>
        </p:txBody>
      </p:sp>
      <p:sp>
        <p:nvSpPr>
          <p:cNvPr id="3" name="Content Placeholder 2"/>
          <p:cNvSpPr>
            <a:spLocks noGrp="1"/>
          </p:cNvSpPr>
          <p:nvPr>
            <p:ph idx="1"/>
          </p:nvPr>
        </p:nvSpPr>
        <p:spPr>
          <a:xfrm>
            <a:off x="838200" y="1285368"/>
            <a:ext cx="4500716" cy="4760967"/>
          </a:xfrm>
        </p:spPr>
        <p:txBody>
          <a:bodyPr>
            <a:noAutofit/>
          </a:bodyPr>
          <a:lstStyle/>
          <a:p>
            <a:r>
              <a:rPr lang="en-US" sz="1600" dirty="0"/>
              <a:t>Fire emissions (HEIMS-f):  Smoke forecasts have been challenged by high uncertainty in fire emission estimates. The HEIMS-f is designed to assimilate wildfire emissions based on the GOES Aerosol/Smoke Product (GASP) and HYSPLIT dispersion simulations </a:t>
            </a:r>
            <a:endParaRPr lang="en-US" sz="1600" dirty="0" smtClean="0"/>
          </a:p>
          <a:p>
            <a:endParaRPr lang="en-US" sz="1600" dirty="0" smtClean="0"/>
          </a:p>
          <a:p>
            <a:r>
              <a:rPr lang="en-US" sz="1600" dirty="0"/>
              <a:t>Volcanic emissions (HEIMS-v) : The effects of eruption of large volcanoes to regional environment include short-term damages, such as the flow of crushed stone to adjacent areas, long-range damages, such as aviation difficulty by deteriorated visibility and volcanic ash deposition, and long-term effect such as climate changes in a global scale. The HEIMS-v has been developed to estimate volcanic emissions based on aerosol (e.g. MODIS AODs) and/or gaseous properties (e.g. TROPOMI SO2). A case study has been conducted using the </a:t>
            </a:r>
            <a:r>
              <a:rPr lang="en-US" sz="1600" dirty="0" err="1"/>
              <a:t>Nishinoshima</a:t>
            </a:r>
            <a:r>
              <a:rPr lang="en-US" sz="1600" dirty="0"/>
              <a:t> (Japan) volcano eruptions that happened in August 2020</a:t>
            </a:r>
          </a:p>
        </p:txBody>
      </p:sp>
      <p:pic>
        <p:nvPicPr>
          <p:cNvPr id="4" name="그림 1">
            <a:extLst>
              <a:ext uri="{FF2B5EF4-FFF2-40B4-BE49-F238E27FC236}">
                <a16:creationId xmlns:a16="http://schemas.microsoft.com/office/drawing/2014/main" id="{4B9A1354-4BBB-4BC0-8221-2057505B5928}"/>
              </a:ext>
            </a:extLst>
          </p:cNvPr>
          <p:cNvPicPr/>
          <p:nvPr/>
        </p:nvPicPr>
        <p:blipFill>
          <a:blip r:embed="rId2"/>
          <a:stretch>
            <a:fillRect/>
          </a:stretch>
        </p:blipFill>
        <p:spPr>
          <a:xfrm>
            <a:off x="5589639" y="1174755"/>
            <a:ext cx="6535993" cy="2342735"/>
          </a:xfrm>
          <a:prstGeom prst="rect">
            <a:avLst/>
          </a:prstGeom>
        </p:spPr>
      </p:pic>
      <p:grpSp>
        <p:nvGrpSpPr>
          <p:cNvPr id="5" name="Group 4"/>
          <p:cNvGrpSpPr/>
          <p:nvPr/>
        </p:nvGrpSpPr>
        <p:grpSpPr>
          <a:xfrm>
            <a:off x="5989320" y="3767094"/>
            <a:ext cx="6202680" cy="2449351"/>
            <a:chOff x="0" y="-1"/>
            <a:chExt cx="12192002" cy="4204484"/>
          </a:xfrm>
        </p:grpSpPr>
        <p:pic>
          <p:nvPicPr>
            <p:cNvPr id="6" name="그림 3" descr="지도이(가) 표시된 사진&#10;&#10;자동 생성된 설명">
              <a:extLst>
                <a:ext uri="{FF2B5EF4-FFF2-40B4-BE49-F238E27FC236}">
                  <a16:creationId xmlns:a16="http://schemas.microsoft.com/office/drawing/2014/main" id="{904306D4-E21A-4FD5-8E9B-6EB16BF137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1" y="-1"/>
              <a:ext cx="4114800" cy="4204484"/>
            </a:xfrm>
            <a:prstGeom prst="rect">
              <a:avLst/>
            </a:prstGeom>
          </p:spPr>
        </p:pic>
        <p:pic>
          <p:nvPicPr>
            <p:cNvPr id="7" name="그림 4" descr="지도이(가) 표시된 사진&#10;&#10;자동 생성된 설명">
              <a:extLst>
                <a:ext uri="{FF2B5EF4-FFF2-40B4-BE49-F238E27FC236}">
                  <a16:creationId xmlns:a16="http://schemas.microsoft.com/office/drawing/2014/main" id="{AEF029A4-507A-49F3-9A98-62CDA8351E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4114800" cy="4204484"/>
            </a:xfrm>
            <a:prstGeom prst="rect">
              <a:avLst/>
            </a:prstGeom>
          </p:spPr>
        </p:pic>
        <p:pic>
          <p:nvPicPr>
            <p:cNvPr id="8" name="그림 5">
              <a:extLst>
                <a:ext uri="{FF2B5EF4-FFF2-40B4-BE49-F238E27FC236}">
                  <a16:creationId xmlns:a16="http://schemas.microsoft.com/office/drawing/2014/main" id="{7D25DF35-6725-453B-8F10-1FD613B794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7202" y="-1"/>
              <a:ext cx="4114800" cy="4151260"/>
            </a:xfrm>
            <a:prstGeom prst="rect">
              <a:avLst/>
            </a:prstGeom>
          </p:spPr>
        </p:pic>
      </p:grpSp>
    </p:spTree>
    <p:extLst>
      <p:ext uri="{BB962C8B-B14F-4D97-AF65-F5344CB8AC3E}">
        <p14:creationId xmlns:p14="http://schemas.microsoft.com/office/powerpoint/2010/main" val="285202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Inverse modeling for Fukushima NPP incident</a:t>
            </a:r>
            <a:endParaRPr lang="en-US" dirty="0"/>
          </a:p>
        </p:txBody>
      </p:sp>
      <p:pic>
        <p:nvPicPr>
          <p:cNvPr id="5" name="그림 18">
            <a:extLst>
              <a:ext uri="{FF2B5EF4-FFF2-40B4-BE49-F238E27FC236}">
                <a16:creationId xmlns:a16="http://schemas.microsoft.com/office/drawing/2014/main" id="{7BABB228-E3A8-45EA-8C91-A1F43962E6FB}"/>
              </a:ext>
            </a:extLst>
          </p:cNvPr>
          <p:cNvPicPr>
            <a:picLocks noChangeAspect="1"/>
          </p:cNvPicPr>
          <p:nvPr/>
        </p:nvPicPr>
        <p:blipFill>
          <a:blip r:embed="rId2"/>
          <a:stretch>
            <a:fillRect/>
          </a:stretch>
        </p:blipFill>
        <p:spPr>
          <a:xfrm>
            <a:off x="598356" y="1932353"/>
            <a:ext cx="6398082" cy="2674035"/>
          </a:xfrm>
          <a:prstGeom prst="rect">
            <a:avLst/>
          </a:prstGeom>
        </p:spPr>
      </p:pic>
      <p:pic>
        <p:nvPicPr>
          <p:cNvPr id="6" name="그림 19">
            <a:extLst>
              <a:ext uri="{FF2B5EF4-FFF2-40B4-BE49-F238E27FC236}">
                <a16:creationId xmlns:a16="http://schemas.microsoft.com/office/drawing/2014/main" id="{697C2E9B-977F-4351-ABAF-1399387C85DC}"/>
              </a:ext>
            </a:extLst>
          </p:cNvPr>
          <p:cNvPicPr>
            <a:picLocks noChangeAspect="1"/>
          </p:cNvPicPr>
          <p:nvPr/>
        </p:nvPicPr>
        <p:blipFill>
          <a:blip r:embed="rId3"/>
          <a:stretch>
            <a:fillRect/>
          </a:stretch>
        </p:blipFill>
        <p:spPr>
          <a:xfrm>
            <a:off x="7150100" y="1284441"/>
            <a:ext cx="4709886" cy="4938079"/>
          </a:xfrm>
          <a:prstGeom prst="rect">
            <a:avLst/>
          </a:prstGeom>
        </p:spPr>
      </p:pic>
      <p:sp>
        <p:nvSpPr>
          <p:cNvPr id="10" name="TextBox 1"/>
          <p:cNvSpPr txBox="1"/>
          <p:nvPr/>
        </p:nvSpPr>
        <p:spPr>
          <a:xfrm>
            <a:off x="1456398" y="4784880"/>
            <a:ext cx="5198402" cy="738664"/>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latin typeface="Times New Roman" panose="02020603050405020304" pitchFamily="18" charset="0"/>
                <a:cs typeface="Times New Roman" panose="02020603050405020304" pitchFamily="18" charset="0"/>
              </a:rPr>
              <a:t>Source term estimation using air concentration measurements and a </a:t>
            </a:r>
            <a:r>
              <a:rPr lang="en-US" dirty="0" err="1">
                <a:latin typeface="Times New Roman" panose="02020603050405020304" pitchFamily="18" charset="0"/>
                <a:cs typeface="Times New Roman" panose="02020603050405020304" pitchFamily="18" charset="0"/>
              </a:rPr>
              <a:t>Lagrangian</a:t>
            </a:r>
            <a:r>
              <a:rPr lang="en-US" dirty="0">
                <a:latin typeface="Times New Roman" panose="02020603050405020304" pitchFamily="18" charset="0"/>
                <a:cs typeface="Times New Roman" panose="02020603050405020304" pitchFamily="18" charset="0"/>
              </a:rPr>
              <a:t> dispersion model–Experiments with pseudo and real cesium-137</a:t>
            </a:r>
            <a:r>
              <a:rPr lang="en-US" dirty="0" smtClean="0">
                <a:latin typeface="Times New Roman" panose="02020603050405020304" pitchFamily="18" charset="0"/>
                <a:cs typeface="Times New Roman" panose="02020603050405020304" pitchFamily="18" charset="0"/>
              </a:rPr>
              <a:t>, </a:t>
            </a:r>
            <a:r>
              <a:rPr lang="fr-FR" dirty="0">
                <a:latin typeface="Times New Roman" panose="02020603050405020304" pitchFamily="18" charset="0"/>
                <a:cs typeface="Times New Roman" panose="02020603050405020304" pitchFamily="18" charset="0"/>
              </a:rPr>
              <a:t>T Chai, R </a:t>
            </a:r>
            <a:r>
              <a:rPr lang="fr-FR" dirty="0" err="1">
                <a:latin typeface="Times New Roman" panose="02020603050405020304" pitchFamily="18" charset="0"/>
                <a:cs typeface="Times New Roman" panose="02020603050405020304" pitchFamily="18" charset="0"/>
              </a:rPr>
              <a:t>Draxler</a:t>
            </a:r>
            <a:r>
              <a:rPr lang="fr-FR" dirty="0">
                <a:latin typeface="Times New Roman" panose="02020603050405020304" pitchFamily="18" charset="0"/>
                <a:cs typeface="Times New Roman" panose="02020603050405020304" pitchFamily="18" charset="0"/>
              </a:rPr>
              <a:t>, A Stein – </a:t>
            </a:r>
            <a:r>
              <a:rPr lang="fr-FR" i="1" dirty="0" err="1">
                <a:latin typeface="Times New Roman" panose="02020603050405020304" pitchFamily="18" charset="0"/>
                <a:cs typeface="Times New Roman" panose="02020603050405020304" pitchFamily="18" charset="0"/>
              </a:rPr>
              <a:t>Atmos</a:t>
            </a:r>
            <a:r>
              <a:rPr lang="fr-FR" i="1" dirty="0">
                <a:latin typeface="Times New Roman" panose="02020603050405020304" pitchFamily="18" charset="0"/>
                <a:cs typeface="Times New Roman" panose="02020603050405020304" pitchFamily="18" charset="0"/>
              </a:rPr>
              <a:t>.  Environ</a:t>
            </a:r>
            <a:r>
              <a:rPr lang="fr-FR" dirty="0">
                <a:latin typeface="Times New Roman" panose="02020603050405020304" pitchFamily="18" charset="0"/>
                <a:cs typeface="Times New Roman" panose="02020603050405020304" pitchFamily="18" charset="0"/>
              </a:rPr>
              <a:t>., </a:t>
            </a:r>
            <a:r>
              <a:rPr lang="fr-FR" dirty="0" smtClean="0">
                <a:latin typeface="Times New Roman" panose="02020603050405020304" pitchFamily="18" charset="0"/>
                <a:cs typeface="Times New Roman" panose="02020603050405020304" pitchFamily="18" charset="0"/>
              </a:rPr>
              <a:t>2015</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038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Korean Nuclear Power Plants</a:t>
            </a:r>
            <a:endParaRPr lang="en-US" dirty="0"/>
          </a:p>
        </p:txBody>
      </p:sp>
      <p:pic>
        <p:nvPicPr>
          <p:cNvPr id="4" name="그림 17">
            <a:extLst>
              <a:ext uri="{FF2B5EF4-FFF2-40B4-BE49-F238E27FC236}">
                <a16:creationId xmlns:a16="http://schemas.microsoft.com/office/drawing/2014/main" id="{97088170-19D8-41FD-986F-191DB1D7AAE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3888" b="5036"/>
          <a:stretch/>
        </p:blipFill>
        <p:spPr bwMode="auto">
          <a:xfrm>
            <a:off x="1269714" y="901296"/>
            <a:ext cx="9623543" cy="535354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50162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patterns near Korean NPPs</a:t>
            </a:r>
          </a:p>
        </p:txBody>
      </p:sp>
      <p:pic>
        <p:nvPicPr>
          <p:cNvPr id="3" name="그림 2" descr="지도이(가) 표시된 사진&#10;&#10;자동 생성된 설명">
            <a:extLst>
              <a:ext uri="{FF2B5EF4-FFF2-40B4-BE49-F238E27FC236}">
                <a16:creationId xmlns:a16="http://schemas.microsoft.com/office/drawing/2014/main" id="{A9384667-5D28-4335-9126-6FD3CA0DED3A}"/>
              </a:ext>
            </a:extLst>
          </p:cNvPr>
          <p:cNvPicPr>
            <a:picLocks noChangeAspect="1"/>
          </p:cNvPicPr>
          <p:nvPr/>
        </p:nvPicPr>
        <p:blipFill rotWithShape="1">
          <a:blip r:embed="rId2">
            <a:extLst>
              <a:ext uri="{28A0092B-C50C-407E-A947-70E740481C1C}">
                <a14:useLocalDpi xmlns:a14="http://schemas.microsoft.com/office/drawing/2010/main" val="0"/>
              </a:ext>
            </a:extLst>
          </a:blip>
          <a:srcRect b="47867"/>
          <a:stretch/>
        </p:blipFill>
        <p:spPr>
          <a:xfrm>
            <a:off x="667489" y="1624319"/>
            <a:ext cx="5596494" cy="3785881"/>
          </a:xfrm>
          <a:prstGeom prst="rect">
            <a:avLst/>
          </a:prstGeom>
        </p:spPr>
      </p:pic>
      <p:pic>
        <p:nvPicPr>
          <p:cNvPr id="4" name="그림 2" descr="지도이(가) 표시된 사진&#10;&#10;자동 생성된 설명">
            <a:extLst>
              <a:ext uri="{FF2B5EF4-FFF2-40B4-BE49-F238E27FC236}">
                <a16:creationId xmlns:a16="http://schemas.microsoft.com/office/drawing/2014/main" id="{A9384667-5D28-4335-9126-6FD3CA0DED3A}"/>
              </a:ext>
            </a:extLst>
          </p:cNvPr>
          <p:cNvPicPr>
            <a:picLocks noChangeAspect="1"/>
          </p:cNvPicPr>
          <p:nvPr/>
        </p:nvPicPr>
        <p:blipFill rotWithShape="1">
          <a:blip r:embed="rId2">
            <a:extLst>
              <a:ext uri="{28A0092B-C50C-407E-A947-70E740481C1C}">
                <a14:useLocalDpi xmlns:a14="http://schemas.microsoft.com/office/drawing/2010/main" val="0"/>
              </a:ext>
            </a:extLst>
          </a:blip>
          <a:srcRect t="52326"/>
          <a:stretch/>
        </p:blipFill>
        <p:spPr>
          <a:xfrm>
            <a:off x="6144986" y="2209800"/>
            <a:ext cx="5563539" cy="3441700"/>
          </a:xfrm>
          <a:prstGeom prst="rect">
            <a:avLst/>
          </a:prstGeom>
        </p:spPr>
      </p:pic>
    </p:spTree>
    <p:extLst>
      <p:ext uri="{BB962C8B-B14F-4D97-AF65-F5344CB8AC3E}">
        <p14:creationId xmlns:p14="http://schemas.microsoft.com/office/powerpoint/2010/main" val="4280740021"/>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L-101-template" id="{A79FF4F0-9B74-44F6-8B97-AD3B9EA18715}" vid="{ACEBA753-A72E-45D4-9CEC-AF622FE6B1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ARL-101-template (1)</Template>
  <TotalTime>1662</TotalTime>
  <Words>1673</Words>
  <Application>Microsoft Office PowerPoint</Application>
  <PresentationFormat>Widescreen</PresentationFormat>
  <Paragraphs>245</Paragraphs>
  <Slides>29</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맑은 고딕</vt:lpstr>
      <vt:lpstr>나눔고딕</vt:lpstr>
      <vt:lpstr>나눔스퀘어 Bold</vt:lpstr>
      <vt:lpstr>Arial</vt:lpstr>
      <vt:lpstr>Arial Narrow</vt:lpstr>
      <vt:lpstr>Calibri</vt:lpstr>
      <vt:lpstr>Calibri Light</vt:lpstr>
      <vt:lpstr>Cambria Math</vt:lpstr>
      <vt:lpstr>Times New Roman</vt:lpstr>
      <vt:lpstr>Wingdings</vt:lpstr>
      <vt:lpstr>Office 테마</vt:lpstr>
      <vt:lpstr>HYSPLIT-based Emissions Inverse Modeling System for nuclear power plants: Applications to South Korea and East Asian domain</vt:lpstr>
      <vt:lpstr>Outline</vt:lpstr>
      <vt:lpstr>PowerPoint Presentation</vt:lpstr>
      <vt:lpstr>Emission inverse modeling</vt:lpstr>
      <vt:lpstr>TCM and Cost function</vt:lpstr>
      <vt:lpstr>HYSPPLIT-based Emissions Inverse Modeling System (HEIMS)</vt:lpstr>
      <vt:lpstr>Inverse modeling for Fukushima NPP incident</vt:lpstr>
      <vt:lpstr>Korean Nuclear Power Plants</vt:lpstr>
      <vt:lpstr>Flow patterns near Korean NPPs</vt:lpstr>
      <vt:lpstr>Integrated Environmental Radiation Monitoring Network (IERNet)</vt:lpstr>
      <vt:lpstr>ADAMO &amp; ESTES</vt:lpstr>
      <vt:lpstr>PSEUDO observations</vt:lpstr>
      <vt:lpstr>Case study (1) (July 15, 2019)</vt:lpstr>
      <vt:lpstr>Case study (2): Kori NPP (May 2022)</vt:lpstr>
      <vt:lpstr>Case study: Kori NPP (May 2022)</vt:lpstr>
      <vt:lpstr>PowerPoint Presentation</vt:lpstr>
      <vt:lpstr>Application to Fukushima NPP incident</vt:lpstr>
      <vt:lpstr>Fukushima observations from SPM monitors</vt:lpstr>
      <vt:lpstr>Unit emission simulation &amp; TCM construction</vt:lpstr>
      <vt:lpstr>Estimated FNPP emissions</vt:lpstr>
      <vt:lpstr>Sensitivity test (1): temporal resolution</vt:lpstr>
      <vt:lpstr>Sensitivity test (2): meteorology</vt:lpstr>
      <vt:lpstr>Sensitivity test (3): release height</vt:lpstr>
      <vt:lpstr>PowerPoint Presentation</vt:lpstr>
      <vt:lpstr>Chinese and Japanese NPPs</vt:lpstr>
      <vt:lpstr>Ukraine NPPs</vt:lpstr>
      <vt:lpstr>Improved efficiency: TCM reconstruction method</vt:lpstr>
      <vt:lpstr>Operational ESTES</vt:lpstr>
      <vt:lpstr>Conclusion and future direction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air quality in East Asia and its association with weather and climate</dc:title>
  <dc:creator>Hyun Cheol Kim</dc:creator>
  <cp:lastModifiedBy>HyunCheol Kim</cp:lastModifiedBy>
  <cp:revision>157</cp:revision>
  <dcterms:created xsi:type="dcterms:W3CDTF">2021-10-18T00:00:31Z</dcterms:created>
  <dcterms:modified xsi:type="dcterms:W3CDTF">2022-09-20T00:54:39Z</dcterms:modified>
</cp:coreProperties>
</file>