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1" r:id="rId1"/>
  </p:sldMasterIdLst>
  <p:notesMasterIdLst>
    <p:notesMasterId r:id="rId22"/>
  </p:notesMasterIdLst>
  <p:sldIdLst>
    <p:sldId id="256" r:id="rId2"/>
    <p:sldId id="257" r:id="rId3"/>
    <p:sldId id="446" r:id="rId4"/>
    <p:sldId id="271" r:id="rId5"/>
    <p:sldId id="282" r:id="rId6"/>
    <p:sldId id="270" r:id="rId7"/>
    <p:sldId id="280" r:id="rId8"/>
    <p:sldId id="375" r:id="rId9"/>
    <p:sldId id="376" r:id="rId10"/>
    <p:sldId id="377" r:id="rId11"/>
    <p:sldId id="407" r:id="rId12"/>
    <p:sldId id="415" r:id="rId13"/>
    <p:sldId id="409" r:id="rId14"/>
    <p:sldId id="413" r:id="rId15"/>
    <p:sldId id="447" r:id="rId16"/>
    <p:sldId id="411" r:id="rId17"/>
    <p:sldId id="412" r:id="rId18"/>
    <p:sldId id="419" r:id="rId19"/>
    <p:sldId id="406" r:id="rId20"/>
    <p:sldId id="29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 id="2" name="Smith, Mariah Lee" initials="SML" lastIdx="13" clrIdx="1">
    <p:extLst>
      <p:ext uri="{19B8F6BF-5375-455C-9EA6-DF929625EA0E}">
        <p15:presenceInfo xmlns:p15="http://schemas.microsoft.com/office/powerpoint/2012/main" userId="S::msmith7@sandia.gov::82d7ae46-6976-4cd5-8138-e137894f46e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4070"/>
    <a:srgbClr val="00A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82" autoAdjust="0"/>
    <p:restoredTop sz="93792" autoAdjust="0"/>
  </p:normalViewPr>
  <p:slideViewPr>
    <p:cSldViewPr snapToGrid="0" snapToObjects="1">
      <p:cViewPr varScale="1">
        <p:scale>
          <a:sx n="107" d="100"/>
          <a:sy n="107" d="100"/>
        </p:scale>
        <p:origin x="402"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1C89B6-0167-0549-A9D3-815C20C90D38}" type="datetimeFigureOut">
              <a:rPr lang="en-US" smtClean="0"/>
              <a:t>9/14/2022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430F75-B5EC-044F-A636-30352D0A1350}" type="slidenum">
              <a:rPr lang="en-US" smtClean="0"/>
              <a:t>‹#›</a:t>
            </a:fld>
            <a:endParaRPr lang="en-US"/>
          </a:p>
        </p:txBody>
      </p:sp>
    </p:spTree>
    <p:extLst>
      <p:ext uri="{BB962C8B-B14F-4D97-AF65-F5344CB8AC3E}">
        <p14:creationId xmlns:p14="http://schemas.microsoft.com/office/powerpoint/2010/main" val="160283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Hello!</a:t>
            </a:r>
          </a:p>
          <a:p>
            <a:r>
              <a:rPr lang="en-US" dirty="0"/>
              <a:t>Intro</a:t>
            </a:r>
          </a:p>
          <a:p>
            <a:r>
              <a:rPr lang="en-US" dirty="0"/>
              <a:t>Thank you</a:t>
            </a:r>
          </a:p>
          <a:p>
            <a:endParaRPr lang="en-US" dirty="0"/>
          </a:p>
          <a:p>
            <a:r>
              <a:rPr lang="en-US" dirty="0"/>
              <a:t>New users: Advertise MACCS Workshop and videos</a:t>
            </a:r>
          </a:p>
          <a:p>
            <a:r>
              <a:rPr lang="en-US" dirty="0"/>
              <a:t>Questions: Monitors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430F75-B5EC-044F-A636-30352D0A13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4728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11</a:t>
            </a:fld>
            <a:endParaRPr lang="en-US"/>
          </a:p>
        </p:txBody>
      </p:sp>
    </p:spTree>
    <p:extLst>
      <p:ext uri="{BB962C8B-B14F-4D97-AF65-F5344CB8AC3E}">
        <p14:creationId xmlns:p14="http://schemas.microsoft.com/office/powerpoint/2010/main" val="2671050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12</a:t>
            </a:fld>
            <a:endParaRPr lang="en-US"/>
          </a:p>
        </p:txBody>
      </p:sp>
    </p:spTree>
    <p:extLst>
      <p:ext uri="{BB962C8B-B14F-4D97-AF65-F5344CB8AC3E}">
        <p14:creationId xmlns:p14="http://schemas.microsoft.com/office/powerpoint/2010/main" val="3218476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Product.key</a:t>
            </a:r>
            <a:r>
              <a:rPr lang="en-US" dirty="0"/>
              <a:t>?</a:t>
            </a:r>
          </a:p>
          <a:p>
            <a:endParaRPr lang="en-US" dirty="0"/>
          </a:p>
          <a:p>
            <a:r>
              <a:rPr lang="en-US" dirty="0"/>
              <a:t>Order is switched</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13</a:t>
            </a:fld>
            <a:endParaRPr lang="en-US"/>
          </a:p>
        </p:txBody>
      </p:sp>
    </p:spTree>
    <p:extLst>
      <p:ext uri="{BB962C8B-B14F-4D97-AF65-F5344CB8AC3E}">
        <p14:creationId xmlns:p14="http://schemas.microsoft.com/office/powerpoint/2010/main" val="1402804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15</a:t>
            </a:fld>
            <a:endParaRPr lang="en-US"/>
          </a:p>
        </p:txBody>
      </p:sp>
    </p:spTree>
    <p:extLst>
      <p:ext uri="{BB962C8B-B14F-4D97-AF65-F5344CB8AC3E}">
        <p14:creationId xmlns:p14="http://schemas.microsoft.com/office/powerpoint/2010/main" val="3725069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 – technical bases document not in there?</a:t>
            </a:r>
          </a:p>
          <a:p>
            <a:endParaRPr lang="en-US" dirty="0"/>
          </a:p>
          <a:p>
            <a:r>
              <a:rPr lang="en-US" dirty="0"/>
              <a:t>Describe how to get to these</a:t>
            </a:r>
          </a:p>
          <a:p>
            <a:endParaRPr lang="en-US" dirty="0"/>
          </a:p>
          <a:p>
            <a:r>
              <a:rPr lang="en-US" dirty="0"/>
              <a:t>User Guide – very descriptive</a:t>
            </a:r>
          </a:p>
          <a:p>
            <a:r>
              <a:rPr lang="en-US" dirty="0"/>
              <a:t>SOARCA reports – good description of a consequence analysis – when starting a new project makes a good reference</a:t>
            </a:r>
          </a:p>
          <a:p>
            <a:r>
              <a:rPr lang="en-US" dirty="0"/>
              <a:t>Input Parameter Guidance? In Process.  </a:t>
            </a:r>
          </a:p>
        </p:txBody>
      </p:sp>
      <p:sp>
        <p:nvSpPr>
          <p:cNvPr id="4" name="Slide Number Placeholder 3"/>
          <p:cNvSpPr>
            <a:spLocks noGrp="1"/>
          </p:cNvSpPr>
          <p:nvPr>
            <p:ph type="sldNum" sz="quarter" idx="5"/>
          </p:nvPr>
        </p:nvSpPr>
        <p:spPr/>
        <p:txBody>
          <a:bodyPr/>
          <a:lstStyle/>
          <a:p>
            <a:fld id="{A2430F75-B5EC-044F-A636-30352D0A1350}" type="slidenum">
              <a:rPr lang="en-US" smtClean="0"/>
              <a:t>16</a:t>
            </a:fld>
            <a:endParaRPr lang="en-US"/>
          </a:p>
        </p:txBody>
      </p:sp>
    </p:spTree>
    <p:extLst>
      <p:ext uri="{BB962C8B-B14F-4D97-AF65-F5344CB8AC3E}">
        <p14:creationId xmlns:p14="http://schemas.microsoft.com/office/powerpoint/2010/main" val="1705248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17</a:t>
            </a:fld>
            <a:endParaRPr lang="en-US"/>
          </a:p>
        </p:txBody>
      </p:sp>
    </p:spTree>
    <p:extLst>
      <p:ext uri="{BB962C8B-B14F-4D97-AF65-F5344CB8AC3E}">
        <p14:creationId xmlns:p14="http://schemas.microsoft.com/office/powerpoint/2010/main" val="3417322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5013" y="520700"/>
            <a:ext cx="3074987" cy="2306638"/>
          </a:xfrm>
        </p:spPr>
      </p:sp>
      <p:sp>
        <p:nvSpPr>
          <p:cNvPr id="3" name="Notes Placeholder 2"/>
          <p:cNvSpPr>
            <a:spLocks noGrp="1"/>
          </p:cNvSpPr>
          <p:nvPr>
            <p:ph type="body" idx="1"/>
          </p:nvPr>
        </p:nvSpPr>
        <p:spPr/>
        <p:txBody>
          <a:bodyPr>
            <a:normAutofit/>
          </a:bodyPr>
          <a:lstStyle/>
          <a:p>
            <a:endParaRPr lang="en-US" dirty="0"/>
          </a:p>
        </p:txBody>
      </p:sp>
      <p:sp>
        <p:nvSpPr>
          <p:cNvPr id="6" name="Slide Number Placeholder 5"/>
          <p:cNvSpPr>
            <a:spLocks noGrp="1"/>
          </p:cNvSpPr>
          <p:nvPr>
            <p:ph type="sldNum" sz="quarter" idx="12"/>
          </p:nvPr>
        </p:nvSpPr>
        <p:spPr>
          <a:xfrm>
            <a:off x="3885682" y="8687427"/>
            <a:ext cx="2972318" cy="456573"/>
          </a:xfrm>
          <a:prstGeom prst="rect">
            <a:avLst/>
          </a:prstGeom>
        </p:spPr>
        <p:txBody>
          <a:bodyPr lIns="89926" tIns="44962" rIns="89926" bIns="44962"/>
          <a:lstStyle/>
          <a:p>
            <a:pPr marL="0" marR="0" lvl="0" indent="0" algn="r" defTabSz="457200" rtl="0" eaLnBrk="1" fontAlgn="auto" latinLnBrk="0" hangingPunct="1">
              <a:lnSpc>
                <a:spcPct val="100000"/>
              </a:lnSpc>
              <a:spcBef>
                <a:spcPts val="0"/>
              </a:spcBef>
              <a:spcAft>
                <a:spcPts val="0"/>
              </a:spcAft>
              <a:buClrTx/>
              <a:buSzTx/>
              <a:buFontTx/>
              <a:buNone/>
              <a:tabLst/>
              <a:defRPr/>
            </a:pPr>
            <a:fld id="{2E9498E0-810F-4BAC-AC72-7C81AEF4A0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Header Placeholder 6"/>
          <p:cNvSpPr>
            <a:spLocks noGrp="1"/>
          </p:cNvSpPr>
          <p:nvPr>
            <p:ph type="hdr" sz="quarter" idx="1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PRELIMINARY - FOR INTERNAL DISCUSSION</a:t>
            </a:r>
          </a:p>
        </p:txBody>
      </p:sp>
    </p:spTree>
    <p:extLst>
      <p:ext uri="{BB962C8B-B14F-4D97-AF65-F5344CB8AC3E}">
        <p14:creationId xmlns:p14="http://schemas.microsoft.com/office/powerpoint/2010/main" val="3925127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History  - predecessor codes leading up to the MACCS we know today</a:t>
            </a:r>
          </a:p>
          <a:p>
            <a:r>
              <a:rPr lang="en-US" dirty="0"/>
              <a:t>New Animation tool! Allows users to animate results from MACCS.  You can make videos and screenshots, over a map background.  Greatly helps to visualize results.   and demo during the workshop.  </a:t>
            </a:r>
          </a:p>
          <a:p>
            <a:r>
              <a:rPr lang="en-US" dirty="0"/>
              <a:t>You can still register for the workshop.  </a:t>
            </a:r>
          </a:p>
        </p:txBody>
      </p:sp>
      <p:sp>
        <p:nvSpPr>
          <p:cNvPr id="4" name="Slide Number Placeholder 3"/>
          <p:cNvSpPr>
            <a:spLocks noGrp="1"/>
          </p:cNvSpPr>
          <p:nvPr>
            <p:ph type="sldNum" sz="quarter" idx="5"/>
          </p:nvPr>
        </p:nvSpPr>
        <p:spPr/>
        <p:txBody>
          <a:bodyPr/>
          <a:lstStyle/>
          <a:p>
            <a:fld id="{A2430F75-B5EC-044F-A636-30352D0A1350}" type="slidenum">
              <a:rPr lang="en-US" smtClean="0"/>
              <a:t>2</a:t>
            </a:fld>
            <a:endParaRPr lang="en-US"/>
          </a:p>
        </p:txBody>
      </p:sp>
    </p:spTree>
    <p:extLst>
      <p:ext uri="{BB962C8B-B14F-4D97-AF65-F5344CB8AC3E}">
        <p14:creationId xmlns:p14="http://schemas.microsoft.com/office/powerpoint/2010/main" val="268229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background…why was MACCS created. </a:t>
            </a:r>
          </a:p>
          <a:p>
            <a:r>
              <a:rPr lang="en-US" dirty="0"/>
              <a:t>WASH 1400: Reactor Safety study – which ____</a:t>
            </a:r>
          </a:p>
          <a:p>
            <a:endParaRPr lang="en-US" dirty="0"/>
          </a:p>
          <a:p>
            <a:r>
              <a:rPr lang="en-US" dirty="0"/>
              <a:t>Level 3 PRA – Assess the consequences (both biological and economic) of a potential release of radioactive material into the atmosphere for a whole range of accident scenarios.</a:t>
            </a:r>
          </a:p>
          <a:p>
            <a:r>
              <a:rPr lang="en-US" dirty="0"/>
              <a:t>More specific probabilistic safety assessments like SOARCA which focused on a select few severe accidents</a:t>
            </a:r>
          </a:p>
          <a:p>
            <a:r>
              <a:rPr lang="en-US" dirty="0"/>
              <a:t>Help influence design decisions – also can be used following realized accident scenarios to evaluate the addition of extra protections.  (filtered vent).  </a:t>
            </a:r>
          </a:p>
          <a:p>
            <a:endParaRPr lang="en-US" dirty="0"/>
          </a:p>
          <a:p>
            <a:r>
              <a:rPr lang="en-US" dirty="0"/>
              <a:t>Emphasize the rapidly portion:</a:t>
            </a:r>
          </a:p>
          <a:p>
            <a:r>
              <a:rPr lang="en-US" dirty="0"/>
              <a:t>How many user inputs (depending on how complicated your run – simple run (100-ish) to 1000s)</a:t>
            </a:r>
          </a:p>
          <a:p>
            <a:r>
              <a:rPr lang="en-US" dirty="0"/>
              <a:t>Weather trials (about a thousand, max of 8760 </a:t>
            </a:r>
            <a:r>
              <a:rPr lang="en-US" dirty="0" err="1"/>
              <a:t>hrs</a:t>
            </a:r>
            <a:r>
              <a:rPr lang="en-US" dirty="0"/>
              <a:t>/year)</a:t>
            </a:r>
          </a:p>
          <a:p>
            <a:r>
              <a:rPr lang="en-US" dirty="0"/>
              <a:t>Source terms categories? Normally around 10-20 something for typical PRA </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4</a:t>
            </a:fld>
            <a:endParaRPr lang="en-US"/>
          </a:p>
        </p:txBody>
      </p:sp>
    </p:spTree>
    <p:extLst>
      <p:ext uri="{BB962C8B-B14F-4D97-AF65-F5344CB8AC3E}">
        <p14:creationId xmlns:p14="http://schemas.microsoft.com/office/powerpoint/2010/main" val="220378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on the previous slide.</a:t>
            </a:r>
          </a:p>
          <a:p>
            <a:endParaRPr lang="en-US" dirty="0"/>
          </a:p>
          <a:p>
            <a:pPr marL="628650" lvl="1">
              <a:buSzPct val="75000"/>
            </a:pPr>
            <a:r>
              <a:rPr lang="en-US" dirty="0"/>
              <a:t>CRAC and Reactor Safety Study –  </a:t>
            </a:r>
            <a:r>
              <a:rPr lang="en-US" sz="1800" b="0" dirty="0"/>
              <a:t>first U.S. systematic attempt to search out large spectrum of accidents</a:t>
            </a:r>
          </a:p>
          <a:p>
            <a:pPr marL="628650" lvl="1">
              <a:buSzPct val="75000"/>
            </a:pPr>
            <a:r>
              <a:rPr lang="en-US" sz="1800" b="0" dirty="0"/>
              <a:t>first to use quantitative techniques to estimate the following in an integrated manner:</a:t>
            </a:r>
            <a:endParaRPr lang="en-US" sz="2400" dirty="0"/>
          </a:p>
          <a:p>
            <a:pPr marL="965200" lvl="2" indent="-222250">
              <a:buSzPct val="75000"/>
              <a:buFont typeface="Wingdings" pitchFamily="2" charset="2"/>
              <a:buChar char="w"/>
            </a:pPr>
            <a:r>
              <a:rPr lang="en-US" sz="1600" b="0" dirty="0"/>
              <a:t>probabilities: 1/20,000 core melt per reactor per year</a:t>
            </a:r>
          </a:p>
          <a:p>
            <a:pPr marL="965200" lvl="2" indent="-222250">
              <a:buSzPct val="75000"/>
              <a:buFont typeface="Wingdings" pitchFamily="2" charset="2"/>
              <a:buChar char="w"/>
            </a:pPr>
            <a:r>
              <a:rPr lang="en-US" sz="1600" b="0" dirty="0"/>
              <a:t>source terms</a:t>
            </a:r>
          </a:p>
          <a:p>
            <a:pPr marL="965200" lvl="2" indent="-222250">
              <a:buSzPct val="75000"/>
              <a:buFont typeface="Wingdings" pitchFamily="2" charset="2"/>
              <a:buChar char="w"/>
            </a:pPr>
            <a:r>
              <a:rPr lang="en-US" sz="1600" b="0" dirty="0"/>
              <a:t>public consequences</a:t>
            </a:r>
          </a:p>
          <a:p>
            <a:pPr marL="965200" marR="0" lvl="2" indent="-222250" algn="l" defTabSz="914400" rtl="0" eaLnBrk="1" fontAlgn="auto" latinLnBrk="0" hangingPunct="1">
              <a:lnSpc>
                <a:spcPct val="100000"/>
              </a:lnSpc>
              <a:spcBef>
                <a:spcPts val="0"/>
              </a:spcBef>
              <a:spcAft>
                <a:spcPts val="0"/>
              </a:spcAft>
              <a:buClrTx/>
              <a:buSzPct val="75000"/>
              <a:buFont typeface="Wingdings" pitchFamily="2" charset="2"/>
              <a:buChar char="w"/>
              <a:tabLst/>
              <a:defRPr/>
            </a:pPr>
            <a:r>
              <a:rPr lang="en-US" sz="2000" b="0" dirty="0"/>
              <a:t>Nine PWR and five BWR release categories defined and frequencies quantified</a:t>
            </a:r>
            <a:endParaRPr lang="en-US" sz="2400" dirty="0"/>
          </a:p>
          <a:p>
            <a:pPr lvl="1">
              <a:buSzPct val="75000"/>
            </a:pPr>
            <a:r>
              <a:rPr lang="en-US" b="0" dirty="0"/>
              <a:t>Assign probability distribution to key variables</a:t>
            </a:r>
            <a:endParaRPr lang="en-US" sz="1600" dirty="0"/>
          </a:p>
          <a:p>
            <a:pPr lvl="2"/>
            <a:r>
              <a:rPr lang="en-US" b="0" dirty="0"/>
              <a:t>release magnitude</a:t>
            </a:r>
          </a:p>
          <a:p>
            <a:pPr lvl="2"/>
            <a:r>
              <a:rPr lang="en-US" b="0" dirty="0"/>
              <a:t>weather conditions</a:t>
            </a:r>
          </a:p>
          <a:p>
            <a:pPr lvl="2"/>
            <a:r>
              <a:rPr lang="en-US" b="0" dirty="0"/>
              <a:t>population</a:t>
            </a:r>
            <a:endParaRPr lang="en-US" dirty="0"/>
          </a:p>
          <a:p>
            <a:r>
              <a:rPr lang="en-US" dirty="0"/>
              <a:t>1982 Siting Study – </a:t>
            </a:r>
          </a:p>
          <a:p>
            <a:endParaRPr lang="en-US" dirty="0"/>
          </a:p>
          <a:p>
            <a:pPr>
              <a:buSzPct val="75000"/>
            </a:pPr>
            <a:r>
              <a:rPr lang="en-US" dirty="0"/>
              <a:t>NUREG-1150 – First full PRA?  </a:t>
            </a:r>
            <a:r>
              <a:rPr lang="en-US" sz="1200" b="0" dirty="0"/>
              <a:t>Five assessed plants</a:t>
            </a:r>
          </a:p>
          <a:p>
            <a:pPr>
              <a:buSzPct val="75000"/>
            </a:pPr>
            <a:r>
              <a:rPr lang="en-US" sz="1200" b="0" dirty="0"/>
              <a:t>	</a:t>
            </a:r>
            <a:r>
              <a:rPr lang="en-US" sz="2000" b="0" dirty="0"/>
              <a:t>Five principle steps of risk analysis:</a:t>
            </a:r>
          </a:p>
          <a:p>
            <a:pPr marL="628650" lvl="1">
              <a:buSzPct val="75000"/>
            </a:pPr>
            <a:r>
              <a:rPr lang="en-US" sz="1800" b="0" dirty="0"/>
              <a:t>Accident (frequency) analysis</a:t>
            </a:r>
          </a:p>
          <a:p>
            <a:pPr marL="628650" lvl="1">
              <a:buSzPct val="75000"/>
            </a:pPr>
            <a:r>
              <a:rPr lang="en-US" sz="1800" b="0" dirty="0"/>
              <a:t>Accident progression, containment loadings, and structural response analysis</a:t>
            </a:r>
          </a:p>
          <a:p>
            <a:pPr marL="628650" lvl="1">
              <a:buSzPct val="75000"/>
            </a:pPr>
            <a:r>
              <a:rPr lang="en-US" sz="1800" b="0" dirty="0"/>
              <a:t>Radioactive material transport (source term) analysis</a:t>
            </a:r>
          </a:p>
          <a:p>
            <a:pPr marL="628650" lvl="1">
              <a:buSzPct val="75000"/>
            </a:pPr>
            <a:r>
              <a:rPr lang="en-US" sz="1800" b="0" dirty="0"/>
              <a:t>Offsite consequence analysis</a:t>
            </a:r>
          </a:p>
          <a:p>
            <a:pPr marL="628650" lvl="1">
              <a:buSzPct val="75000"/>
            </a:pPr>
            <a:r>
              <a:rPr lang="en-US" sz="1800" b="0" dirty="0"/>
              <a:t>Risk Integration - combines and analyzes the first four steps</a:t>
            </a:r>
          </a:p>
          <a:p>
            <a:r>
              <a:rPr lang="en-US" dirty="0"/>
              <a:t>MACCS2 - Improvements in dose conversion data base, decay chains, emergency response model, and food pathway model</a:t>
            </a:r>
          </a:p>
          <a:p>
            <a:endParaRPr lang="en-US" dirty="0"/>
          </a:p>
          <a:p>
            <a:r>
              <a:rPr lang="en-US" dirty="0" err="1"/>
              <a:t>WinMACCS</a:t>
            </a:r>
            <a:r>
              <a:rPr lang="en-US" dirty="0"/>
              <a:t> – what we have today</a:t>
            </a:r>
          </a:p>
          <a:p>
            <a:r>
              <a:rPr lang="en-US" dirty="0"/>
              <a:t>Sampling for uncertainty analyses</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5</a:t>
            </a:fld>
            <a:endParaRPr lang="en-US"/>
          </a:p>
        </p:txBody>
      </p:sp>
    </p:spTree>
    <p:extLst>
      <p:ext uri="{BB962C8B-B14F-4D97-AF65-F5344CB8AC3E}">
        <p14:creationId xmlns:p14="http://schemas.microsoft.com/office/powerpoint/2010/main" val="3913705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term – imported as a file from MELCOR or similar application, or input directly into MACCS itself by specifying the release characteristics.  Magnitude and timing, to include buoyancy (heat), height, initial timing, release rate by radionuclide by chemical group, particle size distribution by chemical group…items like that to characterize your release.   </a:t>
            </a:r>
          </a:p>
          <a:p>
            <a:endParaRPr lang="en-US" dirty="0"/>
          </a:p>
          <a:p>
            <a:r>
              <a:rPr lang="en-US" dirty="0"/>
              <a:t>Models Atmospheric transport and dispersion – weather is a key part of that – options for statistical sampling of your weather data</a:t>
            </a:r>
          </a:p>
          <a:p>
            <a:r>
              <a:rPr lang="en-US" dirty="0"/>
              <a:t>(120 hour, bin sampling)</a:t>
            </a:r>
          </a:p>
          <a:p>
            <a:endParaRPr lang="en-US" dirty="0"/>
          </a:p>
          <a:p>
            <a:r>
              <a:rPr lang="en-US" dirty="0"/>
              <a:t>Deposition – deposited on the ground, or washed out by interactions with clouds or rain.</a:t>
            </a:r>
          </a:p>
          <a:p>
            <a:endParaRPr lang="en-US" dirty="0"/>
          </a:p>
          <a:p>
            <a:r>
              <a:rPr lang="en-US" dirty="0"/>
              <a:t>Exposure pathways – and ultimately the biological impacts and resulting risks</a:t>
            </a:r>
          </a:p>
          <a:p>
            <a:endParaRPr lang="en-US" dirty="0"/>
          </a:p>
          <a:p>
            <a:r>
              <a:rPr lang="en-US" dirty="0"/>
              <a:t>Broken down into multiple time domains:</a:t>
            </a:r>
          </a:p>
          <a:p>
            <a:r>
              <a:rPr lang="en-US" dirty="0"/>
              <a:t>Emergency – sheltering, biological impacts and potential shielding effects</a:t>
            </a:r>
          </a:p>
          <a:p>
            <a:r>
              <a:rPr lang="en-US" dirty="0"/>
              <a:t>Evacuation – speed and timing of evacuation for example.  You can also modify this for certain groups of people, or modify speeds (weather)</a:t>
            </a:r>
          </a:p>
          <a:p>
            <a:r>
              <a:rPr lang="en-US" dirty="0"/>
              <a:t>Potassium Iodine Ingestion – </a:t>
            </a:r>
          </a:p>
          <a:p>
            <a:r>
              <a:rPr lang="en-US" dirty="0"/>
              <a:t>Relocation</a:t>
            </a:r>
          </a:p>
          <a:p>
            <a:endParaRPr lang="en-US" dirty="0"/>
          </a:p>
          <a:p>
            <a:r>
              <a:rPr lang="en-US" dirty="0"/>
              <a:t>Long Term effects:</a:t>
            </a:r>
          </a:p>
          <a:p>
            <a:r>
              <a:rPr lang="en-US" dirty="0"/>
              <a:t>Impacts on the land – work associated with decontaminating land, possible </a:t>
            </a:r>
            <a:r>
              <a:rPr lang="en-US" dirty="0" err="1"/>
              <a:t>interdition</a:t>
            </a:r>
            <a:r>
              <a:rPr lang="en-US" dirty="0"/>
              <a:t>, and crop disposal</a:t>
            </a:r>
          </a:p>
          <a:p>
            <a:endParaRPr lang="en-US" dirty="0"/>
          </a:p>
          <a:p>
            <a:r>
              <a:rPr lang="en-US" dirty="0"/>
              <a:t>Economic Losses:</a:t>
            </a:r>
          </a:p>
          <a:p>
            <a:r>
              <a:rPr lang="en-US" dirty="0"/>
              <a:t>Mentioned biological impacts, but a key part of MACCS is also calculating economic impacts to have a full picture of the risk.   </a:t>
            </a:r>
          </a:p>
        </p:txBody>
      </p:sp>
      <p:sp>
        <p:nvSpPr>
          <p:cNvPr id="4" name="Slide Number Placeholder 3"/>
          <p:cNvSpPr>
            <a:spLocks noGrp="1"/>
          </p:cNvSpPr>
          <p:nvPr>
            <p:ph type="sldNum" sz="quarter" idx="5"/>
          </p:nvPr>
        </p:nvSpPr>
        <p:spPr/>
        <p:txBody>
          <a:bodyPr/>
          <a:lstStyle/>
          <a:p>
            <a:fld id="{A2430F75-B5EC-044F-A636-30352D0A1350}" type="slidenum">
              <a:rPr lang="en-US" smtClean="0"/>
              <a:t>6</a:t>
            </a:fld>
            <a:endParaRPr lang="en-US"/>
          </a:p>
        </p:txBody>
      </p:sp>
    </p:spTree>
    <p:extLst>
      <p:ext uri="{BB962C8B-B14F-4D97-AF65-F5344CB8AC3E}">
        <p14:creationId xmlns:p14="http://schemas.microsoft.com/office/powerpoint/2010/main" val="1496054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Atmos:</a:t>
            </a:r>
          </a:p>
          <a:p>
            <a:pPr marL="171450" indent="-171450">
              <a:buFontTx/>
              <a:buChar char="-"/>
            </a:pPr>
            <a:r>
              <a:rPr lang="en-US" dirty="0"/>
              <a:t>Models atmospheric transport and dispersion.  MACCS utilizes the Gaussian plume model, however with MACCS 4.0 you now have the option to use HYSPLIT (Lagrangian particle tracking).  </a:t>
            </a:r>
          </a:p>
          <a:p>
            <a:pPr marL="171450" indent="-171450">
              <a:buFontTx/>
              <a:buChar char="-"/>
            </a:pPr>
            <a:r>
              <a:rPr lang="en-US" dirty="0"/>
              <a:t>Models the movement of your plume, accounts for weather effects, buoyancy, advection downwind, dispersion, turbulence, and deposition of particles from the plume.  This ultimately informs the user on air and ground concentrations.  </a:t>
            </a:r>
          </a:p>
          <a:p>
            <a:endParaRPr lang="en-US" dirty="0"/>
          </a:p>
          <a:p>
            <a:r>
              <a:rPr lang="en-US" dirty="0"/>
              <a:t>Early:</a:t>
            </a:r>
          </a:p>
          <a:p>
            <a:pPr marL="171450" indent="-171450">
              <a:buFontTx/>
              <a:buChar char="-"/>
            </a:pPr>
            <a:r>
              <a:rPr lang="en-US" dirty="0"/>
              <a:t>Also looking at your biological impacts</a:t>
            </a:r>
          </a:p>
          <a:p>
            <a:pPr marL="171450" indent="-171450">
              <a:buFontTx/>
              <a:buChar char="-"/>
            </a:pPr>
            <a:r>
              <a:rPr lang="en-US" dirty="0"/>
              <a:t>Time period up to 40 days (usually one week)</a:t>
            </a:r>
          </a:p>
          <a:p>
            <a:pPr marL="171450" indent="-171450">
              <a:buFontTx/>
              <a:buChar char="-"/>
            </a:pPr>
            <a:r>
              <a:rPr lang="en-US" dirty="0"/>
              <a:t>Doses from those exposure pathways we just talked about (inhalation, </a:t>
            </a:r>
            <a:r>
              <a:rPr lang="en-US" dirty="0" err="1"/>
              <a:t>cloudshine</a:t>
            </a:r>
            <a:r>
              <a:rPr lang="en-US" dirty="0"/>
              <a:t>, </a:t>
            </a:r>
            <a:r>
              <a:rPr lang="en-US" dirty="0" err="1"/>
              <a:t>groundshine</a:t>
            </a:r>
            <a:r>
              <a:rPr lang="en-US" dirty="0"/>
              <a:t>, resuspension) – resulting health effects.  Early (acute) radiation effects.  </a:t>
            </a:r>
          </a:p>
          <a:p>
            <a:pPr marL="171450" indent="-171450">
              <a:buFontTx/>
              <a:buChar char="-"/>
            </a:pPr>
            <a:endParaRPr lang="en-US" dirty="0"/>
          </a:p>
          <a:p>
            <a:pPr marL="0" indent="0">
              <a:buFontTx/>
              <a:buNone/>
            </a:pPr>
            <a:r>
              <a:rPr lang="en-US" dirty="0" err="1"/>
              <a:t>Chronc</a:t>
            </a:r>
            <a:r>
              <a:rPr lang="en-US" dirty="0"/>
              <a:t>:</a:t>
            </a:r>
          </a:p>
          <a:p>
            <a:pPr marL="171450" indent="-171450">
              <a:buFontTx/>
              <a:buChar char="-"/>
            </a:pPr>
            <a:r>
              <a:rPr lang="en-US" dirty="0"/>
              <a:t>Much longer time frame</a:t>
            </a:r>
          </a:p>
          <a:p>
            <a:pPr marL="171450" indent="-171450">
              <a:buFontTx/>
              <a:buChar char="-"/>
            </a:pPr>
            <a:r>
              <a:rPr lang="en-US" dirty="0"/>
              <a:t>Treats both the intermediate phase and long term phase (up to over 300, usually 50)</a:t>
            </a:r>
          </a:p>
          <a:p>
            <a:pPr marL="171450" indent="-171450">
              <a:buFontTx/>
              <a:buChar char="-"/>
            </a:pPr>
            <a:r>
              <a:rPr lang="en-US" dirty="0"/>
              <a:t>NO CLOUDSHINE OR INHALATION!</a:t>
            </a:r>
          </a:p>
          <a:p>
            <a:pPr marL="171450" indent="-171450">
              <a:buFontTx/>
              <a:buChar char="-"/>
            </a:pPr>
            <a:r>
              <a:rPr lang="en-US" dirty="0"/>
              <a:t>Long term exposure pathways – health effects – chronic effects like cancer</a:t>
            </a:r>
          </a:p>
          <a:p>
            <a:pPr marL="171450" indent="-171450">
              <a:buFontTx/>
              <a:buChar char="-"/>
            </a:pPr>
            <a:r>
              <a:rPr lang="en-US" dirty="0"/>
              <a:t>Economic losses (contamination, interdiction, loss of property value)</a:t>
            </a:r>
          </a:p>
          <a:p>
            <a:endParaRPr lang="en-US" dirty="0"/>
          </a:p>
          <a:p>
            <a:r>
              <a:rPr lang="en-US" dirty="0"/>
              <a:t>Emergency response actions – breaks your population into cohorts and assigns evacuation times </a:t>
            </a:r>
          </a:p>
          <a:p>
            <a:r>
              <a:rPr lang="en-US" dirty="0"/>
              <a:t>Acute symptoms, like early fatalities and injuries</a:t>
            </a:r>
          </a:p>
          <a:p>
            <a:endParaRPr lang="en-US" dirty="0"/>
          </a:p>
          <a:p>
            <a:r>
              <a:rPr lang="en-US" dirty="0"/>
              <a:t>CHRONC:</a:t>
            </a:r>
          </a:p>
          <a:p>
            <a:r>
              <a:rPr lang="en-US" dirty="0"/>
              <a:t>Long term effects- </a:t>
            </a:r>
          </a:p>
          <a:p>
            <a:r>
              <a:rPr lang="en-US" dirty="0"/>
              <a:t>Cancer</a:t>
            </a:r>
          </a:p>
          <a:p>
            <a:r>
              <a:rPr lang="en-US" dirty="0"/>
              <a:t>Economic effects</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7</a:t>
            </a:fld>
            <a:endParaRPr lang="en-US"/>
          </a:p>
        </p:txBody>
      </p:sp>
    </p:spTree>
    <p:extLst>
      <p:ext uri="{BB962C8B-B14F-4D97-AF65-F5344CB8AC3E}">
        <p14:creationId xmlns:p14="http://schemas.microsoft.com/office/powerpoint/2010/main" val="3059819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Taken from sample problem?</a:t>
            </a:r>
          </a:p>
        </p:txBody>
      </p:sp>
      <p:sp>
        <p:nvSpPr>
          <p:cNvPr id="4" name="Slide Number Placeholder 3"/>
          <p:cNvSpPr>
            <a:spLocks noGrp="1"/>
          </p:cNvSpPr>
          <p:nvPr>
            <p:ph type="sldNum" sz="quarter" idx="5"/>
          </p:nvPr>
        </p:nvSpPr>
        <p:spPr/>
        <p:txBody>
          <a:bodyPr/>
          <a:lstStyle/>
          <a:p>
            <a:fld id="{A2430F75-B5EC-044F-A636-30352D0A1350}" type="slidenum">
              <a:rPr lang="en-US" smtClean="0"/>
              <a:t>8</a:t>
            </a:fld>
            <a:endParaRPr lang="en-US"/>
          </a:p>
        </p:txBody>
      </p:sp>
    </p:spTree>
    <p:extLst>
      <p:ext uri="{BB962C8B-B14F-4D97-AF65-F5344CB8AC3E}">
        <p14:creationId xmlns:p14="http://schemas.microsoft.com/office/powerpoint/2010/main" val="1477855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problem?</a:t>
            </a:r>
          </a:p>
          <a:p>
            <a:endParaRPr lang="en-US" dirty="0"/>
          </a:p>
          <a:p>
            <a:r>
              <a:rPr lang="en-US" dirty="0"/>
              <a:t>Ground Concentration</a:t>
            </a:r>
          </a:p>
          <a:p>
            <a:r>
              <a:rPr lang="en-US" dirty="0"/>
              <a:t>Cs-137</a:t>
            </a:r>
          </a:p>
          <a:p>
            <a:r>
              <a:rPr lang="en-US" dirty="0" err="1"/>
              <a:t>nCi</a:t>
            </a:r>
            <a:r>
              <a:rPr lang="en-US" dirty="0"/>
              <a:t>/m2</a:t>
            </a:r>
          </a:p>
        </p:txBody>
      </p:sp>
      <p:sp>
        <p:nvSpPr>
          <p:cNvPr id="4" name="Slide Number Placeholder 3"/>
          <p:cNvSpPr>
            <a:spLocks noGrp="1"/>
          </p:cNvSpPr>
          <p:nvPr>
            <p:ph type="sldNum" sz="quarter" idx="5"/>
          </p:nvPr>
        </p:nvSpPr>
        <p:spPr/>
        <p:txBody>
          <a:bodyPr/>
          <a:lstStyle/>
          <a:p>
            <a:fld id="{A2430F75-B5EC-044F-A636-30352D0A1350}" type="slidenum">
              <a:rPr lang="en-US" smtClean="0"/>
              <a:t>9</a:t>
            </a:fld>
            <a:endParaRPr lang="en-US"/>
          </a:p>
        </p:txBody>
      </p:sp>
    </p:spTree>
    <p:extLst>
      <p:ext uri="{BB962C8B-B14F-4D97-AF65-F5344CB8AC3E}">
        <p14:creationId xmlns:p14="http://schemas.microsoft.com/office/powerpoint/2010/main" val="3263278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 sample problem – but a animation for Fukushima using MACCS coupled with HYSPLIT</a:t>
            </a:r>
          </a:p>
          <a:p>
            <a:r>
              <a:rPr lang="en-US" dirty="0"/>
              <a:t>Also ground concentration, also Cs-137, map legend and units are different.  </a:t>
            </a:r>
          </a:p>
          <a:p>
            <a:r>
              <a:rPr lang="en-US" dirty="0"/>
              <a:t>I think this is integrated?</a:t>
            </a:r>
          </a:p>
        </p:txBody>
      </p:sp>
      <p:sp>
        <p:nvSpPr>
          <p:cNvPr id="4" name="Slide Number Placeholder 3"/>
          <p:cNvSpPr>
            <a:spLocks noGrp="1"/>
          </p:cNvSpPr>
          <p:nvPr>
            <p:ph type="sldNum" sz="quarter" idx="5"/>
          </p:nvPr>
        </p:nvSpPr>
        <p:spPr/>
        <p:txBody>
          <a:bodyPr/>
          <a:lstStyle/>
          <a:p>
            <a:fld id="{A2430F75-B5EC-044F-A636-30352D0A1350}" type="slidenum">
              <a:rPr lang="en-US" smtClean="0"/>
              <a:t>10</a:t>
            </a:fld>
            <a:endParaRPr lang="en-US"/>
          </a:p>
        </p:txBody>
      </p:sp>
    </p:spTree>
    <p:extLst>
      <p:ext uri="{BB962C8B-B14F-4D97-AF65-F5344CB8AC3E}">
        <p14:creationId xmlns:p14="http://schemas.microsoft.com/office/powerpoint/2010/main" val="41431261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7.png"/><Relationship Id="rId7"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7.png"/><Relationship Id="rId7"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M Title Slide">
    <p:spTree>
      <p:nvGrpSpPr>
        <p:cNvPr id="1" name=""/>
        <p:cNvGrpSpPr/>
        <p:nvPr/>
      </p:nvGrpSpPr>
      <p:grpSpPr>
        <a:xfrm>
          <a:off x="0" y="0"/>
          <a:ext cx="0" cy="0"/>
          <a:chOff x="0" y="0"/>
          <a:chExt cx="0" cy="0"/>
        </a:xfrm>
      </p:grpSpPr>
      <p:sp>
        <p:nvSpPr>
          <p:cNvPr id="24" name="Rectangle 23"/>
          <p:cNvSpPr/>
          <p:nvPr userDrawn="1"/>
        </p:nvSpPr>
        <p:spPr>
          <a:xfrm>
            <a:off x="1"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5" name="Picture 24"/>
          <p:cNvPicPr>
            <a:picLocks noChangeAspect="1"/>
          </p:cNvPicPr>
          <p:nvPr userDrawn="1"/>
        </p:nvPicPr>
        <p:blipFill rotWithShape="1">
          <a:blip r:embed="rId2" cstate="email">
            <a:alphaModFix amt="33000"/>
            <a:extLst>
              <a:ext uri="{28A0092B-C50C-407E-A947-70E740481C1C}">
                <a14:useLocalDpi xmlns:a14="http://schemas.microsoft.com/office/drawing/2010/main"/>
              </a:ext>
            </a:extLst>
          </a:blip>
          <a:srcRect/>
          <a:stretch/>
        </p:blipFill>
        <p:spPr>
          <a:xfrm>
            <a:off x="-1" y="0"/>
            <a:ext cx="5674179" cy="5427879"/>
          </a:xfrm>
          <a:prstGeom prst="rect">
            <a:avLst/>
          </a:prstGeom>
        </p:spPr>
      </p:pic>
      <p:sp>
        <p:nvSpPr>
          <p:cNvPr id="27" name="Rectangle 26"/>
          <p:cNvSpPr/>
          <p:nvPr userDrawn="1"/>
        </p:nvSpPr>
        <p:spPr>
          <a:xfrm>
            <a:off x="1" y="1228440"/>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p:cNvSpPr/>
          <p:nvPr userDrawn="1"/>
        </p:nvSpPr>
        <p:spPr>
          <a:xfrm>
            <a:off x="5674180" y="1"/>
            <a:ext cx="1967594"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29" name="Picture 28"/>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936223" y="432263"/>
            <a:ext cx="1455318" cy="562054"/>
          </a:xfrm>
          <a:prstGeom prst="rect">
            <a:avLst/>
          </a:prstGeom>
          <a:noFill/>
          <a:ln>
            <a:noFill/>
          </a:ln>
        </p:spPr>
      </p:pic>
      <p:sp>
        <p:nvSpPr>
          <p:cNvPr id="31" name="Rectangle 30"/>
          <p:cNvSpPr/>
          <p:nvPr userDrawn="1"/>
        </p:nvSpPr>
        <p:spPr>
          <a:xfrm>
            <a:off x="591934" y="2915631"/>
            <a:ext cx="1527812" cy="90516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ectangle 31"/>
          <p:cNvSpPr/>
          <p:nvPr userDrawn="1"/>
        </p:nvSpPr>
        <p:spPr>
          <a:xfrm>
            <a:off x="2149358" y="2915631"/>
            <a:ext cx="1009479" cy="905163"/>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ectangle 32"/>
          <p:cNvSpPr/>
          <p:nvPr userDrawn="1"/>
        </p:nvSpPr>
        <p:spPr>
          <a:xfrm>
            <a:off x="3188449" y="2915631"/>
            <a:ext cx="2485730" cy="905163"/>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TextBox 34"/>
          <p:cNvSpPr txBox="1"/>
          <p:nvPr userDrawn="1"/>
        </p:nvSpPr>
        <p:spPr>
          <a:xfrm>
            <a:off x="525308" y="5271934"/>
            <a:ext cx="1668780" cy="230832"/>
          </a:xfrm>
          <a:prstGeom prst="rect">
            <a:avLst/>
          </a:prstGeom>
          <a:noFill/>
        </p:spPr>
        <p:txBody>
          <a:bodyPr wrap="square" rtlCol="0">
            <a:spAutoFit/>
          </a:bodyPr>
          <a:lstStyle/>
          <a:p>
            <a:r>
              <a:rPr lang="en-US" sz="900" b="0" i="1" spc="225" dirty="0">
                <a:solidFill>
                  <a:srgbClr val="00ACD9"/>
                </a:solidFill>
                <a:latin typeface="Calibri" charset="0"/>
                <a:ea typeface="Calibri" charset="0"/>
                <a:cs typeface="Calibri" charset="0"/>
              </a:rPr>
              <a:t>PRESENTED BY</a:t>
            </a:r>
          </a:p>
        </p:txBody>
      </p:sp>
      <p:pic>
        <p:nvPicPr>
          <p:cNvPr id="39" name="Picture 38"/>
          <p:cNvPicPr>
            <a:picLocks/>
          </p:cNvPicPr>
          <p:nvPr userDrawn="1"/>
        </p:nvPicPr>
        <p:blipFill>
          <a:blip r:embed="rId7" cstate="email">
            <a:extLst>
              <a:ext uri="{28A0092B-C50C-407E-A947-70E740481C1C}">
                <a14:useLocalDpi xmlns:a14="http://schemas.microsoft.com/office/drawing/2010/main"/>
              </a:ext>
            </a:extLst>
          </a:blip>
          <a:stretch>
            <a:fillRect/>
          </a:stretch>
        </p:blipFill>
        <p:spPr>
          <a:xfrm>
            <a:off x="591934" y="5910132"/>
            <a:ext cx="7049838" cy="36576"/>
          </a:xfrm>
          <a:prstGeom prst="rect">
            <a:avLst/>
          </a:prstGeom>
        </p:spPr>
      </p:pic>
      <p:sp>
        <p:nvSpPr>
          <p:cNvPr id="2" name="Title 1"/>
          <p:cNvSpPr>
            <a:spLocks noGrp="1"/>
          </p:cNvSpPr>
          <p:nvPr>
            <p:ph type="ctrTitle" hasCustomPrompt="1"/>
          </p:nvPr>
        </p:nvSpPr>
        <p:spPr>
          <a:xfrm>
            <a:off x="515761" y="1228440"/>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14" name="Rectangle 13"/>
          <p:cNvSpPr/>
          <p:nvPr/>
        </p:nvSpPr>
        <p:spPr>
          <a:xfrm>
            <a:off x="1" y="1228440"/>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hasCustomPrompt="1"/>
          </p:nvPr>
        </p:nvSpPr>
        <p:spPr>
          <a:xfrm>
            <a:off x="525309" y="5559098"/>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5" name="Footer Placeholder 4"/>
          <p:cNvSpPr>
            <a:spLocks noGrp="1"/>
          </p:cNvSpPr>
          <p:nvPr>
            <p:ph type="ftr" sz="quarter" idx="11"/>
          </p:nvPr>
        </p:nvSpPr>
        <p:spPr>
          <a:xfrm>
            <a:off x="5674180" y="6488668"/>
            <a:ext cx="1967594" cy="365125"/>
          </a:xfrm>
        </p:spPr>
        <p:txBody>
          <a:bodyPr/>
          <a:lstStyle/>
          <a:p>
            <a:endParaRPr lang="en-US" dirty="0"/>
          </a:p>
        </p:txBody>
      </p:sp>
      <p:pic>
        <p:nvPicPr>
          <p:cNvPr id="43" name="Picture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501932" y="5885658"/>
            <a:ext cx="461762" cy="134373"/>
          </a:xfrm>
          <a:prstGeom prst="rect">
            <a:avLst/>
          </a:prstGeom>
          <a:noFill/>
          <a:ln>
            <a:noFill/>
          </a:ln>
        </p:spPr>
      </p:pic>
      <p:pic>
        <p:nvPicPr>
          <p:cNvPr id="44" name="Picture 4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799528" y="5872133"/>
            <a:ext cx="582240" cy="146706"/>
          </a:xfrm>
          <a:prstGeom prst="rect">
            <a:avLst/>
          </a:prstGeom>
          <a:noFill/>
          <a:ln>
            <a:noFill/>
          </a:ln>
        </p:spPr>
      </p:pic>
      <p:sp>
        <p:nvSpPr>
          <p:cNvPr id="4" name="Date Placeholder 3"/>
          <p:cNvSpPr>
            <a:spLocks noGrp="1"/>
          </p:cNvSpPr>
          <p:nvPr>
            <p:ph type="dt" sz="half" idx="10"/>
          </p:nvPr>
        </p:nvSpPr>
        <p:spPr>
          <a:xfrm>
            <a:off x="48713" y="6488667"/>
            <a:ext cx="739852" cy="365125"/>
          </a:xfrm>
        </p:spPr>
        <p:txBody>
          <a:bodyPr/>
          <a:lstStyle/>
          <a:p>
            <a:fld id="{BD401753-24C1-CD4E-BD1A-E1FE126B76E2}" type="datetime1">
              <a:rPr lang="en-US" smtClean="0"/>
              <a:t>9/14/2022</a:t>
            </a:fld>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t>‹#›</a:t>
            </a:fld>
            <a:endParaRPr lang="en-US" dirty="0"/>
          </a:p>
        </p:txBody>
      </p:sp>
      <p:sp>
        <p:nvSpPr>
          <p:cNvPr id="23" name="Rectangle 22"/>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Box 21"/>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bg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04">
          <p15:clr>
            <a:srgbClr val="FBAE40"/>
          </p15:clr>
        </p15:guide>
        <p15:guide id="3" orient="horz" pos="2160">
          <p15:clr>
            <a:srgbClr val="FBAE40"/>
          </p15:clr>
        </p15:guide>
        <p15:guide id="4" pos="37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7"/>
            <a:ext cx="9144000" cy="8747085"/>
          </a:xfrm>
          <a:prstGeom prst="rect">
            <a:avLst/>
          </a:prstGeom>
        </p:spPr>
      </p:pic>
      <p:pic>
        <p:nvPicPr>
          <p:cNvPr id="15" name="Picture 14"/>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1" y="7"/>
            <a:ext cx="3029221" cy="8747085"/>
          </a:xfrm>
          <a:prstGeom prst="rect">
            <a:avLst/>
          </a:prstGeom>
        </p:spPr>
      </p:pic>
      <p:sp>
        <p:nvSpPr>
          <p:cNvPr id="10" name="Rectangle 9"/>
          <p:cNvSpPr/>
          <p:nvPr/>
        </p:nvSpPr>
        <p:spPr>
          <a:xfrm>
            <a:off x="1" y="3112603"/>
            <a:ext cx="9144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56630" cy="365125"/>
          </a:xfrm>
        </p:spPr>
        <p:txBody>
          <a:bodyPr/>
          <a:lstStyle>
            <a:lvl1pPr>
              <a:defRPr>
                <a:solidFill>
                  <a:schemeClr val="tx1"/>
                </a:solidFill>
              </a:defRPr>
            </a:lvl1pPr>
          </a:lstStyle>
          <a:p>
            <a:fld id="{E30A8737-9ED8-534E-AB64-824F3EF1F57B}" type="datetime1">
              <a:rPr lang="en-US" smtClean="0"/>
              <a:t>9/14/2022</a:t>
            </a:fld>
            <a:endParaRPr lang="en-US" dirty="0"/>
          </a:p>
        </p:txBody>
      </p:sp>
      <p:sp>
        <p:nvSpPr>
          <p:cNvPr id="5" name="Footer Placeholder 4"/>
          <p:cNvSpPr>
            <a:spLocks noGrp="1"/>
          </p:cNvSpPr>
          <p:nvPr>
            <p:ph type="ftr" sz="quarter" idx="11"/>
          </p:nvPr>
        </p:nvSpPr>
        <p:spPr>
          <a:xfrm>
            <a:off x="3029220" y="6488667"/>
            <a:ext cx="1967594" cy="365125"/>
          </a:xfrm>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a:xfrm>
            <a:off x="-486561" y="6459791"/>
            <a:ext cx="417765"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4" cstate="email">
            <a:extLst>
              <a:ext uri="{28A0092B-C50C-407E-A947-70E740481C1C}">
                <a14:useLocalDpi xmlns:a14="http://schemas.microsoft.com/office/drawing/2010/main"/>
              </a:ext>
            </a:extLst>
          </a:blip>
          <a:stretch>
            <a:fillRect/>
          </a:stretch>
        </p:blipFill>
        <p:spPr>
          <a:xfrm>
            <a:off x="3029221" y="4893381"/>
            <a:ext cx="6114782" cy="636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CA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6000"/>
            <a:extLst>
              <a:ext uri="{28A0092B-C50C-407E-A947-70E740481C1C}">
                <a14:useLocalDpi xmlns:a14="http://schemas.microsoft.com/office/drawing/2010/main"/>
              </a:ext>
            </a:extLst>
          </a:blip>
          <a:srcRect/>
          <a:stretch/>
        </p:blipFill>
        <p:spPr>
          <a:xfrm>
            <a:off x="0" y="-1"/>
            <a:ext cx="9144000" cy="4957019"/>
          </a:xfrm>
          <a:prstGeom prst="rect">
            <a:avLst/>
          </a:prstGeom>
        </p:spPr>
      </p:pic>
      <p:sp>
        <p:nvSpPr>
          <p:cNvPr id="10" name="Rectangle 9"/>
          <p:cNvSpPr/>
          <p:nvPr/>
        </p:nvSpPr>
        <p:spPr>
          <a:xfrm>
            <a:off x="1" y="3112603"/>
            <a:ext cx="9144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56630" cy="365125"/>
          </a:xfrm>
        </p:spPr>
        <p:txBody>
          <a:bodyPr/>
          <a:lstStyle>
            <a:lvl1pPr>
              <a:defRPr>
                <a:solidFill>
                  <a:schemeClr val="tx1"/>
                </a:solidFill>
              </a:defRPr>
            </a:lvl1pPr>
          </a:lstStyle>
          <a:p>
            <a:fld id="{E30A8737-9ED8-534E-AB64-824F3EF1F57B}" type="datetime1">
              <a:rPr lang="en-US" smtClean="0"/>
              <a:t>9/14/2022</a:t>
            </a:fld>
            <a:endParaRPr lang="en-US" dirty="0"/>
          </a:p>
        </p:txBody>
      </p:sp>
      <p:sp>
        <p:nvSpPr>
          <p:cNvPr id="5" name="Footer Placeholder 4"/>
          <p:cNvSpPr>
            <a:spLocks noGrp="1"/>
          </p:cNvSpPr>
          <p:nvPr>
            <p:ph type="ftr" sz="quarter" idx="11"/>
          </p:nvPr>
        </p:nvSpPr>
        <p:spPr>
          <a:xfrm>
            <a:off x="3029220" y="6488667"/>
            <a:ext cx="1967594" cy="365125"/>
          </a:xfrm>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a:xfrm>
            <a:off x="-486561" y="6459791"/>
            <a:ext cx="417765"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3029221" y="4893381"/>
            <a:ext cx="6114782" cy="63637"/>
          </a:xfrm>
          <a:prstGeom prst="rect">
            <a:avLst/>
          </a:prstGeom>
        </p:spPr>
      </p:pic>
      <p:pic>
        <p:nvPicPr>
          <p:cNvPr id="12" name="Picture 11"/>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0"/>
            <a:ext cx="3098015" cy="49570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and Content Whit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D8E4DEC-BE59-44F8-9976-B34E8661DE61}"/>
              </a:ext>
            </a:extLst>
          </p:cNvPr>
          <p:cNvGrpSpPr/>
          <p:nvPr userDrawn="1"/>
        </p:nvGrpSpPr>
        <p:grpSpPr>
          <a:xfrm>
            <a:off x="8388089" y="284963"/>
            <a:ext cx="755916" cy="249937"/>
            <a:chOff x="8461829" y="380825"/>
            <a:chExt cx="682171" cy="249937"/>
          </a:xfrm>
        </p:grpSpPr>
        <p:sp>
          <p:nvSpPr>
            <p:cNvPr id="23" name="Rectangle 22"/>
            <p:cNvSpPr/>
            <p:nvPr userDrawn="1"/>
          </p:nvSpPr>
          <p:spPr>
            <a:xfrm>
              <a:off x="8461829" y="380826"/>
              <a:ext cx="682171" cy="249936"/>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4" name="Picture 23"/>
            <p:cNvPicPr>
              <a:picLocks noChangeAspect="1"/>
            </p:cNvPicPr>
            <p:nvPr userDrawn="1"/>
          </p:nvPicPr>
          <p:blipFill rotWithShape="1">
            <a:blip r:embed="rId2"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grpSp>
      <p:sp>
        <p:nvSpPr>
          <p:cNvPr id="18" name="Title Placeholder 1"/>
          <p:cNvSpPr>
            <a:spLocks noGrp="1"/>
          </p:cNvSpPr>
          <p:nvPr>
            <p:ph type="title" hasCustomPrompt="1"/>
          </p:nvPr>
        </p:nvSpPr>
        <p:spPr>
          <a:xfrm>
            <a:off x="615987" y="223728"/>
            <a:ext cx="7543800" cy="570225"/>
          </a:xfrm>
          <a:prstGeom prst="rect">
            <a:avLst/>
          </a:prstGeom>
        </p:spPr>
        <p:txBody>
          <a:bodyPr vert="horz" lIns="91440" tIns="45720" rIns="91440" bIns="45720" rtlCol="0" anchor="b">
            <a:noAutofit/>
          </a:bodyPr>
          <a:lstStyle>
            <a:lvl1pPr>
              <a:defRPr sz="3200">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21CFFC65-F19B-E241-BA7B-613451C4E80D}" type="datetime1">
              <a:rPr lang="en-US" smtClean="0"/>
              <a:t>9/14/2022</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sp>
        <p:nvSpPr>
          <p:cNvPr id="4" name="Text Placeholder 3"/>
          <p:cNvSpPr>
            <a:spLocks noGrp="1"/>
          </p:cNvSpPr>
          <p:nvPr>
            <p:ph type="body" sz="quarter" idx="10" hasCustomPrompt="1"/>
          </p:nvPr>
        </p:nvSpPr>
        <p:spPr>
          <a:xfrm>
            <a:off x="615987" y="1116200"/>
            <a:ext cx="7543800" cy="5246764"/>
          </a:xfrm>
        </p:spPr>
        <p:txBody>
          <a:bodyPr/>
          <a:lstStyle>
            <a:lvl1pPr marL="0" indent="0">
              <a:buNone/>
              <a:defRPr lang="en-US" sz="2400" kern="0" baseline="0" dirty="0" smtClean="0">
                <a:solidFill>
                  <a:srgbClr val="000000"/>
                </a:solidFill>
                <a:latin typeface="Calibri"/>
                <a:ea typeface="ＭＳ Ｐゴシック" pitchFamily="-112" charset="-128"/>
                <a:cs typeface="Calibri"/>
              </a:defRPr>
            </a:lvl1pPr>
            <a:lvl2pPr marL="800100" indent="-342900">
              <a:defRPr lang="en-US" sz="2000" kern="0" baseline="0" dirty="0" smtClean="0">
                <a:solidFill>
                  <a:srgbClr val="000000"/>
                </a:solidFill>
                <a:latin typeface="Calibri"/>
                <a:ea typeface="ＭＳ Ｐゴシック" pitchFamily="-112" charset="-128"/>
                <a:cs typeface="Calibri"/>
              </a:defRPr>
            </a:lvl2pPr>
            <a:lvl3pPr>
              <a:defRPr lang="en-US" sz="1600" kern="0" baseline="0" dirty="0" smtClean="0">
                <a:solidFill>
                  <a:srgbClr val="000000"/>
                </a:solidFill>
                <a:latin typeface="Calibri"/>
                <a:ea typeface="ＭＳ Ｐゴシック" pitchFamily="-112" charset="-128"/>
                <a:cs typeface="Calibri"/>
              </a:defRPr>
            </a:lvl3pPr>
            <a:lvl4pPr>
              <a:defRPr lang="en-US" sz="1600" kern="0" baseline="0" dirty="0" smtClean="0">
                <a:solidFill>
                  <a:srgbClr val="000000"/>
                </a:solidFill>
                <a:latin typeface="Calibri"/>
                <a:ea typeface="ＭＳ Ｐゴシック" pitchFamily="-112" charset="-128"/>
                <a:cs typeface="Calibri"/>
              </a:defRPr>
            </a:lvl4pPr>
            <a:lvl5pPr>
              <a:defRPr lang="en-US" sz="1600" kern="0" baseline="0" dirty="0" smtClean="0">
                <a:solidFill>
                  <a:srgbClr val="000000"/>
                </a:solidFill>
                <a:latin typeface="Calibri"/>
                <a:ea typeface="ＭＳ Ｐゴシック" pitchFamily="-112" charset="-128"/>
                <a:cs typeface="Calibri"/>
              </a:defRPr>
            </a:lvl5pPr>
          </a:lstStyle>
          <a:p>
            <a:pPr marL="342900" lvl="0" indent="-342900" algn="l" defTabSz="914400" rtl="0" eaLnBrk="1" fontAlgn="base" latinLnBrk="0" hangingPunct="1">
              <a:lnSpc>
                <a:spcPct val="100000"/>
              </a:lnSpc>
              <a:spcBef>
                <a:spcPct val="20000"/>
              </a:spcBef>
              <a:spcAft>
                <a:spcPct val="0"/>
              </a:spcAft>
              <a:buClr>
                <a:srgbClr val="102E54"/>
              </a:buClr>
              <a:buSzTx/>
              <a:buFont typeface="Wingdings" pitchFamily="-111" charset="2"/>
              <a:buChar char="§"/>
            </a:pPr>
            <a:r>
              <a:rPr lang="en-US" dirty="0"/>
              <a:t>Click to edit Master text styles</a:t>
            </a:r>
          </a:p>
          <a:p>
            <a:pPr marL="742950" lvl="1"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Second level</a:t>
            </a:r>
          </a:p>
          <a:p>
            <a:pPr marL="880100" lvl="2"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Third level</a:t>
            </a:r>
          </a:p>
          <a:p>
            <a:pPr marL="1017249" lvl="3"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Fourth level</a:t>
            </a:r>
          </a:p>
          <a:p>
            <a:pPr marL="1154399" lvl="4"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Fifth level</a:t>
            </a:r>
          </a:p>
        </p:txBody>
      </p:sp>
      <p:pic>
        <p:nvPicPr>
          <p:cNvPr id="13" name="Picture 12"/>
          <p:cNvPicPr>
            <a:picLocks/>
          </p:cNvPicPr>
          <p:nvPr/>
        </p:nvPicPr>
        <p:blipFill rotWithShape="1">
          <a:blip r:embed="rId3"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14" name="Rectangle 13"/>
          <p:cNvSpPr/>
          <p:nvPr userDrawn="1"/>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descr="branding-logo-hi-res">
            <a:extLst>
              <a:ext uri="{FF2B5EF4-FFF2-40B4-BE49-F238E27FC236}">
                <a16:creationId xmlns:a16="http://schemas.microsoft.com/office/drawing/2014/main" id="{4327184A-CBD4-4823-B635-A8335364F6BD}"/>
              </a:ext>
            </a:extLst>
          </p:cNvPr>
          <p:cNvPicPr>
            <a:picLocks noChangeAspect="1" noChangeArrowheads="1"/>
          </p:cNvPicPr>
          <p:nvPr userDrawn="1"/>
        </p:nvPicPr>
        <p:blipFill>
          <a:blip r:embed="rId4" cstate="print"/>
          <a:srcRect/>
          <a:stretch>
            <a:fillRect/>
          </a:stretch>
        </p:blipFill>
        <p:spPr bwMode="auto">
          <a:xfrm>
            <a:off x="8341374" y="9993"/>
            <a:ext cx="746971" cy="221109"/>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Only White">
    <p:spTree>
      <p:nvGrpSpPr>
        <p:cNvPr id="1" name=""/>
        <p:cNvGrpSpPr/>
        <p:nvPr/>
      </p:nvGrpSpPr>
      <p:grpSpPr>
        <a:xfrm>
          <a:off x="0" y="0"/>
          <a:ext cx="0" cy="0"/>
          <a:chOff x="0" y="0"/>
          <a:chExt cx="0" cy="0"/>
        </a:xfrm>
      </p:grpSpPr>
      <p:sp>
        <p:nvSpPr>
          <p:cNvPr id="17" name="Rectangle 16"/>
          <p:cNvSpPr/>
          <p:nvPr/>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Title Placeholder 1"/>
          <p:cNvSpPr>
            <a:spLocks noGrp="1"/>
          </p:cNvSpPr>
          <p:nvPr>
            <p:ph type="title" hasCustomPrompt="1"/>
          </p:nvPr>
        </p:nvSpPr>
        <p:spPr>
          <a:xfrm>
            <a:off x="615987" y="223728"/>
            <a:ext cx="7543800" cy="570225"/>
          </a:xfrm>
          <a:prstGeom prst="rect">
            <a:avLst/>
          </a:prstGeom>
        </p:spPr>
        <p:txBody>
          <a:bodyPr vert="horz" lIns="91440" tIns="45720" rIns="91440" bIns="45720" rtlCol="0" anchor="b">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00D275FE-4322-F945-984E-F69B89073389}" type="datetime1">
              <a:rPr lang="en-US" smtClean="0"/>
              <a:t>9/14/2022</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pic>
        <p:nvPicPr>
          <p:cNvPr id="13" name="Picture 12"/>
          <p:cNvPicPr>
            <a:picLocks/>
          </p:cNvPicPr>
          <p:nvPr/>
        </p:nvPicPr>
        <p:blipFill rotWithShape="1">
          <a:blip r:embed="rId2"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19" name="Rectangle 18"/>
          <p:cNvSpPr/>
          <p:nvPr userDrawn="1"/>
        </p:nvSpPr>
        <p:spPr>
          <a:xfrm>
            <a:off x="8461829" y="321774"/>
            <a:ext cx="682171"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3" name="Picture 22"/>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ustom Layout White">
    <p:spTree>
      <p:nvGrpSpPr>
        <p:cNvPr id="1" name=""/>
        <p:cNvGrpSpPr/>
        <p:nvPr/>
      </p:nvGrpSpPr>
      <p:grpSpPr>
        <a:xfrm>
          <a:off x="0" y="0"/>
          <a:ext cx="0" cy="0"/>
          <a:chOff x="0" y="0"/>
          <a:chExt cx="0" cy="0"/>
        </a:xfrm>
      </p:grpSpPr>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2E058465-9237-E546-85F0-B7E7FAA43EBF}" type="datetime1">
              <a:rPr lang="en-US" smtClean="0"/>
              <a:t>9/14/2022</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pic>
        <p:nvPicPr>
          <p:cNvPr id="13" name="Picture 12"/>
          <p:cNvPicPr>
            <a:picLocks/>
          </p:cNvPicPr>
          <p:nvPr/>
        </p:nvPicPr>
        <p:blipFill rotWithShape="1">
          <a:blip r:embed="rId2"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9" name="Rectangle 8"/>
          <p:cNvSpPr/>
          <p:nvPr userDrawn="1"/>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16" name="Rectangle 15"/>
          <p:cNvSpPr/>
          <p:nvPr userDrawn="1"/>
        </p:nvSpPr>
        <p:spPr>
          <a:xfrm>
            <a:off x="8287491" y="321774"/>
            <a:ext cx="856509" cy="308987"/>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8" name="Picture 17"/>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8358629" y="351329"/>
            <a:ext cx="262128" cy="249936"/>
          </a:xfrm>
          <a:prstGeom prst="rect">
            <a:avLst/>
          </a:prstGeom>
          <a:noFill/>
          <a:ln>
            <a:noFill/>
          </a:ln>
        </p:spPr>
      </p:pic>
      <p:pic>
        <p:nvPicPr>
          <p:cNvPr id="10" name="Picture 9" descr="branding-logo-hi-res">
            <a:extLst>
              <a:ext uri="{FF2B5EF4-FFF2-40B4-BE49-F238E27FC236}">
                <a16:creationId xmlns:a16="http://schemas.microsoft.com/office/drawing/2014/main" id="{4051278A-5D2E-4174-873A-A957AB000FF5}"/>
              </a:ext>
            </a:extLst>
          </p:cNvPr>
          <p:cNvPicPr>
            <a:picLocks noChangeAspect="1" noChangeArrowheads="1"/>
          </p:cNvPicPr>
          <p:nvPr userDrawn="1"/>
        </p:nvPicPr>
        <p:blipFill>
          <a:blip r:embed="rId4" cstate="print"/>
          <a:srcRect/>
          <a:stretch>
            <a:fillRect/>
          </a:stretch>
        </p:blipFill>
        <p:spPr bwMode="auto">
          <a:xfrm>
            <a:off x="8287491" y="63403"/>
            <a:ext cx="773110" cy="228846"/>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682496" y="0"/>
            <a:ext cx="6327648" cy="1207031"/>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ftr" sz="quarter" idx="11"/>
          </p:nvPr>
        </p:nvSpPr>
        <p:spPr>
          <a:ln/>
        </p:spPr>
        <p:txBody>
          <a:bodyPr/>
          <a:lstStyle>
            <a:lvl1pPr>
              <a:defRPr/>
            </a:lvl1pPr>
          </a:lstStyle>
          <a:p>
            <a:endParaRPr lang="en-US" dirty="0"/>
          </a:p>
        </p:txBody>
      </p:sp>
      <p:sp>
        <p:nvSpPr>
          <p:cNvPr id="7" name="Rectangle 6"/>
          <p:cNvSpPr>
            <a:spLocks noGrp="1" noChangeArrowheads="1"/>
          </p:cNvSpPr>
          <p:nvPr>
            <p:ph type="sldNum" sz="quarter" idx="12"/>
          </p:nvPr>
        </p:nvSpPr>
        <p:spPr>
          <a:ln/>
        </p:spPr>
        <p:txBody>
          <a:bodyPr/>
          <a:lstStyle>
            <a:lvl1pPr>
              <a:defRPr/>
            </a:lvl1pPr>
          </a:lstStyle>
          <a:p>
            <a:fld id="{A5E55A7B-7854-E145-92D9-B491DF4BAE2D}" type="slidenum">
              <a:rPr lang="en-US" smtClean="0"/>
              <a:pPr/>
              <a:t>‹#›</a:t>
            </a:fld>
            <a:endParaRPr lang="en-US" dirty="0"/>
          </a:p>
        </p:txBody>
      </p:sp>
      <p:pic>
        <p:nvPicPr>
          <p:cNvPr id="9" name="Picture 8" descr="branding-logo-hi-res">
            <a:extLst>
              <a:ext uri="{FF2B5EF4-FFF2-40B4-BE49-F238E27FC236}">
                <a16:creationId xmlns:a16="http://schemas.microsoft.com/office/drawing/2014/main" id="{098008E4-3DB2-41AD-A5F6-2FFB3341AB3A}"/>
              </a:ext>
            </a:extLst>
          </p:cNvPr>
          <p:cNvPicPr>
            <a:picLocks noChangeAspect="1" noChangeArrowheads="1"/>
          </p:cNvPicPr>
          <p:nvPr userDrawn="1"/>
        </p:nvPicPr>
        <p:blipFill>
          <a:blip r:embed="rId2" cstate="print"/>
          <a:srcRect/>
          <a:stretch>
            <a:fillRect/>
          </a:stretch>
        </p:blipFill>
        <p:spPr bwMode="auto">
          <a:xfrm>
            <a:off x="181371" y="273665"/>
            <a:ext cx="1501125" cy="444344"/>
          </a:xfrm>
          <a:prstGeom prst="rect">
            <a:avLst/>
          </a:prstGeom>
          <a:noFill/>
          <a:ln w="9525">
            <a:noFill/>
            <a:miter lim="800000"/>
            <a:headEnd/>
            <a:tailEnd/>
          </a:ln>
        </p:spPr>
      </p:pic>
    </p:spTree>
    <p:extLst>
      <p:ext uri="{BB962C8B-B14F-4D97-AF65-F5344CB8AC3E}">
        <p14:creationId xmlns:p14="http://schemas.microsoft.com/office/powerpoint/2010/main" val="1867915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A Title Slide">
    <p:spTree>
      <p:nvGrpSpPr>
        <p:cNvPr id="1" name=""/>
        <p:cNvGrpSpPr/>
        <p:nvPr/>
      </p:nvGrpSpPr>
      <p:grpSpPr>
        <a:xfrm>
          <a:off x="0" y="0"/>
          <a:ext cx="0" cy="0"/>
          <a:chOff x="0" y="0"/>
          <a:chExt cx="0" cy="0"/>
        </a:xfrm>
      </p:grpSpPr>
      <p:sp>
        <p:nvSpPr>
          <p:cNvPr id="24" name="Rectangle 23"/>
          <p:cNvSpPr/>
          <p:nvPr userDrawn="1"/>
        </p:nvSpPr>
        <p:spPr>
          <a:xfrm>
            <a:off x="1"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5" name="Picture 24"/>
          <p:cNvPicPr>
            <a:picLocks noChangeAspect="1"/>
          </p:cNvPicPr>
          <p:nvPr userDrawn="1"/>
        </p:nvPicPr>
        <p:blipFill rotWithShape="1">
          <a:blip r:embed="rId2" cstate="email">
            <a:alphaModFix amt="38000"/>
            <a:extLst>
              <a:ext uri="{28A0092B-C50C-407E-A947-70E740481C1C}">
                <a14:useLocalDpi xmlns:a14="http://schemas.microsoft.com/office/drawing/2010/main"/>
              </a:ext>
            </a:extLst>
          </a:blip>
          <a:srcRect/>
          <a:stretch/>
        </p:blipFill>
        <p:spPr>
          <a:xfrm>
            <a:off x="-1" y="-4208"/>
            <a:ext cx="5674179" cy="3433209"/>
          </a:xfrm>
          <a:prstGeom prst="rect">
            <a:avLst/>
          </a:prstGeom>
        </p:spPr>
      </p:pic>
      <p:sp>
        <p:nvSpPr>
          <p:cNvPr id="27" name="Rectangle 26"/>
          <p:cNvSpPr/>
          <p:nvPr userDrawn="1"/>
        </p:nvSpPr>
        <p:spPr>
          <a:xfrm>
            <a:off x="1" y="1228440"/>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p:cNvSpPr/>
          <p:nvPr userDrawn="1"/>
        </p:nvSpPr>
        <p:spPr>
          <a:xfrm>
            <a:off x="5674180" y="1"/>
            <a:ext cx="1967594"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29" name="Picture 28"/>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936223" y="432263"/>
            <a:ext cx="1455318" cy="562054"/>
          </a:xfrm>
          <a:prstGeom prst="rect">
            <a:avLst/>
          </a:prstGeom>
          <a:noFill/>
          <a:ln>
            <a:noFill/>
          </a:ln>
        </p:spPr>
      </p:pic>
      <p:sp>
        <p:nvSpPr>
          <p:cNvPr id="31" name="Rectangle 30"/>
          <p:cNvSpPr/>
          <p:nvPr userDrawn="1"/>
        </p:nvSpPr>
        <p:spPr>
          <a:xfrm>
            <a:off x="591934" y="2915631"/>
            <a:ext cx="1527812" cy="90516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ectangle 31"/>
          <p:cNvSpPr/>
          <p:nvPr userDrawn="1"/>
        </p:nvSpPr>
        <p:spPr>
          <a:xfrm>
            <a:off x="2149358" y="2915631"/>
            <a:ext cx="1009479" cy="905163"/>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ectangle 32"/>
          <p:cNvSpPr/>
          <p:nvPr userDrawn="1"/>
        </p:nvSpPr>
        <p:spPr>
          <a:xfrm>
            <a:off x="3188449" y="2915631"/>
            <a:ext cx="2485730" cy="905163"/>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TextBox 34"/>
          <p:cNvSpPr txBox="1"/>
          <p:nvPr userDrawn="1"/>
        </p:nvSpPr>
        <p:spPr>
          <a:xfrm>
            <a:off x="525308" y="5271934"/>
            <a:ext cx="1668780" cy="230832"/>
          </a:xfrm>
          <a:prstGeom prst="rect">
            <a:avLst/>
          </a:prstGeom>
          <a:noFill/>
        </p:spPr>
        <p:txBody>
          <a:bodyPr wrap="square" rtlCol="0">
            <a:spAutoFit/>
          </a:bodyPr>
          <a:lstStyle/>
          <a:p>
            <a:r>
              <a:rPr lang="en-US" sz="900" b="0" i="1" spc="225" dirty="0">
                <a:solidFill>
                  <a:srgbClr val="00ACD9"/>
                </a:solidFill>
                <a:latin typeface="Calibri" charset="0"/>
                <a:ea typeface="Calibri" charset="0"/>
                <a:cs typeface="Calibri" charset="0"/>
              </a:rPr>
              <a:t>PRESENTED BY</a:t>
            </a:r>
          </a:p>
        </p:txBody>
      </p:sp>
      <p:pic>
        <p:nvPicPr>
          <p:cNvPr id="39" name="Picture 38"/>
          <p:cNvPicPr>
            <a:picLocks/>
          </p:cNvPicPr>
          <p:nvPr userDrawn="1"/>
        </p:nvPicPr>
        <p:blipFill>
          <a:blip r:embed="rId7" cstate="email">
            <a:extLst>
              <a:ext uri="{28A0092B-C50C-407E-A947-70E740481C1C}">
                <a14:useLocalDpi xmlns:a14="http://schemas.microsoft.com/office/drawing/2010/main"/>
              </a:ext>
            </a:extLst>
          </a:blip>
          <a:stretch>
            <a:fillRect/>
          </a:stretch>
        </p:blipFill>
        <p:spPr>
          <a:xfrm>
            <a:off x="591934" y="5910132"/>
            <a:ext cx="7049838" cy="36576"/>
          </a:xfrm>
          <a:prstGeom prst="rect">
            <a:avLst/>
          </a:prstGeom>
        </p:spPr>
      </p:pic>
      <p:sp>
        <p:nvSpPr>
          <p:cNvPr id="2" name="Title 1"/>
          <p:cNvSpPr>
            <a:spLocks noGrp="1"/>
          </p:cNvSpPr>
          <p:nvPr>
            <p:ph type="ctrTitle" hasCustomPrompt="1"/>
          </p:nvPr>
        </p:nvSpPr>
        <p:spPr>
          <a:xfrm>
            <a:off x="515761" y="1228440"/>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14" name="Rectangle 13"/>
          <p:cNvSpPr/>
          <p:nvPr/>
        </p:nvSpPr>
        <p:spPr>
          <a:xfrm>
            <a:off x="1" y="1228440"/>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hasCustomPrompt="1"/>
          </p:nvPr>
        </p:nvSpPr>
        <p:spPr>
          <a:xfrm>
            <a:off x="525309" y="5559098"/>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5" name="Footer Placeholder 4"/>
          <p:cNvSpPr>
            <a:spLocks noGrp="1"/>
          </p:cNvSpPr>
          <p:nvPr>
            <p:ph type="ftr" sz="quarter" idx="11"/>
          </p:nvPr>
        </p:nvSpPr>
        <p:spPr>
          <a:xfrm>
            <a:off x="5674180" y="6488668"/>
            <a:ext cx="1967594" cy="365125"/>
          </a:xfrm>
        </p:spPr>
        <p:txBody>
          <a:bodyPr/>
          <a:lstStyle/>
          <a:p>
            <a:endParaRPr lang="en-US" dirty="0"/>
          </a:p>
        </p:txBody>
      </p:sp>
      <p:pic>
        <p:nvPicPr>
          <p:cNvPr id="43" name="Picture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501932" y="5885658"/>
            <a:ext cx="461762" cy="134373"/>
          </a:xfrm>
          <a:prstGeom prst="rect">
            <a:avLst/>
          </a:prstGeom>
          <a:noFill/>
          <a:ln>
            <a:noFill/>
          </a:ln>
        </p:spPr>
      </p:pic>
      <p:pic>
        <p:nvPicPr>
          <p:cNvPr id="44" name="Picture 4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799528" y="5872133"/>
            <a:ext cx="582240" cy="146706"/>
          </a:xfrm>
          <a:prstGeom prst="rect">
            <a:avLst/>
          </a:prstGeom>
          <a:noFill/>
          <a:ln>
            <a:noFill/>
          </a:ln>
        </p:spPr>
      </p:pic>
      <p:sp>
        <p:nvSpPr>
          <p:cNvPr id="4" name="Date Placeholder 3"/>
          <p:cNvSpPr>
            <a:spLocks noGrp="1"/>
          </p:cNvSpPr>
          <p:nvPr>
            <p:ph type="dt" sz="half" idx="10"/>
          </p:nvPr>
        </p:nvSpPr>
        <p:spPr>
          <a:xfrm>
            <a:off x="48713" y="6488667"/>
            <a:ext cx="739852" cy="365125"/>
          </a:xfrm>
        </p:spPr>
        <p:txBody>
          <a:bodyPr/>
          <a:lstStyle/>
          <a:p>
            <a:fld id="{BD401753-24C1-CD4E-BD1A-E1FE126B76E2}" type="datetime1">
              <a:rPr lang="en-US" smtClean="0"/>
              <a:t>9/14/2022</a:t>
            </a:fld>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t>‹#›</a:t>
            </a:fld>
            <a:endParaRPr lang="en-US" dirty="0"/>
          </a:p>
        </p:txBody>
      </p:sp>
      <p:sp>
        <p:nvSpPr>
          <p:cNvPr id="23" name="Rectangle 22"/>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Box 21"/>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bg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04">
          <p15:clr>
            <a:srgbClr val="FBAE40"/>
          </p15:clr>
        </p15:guide>
        <p15:guide id="3" orient="horz" pos="2160">
          <p15:clr>
            <a:srgbClr val="FBAE40"/>
          </p15:clr>
        </p15:guide>
        <p15:guide id="4" pos="37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NM Section Title">
    <p:spTree>
      <p:nvGrpSpPr>
        <p:cNvPr id="1" name=""/>
        <p:cNvGrpSpPr/>
        <p:nvPr/>
      </p:nvGrpSpPr>
      <p:grpSpPr>
        <a:xfrm>
          <a:off x="0" y="0"/>
          <a:ext cx="0" cy="0"/>
          <a:chOff x="0" y="0"/>
          <a:chExt cx="0" cy="0"/>
        </a:xfrm>
      </p:grpSpPr>
      <p:sp>
        <p:nvSpPr>
          <p:cNvPr id="10" name="Rectangle 9"/>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1"/>
            <a:ext cx="9144000" cy="8747085"/>
          </a:xfrm>
          <a:prstGeom prst="rect">
            <a:avLst/>
          </a:prstGeom>
        </p:spPr>
      </p:pic>
      <p:sp>
        <p:nvSpPr>
          <p:cNvPr id="13" name="Rectangle 12"/>
          <p:cNvSpPr/>
          <p:nvPr/>
        </p:nvSpPr>
        <p:spPr>
          <a:xfrm>
            <a:off x="1" y="3112607"/>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2945674" y="0"/>
            <a:ext cx="6198329"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06296" cy="365125"/>
          </a:xfrm>
        </p:spPr>
        <p:txBody>
          <a:bodyPr/>
          <a:lstStyle/>
          <a:p>
            <a:fld id="{E30A8737-9ED8-534E-AB64-824F3EF1F57B}" type="datetime1">
              <a:rPr lang="en-US" smtClean="0"/>
              <a:t>9/14/2022</a:t>
            </a:fld>
            <a:endParaRPr lang="en-US" dirty="0"/>
          </a:p>
        </p:txBody>
      </p:sp>
      <p:sp>
        <p:nvSpPr>
          <p:cNvPr id="5" name="Footer Placeholder 4"/>
          <p:cNvSpPr>
            <a:spLocks noGrp="1"/>
          </p:cNvSpPr>
          <p:nvPr>
            <p:ph type="ftr" sz="quarter" idx="11"/>
          </p:nvPr>
        </p:nvSpPr>
        <p:spPr>
          <a:xfrm>
            <a:off x="2945674" y="6488667"/>
            <a:ext cx="1967594" cy="365125"/>
          </a:xfrm>
        </p:spPr>
        <p:txBody>
          <a:bodyPr/>
          <a:lstStyle/>
          <a:p>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2945674" y="4893381"/>
            <a:ext cx="6198326" cy="457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CA Section Title">
    <p:spTree>
      <p:nvGrpSpPr>
        <p:cNvPr id="1" name=""/>
        <p:cNvGrpSpPr/>
        <p:nvPr/>
      </p:nvGrpSpPr>
      <p:grpSpPr>
        <a:xfrm>
          <a:off x="0" y="0"/>
          <a:ext cx="0" cy="0"/>
          <a:chOff x="0" y="0"/>
          <a:chExt cx="0" cy="0"/>
        </a:xfrm>
      </p:grpSpPr>
      <p:sp>
        <p:nvSpPr>
          <p:cNvPr id="10" name="Rectangle 9"/>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6" name="Picture 25"/>
          <p:cNvPicPr>
            <a:picLocks noChangeAspect="1"/>
          </p:cNvPicPr>
          <p:nvPr/>
        </p:nvPicPr>
        <p:blipFill rotWithShape="1">
          <a:blip r:embed="rId2" cstate="email">
            <a:alphaModFix amt="47000"/>
            <a:extLst>
              <a:ext uri="{28A0092B-C50C-407E-A947-70E740481C1C}">
                <a14:useLocalDpi xmlns:a14="http://schemas.microsoft.com/office/drawing/2010/main"/>
              </a:ext>
            </a:extLst>
          </a:blip>
          <a:srcRect/>
          <a:stretch/>
        </p:blipFill>
        <p:spPr>
          <a:xfrm>
            <a:off x="0" y="-4209"/>
            <a:ext cx="9144000" cy="5345279"/>
          </a:xfrm>
          <a:prstGeom prst="rect">
            <a:avLst/>
          </a:prstGeom>
        </p:spPr>
      </p:pic>
      <p:sp>
        <p:nvSpPr>
          <p:cNvPr id="13" name="Rectangle 12"/>
          <p:cNvSpPr/>
          <p:nvPr/>
        </p:nvSpPr>
        <p:spPr>
          <a:xfrm>
            <a:off x="1" y="3112607"/>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2945674" y="0"/>
            <a:ext cx="6198329"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06296" cy="365125"/>
          </a:xfrm>
        </p:spPr>
        <p:txBody>
          <a:bodyPr/>
          <a:lstStyle/>
          <a:p>
            <a:fld id="{E30A8737-9ED8-534E-AB64-824F3EF1F57B}" type="datetime1">
              <a:rPr lang="en-US" smtClean="0"/>
              <a:t>9/14/2022</a:t>
            </a:fld>
            <a:endParaRPr lang="en-US" dirty="0"/>
          </a:p>
        </p:txBody>
      </p:sp>
      <p:sp>
        <p:nvSpPr>
          <p:cNvPr id="5" name="Footer Placeholder 4"/>
          <p:cNvSpPr>
            <a:spLocks noGrp="1"/>
          </p:cNvSpPr>
          <p:nvPr>
            <p:ph type="ftr" sz="quarter" idx="11"/>
          </p:nvPr>
        </p:nvSpPr>
        <p:spPr>
          <a:xfrm>
            <a:off x="2945674" y="6488667"/>
            <a:ext cx="1967594" cy="365125"/>
          </a:xfrm>
        </p:spPr>
        <p:txBody>
          <a:bodyPr/>
          <a:lstStyle/>
          <a:p>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2945674" y="4893381"/>
            <a:ext cx="6198326" cy="457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9BE40A0-BA3A-E44B-A6F9-7A1F916D77D1}" type="datetime1">
              <a:rPr lang="en-US" smtClean="0"/>
              <a:t>9/14/2022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0D5E2EC-3A15-B94B-9602-395D7423BE9F}" type="datetime1">
              <a:rPr lang="en-US" smtClean="0"/>
              <a:t>9/14/2022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7BE153A-A236-9B4D-A0F1-DA988CDD6E09}" type="datetime1">
              <a:rPr lang="en-US" smtClean="0"/>
              <a:t>9/14/2022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NM Title Slide Whit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228439"/>
            <a:ext cx="9144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4000"/>
            <a:extLst>
              <a:ext uri="{28A0092B-C50C-407E-A947-70E740481C1C}">
                <a14:useLocalDpi xmlns:a14="http://schemas.microsoft.com/office/drawing/2010/main"/>
              </a:ext>
            </a:extLst>
          </a:blip>
          <a:srcRect b="17571"/>
          <a:stretch/>
        </p:blipFill>
        <p:spPr>
          <a:xfrm>
            <a:off x="5674179" y="2915624"/>
            <a:ext cx="3469822" cy="3942376"/>
          </a:xfrm>
          <a:prstGeom prst="rect">
            <a:avLst/>
          </a:prstGeom>
        </p:spPr>
      </p:pic>
      <p:sp>
        <p:nvSpPr>
          <p:cNvPr id="11" name="Rectangle 10"/>
          <p:cNvSpPr/>
          <p:nvPr userDrawn="1"/>
        </p:nvSpPr>
        <p:spPr>
          <a:xfrm>
            <a:off x="5674180" y="0"/>
            <a:ext cx="1967594"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515761" y="1228439"/>
            <a:ext cx="4642658" cy="1690255"/>
          </a:xfrm>
        </p:spPr>
        <p:txBody>
          <a:bodyPr anchor="ctr">
            <a:normAutofit/>
          </a:bodyPr>
          <a:lstStyle>
            <a:lvl1pPr algn="l">
              <a:lnSpc>
                <a:spcPts val="2775"/>
              </a:lnSpc>
              <a:defRPr sz="2700" spc="23"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516920" y="4143074"/>
            <a:ext cx="4695998" cy="1777538"/>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15" name="Date Placeholder 3"/>
          <p:cNvSpPr>
            <a:spLocks noGrp="1"/>
          </p:cNvSpPr>
          <p:nvPr>
            <p:ph type="dt" sz="half" idx="10"/>
          </p:nvPr>
        </p:nvSpPr>
        <p:spPr>
          <a:xfrm>
            <a:off x="48713" y="6459792"/>
            <a:ext cx="756630" cy="365125"/>
          </a:xfrm>
        </p:spPr>
        <p:txBody>
          <a:bodyPr/>
          <a:lstStyle>
            <a:lvl1pPr>
              <a:defRPr>
                <a:solidFill>
                  <a:schemeClr val="bg1">
                    <a:lumMod val="50000"/>
                  </a:schemeClr>
                </a:solidFill>
              </a:defRPr>
            </a:lvl1pPr>
          </a:lstStyle>
          <a:p>
            <a:fld id="{9BB4F62A-F143-0E44-AD26-04E6D9F03BB4}" type="datetime1">
              <a:rPr lang="en-US" smtClean="0"/>
              <a:t>9/14/2022</a:t>
            </a:fld>
            <a:endParaRPr lang="en-US" dirty="0"/>
          </a:p>
        </p:txBody>
      </p:sp>
      <p:sp>
        <p:nvSpPr>
          <p:cNvPr id="16" name="Footer Placeholder 4"/>
          <p:cNvSpPr>
            <a:spLocks noGrp="1"/>
          </p:cNvSpPr>
          <p:nvPr>
            <p:ph type="ftr" sz="quarter" idx="11"/>
          </p:nvPr>
        </p:nvSpPr>
        <p:spPr>
          <a:xfrm>
            <a:off x="5674180" y="6459792"/>
            <a:ext cx="1967594" cy="365125"/>
          </a:xfrm>
        </p:spPr>
        <p:txBody>
          <a:bodyPr/>
          <a:lstStyle/>
          <a:p>
            <a:endParaRPr lang="en-US" dirty="0"/>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5893746" y="388060"/>
            <a:ext cx="1569767" cy="606255"/>
          </a:xfrm>
          <a:prstGeom prst="rect">
            <a:avLst/>
          </a:prstGeom>
          <a:noFill/>
          <a:ln>
            <a:noFill/>
          </a:ln>
        </p:spPr>
      </p:pic>
      <p:sp>
        <p:nvSpPr>
          <p:cNvPr id="19" name="Rectangle 18"/>
          <p:cNvSpPr/>
          <p:nvPr/>
        </p:nvSpPr>
        <p:spPr>
          <a:xfrm>
            <a:off x="1" y="1228439"/>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515761" y="3912241"/>
            <a:ext cx="1668780" cy="230832"/>
          </a:xfrm>
          <a:prstGeom prst="rect">
            <a:avLst/>
          </a:prstGeom>
          <a:noFill/>
        </p:spPr>
        <p:txBody>
          <a:bodyPr wrap="square" rtlCol="0">
            <a:spAutoFit/>
          </a:bodyPr>
          <a:lstStyle/>
          <a:p>
            <a:r>
              <a:rPr lang="en-US" sz="900" i="1" spc="225" dirty="0">
                <a:solidFill>
                  <a:srgbClr val="00ACD9"/>
                </a:solidFill>
              </a:rPr>
              <a:t>PRESENTED BY</a:t>
            </a:r>
          </a:p>
        </p:txBody>
      </p:sp>
      <p:pic>
        <p:nvPicPr>
          <p:cNvPr id="40" name="Picture 39"/>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591934" y="5934370"/>
            <a:ext cx="7049838" cy="36576"/>
          </a:xfrm>
          <a:prstGeom prst="rect">
            <a:avLst/>
          </a:prstGeom>
        </p:spPr>
      </p:pic>
      <p:pic>
        <p:nvPicPr>
          <p:cNvPr id="41" name="Picture 4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502728" y="5905621"/>
            <a:ext cx="447351" cy="129732"/>
          </a:xfrm>
          <a:prstGeom prst="rect">
            <a:avLst/>
          </a:prstGeom>
          <a:noFill/>
          <a:ln>
            <a:noFill/>
          </a:ln>
        </p:spPr>
      </p:pic>
      <p:pic>
        <p:nvPicPr>
          <p:cNvPr id="42" name="Picture 4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799528" y="5880651"/>
            <a:ext cx="610223" cy="153757"/>
          </a:xfrm>
          <a:prstGeom prst="rect">
            <a:avLst/>
          </a:prstGeom>
          <a:noFill/>
          <a:ln>
            <a:noFill/>
          </a:ln>
        </p:spPr>
      </p:pic>
      <p:sp>
        <p:nvSpPr>
          <p:cNvPr id="44" name="Rectangle 43"/>
          <p:cNvSpPr/>
          <p:nvPr userDrawn="1"/>
        </p:nvSpPr>
        <p:spPr>
          <a:xfrm>
            <a:off x="591934" y="2915631"/>
            <a:ext cx="1527812"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p:cNvSpPr/>
          <p:nvPr userDrawn="1"/>
        </p:nvSpPr>
        <p:spPr>
          <a:xfrm>
            <a:off x="2149358" y="2915631"/>
            <a:ext cx="1009479"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p:cNvSpPr/>
          <p:nvPr userDrawn="1"/>
        </p:nvSpPr>
        <p:spPr>
          <a:xfrm>
            <a:off x="3188449" y="2915631"/>
            <a:ext cx="2485730"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Rectangle 46"/>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Box 19"/>
          <p:cNvSpPr txBox="1"/>
          <p:nvPr userDrawn="1"/>
        </p:nvSpPr>
        <p:spPr>
          <a:xfrm>
            <a:off x="7695526" y="6094148"/>
            <a:ext cx="1399922" cy="646331"/>
          </a:xfrm>
          <a:prstGeom prst="rect">
            <a:avLst/>
          </a:prstGeom>
          <a:noFill/>
        </p:spPr>
        <p:txBody>
          <a:bodyPr wrap="square" rtlCol="0">
            <a:spAutoFit/>
          </a:bodyPr>
          <a:lstStyle/>
          <a:p>
            <a:pPr algn="l"/>
            <a:r>
              <a:rPr lang="en-US" sz="450" b="0" i="0" kern="1200" dirty="0">
                <a:solidFill>
                  <a:schemeClr val="tx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 SAND2022-12320 PE</a:t>
            </a:r>
            <a:endParaRPr lang="en-US" sz="45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A Title Slide Whit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228439"/>
            <a:ext cx="9144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9000"/>
            <a:extLst>
              <a:ext uri="{28A0092B-C50C-407E-A947-70E740481C1C}">
                <a14:useLocalDpi xmlns:a14="http://schemas.microsoft.com/office/drawing/2010/main"/>
              </a:ext>
            </a:extLst>
          </a:blip>
          <a:srcRect b="-666"/>
          <a:stretch/>
        </p:blipFill>
        <p:spPr>
          <a:xfrm>
            <a:off x="5674179" y="2915630"/>
            <a:ext cx="3469822" cy="2931937"/>
          </a:xfrm>
          <a:prstGeom prst="rect">
            <a:avLst/>
          </a:prstGeom>
        </p:spPr>
      </p:pic>
      <p:sp>
        <p:nvSpPr>
          <p:cNvPr id="11" name="Rectangle 10"/>
          <p:cNvSpPr/>
          <p:nvPr userDrawn="1"/>
        </p:nvSpPr>
        <p:spPr>
          <a:xfrm>
            <a:off x="5674180" y="0"/>
            <a:ext cx="1967594"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515761" y="1228439"/>
            <a:ext cx="4642658" cy="1690255"/>
          </a:xfrm>
        </p:spPr>
        <p:txBody>
          <a:bodyPr anchor="ctr">
            <a:normAutofit/>
          </a:bodyPr>
          <a:lstStyle>
            <a:lvl1pPr algn="l">
              <a:lnSpc>
                <a:spcPts val="2775"/>
              </a:lnSpc>
              <a:defRPr sz="2700" spc="23"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516920" y="5567486"/>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15" name="Date Placeholder 3"/>
          <p:cNvSpPr>
            <a:spLocks noGrp="1"/>
          </p:cNvSpPr>
          <p:nvPr>
            <p:ph type="dt" sz="half" idx="10"/>
          </p:nvPr>
        </p:nvSpPr>
        <p:spPr>
          <a:xfrm>
            <a:off x="48713" y="6459792"/>
            <a:ext cx="756630" cy="365125"/>
          </a:xfrm>
        </p:spPr>
        <p:txBody>
          <a:bodyPr/>
          <a:lstStyle>
            <a:lvl1pPr>
              <a:defRPr>
                <a:solidFill>
                  <a:schemeClr val="bg1">
                    <a:lumMod val="50000"/>
                  </a:schemeClr>
                </a:solidFill>
              </a:defRPr>
            </a:lvl1pPr>
          </a:lstStyle>
          <a:p>
            <a:fld id="{9BB4F62A-F143-0E44-AD26-04E6D9F03BB4}" type="datetime1">
              <a:rPr lang="en-US" smtClean="0"/>
              <a:t>9/14/2022</a:t>
            </a:fld>
            <a:endParaRPr lang="en-US" dirty="0"/>
          </a:p>
        </p:txBody>
      </p:sp>
      <p:sp>
        <p:nvSpPr>
          <p:cNvPr id="16" name="Footer Placeholder 4"/>
          <p:cNvSpPr>
            <a:spLocks noGrp="1"/>
          </p:cNvSpPr>
          <p:nvPr>
            <p:ph type="ftr" sz="quarter" idx="11"/>
          </p:nvPr>
        </p:nvSpPr>
        <p:spPr>
          <a:xfrm>
            <a:off x="5674180" y="6459792"/>
            <a:ext cx="1967594" cy="365125"/>
          </a:xfrm>
        </p:spPr>
        <p:txBody>
          <a:bodyPr/>
          <a:lstStyle/>
          <a:p>
            <a:endParaRPr lang="en-US" dirty="0"/>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5893746" y="388060"/>
            <a:ext cx="1569767" cy="606255"/>
          </a:xfrm>
          <a:prstGeom prst="rect">
            <a:avLst/>
          </a:prstGeom>
          <a:noFill/>
          <a:ln>
            <a:noFill/>
          </a:ln>
        </p:spPr>
      </p:pic>
      <p:sp>
        <p:nvSpPr>
          <p:cNvPr id="19" name="Rectangle 18"/>
          <p:cNvSpPr/>
          <p:nvPr/>
        </p:nvSpPr>
        <p:spPr>
          <a:xfrm>
            <a:off x="1" y="1228439"/>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525308" y="5336654"/>
            <a:ext cx="1668780" cy="230832"/>
          </a:xfrm>
          <a:prstGeom prst="rect">
            <a:avLst/>
          </a:prstGeom>
          <a:noFill/>
        </p:spPr>
        <p:txBody>
          <a:bodyPr wrap="square" rtlCol="0">
            <a:spAutoFit/>
          </a:bodyPr>
          <a:lstStyle/>
          <a:p>
            <a:r>
              <a:rPr lang="en-US" sz="900" i="1" spc="225" dirty="0">
                <a:solidFill>
                  <a:srgbClr val="00ACD9"/>
                </a:solidFill>
              </a:rPr>
              <a:t>PRESENTED BY</a:t>
            </a:r>
          </a:p>
        </p:txBody>
      </p:sp>
      <p:pic>
        <p:nvPicPr>
          <p:cNvPr id="40" name="Picture 39"/>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591934" y="5934370"/>
            <a:ext cx="7049838" cy="36576"/>
          </a:xfrm>
          <a:prstGeom prst="rect">
            <a:avLst/>
          </a:prstGeom>
        </p:spPr>
      </p:pic>
      <p:pic>
        <p:nvPicPr>
          <p:cNvPr id="41" name="Picture 4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502728" y="5905621"/>
            <a:ext cx="447351" cy="129732"/>
          </a:xfrm>
          <a:prstGeom prst="rect">
            <a:avLst/>
          </a:prstGeom>
          <a:noFill/>
          <a:ln>
            <a:noFill/>
          </a:ln>
        </p:spPr>
      </p:pic>
      <p:pic>
        <p:nvPicPr>
          <p:cNvPr id="42" name="Picture 4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799528" y="5880651"/>
            <a:ext cx="610223" cy="153757"/>
          </a:xfrm>
          <a:prstGeom prst="rect">
            <a:avLst/>
          </a:prstGeom>
          <a:noFill/>
          <a:ln>
            <a:noFill/>
          </a:ln>
        </p:spPr>
      </p:pic>
      <p:sp>
        <p:nvSpPr>
          <p:cNvPr id="44" name="Rectangle 43"/>
          <p:cNvSpPr/>
          <p:nvPr userDrawn="1"/>
        </p:nvSpPr>
        <p:spPr>
          <a:xfrm>
            <a:off x="591934" y="2915631"/>
            <a:ext cx="1527812"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p:cNvSpPr/>
          <p:nvPr userDrawn="1"/>
        </p:nvSpPr>
        <p:spPr>
          <a:xfrm>
            <a:off x="2149358" y="2915631"/>
            <a:ext cx="1009479"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p:cNvSpPr/>
          <p:nvPr userDrawn="1"/>
        </p:nvSpPr>
        <p:spPr>
          <a:xfrm>
            <a:off x="3188449" y="2915631"/>
            <a:ext cx="2485730"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Rectangle 46"/>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Box 19"/>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tx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5400000">
            <a:off x="167891"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Placeholder 1"/>
          <p:cNvSpPr>
            <a:spLocks noGrp="1"/>
          </p:cNvSpPr>
          <p:nvPr>
            <p:ph type="title"/>
          </p:nvPr>
        </p:nvSpPr>
        <p:spPr>
          <a:xfrm>
            <a:off x="582051" y="215415"/>
            <a:ext cx="7543800" cy="570225"/>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p:cNvSpPr>
            <a:spLocks noGrp="1"/>
          </p:cNvSpPr>
          <p:nvPr>
            <p:ph type="body" idx="1"/>
          </p:nvPr>
        </p:nvSpPr>
        <p:spPr>
          <a:xfrm>
            <a:off x="582051" y="1429236"/>
            <a:ext cx="7543800" cy="343363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900">
                <a:solidFill>
                  <a:srgbClr val="FFFFFF"/>
                </a:solidFill>
              </a:defRPr>
            </a:lvl1pPr>
          </a:lstStyle>
          <a:p>
            <a:fld id="{E30A8737-9ED8-534E-AB64-824F3EF1F57B}" type="datetime1">
              <a:rPr lang="en-US" smtClean="0"/>
              <a:pPr/>
              <a:t>9/14/2022</a:t>
            </a:fld>
            <a:endParaRPr lang="en-US" dirty="0"/>
          </a:p>
        </p:txBody>
      </p:sp>
      <p:sp>
        <p:nvSpPr>
          <p:cNvPr id="5"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48714" y="437293"/>
            <a:ext cx="438070"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8461829" y="321774"/>
            <a:ext cx="682171"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Picture 7"/>
          <p:cNvPicPr>
            <a:picLocks noChangeAspect="1"/>
          </p:cNvPicPr>
          <p:nvPr/>
        </p:nvPicPr>
        <p:blipFill rotWithShape="1">
          <a:blip r:embed="rId17"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pic>
        <p:nvPicPr>
          <p:cNvPr id="13" name="Picture 12"/>
          <p:cNvPicPr>
            <a:picLocks/>
          </p:cNvPicPr>
          <p:nvPr/>
        </p:nvPicPr>
        <p:blipFill rotWithShape="1">
          <a:blip r:embed="rId18"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pic>
        <p:nvPicPr>
          <p:cNvPr id="16" name="Picture 15"/>
          <p:cNvPicPr>
            <a:picLocks/>
          </p:cNvPicPr>
          <p:nvPr userDrawn="1"/>
        </p:nvPicPr>
        <p:blipFill rotWithShape="1">
          <a:blip r:embed="rId18"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Tree>
    <p:extLst>
      <p:ext uri="{BB962C8B-B14F-4D97-AF65-F5344CB8AC3E}">
        <p14:creationId xmlns:p14="http://schemas.microsoft.com/office/powerpoint/2010/main" val="464738681"/>
      </p:ext>
    </p:extLst>
  </p:cSld>
  <p:clrMap bg1="lt1" tx1="dk1" bg2="lt2" tx2="dk2" accent1="accent1" accent2="accent2" accent3="accent3" accent4="accent4" accent5="accent5" accent6="accent6" hlink="hlink" folHlink="folHlink"/>
  <p:sldLayoutIdLst>
    <p:sldLayoutId id="2147483682" r:id="rId1"/>
    <p:sldLayoutId id="2147483692" r:id="rId2"/>
    <p:sldLayoutId id="2147483683" r:id="rId3"/>
    <p:sldLayoutId id="2147483693" r:id="rId4"/>
    <p:sldLayoutId id="2147483684" r:id="rId5"/>
    <p:sldLayoutId id="2147483685" r:id="rId6"/>
    <p:sldLayoutId id="2147483686" r:id="rId7"/>
    <p:sldLayoutId id="2147483687" r:id="rId8"/>
    <p:sldLayoutId id="2147483694" r:id="rId9"/>
    <p:sldLayoutId id="2147483688" r:id="rId10"/>
    <p:sldLayoutId id="2147483695" r:id="rId11"/>
    <p:sldLayoutId id="2147483689" r:id="rId12"/>
    <p:sldLayoutId id="2147483690" r:id="rId13"/>
    <p:sldLayoutId id="2147483691" r:id="rId14"/>
    <p:sldLayoutId id="2147483696"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749" rtl="0" eaLnBrk="1" latinLnBrk="0" hangingPunct="1">
        <a:lnSpc>
          <a:spcPct val="85000"/>
        </a:lnSpc>
        <a:spcBef>
          <a:spcPct val="0"/>
        </a:spcBef>
        <a:buNone/>
        <a:defRPr sz="2000" b="0" i="0" kern="1200" spc="75" baseline="0">
          <a:solidFill>
            <a:schemeClr val="bg1"/>
          </a:solidFill>
          <a:latin typeface="Gill Sans MT" charset="0"/>
          <a:ea typeface="Gill Sans MT" charset="0"/>
          <a:cs typeface="Gill Sans MT" charset="0"/>
        </a:defRPr>
      </a:lvl1pPr>
    </p:titleStyle>
    <p:bodyStyle>
      <a:lvl1pPr marL="68576" indent="-68576" algn="l" defTabSz="685749" rtl="0" eaLnBrk="1" latinLnBrk="0" hangingPunct="1">
        <a:lnSpc>
          <a:spcPct val="90000"/>
        </a:lnSpc>
        <a:spcBef>
          <a:spcPts val="900"/>
        </a:spcBef>
        <a:spcAft>
          <a:spcPts val="150"/>
        </a:spcAft>
        <a:buClr>
          <a:srgbClr val="00B0F0"/>
        </a:buClr>
        <a:buSzPct val="100000"/>
        <a:buFont typeface="Calibri" panose="020F0502020204030204" pitchFamily="34" charset="0"/>
        <a:buChar char=" "/>
        <a:defRPr sz="1800" kern="1200">
          <a:solidFill>
            <a:schemeClr val="bg1"/>
          </a:solidFill>
          <a:latin typeface="Garamond" charset="0"/>
          <a:ea typeface="Garamond" charset="0"/>
          <a:cs typeface="Garamond" charset="0"/>
        </a:defRPr>
      </a:lvl1pPr>
      <a:lvl2pPr marL="288015" indent="-137150" algn="l" defTabSz="685749" rtl="0" eaLnBrk="1" latinLnBrk="0" hangingPunct="1">
        <a:lnSpc>
          <a:spcPct val="90000"/>
        </a:lnSpc>
        <a:spcBef>
          <a:spcPts val="150"/>
        </a:spcBef>
        <a:spcAft>
          <a:spcPts val="300"/>
        </a:spcAft>
        <a:buClr>
          <a:srgbClr val="00B0F0"/>
        </a:buClr>
        <a:buFont typeface="Calibri" pitchFamily="34" charset="0"/>
        <a:buChar char="◦"/>
        <a:defRPr sz="1600" kern="1200">
          <a:solidFill>
            <a:schemeClr val="bg1"/>
          </a:solidFill>
          <a:latin typeface="Garamond" charset="0"/>
          <a:ea typeface="Garamond" charset="0"/>
          <a:cs typeface="Garamond" charset="0"/>
        </a:defRPr>
      </a:lvl2pPr>
      <a:lvl3pPr marL="425165"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3pPr>
      <a:lvl4pPr marL="562314"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4pPr>
      <a:lvl5pPr marL="699464"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5pPr>
      <a:lvl6pPr marL="824939"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4928"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491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490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749" rtl="0" eaLnBrk="1" latinLnBrk="0" hangingPunct="1">
        <a:defRPr sz="1350" kern="1200">
          <a:solidFill>
            <a:schemeClr val="tx1"/>
          </a:solidFill>
          <a:latin typeface="+mn-lt"/>
          <a:ea typeface="+mn-ea"/>
          <a:cs typeface="+mn-cs"/>
        </a:defRPr>
      </a:lvl1pPr>
      <a:lvl2pPr marL="342875" algn="l" defTabSz="685749" rtl="0" eaLnBrk="1" latinLnBrk="0" hangingPunct="1">
        <a:defRPr sz="1350" kern="1200">
          <a:solidFill>
            <a:schemeClr val="tx1"/>
          </a:solidFill>
          <a:latin typeface="+mn-lt"/>
          <a:ea typeface="+mn-ea"/>
          <a:cs typeface="+mn-cs"/>
        </a:defRPr>
      </a:lvl2pPr>
      <a:lvl3pPr marL="685749" algn="l" defTabSz="685749" rtl="0" eaLnBrk="1" latinLnBrk="0" hangingPunct="1">
        <a:defRPr sz="1350" kern="1200">
          <a:solidFill>
            <a:schemeClr val="tx1"/>
          </a:solidFill>
          <a:latin typeface="+mn-lt"/>
          <a:ea typeface="+mn-ea"/>
          <a:cs typeface="+mn-cs"/>
        </a:defRPr>
      </a:lvl3pPr>
      <a:lvl4pPr marL="1028624" algn="l" defTabSz="685749" rtl="0" eaLnBrk="1" latinLnBrk="0" hangingPunct="1">
        <a:defRPr sz="1350" kern="1200">
          <a:solidFill>
            <a:schemeClr val="tx1"/>
          </a:solidFill>
          <a:latin typeface="+mn-lt"/>
          <a:ea typeface="+mn-ea"/>
          <a:cs typeface="+mn-cs"/>
        </a:defRPr>
      </a:lvl4pPr>
      <a:lvl5pPr marL="1371498" algn="l" defTabSz="685749" rtl="0" eaLnBrk="1" latinLnBrk="0" hangingPunct="1">
        <a:defRPr sz="1350" kern="1200">
          <a:solidFill>
            <a:schemeClr val="tx1"/>
          </a:solidFill>
          <a:latin typeface="+mn-lt"/>
          <a:ea typeface="+mn-ea"/>
          <a:cs typeface="+mn-cs"/>
        </a:defRPr>
      </a:lvl5pPr>
      <a:lvl6pPr marL="1714373" algn="l" defTabSz="685749" rtl="0" eaLnBrk="1" latinLnBrk="0" hangingPunct="1">
        <a:defRPr sz="1350" kern="1200">
          <a:solidFill>
            <a:schemeClr val="tx1"/>
          </a:solidFill>
          <a:latin typeface="+mn-lt"/>
          <a:ea typeface="+mn-ea"/>
          <a:cs typeface="+mn-cs"/>
        </a:defRPr>
      </a:lvl6pPr>
      <a:lvl7pPr marL="2057246" algn="l" defTabSz="685749" rtl="0" eaLnBrk="1" latinLnBrk="0" hangingPunct="1">
        <a:defRPr sz="1350" kern="1200">
          <a:solidFill>
            <a:schemeClr val="tx1"/>
          </a:solidFill>
          <a:latin typeface="+mn-lt"/>
          <a:ea typeface="+mn-ea"/>
          <a:cs typeface="+mn-cs"/>
        </a:defRPr>
      </a:lvl7pPr>
      <a:lvl8pPr marL="2400120" algn="l" defTabSz="685749" rtl="0" eaLnBrk="1" latinLnBrk="0" hangingPunct="1">
        <a:defRPr sz="1350" kern="1200">
          <a:solidFill>
            <a:schemeClr val="tx1"/>
          </a:solidFill>
          <a:latin typeface="+mn-lt"/>
          <a:ea typeface="+mn-ea"/>
          <a:cs typeface="+mn-cs"/>
        </a:defRPr>
      </a:lvl8pPr>
      <a:lvl9pPr marL="2742995" algn="l" defTabSz="68574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9.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mailto:wg-maccs-entity@sandia.gov"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s://maccs.sandia.gov/maccs.aspx"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s://ersdt.fogbugz.com/"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7.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8.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66266-1789-4BA4-9A6A-61D5A06816F8}"/>
              </a:ext>
            </a:extLst>
          </p:cNvPr>
          <p:cNvSpPr>
            <a:spLocks noGrp="1"/>
          </p:cNvSpPr>
          <p:nvPr>
            <p:ph type="ctrTitle"/>
          </p:nvPr>
        </p:nvSpPr>
        <p:spPr>
          <a:xfrm>
            <a:off x="171938" y="1228439"/>
            <a:ext cx="5462954" cy="1690255"/>
          </a:xfrm>
        </p:spPr>
        <p:txBody>
          <a:bodyPr>
            <a:noAutofit/>
          </a:bodyPr>
          <a:lstStyle/>
          <a:p>
            <a:pPr>
              <a:lnSpc>
                <a:spcPts val="4000"/>
              </a:lnSpc>
              <a:spcAft>
                <a:spcPts val="600"/>
              </a:spcAft>
            </a:pPr>
            <a:r>
              <a:rPr lang="en-US" sz="3600" dirty="0"/>
              <a:t>Overview of MACCS </a:t>
            </a:r>
            <a:br>
              <a:rPr lang="en-US" sz="3600" dirty="0"/>
            </a:br>
            <a:r>
              <a:rPr lang="en-US" sz="3600" dirty="0"/>
              <a:t>Status and Development – Sep 2022</a:t>
            </a:r>
          </a:p>
        </p:txBody>
      </p:sp>
      <p:sp>
        <p:nvSpPr>
          <p:cNvPr id="3" name="Subtitle 2">
            <a:extLst>
              <a:ext uri="{FF2B5EF4-FFF2-40B4-BE49-F238E27FC236}">
                <a16:creationId xmlns:a16="http://schemas.microsoft.com/office/drawing/2014/main" id="{CFD4CCDB-1A46-4DD7-94CE-1E0DCF26FCDE}"/>
              </a:ext>
            </a:extLst>
          </p:cNvPr>
          <p:cNvSpPr>
            <a:spLocks noGrp="1"/>
          </p:cNvSpPr>
          <p:nvPr>
            <p:ph type="subTitle" idx="1"/>
          </p:nvPr>
        </p:nvSpPr>
        <p:spPr>
          <a:xfrm>
            <a:off x="516920" y="4158185"/>
            <a:ext cx="5172680" cy="1862172"/>
          </a:xfrm>
        </p:spPr>
        <p:txBody>
          <a:bodyPr>
            <a:normAutofit/>
          </a:bodyPr>
          <a:lstStyle/>
          <a:p>
            <a:pPr fontAlgn="auto"/>
            <a:r>
              <a:rPr lang="en-US" sz="2800" b="1" dirty="0">
                <a:latin typeface="Calibri" panose="020F0502020204030204" pitchFamily="34" charset="0"/>
                <a:cs typeface="Calibri" panose="020F0502020204030204" pitchFamily="34" charset="0"/>
              </a:rPr>
              <a:t>Dan Clayton</a:t>
            </a:r>
          </a:p>
          <a:p>
            <a:pPr fontAlgn="auto"/>
            <a:r>
              <a:rPr lang="en-US" sz="2400" b="1" dirty="0">
                <a:latin typeface="Calibri" panose="020F0502020204030204" pitchFamily="34" charset="0"/>
                <a:cs typeface="Calibri" panose="020F0502020204030204" pitchFamily="34" charset="0"/>
              </a:rPr>
              <a:t>Sandia National Laboratories</a:t>
            </a:r>
          </a:p>
          <a:p>
            <a:endParaRPr lang="en-US" dirty="0"/>
          </a:p>
        </p:txBody>
      </p:sp>
      <p:sp>
        <p:nvSpPr>
          <p:cNvPr id="16" name="Slide Number Placeholder 15"/>
          <p:cNvSpPr>
            <a:spLocks noGrp="1"/>
          </p:cNvSpPr>
          <p:nvPr>
            <p:ph type="sldNum" sz="quarter" idx="4294967295"/>
          </p:nvPr>
        </p:nvSpPr>
        <p:spPr>
          <a:xfrm>
            <a:off x="0" y="6459538"/>
            <a:ext cx="417513"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FFFFFF"/>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050" b="0"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74136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A8442F1-53DD-4A25-ACFF-494450812C12}"/>
              </a:ext>
            </a:extLst>
          </p:cNvPr>
          <p:cNvSpPr>
            <a:spLocks noGrp="1"/>
          </p:cNvSpPr>
          <p:nvPr>
            <p:ph type="sldNum" sz="quarter" idx="4"/>
          </p:nvPr>
        </p:nvSpPr>
        <p:spPr/>
        <p:txBody>
          <a:bodyPr/>
          <a:lstStyle/>
          <a:p>
            <a:fld id="{4FAB73BC-B049-4115-A692-8D63A059BFB8}" type="slidenum">
              <a:rPr lang="en-US" smtClean="0"/>
              <a:pPr/>
              <a:t>10</a:t>
            </a:fld>
            <a:endParaRPr lang="en-US" dirty="0"/>
          </a:p>
        </p:txBody>
      </p:sp>
      <p:pic>
        <p:nvPicPr>
          <p:cNvPr id="5" name="Fukushima4Day">
            <a:hlinkClick r:id="" action="ppaction://media"/>
            <a:extLst>
              <a:ext uri="{FF2B5EF4-FFF2-40B4-BE49-F238E27FC236}">
                <a16:creationId xmlns:a16="http://schemas.microsoft.com/office/drawing/2014/main" id="{4D152F98-9EA9-4935-81D8-A41EBF674E1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27112" y="1016349"/>
            <a:ext cx="7089775" cy="5180012"/>
          </a:xfrm>
          <a:prstGeom prst="rect">
            <a:avLst/>
          </a:prstGeom>
        </p:spPr>
      </p:pic>
      <p:sp>
        <p:nvSpPr>
          <p:cNvPr id="8" name="Title 1">
            <a:extLst>
              <a:ext uri="{FF2B5EF4-FFF2-40B4-BE49-F238E27FC236}">
                <a16:creationId xmlns:a16="http://schemas.microsoft.com/office/drawing/2014/main" id="{85954BC3-51DB-4A14-96C1-53CD20F0E582}"/>
              </a:ext>
            </a:extLst>
          </p:cNvPr>
          <p:cNvSpPr txBox="1">
            <a:spLocks noGrp="1"/>
          </p:cNvSpPr>
          <p:nvPr>
            <p:ph type="title"/>
          </p:nvPr>
        </p:nvSpPr>
        <p:spPr>
          <a:xfrm>
            <a:off x="615950" y="223838"/>
            <a:ext cx="7543800" cy="569912"/>
          </a:xfrm>
          <a:prstGeom prst="rect">
            <a:avLst/>
          </a:prstGeom>
        </p:spPr>
        <p:txBody>
          <a:bodyPr vert="horz" lIns="91440" tIns="45720" rIns="91440" bIns="45720" rtlCol="0" anchor="b">
            <a:noAutofit/>
          </a:bodyPr>
          <a:lstStyle>
            <a:lvl1pPr algn="l" defTabSz="685749" rtl="0" eaLnBrk="1" latinLnBrk="0" hangingPunct="1">
              <a:lnSpc>
                <a:spcPct val="85000"/>
              </a:lnSpc>
              <a:spcBef>
                <a:spcPct val="0"/>
              </a:spcBef>
              <a:buNone/>
              <a:defRPr sz="3200" b="0" i="0" kern="1200" spc="75" baseline="0">
                <a:solidFill>
                  <a:schemeClr val="bg2">
                    <a:lumMod val="25000"/>
                  </a:schemeClr>
                </a:solidFill>
                <a:latin typeface="Gill Sans MT" charset="0"/>
                <a:ea typeface="Gill Sans MT" charset="0"/>
                <a:cs typeface="Gill Sans MT" charset="0"/>
              </a:defRPr>
            </a:lvl1pPr>
          </a:lstStyle>
          <a:p>
            <a:r>
              <a:rPr lang="en-US" sz="2800" dirty="0"/>
              <a:t>Animation of Ground Deposition (Lagrangian)</a:t>
            </a:r>
          </a:p>
        </p:txBody>
      </p:sp>
    </p:spTree>
    <p:extLst>
      <p:ext uri="{BB962C8B-B14F-4D97-AF65-F5344CB8AC3E}">
        <p14:creationId xmlns:p14="http://schemas.microsoft.com/office/powerpoint/2010/main" val="39008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853AC-7EC3-4CBE-B378-FB8D782A00B1}"/>
              </a:ext>
            </a:extLst>
          </p:cNvPr>
          <p:cNvSpPr>
            <a:spLocks noGrp="1"/>
          </p:cNvSpPr>
          <p:nvPr>
            <p:ph type="title"/>
          </p:nvPr>
        </p:nvSpPr>
        <p:spPr/>
        <p:txBody>
          <a:bodyPr/>
          <a:lstStyle/>
          <a:p>
            <a:r>
              <a:rPr lang="en-US" dirty="0"/>
              <a:t>MACCS 4.0 Improvements</a:t>
            </a:r>
          </a:p>
        </p:txBody>
      </p:sp>
      <p:sp>
        <p:nvSpPr>
          <p:cNvPr id="3" name="Slide Number Placeholder 2">
            <a:extLst>
              <a:ext uri="{FF2B5EF4-FFF2-40B4-BE49-F238E27FC236}">
                <a16:creationId xmlns:a16="http://schemas.microsoft.com/office/drawing/2014/main" id="{CE296578-23A6-4037-B9BF-FF6E640E241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85D1FF34-D5AA-4A51-A00E-4CAC09B0B794}"/>
              </a:ext>
            </a:extLst>
          </p:cNvPr>
          <p:cNvSpPr>
            <a:spLocks noGrp="1"/>
          </p:cNvSpPr>
          <p:nvPr>
            <p:ph type="body" sz="quarter" idx="10"/>
          </p:nvPr>
        </p:nvSpPr>
        <p:spPr/>
        <p:txBody>
          <a:bodyPr>
            <a:normAutofit fontScale="85000" lnSpcReduction="20000"/>
          </a:bodyPr>
          <a:lstStyle/>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Optional capability to perform high-fidelity atmospheric transport modeling with HYSPLIT (Lagrangian)</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Optional state-of-practice, GDP-based model (RDEIM) to account for economic losses (database currently supports contiguous USA)</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Support for special files needed by animation tool, </a:t>
            </a:r>
            <a:r>
              <a:rPr lang="en-US" sz="2600" dirty="0" err="1">
                <a:ea typeface="ＭＳ Ｐゴシック" charset="-128"/>
              </a:rPr>
              <a:t>AniMACCS</a:t>
            </a:r>
            <a:endParaRPr lang="en-US" sz="2600" dirty="0">
              <a:ea typeface="ＭＳ Ｐゴシック" charset="-128"/>
            </a:endParaRP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Limits extended on a large set of input parameters</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Convenience enhancements added for cyclical file management</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Qualifiers can be tab-separated in reports to facilitate importing into a spreadsheet</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Input parameters can be exported, including distribution definitions</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Results for each weather trial are used to define quantile results</a:t>
            </a:r>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p:txBody>
      </p:sp>
    </p:spTree>
    <p:extLst>
      <p:ext uri="{BB962C8B-B14F-4D97-AF65-F5344CB8AC3E}">
        <p14:creationId xmlns:p14="http://schemas.microsoft.com/office/powerpoint/2010/main" val="412020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853AC-7EC3-4CBE-B378-FB8D782A00B1}"/>
              </a:ext>
            </a:extLst>
          </p:cNvPr>
          <p:cNvSpPr>
            <a:spLocks noGrp="1"/>
          </p:cNvSpPr>
          <p:nvPr>
            <p:ph type="title"/>
          </p:nvPr>
        </p:nvSpPr>
        <p:spPr/>
        <p:txBody>
          <a:bodyPr/>
          <a:lstStyle/>
          <a:p>
            <a:r>
              <a:rPr lang="en-US" dirty="0"/>
              <a:t>MACCS 4.1 Improvements</a:t>
            </a:r>
          </a:p>
        </p:txBody>
      </p:sp>
      <p:sp>
        <p:nvSpPr>
          <p:cNvPr id="3" name="Slide Number Placeholder 2">
            <a:extLst>
              <a:ext uri="{FF2B5EF4-FFF2-40B4-BE49-F238E27FC236}">
                <a16:creationId xmlns:a16="http://schemas.microsoft.com/office/drawing/2014/main" id="{CE296578-23A6-4037-B9BF-FF6E640E241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85D1FF34-D5AA-4A51-A00E-4CAC09B0B794}"/>
              </a:ext>
            </a:extLst>
          </p:cNvPr>
          <p:cNvSpPr>
            <a:spLocks noGrp="1"/>
          </p:cNvSpPr>
          <p:nvPr>
            <p:ph type="body" sz="quarter" idx="10"/>
          </p:nvPr>
        </p:nvSpPr>
        <p:spPr/>
        <p:txBody>
          <a:bodyPr>
            <a:normAutofit lnSpcReduction="10000"/>
          </a:bodyPr>
          <a:lstStyle/>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Near-field modeling improvements:</a:t>
            </a:r>
          </a:p>
          <a:p>
            <a:pPr lvl="1" defTabSz="914400" fontAlgn="base">
              <a:spcBef>
                <a:spcPts val="600"/>
              </a:spcBef>
              <a:spcAft>
                <a:spcPct val="0"/>
              </a:spcAft>
              <a:buClr>
                <a:srgbClr val="800000"/>
              </a:buClr>
              <a:buSzPct val="100000"/>
              <a:buFont typeface="Wingdings" pitchFamily="-111" charset="2"/>
              <a:buChar char="§"/>
            </a:pPr>
            <a:r>
              <a:rPr lang="en-US" sz="1800" dirty="0"/>
              <a:t>Comparison of several near-field atmospheric transport and dispersion codes including QUIC, ARCON96, and AERMOD concluded MACCS provides a conservatively bounding assessment in the near-field</a:t>
            </a:r>
          </a:p>
          <a:p>
            <a:pPr lvl="1" defTabSz="914400" fontAlgn="base">
              <a:spcBef>
                <a:spcPts val="600"/>
              </a:spcBef>
              <a:spcAft>
                <a:spcPct val="0"/>
              </a:spcAft>
              <a:buClr>
                <a:srgbClr val="800000"/>
              </a:buClr>
              <a:buSzPct val="100000"/>
              <a:buFont typeface="Wingdings" pitchFamily="-111" charset="2"/>
              <a:buChar char="§"/>
            </a:pPr>
            <a:r>
              <a:rPr lang="en-US" sz="1800" dirty="0"/>
              <a:t>MACCS v4.1 enhancements added for plume meander and trapping and downwash to simulate or bound near-field assessments of other codes</a:t>
            </a:r>
          </a:p>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New projective peak dose output option</a:t>
            </a:r>
          </a:p>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Documentation added to help menu in </a:t>
            </a:r>
            <a:r>
              <a:rPr lang="en-US" sz="2600" dirty="0" err="1">
                <a:ea typeface="ＭＳ Ｐゴシック" charset="-128"/>
              </a:rPr>
              <a:t>WinMACCS</a:t>
            </a:r>
            <a:endParaRPr lang="en-US" sz="2600" dirty="0">
              <a:ea typeface="ＭＳ Ｐゴシック" charset="-128"/>
            </a:endParaRPr>
          </a:p>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Updates to the RDEIM economic model</a:t>
            </a:r>
          </a:p>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Mixing layer information for each time period</a:t>
            </a:r>
          </a:p>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Time synchronization between local time and UTC</a:t>
            </a:r>
          </a:p>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Pop-up window for converting previous version</a:t>
            </a:r>
          </a:p>
          <a:p>
            <a:pPr marL="342900" lvl="1" defTabSz="914400" fontAlgn="base">
              <a:spcBef>
                <a:spcPts val="1200"/>
              </a:spcBef>
              <a:spcAft>
                <a:spcPct val="0"/>
              </a:spcAft>
              <a:buClr>
                <a:srgbClr val="102E54"/>
              </a:buClr>
              <a:buSzPct val="100000"/>
              <a:buFont typeface="Wingdings" pitchFamily="-111" charset="2"/>
              <a:buChar char="§"/>
            </a:pPr>
            <a:r>
              <a:rPr lang="en-US" sz="2600" dirty="0">
                <a:ea typeface="ＭＳ Ｐゴシック" charset="-128"/>
              </a:rPr>
              <a:t>Linux version of MACCS 4.1</a:t>
            </a:r>
          </a:p>
        </p:txBody>
      </p:sp>
    </p:spTree>
    <p:extLst>
      <p:ext uri="{BB962C8B-B14F-4D97-AF65-F5344CB8AC3E}">
        <p14:creationId xmlns:p14="http://schemas.microsoft.com/office/powerpoint/2010/main" val="3923234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CCBB9-98EB-4C0A-9F1B-E0DF803063AB}"/>
              </a:ext>
            </a:extLst>
          </p:cNvPr>
          <p:cNvSpPr>
            <a:spLocks noGrp="1"/>
          </p:cNvSpPr>
          <p:nvPr>
            <p:ph type="title"/>
          </p:nvPr>
        </p:nvSpPr>
        <p:spPr/>
        <p:txBody>
          <a:bodyPr/>
          <a:lstStyle/>
          <a:p>
            <a:r>
              <a:rPr lang="en-US" dirty="0"/>
              <a:t>New Licensing Process</a:t>
            </a:r>
          </a:p>
        </p:txBody>
      </p:sp>
      <p:sp>
        <p:nvSpPr>
          <p:cNvPr id="3" name="Slide Number Placeholder 2">
            <a:extLst>
              <a:ext uri="{FF2B5EF4-FFF2-40B4-BE49-F238E27FC236}">
                <a16:creationId xmlns:a16="http://schemas.microsoft.com/office/drawing/2014/main" id="{80159121-755D-43EF-9268-593E0BDAA69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460B9DD1-EDAD-4956-9DF5-C7E4EB8C36D6}"/>
              </a:ext>
            </a:extLst>
          </p:cNvPr>
          <p:cNvSpPr>
            <a:spLocks noGrp="1"/>
          </p:cNvSpPr>
          <p:nvPr>
            <p:ph type="body" sz="quarter" idx="10"/>
          </p:nvPr>
        </p:nvSpPr>
        <p:spPr/>
        <p:txBody>
          <a:bodyPr/>
          <a:lstStyle/>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MACCS 4.0/4.1 contains new licensing features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Software is locked to a specific computer</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Licenses are for one-year duration</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Steps to activate license</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Run WinMACCS 4.X.0 Setup.exe (no installation key required)</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Open WinMACCS 4.X.0</a:t>
            </a:r>
          </a:p>
          <a:p>
            <a:pPr lvl="6" defTabSz="914400" fontAlgn="base">
              <a:lnSpc>
                <a:spcPct val="80000"/>
              </a:lnSpc>
              <a:spcBef>
                <a:spcPts val="600"/>
              </a:spcBef>
              <a:spcAft>
                <a:spcPct val="0"/>
              </a:spcAft>
              <a:buClr>
                <a:srgbClr val="004070"/>
              </a:buClr>
              <a:buSzPct val="100000"/>
              <a:buFont typeface="Arial" panose="020B0604020202020204" pitchFamily="34" charset="0"/>
              <a:buChar char="•"/>
            </a:pPr>
            <a:r>
              <a:rPr lang="en-US" sz="1800" dirty="0"/>
              <a:t>  A popup screen briefly describes the licensing process</a:t>
            </a:r>
          </a:p>
          <a:p>
            <a:pPr lvl="6" defTabSz="914400" fontAlgn="base">
              <a:lnSpc>
                <a:spcPct val="80000"/>
              </a:lnSpc>
              <a:spcBef>
                <a:spcPts val="600"/>
              </a:spcBef>
              <a:spcAft>
                <a:spcPct val="0"/>
              </a:spcAft>
              <a:buClr>
                <a:srgbClr val="004070"/>
              </a:buClr>
              <a:buSzPct val="100000"/>
              <a:buFont typeface="Arial" panose="020B0604020202020204" pitchFamily="34" charset="0"/>
              <a:buChar char="•"/>
            </a:pPr>
            <a:r>
              <a:rPr lang="en-US" sz="1800" dirty="0"/>
              <a:t>  Readme file provides more details on licensing process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Run CreateLicenseRequestFile.exe in folder C:\Users\Public\WinMACCS to create </a:t>
            </a:r>
            <a:r>
              <a:rPr lang="en-US" dirty="0" err="1"/>
              <a:t>license.request</a:t>
            </a:r>
            <a:endParaRPr lang="en-US" dirty="0"/>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Send a copy of </a:t>
            </a:r>
            <a:r>
              <a:rPr lang="en-US" dirty="0" err="1"/>
              <a:t>license.request</a:t>
            </a:r>
            <a:r>
              <a:rPr lang="en-US" dirty="0"/>
              <a:t> to </a:t>
            </a:r>
            <a:r>
              <a:rPr lang="en-US" dirty="0">
                <a:hlinkClick r:id="rId3">
                  <a:extLst>
                    <a:ext uri="{A12FA001-AC4F-418D-AE19-62706E023703}">
                      <ahyp:hlinkClr xmlns:ahyp="http://schemas.microsoft.com/office/drawing/2018/hyperlinkcolor" val="tx"/>
                    </a:ext>
                  </a:extLst>
                </a:hlinkClick>
              </a:rPr>
              <a:t>wg-maccs-entity@sandia.gov</a:t>
            </a:r>
            <a:r>
              <a:rPr lang="en-US" dirty="0"/>
              <a:t> </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Once approved, Sandia sends </a:t>
            </a:r>
            <a:r>
              <a:rPr lang="en-US" dirty="0" err="1"/>
              <a:t>MACCS_license.key</a:t>
            </a:r>
            <a:r>
              <a:rPr lang="en-US" dirty="0"/>
              <a:t> to user</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License key is linked to WinMACCS</a:t>
            </a:r>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endParaRPr lang="en-US" dirty="0"/>
          </a:p>
        </p:txBody>
      </p:sp>
    </p:spTree>
    <p:extLst>
      <p:ext uri="{BB962C8B-B14F-4D97-AF65-F5344CB8AC3E}">
        <p14:creationId xmlns:p14="http://schemas.microsoft.com/office/powerpoint/2010/main" val="381735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5D984-3827-4271-9F0A-C5FCDEC38722}"/>
              </a:ext>
            </a:extLst>
          </p:cNvPr>
          <p:cNvSpPr>
            <a:spLocks noGrp="1"/>
          </p:cNvSpPr>
          <p:nvPr>
            <p:ph type="title"/>
          </p:nvPr>
        </p:nvSpPr>
        <p:spPr/>
        <p:txBody>
          <a:bodyPr/>
          <a:lstStyle/>
          <a:p>
            <a:r>
              <a:rPr lang="en-US" dirty="0"/>
              <a:t>Linking License Key</a:t>
            </a:r>
          </a:p>
        </p:txBody>
      </p:sp>
      <p:sp>
        <p:nvSpPr>
          <p:cNvPr id="3" name="Slide Number Placeholder 2">
            <a:extLst>
              <a:ext uri="{FF2B5EF4-FFF2-40B4-BE49-F238E27FC236}">
                <a16:creationId xmlns:a16="http://schemas.microsoft.com/office/drawing/2014/main" id="{ED5C1E40-5EB6-4FF0-9656-E64DADCED62B}"/>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FFB8DF46-E11B-4680-8441-32D37E9B9400}"/>
              </a:ext>
            </a:extLst>
          </p:cNvPr>
          <p:cNvSpPr>
            <a:spLocks noGrp="1"/>
          </p:cNvSpPr>
          <p:nvPr>
            <p:ph type="body" sz="quarter" idx="10"/>
          </p:nvPr>
        </p:nvSpPr>
        <p:spPr>
          <a:xfrm>
            <a:off x="367748" y="1116200"/>
            <a:ext cx="8418443" cy="1279130"/>
          </a:xfrm>
        </p:spPr>
        <p:txBody>
          <a:bodyPr>
            <a:normAutofit fontScale="92500" lnSpcReduction="20000"/>
          </a:bodyPr>
          <a:lstStyle/>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400" dirty="0">
                <a:ea typeface="ＭＳ Ｐゴシック" charset="-128"/>
              </a:rPr>
              <a:t>File Specifications/License File is used to link </a:t>
            </a:r>
            <a:r>
              <a:rPr lang="en-US" sz="2400" dirty="0" err="1">
                <a:ea typeface="ＭＳ Ｐゴシック" charset="-128"/>
              </a:rPr>
              <a:t>MACCS_license.key</a:t>
            </a:r>
            <a:endParaRPr lang="en-US" sz="2400" dirty="0">
              <a:ea typeface="ＭＳ Ｐゴシック" charset="-128"/>
            </a:endParaRP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400" dirty="0">
                <a:ea typeface="ＭＳ Ｐゴシック" charset="-128"/>
              </a:rPr>
              <a:t>WinMACCS provides the number of days left on license</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400" dirty="0">
                <a:ea typeface="ＭＳ Ｐゴシック" charset="-128"/>
              </a:rPr>
              <a:t>User should be proactive in updating license key </a:t>
            </a:r>
          </a:p>
        </p:txBody>
      </p:sp>
      <p:pic>
        <p:nvPicPr>
          <p:cNvPr id="5" name="Picture 4">
            <a:extLst>
              <a:ext uri="{FF2B5EF4-FFF2-40B4-BE49-F238E27FC236}">
                <a16:creationId xmlns:a16="http://schemas.microsoft.com/office/drawing/2014/main" id="{6A80D40E-659D-4B1E-9779-121DDC78E76A}"/>
              </a:ext>
            </a:extLst>
          </p:cNvPr>
          <p:cNvPicPr>
            <a:picLocks noChangeAspect="1"/>
          </p:cNvPicPr>
          <p:nvPr/>
        </p:nvPicPr>
        <p:blipFill>
          <a:blip r:embed="rId2"/>
          <a:stretch>
            <a:fillRect/>
          </a:stretch>
        </p:blipFill>
        <p:spPr>
          <a:xfrm>
            <a:off x="1098176" y="2502907"/>
            <a:ext cx="6947648" cy="4272888"/>
          </a:xfrm>
          <a:prstGeom prst="rect">
            <a:avLst/>
          </a:prstGeom>
        </p:spPr>
      </p:pic>
      <p:cxnSp>
        <p:nvCxnSpPr>
          <p:cNvPr id="10" name="Straight Arrow Connector 9">
            <a:extLst>
              <a:ext uri="{FF2B5EF4-FFF2-40B4-BE49-F238E27FC236}">
                <a16:creationId xmlns:a16="http://schemas.microsoft.com/office/drawing/2014/main" id="{B6CF0430-306E-43E6-BE2B-C39171593C91}"/>
              </a:ext>
            </a:extLst>
          </p:cNvPr>
          <p:cNvCxnSpPr>
            <a:cxnSpLocks/>
          </p:cNvCxnSpPr>
          <p:nvPr/>
        </p:nvCxnSpPr>
        <p:spPr>
          <a:xfrm flipH="1" flipV="1">
            <a:off x="5880256" y="5972230"/>
            <a:ext cx="626166" cy="506896"/>
          </a:xfrm>
          <a:prstGeom prst="straightConnector1">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1785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853AC-7EC3-4CBE-B378-FB8D782A00B1}"/>
              </a:ext>
            </a:extLst>
          </p:cNvPr>
          <p:cNvSpPr>
            <a:spLocks noGrp="1"/>
          </p:cNvSpPr>
          <p:nvPr>
            <p:ph type="title"/>
          </p:nvPr>
        </p:nvSpPr>
        <p:spPr/>
        <p:txBody>
          <a:bodyPr/>
          <a:lstStyle/>
          <a:p>
            <a:r>
              <a:rPr lang="en-US" dirty="0"/>
              <a:t>Planned MACCS 4.2 Improvements</a:t>
            </a:r>
          </a:p>
        </p:txBody>
      </p:sp>
      <p:sp>
        <p:nvSpPr>
          <p:cNvPr id="3" name="Slide Number Placeholder 2">
            <a:extLst>
              <a:ext uri="{FF2B5EF4-FFF2-40B4-BE49-F238E27FC236}">
                <a16:creationId xmlns:a16="http://schemas.microsoft.com/office/drawing/2014/main" id="{CE296578-23A6-4037-B9BF-FF6E640E241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85D1FF34-D5AA-4A51-A00E-4CAC09B0B794}"/>
              </a:ext>
            </a:extLst>
          </p:cNvPr>
          <p:cNvSpPr>
            <a:spLocks noGrp="1"/>
          </p:cNvSpPr>
          <p:nvPr>
            <p:ph type="body" sz="quarter" idx="10"/>
          </p:nvPr>
        </p:nvSpPr>
        <p:spPr/>
        <p:txBody>
          <a:bodyPr>
            <a:normAutofit/>
          </a:bodyPr>
          <a:lstStyle/>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Remove node locking from license</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Only time limit for licenses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Available from download site</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Removes three steps from process</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Up to 999 radionuclides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Still limited to six member decay chain length</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Need dose coefficient data for radionuclides</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Split indirect costs in economic model</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Dual dose criteria</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Relocation dose projection and timing</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Decontamination in habitable areas</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Skin pathway standardization</a:t>
            </a:r>
          </a:p>
        </p:txBody>
      </p:sp>
    </p:spTree>
    <p:extLst>
      <p:ext uri="{BB962C8B-B14F-4D97-AF65-F5344CB8AC3E}">
        <p14:creationId xmlns:p14="http://schemas.microsoft.com/office/powerpoint/2010/main" val="1282641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12965-9AFF-41FE-92E6-98C8B504CF7F}"/>
              </a:ext>
            </a:extLst>
          </p:cNvPr>
          <p:cNvSpPr>
            <a:spLocks noGrp="1"/>
          </p:cNvSpPr>
          <p:nvPr>
            <p:ph type="title"/>
          </p:nvPr>
        </p:nvSpPr>
        <p:spPr/>
        <p:txBody>
          <a:bodyPr/>
          <a:lstStyle/>
          <a:p>
            <a:r>
              <a:rPr lang="en-US" dirty="0"/>
              <a:t>Supporting Documents</a:t>
            </a:r>
          </a:p>
        </p:txBody>
      </p:sp>
      <p:sp>
        <p:nvSpPr>
          <p:cNvPr id="3" name="Slide Number Placeholder 2">
            <a:extLst>
              <a:ext uri="{FF2B5EF4-FFF2-40B4-BE49-F238E27FC236}">
                <a16:creationId xmlns:a16="http://schemas.microsoft.com/office/drawing/2014/main" id="{3B55D58D-EEB9-483A-AE2F-761855C0DBB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7F011C51-0F9E-42C2-B41F-52152728ACD1}"/>
              </a:ext>
            </a:extLst>
          </p:cNvPr>
          <p:cNvSpPr>
            <a:spLocks noGrp="1"/>
          </p:cNvSpPr>
          <p:nvPr>
            <p:ph type="body" sz="quarter" idx="10"/>
          </p:nvPr>
        </p:nvSpPr>
        <p:spPr/>
        <p:txBody>
          <a:bodyPr>
            <a:normAutofit/>
          </a:bodyPr>
          <a:lstStyle/>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All MACCS related documents can be found at </a:t>
            </a:r>
            <a:r>
              <a:rPr lang="en-US" sz="2400" dirty="0">
                <a:ea typeface="ＭＳ Ｐゴシック" charset="-128"/>
                <a:hlinkClick r:id="rId3"/>
              </a:rPr>
              <a:t>https://maccs.sandia.gov/maccs.aspx</a:t>
            </a:r>
            <a:endParaRPr lang="en-US" sz="2400" dirty="0">
              <a:ea typeface="ＭＳ Ｐゴシック" charset="-128"/>
            </a:endParaRP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WinMACCS &amp; MACCS User Guides</a:t>
            </a:r>
          </a:p>
          <a:p>
            <a:pPr lvl="1" defTabSz="914400" fontAlgn="base">
              <a:spcBef>
                <a:spcPts val="600"/>
              </a:spcBef>
              <a:spcAft>
                <a:spcPct val="0"/>
              </a:spcAft>
              <a:buClr>
                <a:srgbClr val="800000"/>
              </a:buClr>
              <a:buSzPct val="100000"/>
              <a:buFont typeface="Wingdings" pitchFamily="-111" charset="2"/>
              <a:buChar char="§"/>
            </a:pPr>
            <a:r>
              <a:rPr lang="en-US" dirty="0"/>
              <a:t>4.1 WinMACCS Enhancements document</a:t>
            </a:r>
          </a:p>
          <a:p>
            <a:pPr lvl="1" defTabSz="914400" fontAlgn="base">
              <a:spcBef>
                <a:spcPts val="600"/>
              </a:spcBef>
              <a:spcAft>
                <a:spcPct val="0"/>
              </a:spcAft>
              <a:buClr>
                <a:srgbClr val="800000"/>
              </a:buClr>
              <a:buSzPct val="100000"/>
              <a:buFont typeface="Wingdings" pitchFamily="-111" charset="2"/>
              <a:buChar char="§"/>
            </a:pPr>
            <a:r>
              <a:rPr lang="en-US" dirty="0"/>
              <a:t>MACCS User’s Guide and Reference Manual Report (consistent with Version 4.0) (SAND 2022-7112) </a:t>
            </a:r>
          </a:p>
          <a:p>
            <a:pPr lvl="1" defTabSz="914400" fontAlgn="base">
              <a:spcBef>
                <a:spcPts val="600"/>
              </a:spcBef>
              <a:spcAft>
                <a:spcPct val="0"/>
              </a:spcAft>
              <a:buClr>
                <a:srgbClr val="800000"/>
              </a:buClr>
              <a:buSzPct val="100000"/>
              <a:buFont typeface="Wingdings" pitchFamily="-111" charset="2"/>
              <a:buChar char="§"/>
            </a:pPr>
            <a:r>
              <a:rPr lang="en-US" dirty="0">
                <a:ea typeface="ＭＳ Ｐゴシック" charset="-128"/>
              </a:rPr>
              <a:t>MACCS Theory Manual (consistent with Version 3.10)</a:t>
            </a:r>
          </a:p>
          <a:p>
            <a:pPr lvl="1" defTabSz="914400" fontAlgn="base">
              <a:spcBef>
                <a:spcPts val="600"/>
              </a:spcBef>
              <a:spcAft>
                <a:spcPct val="0"/>
              </a:spcAft>
              <a:buClr>
                <a:srgbClr val="800000"/>
              </a:buClr>
              <a:buSzPct val="100000"/>
              <a:buFont typeface="Wingdings" pitchFamily="-111" charset="2"/>
              <a:buChar char="§"/>
            </a:pPr>
            <a:r>
              <a:rPr lang="en-US" dirty="0"/>
              <a:t>Other legacy guides</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Guidance for MACCS input parameters</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MACCS-HYSPLIT Tools documentation</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Benchmark, verification and validation report</a:t>
            </a:r>
          </a:p>
          <a:p>
            <a:pPr marL="342900" lvl="1" defTabSz="914400" fontAlgn="base">
              <a:spcBef>
                <a:spcPts val="1200"/>
              </a:spcBef>
              <a:spcAft>
                <a:spcPct val="0"/>
              </a:spcAft>
              <a:buClr>
                <a:srgbClr val="102E54"/>
              </a:buClr>
              <a:buSzPct val="100000"/>
              <a:buFont typeface="Wingdings" pitchFamily="-111" charset="2"/>
              <a:buChar char="§"/>
            </a:pPr>
            <a:r>
              <a:rPr lang="en-US" sz="2400" dirty="0">
                <a:ea typeface="ＭＳ Ｐゴシック" charset="-128"/>
              </a:rPr>
              <a:t>Complete set of published SOARCA reports</a:t>
            </a:r>
          </a:p>
        </p:txBody>
      </p:sp>
    </p:spTree>
    <p:extLst>
      <p:ext uri="{BB962C8B-B14F-4D97-AF65-F5344CB8AC3E}">
        <p14:creationId xmlns:p14="http://schemas.microsoft.com/office/powerpoint/2010/main" val="245908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71F6E-0698-44A1-86C3-B39A3BD2BA20}"/>
              </a:ext>
            </a:extLst>
          </p:cNvPr>
          <p:cNvSpPr>
            <a:spLocks noGrp="1"/>
          </p:cNvSpPr>
          <p:nvPr>
            <p:ph type="title"/>
          </p:nvPr>
        </p:nvSpPr>
        <p:spPr/>
        <p:txBody>
          <a:bodyPr/>
          <a:lstStyle/>
          <a:p>
            <a:r>
              <a:rPr lang="en-US" dirty="0"/>
              <a:t>Auxiliary and Supporting Files</a:t>
            </a:r>
          </a:p>
        </p:txBody>
      </p:sp>
      <p:sp>
        <p:nvSpPr>
          <p:cNvPr id="3" name="Slide Number Placeholder 2">
            <a:extLst>
              <a:ext uri="{FF2B5EF4-FFF2-40B4-BE49-F238E27FC236}">
                <a16:creationId xmlns:a16="http://schemas.microsoft.com/office/drawing/2014/main" id="{04686281-4E59-4B10-BD7B-8266C59AF43C}"/>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F1A8C3D4-1B1A-40DF-A4F9-0EBE029C200F}"/>
              </a:ext>
            </a:extLst>
          </p:cNvPr>
          <p:cNvSpPr>
            <a:spLocks noGrp="1"/>
          </p:cNvSpPr>
          <p:nvPr>
            <p:ph type="body" sz="quarter" idx="10"/>
          </p:nvPr>
        </p:nvSpPr>
        <p:spPr>
          <a:xfrm>
            <a:off x="615987" y="1116200"/>
            <a:ext cx="7543800" cy="5518072"/>
          </a:xfrm>
        </p:spPr>
        <p:txBody>
          <a:bodyPr>
            <a:normAutofit/>
          </a:bodyPr>
          <a:lstStyle/>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Dose coefficient (DCF) files for LNT and non-LNT applications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FGR-13 (based on FGR-13 using standard radiation weighting factors)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FGR-13 Gray Equivalent (Rev. A) (based on FGR-13 using relative biological effectiveness (RBE) factors consistent with FGR-13 cancer induction modeling and with all SOARCA analyses)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Updated versions to accompany MACCS 4.2</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COMIDA2 files to go with each type of dose coefficient file</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Created with COMIDA2 2.0.0.3</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Exposure duration (LASTACUM) set to 50 years </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NRC and DOE sample problems</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Tutorials based on NRC sample problems</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err="1">
                <a:ea typeface="ＭＳ Ｐゴシック" charset="-128"/>
              </a:rPr>
              <a:t>Fogbugz</a:t>
            </a:r>
            <a:r>
              <a:rPr lang="en-US" sz="2400" dirty="0">
                <a:ea typeface="ＭＳ Ｐゴシック" charset="-128"/>
              </a:rPr>
              <a:t> used for problem reporting and corrective actions – </a:t>
            </a:r>
            <a:r>
              <a:rPr lang="en-US" sz="2400" dirty="0">
                <a:ea typeface="ＭＳ Ｐゴシック" charset="-128"/>
                <a:hlinkClick r:id="rId3"/>
              </a:rPr>
              <a:t>https://ersdt.fogbugz.com/</a:t>
            </a:r>
            <a:endParaRPr lang="en-US" sz="2400" dirty="0">
              <a:ea typeface="ＭＳ Ｐゴシック" charset="-128"/>
            </a:endParaRPr>
          </a:p>
        </p:txBody>
      </p:sp>
    </p:spTree>
    <p:extLst>
      <p:ext uri="{BB962C8B-B14F-4D97-AF65-F5344CB8AC3E}">
        <p14:creationId xmlns:p14="http://schemas.microsoft.com/office/powerpoint/2010/main" val="3324242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CBC56-128F-4067-9EFD-19EF8FF8AF16}"/>
              </a:ext>
            </a:extLst>
          </p:cNvPr>
          <p:cNvSpPr>
            <a:spLocks noGrp="1"/>
          </p:cNvSpPr>
          <p:nvPr>
            <p:ph type="title"/>
          </p:nvPr>
        </p:nvSpPr>
        <p:spPr/>
        <p:txBody>
          <a:bodyPr/>
          <a:lstStyle/>
          <a:p>
            <a:r>
              <a:rPr lang="en-US" dirty="0"/>
              <a:t>MACCS Modernization</a:t>
            </a:r>
          </a:p>
        </p:txBody>
      </p:sp>
      <p:sp>
        <p:nvSpPr>
          <p:cNvPr id="3" name="Slide Number Placeholder 2">
            <a:extLst>
              <a:ext uri="{FF2B5EF4-FFF2-40B4-BE49-F238E27FC236}">
                <a16:creationId xmlns:a16="http://schemas.microsoft.com/office/drawing/2014/main" id="{2876B73E-F9E7-48DF-9D51-C5CEB7CCBA8B}"/>
              </a:ext>
            </a:extLst>
          </p:cNvPr>
          <p:cNvSpPr>
            <a:spLocks noGrp="1"/>
          </p:cNvSpPr>
          <p:nvPr>
            <p:ph type="sldNum" sz="quarter" idx="4"/>
          </p:nvPr>
        </p:nvSpPr>
        <p:spPr/>
        <p:txBody>
          <a:bodyPr/>
          <a:lstStyle/>
          <a:p>
            <a:fld id="{4FAB73BC-B049-4115-A692-8D63A059BFB8}" type="slidenum">
              <a:rPr lang="en-US" smtClean="0"/>
              <a:pPr/>
              <a:t>18</a:t>
            </a:fld>
            <a:endParaRPr lang="en-US" dirty="0"/>
          </a:p>
        </p:txBody>
      </p:sp>
      <p:sp>
        <p:nvSpPr>
          <p:cNvPr id="4" name="Text Placeholder 3">
            <a:extLst>
              <a:ext uri="{FF2B5EF4-FFF2-40B4-BE49-F238E27FC236}">
                <a16:creationId xmlns:a16="http://schemas.microsoft.com/office/drawing/2014/main" id="{D68F19E6-573A-477F-9141-1A5C5D2E7637}"/>
              </a:ext>
            </a:extLst>
          </p:cNvPr>
          <p:cNvSpPr>
            <a:spLocks noGrp="1"/>
          </p:cNvSpPr>
          <p:nvPr>
            <p:ph type="body" sz="quarter" idx="10"/>
          </p:nvPr>
        </p:nvSpPr>
        <p:spPr/>
        <p:txBody>
          <a:bodyPr/>
          <a:lstStyle/>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Working collaboratively with the US NRC to determine the future vision for MACCS</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Effectively tackle the consequence analysis challenges of the future</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Incorporate modern programming languages and techniques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Be compatible with modern computing platforms</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Increased flexibly and modularity</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Support advanced reactor consequence analysis and future model updates</a:t>
            </a:r>
          </a:p>
          <a:p>
            <a:pPr marL="342900" indent="-342900" defTabSz="914400" fontAlgn="base">
              <a:lnSpc>
                <a:spcPct val="100000"/>
              </a:lnSpc>
              <a:spcBef>
                <a:spcPct val="20000"/>
              </a:spcBef>
              <a:spcAft>
                <a:spcPct val="0"/>
              </a:spcAft>
              <a:buClr>
                <a:srgbClr val="102E54"/>
              </a:buClr>
              <a:buSzTx/>
              <a:buFont typeface="Wingdings" pitchFamily="-111" charset="2"/>
              <a:buChar char="§"/>
            </a:pPr>
            <a:endParaRPr lang="en-US" dirty="0">
              <a:solidFill>
                <a:prstClr val="black"/>
              </a:solidFill>
              <a:ea typeface="ＭＳ Ｐゴシック" charset="-128"/>
            </a:endParaRPr>
          </a:p>
        </p:txBody>
      </p:sp>
      <p:sp>
        <p:nvSpPr>
          <p:cNvPr id="5" name="TextBox 4">
            <a:extLst>
              <a:ext uri="{FF2B5EF4-FFF2-40B4-BE49-F238E27FC236}">
                <a16:creationId xmlns:a16="http://schemas.microsoft.com/office/drawing/2014/main" id="{CEEC8B7D-EE34-4E7A-87D4-22B09EB27DCC}"/>
              </a:ext>
            </a:extLst>
          </p:cNvPr>
          <p:cNvSpPr txBox="1"/>
          <p:nvPr/>
        </p:nvSpPr>
        <p:spPr>
          <a:xfrm>
            <a:off x="364774" y="4730770"/>
            <a:ext cx="8163239" cy="1077218"/>
          </a:xfrm>
          <a:prstGeom prst="rect">
            <a:avLst/>
          </a:prstGeom>
          <a:solidFill>
            <a:schemeClr val="tx2">
              <a:lumMod val="40000"/>
              <a:lumOff val="60000"/>
            </a:schemeClr>
          </a:solidFill>
        </p:spPr>
        <p:txBody>
          <a:bodyPr wrap="square" rtlCol="0">
            <a:spAutoFit/>
          </a:bodyPr>
          <a:lstStyle/>
          <a:p>
            <a:pPr algn="ctr"/>
            <a:r>
              <a:rPr lang="en-US" sz="4000" dirty="0"/>
              <a:t>And we want your feedback!</a:t>
            </a:r>
          </a:p>
          <a:p>
            <a:pPr algn="ctr"/>
            <a:r>
              <a:rPr lang="en-US" sz="2400" dirty="0"/>
              <a:t>Please complete survey following IMUG</a:t>
            </a:r>
          </a:p>
        </p:txBody>
      </p:sp>
    </p:spTree>
    <p:extLst>
      <p:ext uri="{BB962C8B-B14F-4D97-AF65-F5344CB8AC3E}">
        <p14:creationId xmlns:p14="http://schemas.microsoft.com/office/powerpoint/2010/main" val="13755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C2577-5383-44EE-8B41-BD9175BC3D93}"/>
              </a:ext>
            </a:extLst>
          </p:cNvPr>
          <p:cNvSpPr>
            <a:spLocks noGrp="1"/>
          </p:cNvSpPr>
          <p:nvPr>
            <p:ph type="title"/>
          </p:nvPr>
        </p:nvSpPr>
        <p:spPr/>
        <p:txBody>
          <a:bodyPr/>
          <a:lstStyle/>
          <a:p>
            <a:r>
              <a:rPr lang="en-US" sz="2800" dirty="0"/>
              <a:t>Summary</a:t>
            </a:r>
          </a:p>
        </p:txBody>
      </p:sp>
      <p:sp>
        <p:nvSpPr>
          <p:cNvPr id="3" name="Slide Number Placeholder 2">
            <a:extLst>
              <a:ext uri="{FF2B5EF4-FFF2-40B4-BE49-F238E27FC236}">
                <a16:creationId xmlns:a16="http://schemas.microsoft.com/office/drawing/2014/main" id="{40FE9688-F4C9-4A30-9A9E-C22B82C33FF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949F344B-D443-4BF0-BB12-6E3FF81E7A01}"/>
              </a:ext>
            </a:extLst>
          </p:cNvPr>
          <p:cNvSpPr>
            <a:spLocks noGrp="1"/>
          </p:cNvSpPr>
          <p:nvPr>
            <p:ph type="body" sz="quarter" idx="10"/>
          </p:nvPr>
        </p:nvSpPr>
        <p:spPr>
          <a:xfrm>
            <a:off x="615987" y="967797"/>
            <a:ext cx="7543800" cy="5599864"/>
          </a:xfrm>
        </p:spPr>
        <p:txBody>
          <a:bodyPr>
            <a:normAutofit/>
          </a:bodyPr>
          <a:lstStyle/>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MACCS</a:t>
            </a:r>
            <a:r>
              <a:rPr lang="en-US" dirty="0">
                <a:solidFill>
                  <a:schemeClr val="tx1"/>
                </a:solidFill>
                <a:ea typeface="ＭＳ Ｐゴシック" charset="-128"/>
              </a:rPr>
              <a:t> performs </a:t>
            </a:r>
            <a:r>
              <a:rPr lang="en-US" dirty="0">
                <a:solidFill>
                  <a:prstClr val="black"/>
                </a:solidFill>
                <a:ea typeface="ＭＳ Ｐゴシック" charset="-128"/>
              </a:rPr>
              <a:t>prospective consequence analysis of potential atmospheric releases of nuclear materials</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Multiple supporting documents and auxiliary files</a:t>
            </a:r>
          </a:p>
          <a:p>
            <a:pPr marL="34290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MACCS 4.1 was released in July 2021</a:t>
            </a:r>
          </a:p>
          <a:p>
            <a:pPr marL="342900" indent="-342900" defTabSz="914400" fontAlgn="base">
              <a:lnSpc>
                <a:spcPct val="100000"/>
              </a:lnSpc>
              <a:spcBef>
                <a:spcPct val="20000"/>
              </a:spcBef>
              <a:spcAft>
                <a:spcPct val="0"/>
              </a:spcAft>
              <a:buClr>
                <a:srgbClr val="102E54"/>
              </a:buClr>
              <a:buSzTx/>
              <a:buFont typeface="Wingdings" pitchFamily="-111" charset="2"/>
              <a:buChar char="§"/>
            </a:pPr>
            <a:r>
              <a:rPr lang="en-US" dirty="0" err="1">
                <a:solidFill>
                  <a:prstClr val="black"/>
                </a:solidFill>
                <a:ea typeface="ＭＳ Ｐゴシック" charset="-128"/>
              </a:rPr>
              <a:t>MelMACCS</a:t>
            </a:r>
            <a:r>
              <a:rPr lang="en-US" dirty="0">
                <a:solidFill>
                  <a:prstClr val="black"/>
                </a:solidFill>
                <a:ea typeface="ＭＳ Ｐゴシック" charset="-128"/>
              </a:rPr>
              <a:t> 4.0 planned for release September 2022</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MACCS 4.2 planned for release December 2022</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Removal of node locking</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Increase in number of radionuclides that can be included</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Increased flexibility in projected dose</a:t>
            </a:r>
          </a:p>
          <a:p>
            <a:pPr lvl="1" defTabSz="914400" fontAlgn="base">
              <a:lnSpc>
                <a:spcPct val="80000"/>
              </a:lnSpc>
              <a:spcBef>
                <a:spcPts val="600"/>
              </a:spcBef>
              <a:spcAft>
                <a:spcPct val="0"/>
              </a:spcAft>
              <a:buClr>
                <a:srgbClr val="800000"/>
              </a:buClr>
              <a:buSzPct val="100000"/>
              <a:buFont typeface="Wingdings" pitchFamily="-111" charset="2"/>
              <a:buChar char="§"/>
            </a:pPr>
            <a:r>
              <a:rPr lang="en-US" dirty="0"/>
              <a:t>Additional output for RDIEM (economic model)</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MACCS modernization underway!</a:t>
            </a:r>
          </a:p>
        </p:txBody>
      </p:sp>
    </p:spTree>
    <p:extLst>
      <p:ext uri="{BB962C8B-B14F-4D97-AF65-F5344CB8AC3E}">
        <p14:creationId xmlns:p14="http://schemas.microsoft.com/office/powerpoint/2010/main" val="170506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184E17-0913-4E43-B8CD-DBC49226272F}"/>
              </a:ext>
            </a:extLst>
          </p:cNvPr>
          <p:cNvSpPr>
            <a:spLocks noGrp="1"/>
          </p:cNvSpPr>
          <p:nvPr>
            <p:ph type="title"/>
          </p:nvPr>
        </p:nvSpPr>
        <p:spPr/>
        <p:txBody>
          <a:bodyPr/>
          <a:lstStyle/>
          <a:p>
            <a:r>
              <a:rPr lang="en-US" sz="3200" dirty="0"/>
              <a:t>Contents</a:t>
            </a:r>
          </a:p>
        </p:txBody>
      </p:sp>
      <p:sp>
        <p:nvSpPr>
          <p:cNvPr id="4" name="Slide Number Placeholder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13E31D-E2AB-40D1-8B51-AFA5AFEF393A}"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2" name="Text Placeholder 1">
            <a:extLst>
              <a:ext uri="{FF2B5EF4-FFF2-40B4-BE49-F238E27FC236}">
                <a16:creationId xmlns:a16="http://schemas.microsoft.com/office/drawing/2014/main" id="{04A894A5-1EEE-4955-8EE6-79DD11E95DD8}"/>
              </a:ext>
            </a:extLst>
          </p:cNvPr>
          <p:cNvSpPr>
            <a:spLocks noGrp="1"/>
          </p:cNvSpPr>
          <p:nvPr>
            <p:ph type="body" sz="quarter" idx="10"/>
          </p:nvPr>
        </p:nvSpPr>
        <p:spPr/>
        <p:txBody>
          <a:bodyPr>
            <a:normAutofit/>
          </a:bodyPr>
          <a:lstStyle/>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Current versions</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MACCS background</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MACCS version 4.0</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MACCS version 4.1</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Planned MACCS version 4.2</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Supporting documents</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Auxiliary and supporting files</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MACCS modernization </a:t>
            </a:r>
          </a:p>
          <a:p>
            <a:pPr marL="342900" indent="-342900" defTabSz="914400" fontAlgn="base">
              <a:lnSpc>
                <a:spcPct val="80000"/>
              </a:lnSpc>
              <a:spcBef>
                <a:spcPts val="1200"/>
              </a:spcBef>
              <a:spcAft>
                <a:spcPct val="0"/>
              </a:spcAft>
              <a:buClr>
                <a:srgbClr val="102E54"/>
              </a:buClr>
              <a:buSzTx/>
              <a:buFont typeface="Wingdings" pitchFamily="-111" charset="2"/>
              <a:buChar char="§"/>
            </a:pPr>
            <a:r>
              <a:rPr lang="en-US" dirty="0">
                <a:ea typeface="ＭＳ Ｐゴシック" charset="-128"/>
              </a:rPr>
              <a:t>Summary</a:t>
            </a:r>
          </a:p>
        </p:txBody>
      </p:sp>
    </p:spTree>
    <p:extLst>
      <p:ext uri="{BB962C8B-B14F-4D97-AF65-F5344CB8AC3E}">
        <p14:creationId xmlns:p14="http://schemas.microsoft.com/office/powerpoint/2010/main" val="177853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t>List of Acronyms</a:t>
            </a:r>
          </a:p>
        </p:txBody>
      </p:sp>
      <p:sp>
        <p:nvSpPr>
          <p:cNvPr id="4" name="Slide Number Placeholder 3"/>
          <p:cNvSpPr>
            <a:spLocks noGrp="1"/>
          </p:cNvSpPr>
          <p:nvPr>
            <p:ph type="sldNum" sz="quarter" idx="4"/>
          </p:nvPr>
        </p:nvSpPr>
        <p:spPr>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4DF5DF1-EDFA-45B3-8EAB-822DA5D95504}"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3" name="Content Placeholder 2"/>
          <p:cNvSpPr>
            <a:spLocks noGrp="1"/>
          </p:cNvSpPr>
          <p:nvPr>
            <p:ph type="body" sz="quarter" idx="10"/>
          </p:nvPr>
        </p:nvSpPr>
        <p:spPr>
          <a:xfrm>
            <a:off x="615987" y="1116200"/>
            <a:ext cx="7543800" cy="5246764"/>
          </a:xfrm>
        </p:spPr>
        <p:txBody>
          <a:bodyPr>
            <a:normAutofit lnSpcReduction="10000"/>
          </a:bodyPr>
          <a:lstStyle/>
          <a:p>
            <a:pPr marL="0" indent="0">
              <a:buNone/>
              <a:tabLst>
                <a:tab pos="1489075" algn="l"/>
              </a:tabLst>
            </a:pPr>
            <a:r>
              <a:rPr lang="en-US" sz="1600" dirty="0"/>
              <a:t>ATD	Atmospheric Transport and Dispersion</a:t>
            </a:r>
          </a:p>
          <a:p>
            <a:pPr marL="0" indent="0">
              <a:buNone/>
              <a:tabLst>
                <a:tab pos="1489075" algn="l"/>
              </a:tabLst>
            </a:pPr>
            <a:r>
              <a:rPr lang="en-US" sz="1600" dirty="0"/>
              <a:t>CRAC 	Calculation of Reactor Accident Consequences</a:t>
            </a:r>
          </a:p>
          <a:p>
            <a:pPr marL="0" indent="0">
              <a:buNone/>
              <a:tabLst>
                <a:tab pos="1489075" algn="l"/>
              </a:tabLst>
            </a:pPr>
            <a:r>
              <a:rPr lang="en-US" sz="1600" dirty="0"/>
              <a:t>DCF	Dose Conversion Factor</a:t>
            </a:r>
          </a:p>
          <a:p>
            <a:pPr marL="0" indent="0">
              <a:buNone/>
              <a:tabLst>
                <a:tab pos="1489075" algn="l"/>
              </a:tabLst>
            </a:pPr>
            <a:r>
              <a:rPr lang="en-US" sz="1600" dirty="0"/>
              <a:t>DOE	Department of Energy</a:t>
            </a:r>
          </a:p>
          <a:p>
            <a:pPr marL="0" indent="0">
              <a:buNone/>
              <a:tabLst>
                <a:tab pos="1489075" algn="l"/>
              </a:tabLst>
            </a:pPr>
            <a:r>
              <a:rPr lang="en-US" sz="1600" dirty="0"/>
              <a:t>FGR	Federal Guidance Report</a:t>
            </a:r>
          </a:p>
          <a:p>
            <a:pPr marL="0" indent="0">
              <a:buNone/>
              <a:tabLst>
                <a:tab pos="1489075" algn="l"/>
              </a:tabLst>
            </a:pPr>
            <a:r>
              <a:rPr lang="en-US" sz="1600" dirty="0"/>
              <a:t>GDP	Gross Domestic Product</a:t>
            </a:r>
          </a:p>
          <a:p>
            <a:pPr marL="0" indent="0">
              <a:buNone/>
              <a:tabLst>
                <a:tab pos="1489075" algn="l"/>
              </a:tabLst>
            </a:pPr>
            <a:r>
              <a:rPr lang="en-US" sz="1600" dirty="0"/>
              <a:t>HYSPLIT	Hybrid Single Particle Lagrangian Integrated Trajectory</a:t>
            </a:r>
          </a:p>
          <a:p>
            <a:pPr marL="0" indent="0">
              <a:buNone/>
              <a:tabLst>
                <a:tab pos="1489075" algn="l"/>
              </a:tabLst>
            </a:pPr>
            <a:r>
              <a:rPr lang="en-US" sz="1600" dirty="0"/>
              <a:t>LNT	Linear No Threshold</a:t>
            </a:r>
          </a:p>
          <a:p>
            <a:pPr marL="0" indent="0">
              <a:buNone/>
              <a:tabLst>
                <a:tab pos="1489075" algn="l"/>
              </a:tabLst>
            </a:pPr>
            <a:r>
              <a:rPr lang="en-US" sz="1600" dirty="0"/>
              <a:t>MACCS	Accident Consequence Modeling Code</a:t>
            </a:r>
          </a:p>
          <a:p>
            <a:pPr marL="0" indent="0">
              <a:buNone/>
              <a:tabLst>
                <a:tab pos="1489075" algn="l"/>
              </a:tabLst>
            </a:pPr>
            <a:r>
              <a:rPr lang="en-US" sz="1600" dirty="0"/>
              <a:t>NOAA	National Oceanographic and Atmospheric Administration</a:t>
            </a:r>
          </a:p>
          <a:p>
            <a:pPr marL="0" indent="0">
              <a:buNone/>
              <a:tabLst>
                <a:tab pos="1489075" algn="l"/>
              </a:tabLst>
            </a:pPr>
            <a:r>
              <a:rPr lang="en-US" sz="1600" dirty="0"/>
              <a:t>NRC	Nuclear Regulatory Commission </a:t>
            </a:r>
          </a:p>
          <a:p>
            <a:pPr marL="0" indent="0">
              <a:buNone/>
              <a:tabLst>
                <a:tab pos="1489075" algn="l"/>
              </a:tabLst>
            </a:pPr>
            <a:r>
              <a:rPr lang="en-US" sz="1600" dirty="0"/>
              <a:t>PRA	Probabilistic Risk Assessment</a:t>
            </a:r>
          </a:p>
          <a:p>
            <a:pPr marL="0" indent="0">
              <a:buNone/>
              <a:tabLst>
                <a:tab pos="1489075" algn="l"/>
              </a:tabLst>
            </a:pPr>
            <a:r>
              <a:rPr lang="en-US" sz="1600" dirty="0"/>
              <a:t>RBE	Relative Biological Effectiveness</a:t>
            </a:r>
          </a:p>
          <a:p>
            <a:pPr marL="0" indent="0">
              <a:buNone/>
              <a:tabLst>
                <a:tab pos="1489075" algn="l"/>
              </a:tabLst>
            </a:pPr>
            <a:r>
              <a:rPr lang="en-US" sz="1600" dirty="0"/>
              <a:t>RDEIM	Regional Disruption Economic Impact Model </a:t>
            </a:r>
          </a:p>
          <a:p>
            <a:pPr marL="0" indent="0">
              <a:buNone/>
              <a:tabLst>
                <a:tab pos="1489075" algn="l"/>
              </a:tabLst>
            </a:pPr>
            <a:r>
              <a:rPr lang="en-US" sz="1600" dirty="0"/>
              <a:t>SOARCA	State-of-the-Art Reactor Consequence Analyses</a:t>
            </a:r>
          </a:p>
        </p:txBody>
      </p:sp>
    </p:spTree>
    <p:extLst>
      <p:ext uri="{BB962C8B-B14F-4D97-AF65-F5344CB8AC3E}">
        <p14:creationId xmlns:p14="http://schemas.microsoft.com/office/powerpoint/2010/main" val="194422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1CE68-6E7B-486B-A2DF-4CCF7788FA87}"/>
              </a:ext>
            </a:extLst>
          </p:cNvPr>
          <p:cNvSpPr>
            <a:spLocks noGrp="1"/>
          </p:cNvSpPr>
          <p:nvPr>
            <p:ph type="title"/>
          </p:nvPr>
        </p:nvSpPr>
        <p:spPr/>
        <p:txBody>
          <a:bodyPr/>
          <a:lstStyle/>
          <a:p>
            <a:r>
              <a:rPr lang="en-US" dirty="0"/>
              <a:t>Current Versions</a:t>
            </a:r>
          </a:p>
        </p:txBody>
      </p:sp>
      <p:sp>
        <p:nvSpPr>
          <p:cNvPr id="3" name="Slide Number Placeholder 2">
            <a:extLst>
              <a:ext uri="{FF2B5EF4-FFF2-40B4-BE49-F238E27FC236}">
                <a16:creationId xmlns:a16="http://schemas.microsoft.com/office/drawing/2014/main" id="{FCE14F08-458C-4156-BE5B-D7FDF3713468}"/>
              </a:ext>
            </a:extLst>
          </p:cNvPr>
          <p:cNvSpPr>
            <a:spLocks noGrp="1"/>
          </p:cNvSpPr>
          <p:nvPr>
            <p:ph type="sldNum" sz="quarter" idx="4"/>
          </p:nvPr>
        </p:nvSpPr>
        <p:spPr/>
        <p:txBody>
          <a:bodyPr/>
          <a:lstStyle/>
          <a:p>
            <a:fld id="{4FAB73BC-B049-4115-A692-8D63A059BFB8}" type="slidenum">
              <a:rPr lang="en-US" smtClean="0"/>
              <a:pPr/>
              <a:t>3</a:t>
            </a:fld>
            <a:endParaRPr lang="en-US" dirty="0"/>
          </a:p>
        </p:txBody>
      </p:sp>
      <p:sp>
        <p:nvSpPr>
          <p:cNvPr id="4" name="Text Placeholder 3">
            <a:extLst>
              <a:ext uri="{FF2B5EF4-FFF2-40B4-BE49-F238E27FC236}">
                <a16:creationId xmlns:a16="http://schemas.microsoft.com/office/drawing/2014/main" id="{CF006064-7EED-456E-91C0-EFA938842515}"/>
              </a:ext>
            </a:extLst>
          </p:cNvPr>
          <p:cNvSpPr>
            <a:spLocks noGrp="1"/>
          </p:cNvSpPr>
          <p:nvPr>
            <p:ph type="body" sz="quarter" idx="10"/>
          </p:nvPr>
        </p:nvSpPr>
        <p:spPr/>
        <p:txBody>
          <a:bodyPr>
            <a:normAutofit fontScale="77500" lnSpcReduction="20000"/>
          </a:bodyPr>
          <a:lstStyle/>
          <a:p>
            <a:pPr marL="342900" lvl="1" defTabSz="914400" fontAlgn="base">
              <a:lnSpc>
                <a:spcPct val="100000"/>
              </a:lnSpc>
              <a:spcBef>
                <a:spcPts val="1200"/>
              </a:spcBef>
              <a:spcAft>
                <a:spcPct val="0"/>
              </a:spcAft>
              <a:buClr>
                <a:srgbClr val="102E54"/>
              </a:buClr>
              <a:buFont typeface="Wingdings" pitchFamily="-111" charset="2"/>
              <a:buChar char="§"/>
            </a:pPr>
            <a:r>
              <a:rPr lang="en-US" sz="2600" dirty="0">
                <a:ea typeface="ＭＳ Ｐゴシック" charset="-128"/>
              </a:rPr>
              <a:t>MACCS/WinMACCS</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Current version is v4.1 (July 2021)</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Version 4.2 planned for release in December 2022</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a:ea typeface="ＭＳ Ｐゴシック" charset="-128"/>
              </a:rPr>
              <a:t>MACCS-HYSPLIT tools</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Current version is v1.0 (April 2019)</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Version 1.1 planned for release in December 2022</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err="1">
                <a:ea typeface="ＭＳ Ｐゴシック" charset="-128"/>
              </a:rPr>
              <a:t>SecPop</a:t>
            </a:r>
            <a:endParaRPr lang="en-US" sz="2600" dirty="0">
              <a:ea typeface="ＭＳ Ｐゴシック" charset="-128"/>
            </a:endParaRP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Current version is v4.3.0 (June 2014)</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Planning to update with new US census data and programming language in 2023</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err="1">
                <a:ea typeface="ＭＳ Ｐゴシック" charset="-128"/>
              </a:rPr>
              <a:t>MelMACCS</a:t>
            </a:r>
            <a:endParaRPr lang="en-US" sz="2600" dirty="0">
              <a:ea typeface="ＭＳ Ｐゴシック" charset="-128"/>
            </a:endParaRP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Current version is v2.0.1 (February 2016)</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In the process of rewriting in more modern programming language</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Version 4.0 planned for release in September 2022</a:t>
            </a:r>
          </a:p>
          <a:p>
            <a:pPr marL="342900" lvl="1" defTabSz="914400" fontAlgn="base">
              <a:lnSpc>
                <a:spcPct val="100000"/>
              </a:lnSpc>
              <a:spcBef>
                <a:spcPts val="1200"/>
              </a:spcBef>
              <a:spcAft>
                <a:spcPct val="0"/>
              </a:spcAft>
              <a:buClr>
                <a:srgbClr val="102E54"/>
              </a:buClr>
              <a:buSzPct val="100000"/>
              <a:buFont typeface="Wingdings" pitchFamily="-111" charset="2"/>
              <a:buChar char="§"/>
            </a:pPr>
            <a:r>
              <a:rPr lang="en-US" sz="2600" dirty="0" err="1">
                <a:ea typeface="ＭＳ Ｐゴシック" charset="-128"/>
              </a:rPr>
              <a:t>AniMACCS</a:t>
            </a:r>
            <a:endParaRPr lang="en-US" sz="2600" dirty="0">
              <a:ea typeface="ＭＳ Ｐゴシック" charset="-128"/>
            </a:endParaRP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sz="2300" dirty="0"/>
              <a:t>Current version is v1.3.1 (January 2022)</a:t>
            </a:r>
          </a:p>
          <a:p>
            <a:pPr marL="1143000" lvl="1">
              <a:buFont typeface="Arial" panose="020B0604020202020204" pitchFamily="34" charset="0"/>
              <a:buChar char="•"/>
            </a:pPr>
            <a:endParaRPr lang="en-US" dirty="0"/>
          </a:p>
        </p:txBody>
      </p:sp>
    </p:spTree>
    <p:extLst>
      <p:ext uri="{BB962C8B-B14F-4D97-AF65-F5344CB8AC3E}">
        <p14:creationId xmlns:p14="http://schemas.microsoft.com/office/powerpoint/2010/main" val="331884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E822F-F534-495B-976E-22A13C8068D4}"/>
              </a:ext>
            </a:extLst>
          </p:cNvPr>
          <p:cNvSpPr>
            <a:spLocks noGrp="1"/>
          </p:cNvSpPr>
          <p:nvPr>
            <p:ph type="title"/>
          </p:nvPr>
        </p:nvSpPr>
        <p:spPr/>
        <p:txBody>
          <a:bodyPr/>
          <a:lstStyle/>
          <a:p>
            <a:r>
              <a:rPr lang="en-US" dirty="0"/>
              <a:t>Purpose for MACCS</a:t>
            </a:r>
          </a:p>
        </p:txBody>
      </p:sp>
      <p:sp>
        <p:nvSpPr>
          <p:cNvPr id="3" name="Slide Number Placeholder 2">
            <a:extLst>
              <a:ext uri="{FF2B5EF4-FFF2-40B4-BE49-F238E27FC236}">
                <a16:creationId xmlns:a16="http://schemas.microsoft.com/office/drawing/2014/main" id="{38E211D0-C9CC-472A-8F98-0E8942BEED63}"/>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5" name="Text Placeholder 4">
            <a:extLst>
              <a:ext uri="{FF2B5EF4-FFF2-40B4-BE49-F238E27FC236}">
                <a16:creationId xmlns:a16="http://schemas.microsoft.com/office/drawing/2014/main" id="{133981C7-A61D-4F87-ACC8-6EC289EAC0EC}"/>
              </a:ext>
            </a:extLst>
          </p:cNvPr>
          <p:cNvSpPr>
            <a:spLocks noGrp="1"/>
          </p:cNvSpPr>
          <p:nvPr>
            <p:ph type="body" sz="quarter" idx="10"/>
          </p:nvPr>
        </p:nvSpPr>
        <p:spPr>
          <a:xfrm>
            <a:off x="615986" y="1116200"/>
            <a:ext cx="7753777" cy="5246764"/>
          </a:xfrm>
        </p:spPr>
        <p:txBody>
          <a:bodyPr>
            <a:normAutofit/>
          </a:bodyPr>
          <a:lstStyle/>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Created by Sandia to support NRC research and regulatory applications</a:t>
            </a:r>
          </a:p>
          <a:p>
            <a:pPr marL="742950" lvl="1" indent="-285750" defTabSz="914400" fontAlgn="base">
              <a:lnSpc>
                <a:spcPct val="100000"/>
              </a:lnSpc>
              <a:spcBef>
                <a:spcPts val="600"/>
              </a:spcBef>
              <a:spcAft>
                <a:spcPct val="0"/>
              </a:spcAft>
              <a:buClr>
                <a:srgbClr val="800000"/>
              </a:buClr>
              <a:buSzPct val="100000"/>
              <a:buFont typeface="Wingdings" pitchFamily="-111" charset="2"/>
              <a:buChar char="§"/>
            </a:pPr>
            <a:r>
              <a:rPr lang="en-US" dirty="0"/>
              <a:t>Origins go back to the mid-1970s </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Typically used for prospective analyses, e.g.,</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dirty="0"/>
              <a:t>Probabilistic risk assessments (NUREG-1150 and NRC’s Level 3 PRA)</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dirty="0"/>
              <a:t>Probabilistic consequence assessments (SOARCA)</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dirty="0"/>
              <a:t>Cost/benefit analyses (required for environmental analyses in licensing)</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Very versatile with a large set of user inputs</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Intended to run rapidly for PRA applications</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dirty="0"/>
              <a:t>Large set of weather trials (hundreds or thousands) </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dirty="0"/>
              <a:t>Significant set of source term categories (ten or twenty) plus additional sensitivity studies </a:t>
            </a:r>
          </a:p>
        </p:txBody>
      </p:sp>
    </p:spTree>
    <p:extLst>
      <p:ext uri="{BB962C8B-B14F-4D97-AF65-F5344CB8AC3E}">
        <p14:creationId xmlns:p14="http://schemas.microsoft.com/office/powerpoint/2010/main" val="86182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19DE1-A8D9-4E04-81EA-3056F592FA03}"/>
              </a:ext>
            </a:extLst>
          </p:cNvPr>
          <p:cNvSpPr>
            <a:spLocks noGrp="1"/>
          </p:cNvSpPr>
          <p:nvPr>
            <p:ph type="title"/>
          </p:nvPr>
        </p:nvSpPr>
        <p:spPr/>
        <p:txBody>
          <a:bodyPr/>
          <a:lstStyle/>
          <a:p>
            <a:r>
              <a:rPr lang="en-US" dirty="0"/>
              <a:t>MACCS Lineage</a:t>
            </a:r>
          </a:p>
        </p:txBody>
      </p:sp>
      <p:sp>
        <p:nvSpPr>
          <p:cNvPr id="3" name="Slide Number Placeholder 2">
            <a:extLst>
              <a:ext uri="{FF2B5EF4-FFF2-40B4-BE49-F238E27FC236}">
                <a16:creationId xmlns:a16="http://schemas.microsoft.com/office/drawing/2014/main" id="{62BCD48E-CD1D-490F-BD45-79B024B8007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06B5CEFD-12FD-4D6D-A284-C5C094F0C2D5}"/>
              </a:ext>
            </a:extLst>
          </p:cNvPr>
          <p:cNvSpPr>
            <a:spLocks noGrp="1"/>
          </p:cNvSpPr>
          <p:nvPr>
            <p:ph type="body" sz="quarter" idx="10"/>
          </p:nvPr>
        </p:nvSpPr>
        <p:spPr>
          <a:xfrm>
            <a:off x="615986" y="1116200"/>
            <a:ext cx="7613613" cy="5246764"/>
          </a:xfrm>
        </p:spPr>
        <p:txBody>
          <a:bodyPr>
            <a:normAutofit/>
          </a:bodyPr>
          <a:lstStyle/>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dirty="0">
                <a:ea typeface="ＭＳ Ｐゴシック" charset="-128"/>
              </a:rPr>
              <a:t>Calculation of Reactor Accident Consequences (CRAC) Code (1975)</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sz="1800" dirty="0"/>
              <a:t>Developed for the Reactor Safety Study (WASH-1400)</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dirty="0">
                <a:ea typeface="ＭＳ Ｐゴシック" charset="-128"/>
              </a:rPr>
              <a:t>CRAC2 (1982)</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sz="1800" dirty="0"/>
              <a:t>Primarily used in 1982 siting study (NUREG/CR-2239) </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dirty="0">
                <a:ea typeface="ＭＳ Ｐゴシック" charset="-128"/>
              </a:rPr>
              <a:t>MACCS (MELCOR Accident Consequence Code System) (1990) </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sz="1800" dirty="0"/>
              <a:t>Primarily used in NUREG-1150</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dirty="0">
                <a:ea typeface="ＭＳ Ｐゴシック" charset="-128"/>
              </a:rPr>
              <a:t>MACCS2 (1998)</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sz="1800" dirty="0"/>
              <a:t>Developed to support DOE documented safety analyses of nuclear facilities </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dirty="0">
                <a:ea typeface="ＭＳ Ｐゴシック" charset="-128"/>
              </a:rPr>
              <a:t>WinMACCS/MACCS (2011)</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sz="1800" dirty="0"/>
              <a:t>Enhance user friendliness</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sz="1800" dirty="0"/>
              <a:t>Reduce likelihood of user errors</a:t>
            </a:r>
          </a:p>
          <a:p>
            <a:pPr marL="742950" lvl="1" indent="-285750" defTabSz="914400" fontAlgn="base">
              <a:lnSpc>
                <a:spcPct val="80000"/>
              </a:lnSpc>
              <a:spcBef>
                <a:spcPts val="600"/>
              </a:spcBef>
              <a:spcAft>
                <a:spcPct val="0"/>
              </a:spcAft>
              <a:buClr>
                <a:srgbClr val="800000"/>
              </a:buClr>
              <a:buSzPct val="100000"/>
              <a:buFont typeface="Wingdings" pitchFamily="-111" charset="2"/>
              <a:buChar char="§"/>
            </a:pPr>
            <a:r>
              <a:rPr lang="en-US" sz="1800" dirty="0"/>
              <a:t>Enable routine examination of uncertainty</a:t>
            </a:r>
          </a:p>
          <a:p>
            <a:endParaRPr lang="en-US" dirty="0"/>
          </a:p>
        </p:txBody>
      </p:sp>
    </p:spTree>
    <p:extLst>
      <p:ext uri="{BB962C8B-B14F-4D97-AF65-F5344CB8AC3E}">
        <p14:creationId xmlns:p14="http://schemas.microsoft.com/office/powerpoint/2010/main" val="1106483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04162-C491-4026-B8E6-4EC70867BA91}"/>
              </a:ext>
            </a:extLst>
          </p:cNvPr>
          <p:cNvSpPr>
            <a:spLocks noGrp="1"/>
          </p:cNvSpPr>
          <p:nvPr>
            <p:ph type="title"/>
          </p:nvPr>
        </p:nvSpPr>
        <p:spPr/>
        <p:txBody>
          <a:bodyPr/>
          <a:lstStyle/>
          <a:p>
            <a:r>
              <a:rPr lang="en-US" sz="3200" dirty="0"/>
              <a:t>Phenomena Treated by MACCS</a:t>
            </a:r>
          </a:p>
        </p:txBody>
      </p:sp>
      <p:sp>
        <p:nvSpPr>
          <p:cNvPr id="3" name="Slide Number Placeholder 2">
            <a:extLst>
              <a:ext uri="{FF2B5EF4-FFF2-40B4-BE49-F238E27FC236}">
                <a16:creationId xmlns:a16="http://schemas.microsoft.com/office/drawing/2014/main" id="{FAF9499E-968C-443F-9BFA-001C7B733D81}"/>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85BA0E7C-77BD-4138-8F95-0EF91FC363E0}"/>
              </a:ext>
            </a:extLst>
          </p:cNvPr>
          <p:cNvSpPr>
            <a:spLocks noGrp="1"/>
          </p:cNvSpPr>
          <p:nvPr>
            <p:ph type="body" sz="quarter" idx="10"/>
          </p:nvPr>
        </p:nvSpPr>
        <p:spPr>
          <a:xfrm>
            <a:off x="350173" y="1018475"/>
            <a:ext cx="4221827" cy="3266654"/>
          </a:xfrm>
        </p:spPr>
        <p:txBody>
          <a:bodyPr>
            <a:normAutofit fontScale="70000" lnSpcReduction="20000"/>
          </a:bodyPr>
          <a:lstStyle/>
          <a:p>
            <a:pPr marL="342900" indent="-342900" defTabSz="914400" fontAlgn="base">
              <a:lnSpc>
                <a:spcPct val="100000"/>
              </a:lnSpc>
              <a:spcBef>
                <a:spcPts val="1200"/>
              </a:spcBef>
              <a:spcAft>
                <a:spcPct val="0"/>
              </a:spcAft>
              <a:buClr>
                <a:srgbClr val="102E54"/>
              </a:buClr>
              <a:buSzTx/>
              <a:buFont typeface="Wingdings" pitchFamily="-111" charset="2"/>
              <a:buChar char="§"/>
            </a:pPr>
            <a:r>
              <a:rPr lang="en-US" sz="2600" dirty="0">
                <a:ea typeface="ＭＳ Ｐゴシック" charset="-128"/>
              </a:rPr>
              <a:t>Representation of source term</a:t>
            </a:r>
          </a:p>
          <a:p>
            <a:pPr marL="342900" indent="-342900" defTabSz="914400" fontAlgn="base">
              <a:lnSpc>
                <a:spcPct val="100000"/>
              </a:lnSpc>
              <a:spcBef>
                <a:spcPts val="1200"/>
              </a:spcBef>
              <a:spcAft>
                <a:spcPct val="0"/>
              </a:spcAft>
              <a:buClr>
                <a:srgbClr val="102E54"/>
              </a:buClr>
              <a:buSzTx/>
              <a:buFont typeface="Wingdings" pitchFamily="-111" charset="2"/>
              <a:buChar char="§"/>
            </a:pPr>
            <a:r>
              <a:rPr lang="en-US" sz="2600" dirty="0">
                <a:ea typeface="ＭＳ Ｐゴシック" charset="-128"/>
              </a:rPr>
              <a:t>Atmospheric dispersion</a:t>
            </a:r>
          </a:p>
          <a:p>
            <a:pPr marL="742950" lvl="1" indent="-285750" defTabSz="914400" fontAlgn="base">
              <a:lnSpc>
                <a:spcPct val="100000"/>
              </a:lnSpc>
              <a:spcBef>
                <a:spcPts val="600"/>
              </a:spcBef>
              <a:spcAft>
                <a:spcPct val="0"/>
              </a:spcAft>
              <a:buClr>
                <a:srgbClr val="800000"/>
              </a:buClr>
              <a:buFont typeface="Wingdings" pitchFamily="-111" charset="2"/>
              <a:buChar char="§"/>
            </a:pPr>
            <a:r>
              <a:rPr lang="en-US" sz="2300" dirty="0"/>
              <a:t>Statistical sampling of archived weather data</a:t>
            </a:r>
          </a:p>
          <a:p>
            <a:pPr marL="742950" lvl="1" indent="-285750" defTabSz="914400" fontAlgn="base">
              <a:lnSpc>
                <a:spcPct val="100000"/>
              </a:lnSpc>
              <a:spcBef>
                <a:spcPts val="600"/>
              </a:spcBef>
              <a:spcAft>
                <a:spcPct val="0"/>
              </a:spcAft>
              <a:buClr>
                <a:srgbClr val="800000"/>
              </a:buClr>
              <a:buFont typeface="Wingdings" pitchFamily="-111" charset="2"/>
              <a:buChar char="§"/>
            </a:pPr>
            <a:r>
              <a:rPr lang="en-US" sz="2300" dirty="0"/>
              <a:t>Wet and dry deposition</a:t>
            </a:r>
          </a:p>
          <a:p>
            <a:pPr marL="342900" lvl="0" indent="-342900" defTabSz="914400" fontAlgn="base">
              <a:lnSpc>
                <a:spcPct val="100000"/>
              </a:lnSpc>
              <a:spcBef>
                <a:spcPts val="1200"/>
              </a:spcBef>
              <a:spcAft>
                <a:spcPct val="0"/>
              </a:spcAft>
              <a:buClr>
                <a:srgbClr val="102E54"/>
              </a:buClr>
              <a:buSzTx/>
              <a:buFont typeface="Wingdings" pitchFamily="-111" charset="2"/>
              <a:buChar char="§"/>
            </a:pPr>
            <a:r>
              <a:rPr lang="en-US" sz="2600" dirty="0">
                <a:ea typeface="ＭＳ Ｐゴシック" charset="-128"/>
              </a:rPr>
              <a:t>Exposure pathways to humans</a:t>
            </a:r>
          </a:p>
          <a:p>
            <a:pPr marL="742950" lvl="1" indent="-285750" defTabSz="914400" fontAlgn="base">
              <a:lnSpc>
                <a:spcPct val="100000"/>
              </a:lnSpc>
              <a:spcBef>
                <a:spcPts val="600"/>
              </a:spcBef>
              <a:spcAft>
                <a:spcPct val="0"/>
              </a:spcAft>
              <a:buClr>
                <a:srgbClr val="800000"/>
              </a:buClr>
              <a:buFont typeface="Wingdings" pitchFamily="-111" charset="2"/>
              <a:buChar char="§"/>
            </a:pPr>
            <a:r>
              <a:rPr lang="en-US" sz="2300" dirty="0"/>
              <a:t>Inhalation</a:t>
            </a:r>
          </a:p>
          <a:p>
            <a:pPr marL="742950" lvl="1" indent="-285750" defTabSz="914400" fontAlgn="base">
              <a:lnSpc>
                <a:spcPct val="100000"/>
              </a:lnSpc>
              <a:spcBef>
                <a:spcPts val="600"/>
              </a:spcBef>
              <a:spcAft>
                <a:spcPct val="0"/>
              </a:spcAft>
              <a:buClr>
                <a:srgbClr val="800000"/>
              </a:buClr>
              <a:buFont typeface="Wingdings" pitchFamily="-111" charset="2"/>
              <a:buChar char="§"/>
            </a:pPr>
            <a:r>
              <a:rPr lang="en-US" sz="2300" dirty="0"/>
              <a:t>Cloudshine</a:t>
            </a:r>
          </a:p>
          <a:p>
            <a:pPr marL="742950" lvl="1" indent="-285750" defTabSz="914400" fontAlgn="base">
              <a:lnSpc>
                <a:spcPct val="100000"/>
              </a:lnSpc>
              <a:spcBef>
                <a:spcPts val="600"/>
              </a:spcBef>
              <a:spcAft>
                <a:spcPct val="0"/>
              </a:spcAft>
              <a:buClr>
                <a:srgbClr val="800000"/>
              </a:buClr>
              <a:buFont typeface="Wingdings" pitchFamily="-111" charset="2"/>
              <a:buChar char="§"/>
            </a:pPr>
            <a:r>
              <a:rPr lang="en-US" sz="2300" dirty="0"/>
              <a:t>Groundshine</a:t>
            </a:r>
          </a:p>
          <a:p>
            <a:pPr marL="742950" lvl="1" indent="-285750" defTabSz="914400" fontAlgn="base">
              <a:lnSpc>
                <a:spcPct val="100000"/>
              </a:lnSpc>
              <a:spcBef>
                <a:spcPts val="600"/>
              </a:spcBef>
              <a:spcAft>
                <a:spcPct val="0"/>
              </a:spcAft>
              <a:buClr>
                <a:srgbClr val="800000"/>
              </a:buClr>
              <a:buFont typeface="Wingdings" pitchFamily="-111" charset="2"/>
              <a:buChar char="§"/>
            </a:pPr>
            <a:r>
              <a:rPr lang="en-US" sz="2300" dirty="0"/>
              <a:t>Resuspension</a:t>
            </a:r>
          </a:p>
          <a:p>
            <a:pPr marL="742950" lvl="1" indent="-285750" defTabSz="914400" fontAlgn="base">
              <a:lnSpc>
                <a:spcPct val="100000"/>
              </a:lnSpc>
              <a:spcBef>
                <a:spcPts val="600"/>
              </a:spcBef>
              <a:spcAft>
                <a:spcPct val="0"/>
              </a:spcAft>
              <a:buClr>
                <a:srgbClr val="800000"/>
              </a:buClr>
              <a:buFont typeface="Wingdings" pitchFamily="-111" charset="2"/>
              <a:buChar char="§"/>
            </a:pPr>
            <a:r>
              <a:rPr lang="en-US" sz="2300" dirty="0"/>
              <a:t>Ingestion</a:t>
            </a:r>
          </a:p>
        </p:txBody>
      </p:sp>
      <p:pic>
        <p:nvPicPr>
          <p:cNvPr id="5" name="Picture 5">
            <a:extLst>
              <a:ext uri="{FF2B5EF4-FFF2-40B4-BE49-F238E27FC236}">
                <a16:creationId xmlns:a16="http://schemas.microsoft.com/office/drawing/2014/main" id="{A8AA6C56-339D-4D60-8481-55A13D2143FC}"/>
              </a:ext>
            </a:extLst>
          </p:cNvPr>
          <p:cNvPicPr>
            <a:picLocks noChangeAspect="1" noChangeArrowheads="1"/>
          </p:cNvPicPr>
          <p:nvPr/>
        </p:nvPicPr>
        <p:blipFill>
          <a:blip r:embed="rId3"/>
          <a:srcRect/>
          <a:stretch/>
        </p:blipFill>
        <p:spPr bwMode="auto">
          <a:xfrm>
            <a:off x="44825" y="4160602"/>
            <a:ext cx="4733364" cy="2663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0839F371-8B23-4C9A-8411-3D143F1F7709}"/>
              </a:ext>
            </a:extLst>
          </p:cNvPr>
          <p:cNvSpPr txBox="1"/>
          <p:nvPr/>
        </p:nvSpPr>
        <p:spPr>
          <a:xfrm>
            <a:off x="4869712" y="953734"/>
            <a:ext cx="4166284" cy="5463034"/>
          </a:xfrm>
          <a:prstGeom prst="rect">
            <a:avLst/>
          </a:prstGeom>
          <a:noFill/>
        </p:spPr>
        <p:txBody>
          <a:bodyPr wrap="square" rtlCol="0">
            <a:spAutoFit/>
          </a:bodyPr>
          <a:lstStyle/>
          <a:p>
            <a:pPr marL="342900" indent="-342900" defTabSz="914400" fontAlgn="base">
              <a:lnSpc>
                <a:spcPct val="80000"/>
              </a:lnSpc>
              <a:spcBef>
                <a:spcPts val="1200"/>
              </a:spcBef>
              <a:spcAft>
                <a:spcPct val="0"/>
              </a:spcAft>
              <a:buClr>
                <a:srgbClr val="102E54"/>
              </a:buClr>
              <a:buFont typeface="Wingdings" pitchFamily="-111" charset="2"/>
              <a:buChar char="§"/>
            </a:pPr>
            <a:r>
              <a:rPr lang="en-US" kern="0" dirty="0">
                <a:solidFill>
                  <a:srgbClr val="000000"/>
                </a:solidFill>
                <a:latin typeface="Calibri"/>
                <a:ea typeface="ＭＳ Ｐゴシック" charset="-128"/>
                <a:cs typeface="Calibri"/>
              </a:rPr>
              <a:t>Emergency actions</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Sheltering</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Evacuation</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KI ingestion</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Relocation</a:t>
            </a:r>
          </a:p>
          <a:p>
            <a:pPr marL="342900" lvl="0" indent="-342900" defTabSz="914400" fontAlgn="base">
              <a:lnSpc>
                <a:spcPct val="80000"/>
              </a:lnSpc>
              <a:spcBef>
                <a:spcPts val="1200"/>
              </a:spcBef>
              <a:spcAft>
                <a:spcPct val="0"/>
              </a:spcAft>
              <a:buClr>
                <a:srgbClr val="102E54"/>
              </a:buClr>
              <a:buSzTx/>
              <a:buFont typeface="Wingdings" pitchFamily="-111" charset="2"/>
              <a:buChar char="§"/>
            </a:pPr>
            <a:r>
              <a:rPr lang="en-US" kern="0" dirty="0">
                <a:solidFill>
                  <a:srgbClr val="000000"/>
                </a:solidFill>
                <a:latin typeface="Calibri"/>
                <a:ea typeface="ＭＳ Ｐゴシック" charset="-128"/>
                <a:cs typeface="Calibri"/>
              </a:rPr>
              <a:t>Long-term remedial actions</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Decontamination</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Temporary or permanent interdiction of property</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Crop disposal</a:t>
            </a:r>
          </a:p>
          <a:p>
            <a:pPr marL="342900" lvl="0" indent="-342900" defTabSz="914400" fontAlgn="base">
              <a:lnSpc>
                <a:spcPct val="80000"/>
              </a:lnSpc>
              <a:spcBef>
                <a:spcPts val="1200"/>
              </a:spcBef>
              <a:spcAft>
                <a:spcPct val="0"/>
              </a:spcAft>
              <a:buClr>
                <a:srgbClr val="102E54"/>
              </a:buClr>
              <a:buSzTx/>
              <a:buFont typeface="Wingdings" pitchFamily="-111" charset="2"/>
              <a:buChar char="§"/>
            </a:pPr>
            <a:r>
              <a:rPr lang="en-US" kern="0" dirty="0">
                <a:solidFill>
                  <a:srgbClr val="000000"/>
                </a:solidFill>
                <a:latin typeface="Calibri"/>
                <a:ea typeface="ＭＳ Ｐゴシック" charset="-128"/>
                <a:cs typeface="Calibri"/>
              </a:rPr>
              <a:t>Economic losses</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Evacuation and relocation per diem costs</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Long-term relocation cost</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Decontamination costs</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Loss of property use</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Depreciation during interdiction</a:t>
            </a:r>
          </a:p>
          <a:p>
            <a:pPr marL="742950" lvl="1" indent="-285750" defTabSz="914400" fontAlgn="base">
              <a:lnSpc>
                <a:spcPct val="80000"/>
              </a:lnSpc>
              <a:spcBef>
                <a:spcPts val="600"/>
              </a:spcBef>
              <a:spcAft>
                <a:spcPct val="0"/>
              </a:spcAft>
              <a:buClr>
                <a:srgbClr val="800000"/>
              </a:buClr>
              <a:buFont typeface="Wingdings" pitchFamily="-111" charset="2"/>
              <a:buChar char="§"/>
            </a:pPr>
            <a:r>
              <a:rPr lang="en-US" sz="1600" kern="0" dirty="0">
                <a:solidFill>
                  <a:srgbClr val="000000"/>
                </a:solidFill>
                <a:latin typeface="Calibri"/>
                <a:ea typeface="ＭＳ Ｐゴシック" pitchFamily="-112" charset="-128"/>
                <a:cs typeface="Calibri"/>
              </a:rPr>
              <a:t>Property value for permanent interdiction</a:t>
            </a:r>
          </a:p>
          <a:p>
            <a:endParaRPr lang="en-US" dirty="0"/>
          </a:p>
        </p:txBody>
      </p:sp>
    </p:spTree>
    <p:extLst>
      <p:ext uri="{BB962C8B-B14F-4D97-AF65-F5344CB8AC3E}">
        <p14:creationId xmlns:p14="http://schemas.microsoft.com/office/powerpoint/2010/main" val="250896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81841-2532-4BC8-A2EC-F63F0C4FA6F1}"/>
              </a:ext>
            </a:extLst>
          </p:cNvPr>
          <p:cNvSpPr>
            <a:spLocks noGrp="1"/>
          </p:cNvSpPr>
          <p:nvPr>
            <p:ph type="title"/>
          </p:nvPr>
        </p:nvSpPr>
        <p:spPr/>
        <p:txBody>
          <a:bodyPr/>
          <a:lstStyle/>
          <a:p>
            <a:r>
              <a:rPr lang="en-US" dirty="0"/>
              <a:t>MACCS Code Modules</a:t>
            </a:r>
          </a:p>
        </p:txBody>
      </p:sp>
      <p:sp>
        <p:nvSpPr>
          <p:cNvPr id="3" name="Slide Number Placeholder 2">
            <a:extLst>
              <a:ext uri="{FF2B5EF4-FFF2-40B4-BE49-F238E27FC236}">
                <a16:creationId xmlns:a16="http://schemas.microsoft.com/office/drawing/2014/main" id="{E77CAD76-32D9-42D3-AD33-1241A8B85058}"/>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B679BF19-92B1-46F4-A303-B3BF9484C8E8}"/>
              </a:ext>
            </a:extLst>
          </p:cNvPr>
          <p:cNvSpPr>
            <a:spLocks noGrp="1"/>
          </p:cNvSpPr>
          <p:nvPr>
            <p:ph type="body" sz="quarter" idx="10"/>
          </p:nvPr>
        </p:nvSpPr>
        <p:spPr/>
        <p:txBody>
          <a:bodyPr/>
          <a:lstStyle/>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ATMOS</a:t>
            </a:r>
          </a:p>
          <a:p>
            <a:pPr lvl="1" defTabSz="914400" fontAlgn="base">
              <a:lnSpc>
                <a:spcPct val="100000"/>
              </a:lnSpc>
              <a:spcBef>
                <a:spcPct val="20000"/>
              </a:spcBef>
              <a:spcAft>
                <a:spcPct val="0"/>
              </a:spcAft>
              <a:buClr>
                <a:srgbClr val="800000"/>
              </a:buClr>
              <a:buFont typeface="Wingdings" pitchFamily="-111" charset="2"/>
              <a:buChar char="§"/>
            </a:pPr>
            <a:r>
              <a:rPr lang="en-US" sz="1800" dirty="0"/>
              <a:t>Calculates transient air and ground concentrations </a:t>
            </a:r>
          </a:p>
          <a:p>
            <a:pPr lvl="1" defTabSz="914400" fontAlgn="base">
              <a:lnSpc>
                <a:spcPct val="100000"/>
              </a:lnSpc>
              <a:spcBef>
                <a:spcPct val="20000"/>
              </a:spcBef>
              <a:spcAft>
                <a:spcPct val="0"/>
              </a:spcAft>
              <a:buClr>
                <a:srgbClr val="800000"/>
              </a:buClr>
              <a:buFont typeface="Wingdings" pitchFamily="-111" charset="2"/>
              <a:buChar char="§"/>
            </a:pPr>
            <a:r>
              <a:rPr lang="en-US" sz="1800" dirty="0"/>
              <a:t>Option for Gaussian Plume Segment or Lagrangian Particle models</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EARLY</a:t>
            </a:r>
          </a:p>
          <a:p>
            <a:pPr lvl="1" defTabSz="914400" fontAlgn="base">
              <a:lnSpc>
                <a:spcPct val="100000"/>
              </a:lnSpc>
              <a:spcBef>
                <a:spcPct val="20000"/>
              </a:spcBef>
              <a:spcAft>
                <a:spcPct val="0"/>
              </a:spcAft>
              <a:buClr>
                <a:srgbClr val="800000"/>
              </a:buClr>
              <a:buFont typeface="Wingdings" pitchFamily="-111" charset="2"/>
              <a:buChar char="§"/>
            </a:pPr>
            <a:r>
              <a:rPr lang="en-US" sz="1800" dirty="0"/>
              <a:t>Treats emergency phase (up to 40 days, usually one week)</a:t>
            </a:r>
          </a:p>
          <a:p>
            <a:pPr lvl="1" defTabSz="914400" fontAlgn="base">
              <a:lnSpc>
                <a:spcPct val="100000"/>
              </a:lnSpc>
              <a:spcBef>
                <a:spcPct val="20000"/>
              </a:spcBef>
              <a:spcAft>
                <a:spcPct val="0"/>
              </a:spcAft>
              <a:buClr>
                <a:srgbClr val="800000"/>
              </a:buClr>
              <a:buFont typeface="Wingdings" pitchFamily="-111" charset="2"/>
              <a:buChar char="§"/>
            </a:pPr>
            <a:r>
              <a:rPr lang="en-US" sz="1800" dirty="0"/>
              <a:t>Models emergency response actions</a:t>
            </a:r>
          </a:p>
          <a:p>
            <a:pPr lvl="1" defTabSz="914400" fontAlgn="base">
              <a:lnSpc>
                <a:spcPct val="100000"/>
              </a:lnSpc>
              <a:spcBef>
                <a:spcPct val="20000"/>
              </a:spcBef>
              <a:spcAft>
                <a:spcPct val="0"/>
              </a:spcAft>
              <a:buClr>
                <a:srgbClr val="800000"/>
              </a:buClr>
              <a:buFont typeface="Wingdings" pitchFamily="-111" charset="2"/>
              <a:buChar char="§"/>
            </a:pPr>
            <a:r>
              <a:rPr lang="en-US" sz="1800" dirty="0"/>
              <a:t>Estimates doses from exposure pathways</a:t>
            </a:r>
          </a:p>
          <a:p>
            <a:pPr lvl="1" defTabSz="914400" fontAlgn="base">
              <a:lnSpc>
                <a:spcPct val="100000"/>
              </a:lnSpc>
              <a:spcBef>
                <a:spcPct val="20000"/>
              </a:spcBef>
              <a:spcAft>
                <a:spcPct val="0"/>
              </a:spcAft>
              <a:buClr>
                <a:srgbClr val="800000"/>
              </a:buClr>
              <a:buFont typeface="Wingdings" pitchFamily="-111" charset="2"/>
              <a:buChar char="§"/>
            </a:pPr>
            <a:r>
              <a:rPr lang="en-US" sz="1800" dirty="0"/>
              <a:t>Estimates health effects</a:t>
            </a:r>
          </a:p>
          <a:p>
            <a:pPr marL="342900" lvl="1" defTabSz="914400" fontAlgn="base">
              <a:lnSpc>
                <a:spcPct val="80000"/>
              </a:lnSpc>
              <a:spcBef>
                <a:spcPts val="1200"/>
              </a:spcBef>
              <a:spcAft>
                <a:spcPct val="0"/>
              </a:spcAft>
              <a:buClr>
                <a:srgbClr val="102E54"/>
              </a:buClr>
              <a:buSzPct val="100000"/>
              <a:buFont typeface="Wingdings" pitchFamily="-111" charset="2"/>
              <a:buChar char="§"/>
            </a:pPr>
            <a:r>
              <a:rPr lang="en-US" sz="2400" dirty="0">
                <a:ea typeface="ＭＳ Ｐゴシック" charset="-128"/>
              </a:rPr>
              <a:t>CHRONC</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Treats intermediate phase (up to 30 years, usually one year) </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Treats long-term phase  (up to 300 years, usually 50 years) </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Estimates long-term doses from exposure pathways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Estimates health effects </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Estimates economic losses </a:t>
            </a:r>
          </a:p>
        </p:txBody>
      </p:sp>
    </p:spTree>
    <p:extLst>
      <p:ext uri="{BB962C8B-B14F-4D97-AF65-F5344CB8AC3E}">
        <p14:creationId xmlns:p14="http://schemas.microsoft.com/office/powerpoint/2010/main" val="152913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3C454-C205-48C4-AC17-5ED0CC6DC383}"/>
              </a:ext>
            </a:extLst>
          </p:cNvPr>
          <p:cNvSpPr>
            <a:spLocks noGrp="1"/>
          </p:cNvSpPr>
          <p:nvPr>
            <p:ph type="title"/>
          </p:nvPr>
        </p:nvSpPr>
        <p:spPr/>
        <p:txBody>
          <a:bodyPr/>
          <a:lstStyle/>
          <a:p>
            <a:r>
              <a:rPr lang="en-US" sz="3200" dirty="0"/>
              <a:t>Animation of Plume Segments</a:t>
            </a:r>
          </a:p>
        </p:txBody>
      </p:sp>
      <p:sp>
        <p:nvSpPr>
          <p:cNvPr id="3" name="Slide Number Placeholder 2">
            <a:extLst>
              <a:ext uri="{FF2B5EF4-FFF2-40B4-BE49-F238E27FC236}">
                <a16:creationId xmlns:a16="http://schemas.microsoft.com/office/drawing/2014/main" id="{4042407C-9C0F-4041-87B0-1BAF6CBDDC5C}"/>
              </a:ext>
            </a:extLst>
          </p:cNvPr>
          <p:cNvSpPr>
            <a:spLocks noGrp="1"/>
          </p:cNvSpPr>
          <p:nvPr>
            <p:ph type="sldNum" sz="quarter" idx="4"/>
          </p:nvPr>
        </p:nvSpPr>
        <p:spPr/>
        <p:txBody>
          <a:bodyPr/>
          <a:lstStyle/>
          <a:p>
            <a:fld id="{4FAB73BC-B049-4115-A692-8D63A059BFB8}" type="slidenum">
              <a:rPr lang="en-US" smtClean="0"/>
              <a:pPr/>
              <a:t>8</a:t>
            </a:fld>
            <a:endParaRPr lang="en-US" dirty="0"/>
          </a:p>
        </p:txBody>
      </p:sp>
      <p:pic>
        <p:nvPicPr>
          <p:cNvPr id="5" name="SequoyahPlumDBD">
            <a:hlinkClick r:id="" action="ppaction://media"/>
            <a:extLst>
              <a:ext uri="{FF2B5EF4-FFF2-40B4-BE49-F238E27FC236}">
                <a16:creationId xmlns:a16="http://schemas.microsoft.com/office/drawing/2014/main" id="{35D98DF3-10BE-430F-8472-34305BB1E42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50218" y="810731"/>
            <a:ext cx="5643563" cy="5595937"/>
          </a:xfrm>
          <a:prstGeom prst="rect">
            <a:avLst/>
          </a:prstGeom>
        </p:spPr>
      </p:pic>
    </p:spTree>
    <p:extLst>
      <p:ext uri="{BB962C8B-B14F-4D97-AF65-F5344CB8AC3E}">
        <p14:creationId xmlns:p14="http://schemas.microsoft.com/office/powerpoint/2010/main" val="314966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BB0DE34-26F1-47FA-B0CD-718C145358A6}"/>
              </a:ext>
            </a:extLst>
          </p:cNvPr>
          <p:cNvSpPr>
            <a:spLocks noGrp="1"/>
          </p:cNvSpPr>
          <p:nvPr>
            <p:ph type="title"/>
          </p:nvPr>
        </p:nvSpPr>
        <p:spPr/>
        <p:txBody>
          <a:bodyPr/>
          <a:lstStyle/>
          <a:p>
            <a:r>
              <a:rPr lang="en-US" sz="2800" dirty="0"/>
              <a:t>Animation of Ground Deposition (Gaussian)</a:t>
            </a:r>
          </a:p>
        </p:txBody>
      </p:sp>
      <p:sp>
        <p:nvSpPr>
          <p:cNvPr id="3" name="Slide Number Placeholder 2">
            <a:extLst>
              <a:ext uri="{FF2B5EF4-FFF2-40B4-BE49-F238E27FC236}">
                <a16:creationId xmlns:a16="http://schemas.microsoft.com/office/drawing/2014/main" id="{80149272-6381-4ACF-A929-9C14C48E1598}"/>
              </a:ext>
            </a:extLst>
          </p:cNvPr>
          <p:cNvSpPr>
            <a:spLocks noGrp="1"/>
          </p:cNvSpPr>
          <p:nvPr>
            <p:ph type="sldNum" sz="quarter" idx="4"/>
          </p:nvPr>
        </p:nvSpPr>
        <p:spPr/>
        <p:txBody>
          <a:bodyPr/>
          <a:lstStyle/>
          <a:p>
            <a:fld id="{4FAB73BC-B049-4115-A692-8D63A059BFB8}" type="slidenum">
              <a:rPr lang="en-US" smtClean="0"/>
              <a:pPr/>
              <a:t>9</a:t>
            </a:fld>
            <a:endParaRPr lang="en-US" dirty="0"/>
          </a:p>
        </p:txBody>
      </p:sp>
      <p:pic>
        <p:nvPicPr>
          <p:cNvPr id="6" name="SequoyahPlumDBDnCi">
            <a:hlinkClick r:id="" action="ppaction://media"/>
            <a:extLst>
              <a:ext uri="{FF2B5EF4-FFF2-40B4-BE49-F238E27FC236}">
                <a16:creationId xmlns:a16="http://schemas.microsoft.com/office/drawing/2014/main" id="{0AF475A8-3EB1-4864-840E-3FC7813FE3C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72836" y="1048608"/>
            <a:ext cx="7398327" cy="5293617"/>
          </a:xfrm>
          <a:prstGeom prst="rect">
            <a:avLst/>
          </a:prstGeom>
        </p:spPr>
      </p:pic>
    </p:spTree>
    <p:extLst>
      <p:ext uri="{BB962C8B-B14F-4D97-AF65-F5344CB8AC3E}">
        <p14:creationId xmlns:p14="http://schemas.microsoft.com/office/powerpoint/2010/main" val="67994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theme/theme1.xml><?xml version="1.0" encoding="utf-8"?>
<a:theme xmlns:a="http://schemas.openxmlformats.org/drawingml/2006/main" name="Sandia2018_4x3">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Sandia2018" id="{0FFEE870-C493-D14B-ABEE-ECDD0A28A84D}" vid="{651A9348-1C84-5A4F-98B3-A94AD4D118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37926</TotalTime>
  <Words>2250</Words>
  <Application>Microsoft Office PowerPoint</Application>
  <PresentationFormat>On-screen Show (4:3)</PresentationFormat>
  <Paragraphs>351</Paragraphs>
  <Slides>20</Slides>
  <Notes>16</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Garamond</vt:lpstr>
      <vt:lpstr>Gill Sans MT</vt:lpstr>
      <vt:lpstr>Trebuchet MS</vt:lpstr>
      <vt:lpstr>Wingdings</vt:lpstr>
      <vt:lpstr>Sandia2018_4x3</vt:lpstr>
      <vt:lpstr>Overview of MACCS  Status and Development – Sep 2022</vt:lpstr>
      <vt:lpstr>Contents</vt:lpstr>
      <vt:lpstr>Current Versions</vt:lpstr>
      <vt:lpstr>Purpose for MACCS</vt:lpstr>
      <vt:lpstr>MACCS Lineage</vt:lpstr>
      <vt:lpstr>Phenomena Treated by MACCS</vt:lpstr>
      <vt:lpstr>MACCS Code Modules</vt:lpstr>
      <vt:lpstr>Animation of Plume Segments</vt:lpstr>
      <vt:lpstr>Animation of Ground Deposition (Gaussian)</vt:lpstr>
      <vt:lpstr>Animation of Ground Deposition (Lagrangian)</vt:lpstr>
      <vt:lpstr>MACCS 4.0 Improvements</vt:lpstr>
      <vt:lpstr>MACCS 4.1 Improvements</vt:lpstr>
      <vt:lpstr>New Licensing Process</vt:lpstr>
      <vt:lpstr>Linking License Key</vt:lpstr>
      <vt:lpstr>Planned MACCS 4.2 Improvements</vt:lpstr>
      <vt:lpstr>Supporting Documents</vt:lpstr>
      <vt:lpstr>Auxiliary and Supporting Files</vt:lpstr>
      <vt:lpstr>MACCS Modernization</vt:lpstr>
      <vt:lpstr>Summary</vt:lpstr>
      <vt:lpstr>List of Acronyms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Clayton, Daniel James</cp:lastModifiedBy>
  <cp:revision>278</cp:revision>
  <dcterms:created xsi:type="dcterms:W3CDTF">2017-10-14T01:15:26Z</dcterms:created>
  <dcterms:modified xsi:type="dcterms:W3CDTF">2022-09-14T15:34:50Z</dcterms:modified>
</cp:coreProperties>
</file>