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3">
  <p:sldMasterIdLst>
    <p:sldMasterId id="2147483648" r:id="rId1"/>
  </p:sldMasterIdLst>
  <p:notesMasterIdLst>
    <p:notesMasterId r:id="rId6"/>
  </p:notesMasterIdLst>
  <p:sldIdLst>
    <p:sldId id="256" r:id="rId2"/>
    <p:sldId id="260" r:id="rId3"/>
    <p:sldId id="263" r:id="rId4"/>
    <p:sldId id="264" r:id="rId5"/>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tancourt, Luis" initials="BL" lastIdx="2" clrIdx="0">
    <p:extLst>
      <p:ext uri="{19B8F6BF-5375-455C-9EA6-DF929625EA0E}">
        <p15:presenceInfo xmlns:p15="http://schemas.microsoft.com/office/powerpoint/2012/main" userId="S::LDB1@nrc.gov::5d7841e6-6d8b-49bd-9956-ead7332a5c76" providerId="AD"/>
      </p:ext>
    </p:extLst>
  </p:cmAuthor>
  <p:cmAuthor id="2" name="Ghosh, Tina" initials="GT" lastIdx="1" clrIdx="1">
    <p:extLst>
      <p:ext uri="{19B8F6BF-5375-455C-9EA6-DF929625EA0E}">
        <p15:presenceInfo xmlns:p15="http://schemas.microsoft.com/office/powerpoint/2012/main" userId="Ghosh, T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78E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745FDD-DA5E-4329-B9B4-1846CD7CFC4E}" v="7" dt="2022-09-13T10:23:36.6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26" autoAdjust="0"/>
  </p:normalViewPr>
  <p:slideViewPr>
    <p:cSldViewPr snapToGrid="0">
      <p:cViewPr varScale="1">
        <p:scale>
          <a:sx n="120" d="100"/>
          <a:sy n="120" d="100"/>
        </p:scale>
        <p:origin x="114" y="17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hyperlink" Target="http://real-psychiatry.blogspot.com/2015/08/the-new-apa-practice-guideline.html" TargetMode="External"/><Relationship Id="rId1" Type="http://schemas.openxmlformats.org/officeDocument/2006/relationships/image" Target="../media/image12.png"/><Relationship Id="rId6" Type="http://schemas.openxmlformats.org/officeDocument/2006/relationships/image" Target="../media/image15.jpeg"/><Relationship Id="rId5" Type="http://schemas.openxmlformats.org/officeDocument/2006/relationships/hyperlink" Target="https://pxhere.com/en/photo/1567615" TargetMode="External"/><Relationship Id="rId4" Type="http://schemas.openxmlformats.org/officeDocument/2006/relationships/image" Target="../media/image14.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hyperlink" Target="http://real-psychiatry.blogspot.com/2015/08/the-new-apa-practice-guideline.html" TargetMode="External"/><Relationship Id="rId1" Type="http://schemas.openxmlformats.org/officeDocument/2006/relationships/image" Target="../media/image12.png"/><Relationship Id="rId6" Type="http://schemas.openxmlformats.org/officeDocument/2006/relationships/image" Target="../media/image15.jpeg"/><Relationship Id="rId5" Type="http://schemas.openxmlformats.org/officeDocument/2006/relationships/hyperlink" Target="https://pxhere.com/en/photo/1567615" TargetMode="External"/><Relationship Id="rId4" Type="http://schemas.openxmlformats.org/officeDocument/2006/relationships/image" Target="../media/image1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C8AF94-19F7-4EA2-B5B0-52039C3D8AD3}" type="doc">
      <dgm:prSet loTypeId="urn:microsoft.com/office/officeart/2005/8/layout/pList2" loCatId="list" qsTypeId="urn:microsoft.com/office/officeart/2005/8/quickstyle/simple2" qsCatId="simple" csTypeId="urn:microsoft.com/office/officeart/2005/8/colors/accent1_2" csCatId="accent1" phldr="1"/>
      <dgm:spPr/>
      <dgm:t>
        <a:bodyPr/>
        <a:lstStyle/>
        <a:p>
          <a:endParaRPr lang="en-US"/>
        </a:p>
      </dgm:t>
    </dgm:pt>
    <dgm:pt modelId="{DCE27782-6BD6-4D86-AD4C-8C386D95E1B7}">
      <dgm:prSet phldrT="[Text]"/>
      <dgm:spPr/>
      <dgm:t>
        <a:bodyPr/>
        <a:lstStyle/>
        <a:p>
          <a:pPr algn="l"/>
          <a:r>
            <a:rPr lang="en-US" dirty="0"/>
            <a:t>Outlines objective safety guidelines that limit public exposure to risk (i.e., frequency vs. dose thresholds)</a:t>
          </a:r>
        </a:p>
      </dgm:t>
    </dgm:pt>
    <dgm:pt modelId="{5AF3272D-E95E-44D1-9D06-3EC567D35E56}" type="parTrans" cxnId="{92383B5F-666F-47ED-B0D9-18FFCEB8DD6E}">
      <dgm:prSet/>
      <dgm:spPr/>
      <dgm:t>
        <a:bodyPr/>
        <a:lstStyle/>
        <a:p>
          <a:endParaRPr lang="en-US"/>
        </a:p>
      </dgm:t>
    </dgm:pt>
    <dgm:pt modelId="{55D36F4F-67A0-40C0-8960-904DC1D6A6A8}" type="sibTrans" cxnId="{92383B5F-666F-47ED-B0D9-18FFCEB8DD6E}">
      <dgm:prSet/>
      <dgm:spPr/>
      <dgm:t>
        <a:bodyPr/>
        <a:lstStyle/>
        <a:p>
          <a:endParaRPr lang="en-US"/>
        </a:p>
      </dgm:t>
    </dgm:pt>
    <dgm:pt modelId="{7F93F46B-E04F-4DC5-A167-C6CAFC2F3476}">
      <dgm:prSet phldrT="[Text]" custT="1"/>
      <dgm:spPr/>
      <dgm:t>
        <a:bodyPr/>
        <a:lstStyle/>
        <a:p>
          <a:r>
            <a:rPr lang="en-US" sz="1600" dirty="0"/>
            <a:t>Established 3-tiered launch authorization process approach:</a:t>
          </a:r>
        </a:p>
      </dgm:t>
    </dgm:pt>
    <dgm:pt modelId="{6DBFE26E-E644-4D94-A65D-0B90D2E599F1}" type="parTrans" cxnId="{50B160DC-17F7-4337-BF65-390B7025C353}">
      <dgm:prSet/>
      <dgm:spPr/>
      <dgm:t>
        <a:bodyPr/>
        <a:lstStyle/>
        <a:p>
          <a:endParaRPr lang="en-US"/>
        </a:p>
      </dgm:t>
    </dgm:pt>
    <dgm:pt modelId="{34005C7E-BB9A-4B9F-9B8A-563868774E0F}" type="sibTrans" cxnId="{50B160DC-17F7-4337-BF65-390B7025C353}">
      <dgm:prSet/>
      <dgm:spPr/>
      <dgm:t>
        <a:bodyPr/>
        <a:lstStyle/>
        <a:p>
          <a:endParaRPr lang="en-US"/>
        </a:p>
      </dgm:t>
    </dgm:pt>
    <dgm:pt modelId="{48C090D3-BD96-44C2-9A24-73993105B9F2}">
      <dgm:prSet phldrT="[Text]"/>
      <dgm:spPr/>
      <dgm:t>
        <a:bodyPr/>
        <a:lstStyle/>
        <a:p>
          <a:pPr algn="l"/>
          <a:r>
            <a:rPr lang="en-US" dirty="0"/>
            <a:t>Charges the sponsoring agency to produce a Safety Analysis Report (SAR) that demonstrates how the NSPM-20 safety guidelines have been met or exceeded</a:t>
          </a:r>
        </a:p>
      </dgm:t>
    </dgm:pt>
    <dgm:pt modelId="{F4555DD4-DD97-432F-899B-14185AAD1184}" type="parTrans" cxnId="{23C49450-ABA8-41A0-94AE-E89754781718}">
      <dgm:prSet/>
      <dgm:spPr/>
      <dgm:t>
        <a:bodyPr/>
        <a:lstStyle/>
        <a:p>
          <a:endParaRPr lang="en-US"/>
        </a:p>
      </dgm:t>
    </dgm:pt>
    <dgm:pt modelId="{C95E150D-5905-490A-A815-4589C2C81218}" type="sibTrans" cxnId="{23C49450-ABA8-41A0-94AE-E89754781718}">
      <dgm:prSet/>
      <dgm:spPr/>
      <dgm:t>
        <a:bodyPr/>
        <a:lstStyle/>
        <a:p>
          <a:endParaRPr lang="en-US"/>
        </a:p>
      </dgm:t>
    </dgm:pt>
    <dgm:pt modelId="{EA3336CA-C84B-4708-9B8C-3E36A0DC9D03}">
      <dgm:prSet phldrT="[Text]"/>
      <dgm:spPr/>
      <dgm:t>
        <a:bodyPr/>
        <a:lstStyle/>
        <a:p>
          <a:pPr algn="l"/>
          <a:r>
            <a:rPr lang="en-US"/>
            <a:t>Established the standing Interagency Nuclear Safety Review Board (INSRB) to review the SAR and produce a SER to document findings for USG launches; named NRC as member to INSRB</a:t>
          </a:r>
        </a:p>
      </dgm:t>
    </dgm:pt>
    <dgm:pt modelId="{AFF99B2B-E066-4FD0-9A90-96BA15D34BF0}" type="parTrans" cxnId="{42E385A5-4DC5-4F58-9B24-40A5295F0505}">
      <dgm:prSet/>
      <dgm:spPr/>
      <dgm:t>
        <a:bodyPr/>
        <a:lstStyle/>
        <a:p>
          <a:endParaRPr lang="en-US"/>
        </a:p>
      </dgm:t>
    </dgm:pt>
    <dgm:pt modelId="{B8FE500B-5590-4F3D-83F6-BA6A593419FB}" type="sibTrans" cxnId="{42E385A5-4DC5-4F58-9B24-40A5295F0505}">
      <dgm:prSet/>
      <dgm:spPr/>
      <dgm:t>
        <a:bodyPr/>
        <a:lstStyle/>
        <a:p>
          <a:endParaRPr lang="en-US"/>
        </a:p>
      </dgm:t>
    </dgm:pt>
    <dgm:pt modelId="{4AD0C916-2357-4DBF-AB66-1636F3CBD90C}">
      <dgm:prSet phldrT="[Text]"/>
      <dgm:spPr/>
      <dgm:t>
        <a:bodyPr/>
        <a:lstStyle/>
        <a:p>
          <a:pPr algn="l"/>
          <a:r>
            <a:rPr lang="en-US"/>
            <a:t>Requires DOT/FAA to establish updated regulations and guidance for commercial nuclear launches </a:t>
          </a:r>
        </a:p>
      </dgm:t>
    </dgm:pt>
    <dgm:pt modelId="{D329A40E-786D-4805-9547-77E16A4787D1}" type="parTrans" cxnId="{2E2C654E-65DB-4085-BE15-16105B8205F5}">
      <dgm:prSet/>
      <dgm:spPr/>
      <dgm:t>
        <a:bodyPr/>
        <a:lstStyle/>
        <a:p>
          <a:endParaRPr lang="en-US"/>
        </a:p>
      </dgm:t>
    </dgm:pt>
    <dgm:pt modelId="{1EFA1C6E-2E3B-4140-A85A-04D5A92A9AB7}" type="sibTrans" cxnId="{2E2C654E-65DB-4085-BE15-16105B8205F5}">
      <dgm:prSet/>
      <dgm:spPr/>
      <dgm:t>
        <a:bodyPr/>
        <a:lstStyle/>
        <a:p>
          <a:endParaRPr lang="en-US"/>
        </a:p>
      </dgm:t>
    </dgm:pt>
    <dgm:pt modelId="{13F86ECD-4C54-4902-AFEA-B34F8B9F083D}">
      <dgm:prSet phldrT="[Text]" custT="1"/>
      <dgm:spPr/>
      <dgm:t>
        <a:bodyPr/>
        <a:lstStyle/>
        <a:p>
          <a:r>
            <a:rPr lang="en-US" sz="1200" dirty="0"/>
            <a:t>Radioisotopes fall within Tier I, II, or III depending on quantity and risk to public</a:t>
          </a:r>
        </a:p>
      </dgm:t>
    </dgm:pt>
    <dgm:pt modelId="{4C68FDB8-9A8F-4590-A6C4-7BCB8308FDF7}" type="parTrans" cxnId="{80B88272-8221-4FDA-A538-23579D9F7150}">
      <dgm:prSet/>
      <dgm:spPr/>
      <dgm:t>
        <a:bodyPr/>
        <a:lstStyle/>
        <a:p>
          <a:endParaRPr lang="en-US"/>
        </a:p>
      </dgm:t>
    </dgm:pt>
    <dgm:pt modelId="{9BCC4241-B321-45B1-926B-A806DDD46BB8}" type="sibTrans" cxnId="{80B88272-8221-4FDA-A538-23579D9F7150}">
      <dgm:prSet/>
      <dgm:spPr/>
      <dgm:t>
        <a:bodyPr/>
        <a:lstStyle/>
        <a:p>
          <a:endParaRPr lang="en-US"/>
        </a:p>
      </dgm:t>
    </dgm:pt>
    <dgm:pt modelId="{95D54F55-E418-4ACB-967B-F4D3E125A7CC}">
      <dgm:prSet phldrT="[Text]" custT="1"/>
      <dgm:spPr/>
      <dgm:t>
        <a:bodyPr/>
        <a:lstStyle/>
        <a:p>
          <a:r>
            <a:rPr lang="en-US" sz="1200"/>
            <a:t>Reactors fall within Tier II or III, depending on enrichment and risk to public</a:t>
          </a:r>
        </a:p>
      </dgm:t>
    </dgm:pt>
    <dgm:pt modelId="{CC13B83B-7586-476A-BD35-88DBBC090581}" type="parTrans" cxnId="{2C90B99C-F49E-4266-88D4-6AD7045B0D0B}">
      <dgm:prSet/>
      <dgm:spPr/>
      <dgm:t>
        <a:bodyPr/>
        <a:lstStyle/>
        <a:p>
          <a:endParaRPr lang="en-US"/>
        </a:p>
      </dgm:t>
    </dgm:pt>
    <dgm:pt modelId="{FBF40B9F-21DB-429C-ADDD-BFAE37BA2F32}" type="sibTrans" cxnId="{2C90B99C-F49E-4266-88D4-6AD7045B0D0B}">
      <dgm:prSet/>
      <dgm:spPr/>
      <dgm:t>
        <a:bodyPr/>
        <a:lstStyle/>
        <a:p>
          <a:endParaRPr lang="en-US"/>
        </a:p>
      </dgm:t>
    </dgm:pt>
    <dgm:pt modelId="{3671AE8A-E939-49E1-8870-59FD8ACE3121}" type="pres">
      <dgm:prSet presAssocID="{B9C8AF94-19F7-4EA2-B5B0-52039C3D8AD3}" presName="Name0" presStyleCnt="0">
        <dgm:presLayoutVars>
          <dgm:dir/>
          <dgm:resizeHandles val="exact"/>
        </dgm:presLayoutVars>
      </dgm:prSet>
      <dgm:spPr/>
    </dgm:pt>
    <dgm:pt modelId="{A34EDB4D-4A0C-4446-83FD-EF1F8F0C70FD}" type="pres">
      <dgm:prSet presAssocID="{B9C8AF94-19F7-4EA2-B5B0-52039C3D8AD3}" presName="bkgdShp" presStyleLbl="alignAccFollowNode1" presStyleIdx="0" presStyleCnt="1" custLinFactNeighborX="458" custLinFactNeighborY="-20625"/>
      <dgm:spPr/>
    </dgm:pt>
    <dgm:pt modelId="{3647C6C1-ADD0-46A2-BEC8-19BDB05FB41D}" type="pres">
      <dgm:prSet presAssocID="{B9C8AF94-19F7-4EA2-B5B0-52039C3D8AD3}" presName="linComp" presStyleCnt="0"/>
      <dgm:spPr/>
    </dgm:pt>
    <dgm:pt modelId="{84E12913-3E91-48AE-B7C3-47E91E4D82AD}" type="pres">
      <dgm:prSet presAssocID="{DCE27782-6BD6-4D86-AD4C-8C386D95E1B7}" presName="compNode" presStyleCnt="0"/>
      <dgm:spPr/>
    </dgm:pt>
    <dgm:pt modelId="{79A13C8F-4497-4B8A-BF58-E4F2C61FEB1C}" type="pres">
      <dgm:prSet presAssocID="{DCE27782-6BD6-4D86-AD4C-8C386D95E1B7}" presName="node" presStyleLbl="node1" presStyleIdx="0" presStyleCnt="5">
        <dgm:presLayoutVars>
          <dgm:bulletEnabled val="1"/>
        </dgm:presLayoutVars>
      </dgm:prSet>
      <dgm:spPr/>
    </dgm:pt>
    <dgm:pt modelId="{F06AC166-ACCB-4198-A1EE-ED8D7C848298}" type="pres">
      <dgm:prSet presAssocID="{DCE27782-6BD6-4D86-AD4C-8C386D95E1B7}" presName="invisiNode" presStyleLbl="node1" presStyleIdx="0" presStyleCnt="5"/>
      <dgm:spPr/>
    </dgm:pt>
    <dgm:pt modelId="{E005DEBF-22DB-4F87-B14F-69A6BF995887}" type="pres">
      <dgm:prSet presAssocID="{DCE27782-6BD6-4D86-AD4C-8C386D95E1B7}"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t="-10000" b="-10000"/>
          </a:stretch>
        </a:blipFill>
      </dgm:spPr>
    </dgm:pt>
    <dgm:pt modelId="{BBD256E9-C48B-4E46-9996-BAE900E046B9}" type="pres">
      <dgm:prSet presAssocID="{55D36F4F-67A0-40C0-8960-904DC1D6A6A8}" presName="sibTrans" presStyleLbl="sibTrans2D1" presStyleIdx="0" presStyleCnt="0"/>
      <dgm:spPr/>
    </dgm:pt>
    <dgm:pt modelId="{FA828E82-70CF-4B4B-A09C-186C50AD58EF}" type="pres">
      <dgm:prSet presAssocID="{7F93F46B-E04F-4DC5-A167-C6CAFC2F3476}" presName="compNode" presStyleCnt="0"/>
      <dgm:spPr/>
    </dgm:pt>
    <dgm:pt modelId="{F68AD601-B61A-42C8-B4F5-121D90A91DDA}" type="pres">
      <dgm:prSet presAssocID="{7F93F46B-E04F-4DC5-A167-C6CAFC2F3476}" presName="node" presStyleLbl="node1" presStyleIdx="1" presStyleCnt="5">
        <dgm:presLayoutVars>
          <dgm:bulletEnabled val="1"/>
        </dgm:presLayoutVars>
      </dgm:prSet>
      <dgm:spPr/>
    </dgm:pt>
    <dgm:pt modelId="{A5C0BAD4-77F3-48E6-82D1-0E92AED7B802}" type="pres">
      <dgm:prSet presAssocID="{7F93F46B-E04F-4DC5-A167-C6CAFC2F3476}" presName="invisiNode" presStyleLbl="node1" presStyleIdx="1" presStyleCnt="5"/>
      <dgm:spPr/>
    </dgm:pt>
    <dgm:pt modelId="{EB6397C2-597F-4108-B048-44135EF71417}" type="pres">
      <dgm:prSet presAssocID="{7F93F46B-E04F-4DC5-A167-C6CAFC2F3476}" presName="imagNode"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dgm:spPr>
    </dgm:pt>
    <dgm:pt modelId="{CD75903D-7DAA-4BF8-B283-E9618BCF442F}" type="pres">
      <dgm:prSet presAssocID="{34005C7E-BB9A-4B9F-9B8A-563868774E0F}" presName="sibTrans" presStyleLbl="sibTrans2D1" presStyleIdx="0" presStyleCnt="0"/>
      <dgm:spPr/>
    </dgm:pt>
    <dgm:pt modelId="{5E50A695-A510-4186-9D4E-7B9A1AA80E86}" type="pres">
      <dgm:prSet presAssocID="{48C090D3-BD96-44C2-9A24-73993105B9F2}" presName="compNode" presStyleCnt="0"/>
      <dgm:spPr/>
    </dgm:pt>
    <dgm:pt modelId="{9CAA8B4B-0EDB-4E29-99BC-2342CA882739}" type="pres">
      <dgm:prSet presAssocID="{48C090D3-BD96-44C2-9A24-73993105B9F2}" presName="node" presStyleLbl="node1" presStyleIdx="2" presStyleCnt="5">
        <dgm:presLayoutVars>
          <dgm:bulletEnabled val="1"/>
        </dgm:presLayoutVars>
      </dgm:prSet>
      <dgm:spPr/>
    </dgm:pt>
    <dgm:pt modelId="{31A98020-907C-4DF7-AEB8-B81B8E420A72}" type="pres">
      <dgm:prSet presAssocID="{48C090D3-BD96-44C2-9A24-73993105B9F2}" presName="invisiNode" presStyleLbl="node1" presStyleIdx="2" presStyleCnt="5"/>
      <dgm:spPr/>
    </dgm:pt>
    <dgm:pt modelId="{2B1FD0A7-310B-4E75-91A0-017EDC1DB89C}" type="pres">
      <dgm:prSet presAssocID="{48C090D3-BD96-44C2-9A24-73993105B9F2}" presName="imagNode" presStyleLbl="fgImgPlace1" presStyleIdx="2" presStyleCnt="5"/>
      <dgm:spPr>
        <a:blipFill>
          <a:blip xmlns:r="http://schemas.openxmlformats.org/officeDocument/2006/relationships"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21000" r="-21000"/>
          </a:stretch>
        </a:blipFill>
      </dgm:spPr>
    </dgm:pt>
    <dgm:pt modelId="{A1074153-D7C5-4D32-90B0-5A553A52A8BA}" type="pres">
      <dgm:prSet presAssocID="{C95E150D-5905-490A-A815-4589C2C81218}" presName="sibTrans" presStyleLbl="sibTrans2D1" presStyleIdx="0" presStyleCnt="0"/>
      <dgm:spPr/>
    </dgm:pt>
    <dgm:pt modelId="{3D7FFBD0-7371-4578-A428-280A32F01639}" type="pres">
      <dgm:prSet presAssocID="{EA3336CA-C84B-4708-9B8C-3E36A0DC9D03}" presName="compNode" presStyleCnt="0"/>
      <dgm:spPr/>
    </dgm:pt>
    <dgm:pt modelId="{3AE1854E-2348-4AC8-A766-F8082D7420EE}" type="pres">
      <dgm:prSet presAssocID="{EA3336CA-C84B-4708-9B8C-3E36A0DC9D03}" presName="node" presStyleLbl="node1" presStyleIdx="3" presStyleCnt="5">
        <dgm:presLayoutVars>
          <dgm:bulletEnabled val="1"/>
        </dgm:presLayoutVars>
      </dgm:prSet>
      <dgm:spPr/>
    </dgm:pt>
    <dgm:pt modelId="{86863229-02CE-4D0C-AACC-1A44AA247789}" type="pres">
      <dgm:prSet presAssocID="{EA3336CA-C84B-4708-9B8C-3E36A0DC9D03}" presName="invisiNode" presStyleLbl="node1" presStyleIdx="3" presStyleCnt="5"/>
      <dgm:spPr/>
    </dgm:pt>
    <dgm:pt modelId="{06495D27-A32C-40AD-AD21-D28CDA350E56}" type="pres">
      <dgm:prSet presAssocID="{EA3336CA-C84B-4708-9B8C-3E36A0DC9D03}" presName="imagNode" presStyleLbl="fgImgPlace1" presStyleIdx="3" presStyleCnt="5"/>
      <dgm:spPr>
        <a:blipFill>
          <a:blip xmlns:r="http://schemas.openxmlformats.org/officeDocument/2006/relationships" r:embed="rId6">
            <a:extLst>
              <a:ext uri="{28A0092B-C50C-407E-A947-70E740481C1C}">
                <a14:useLocalDpi xmlns:a14="http://schemas.microsoft.com/office/drawing/2010/main" val="0"/>
              </a:ext>
            </a:extLst>
          </a:blip>
          <a:srcRect/>
          <a:stretch>
            <a:fillRect l="-27000" r="-27000"/>
          </a:stretch>
        </a:blipFill>
      </dgm:spPr>
    </dgm:pt>
    <dgm:pt modelId="{EB8C0E12-4D5B-4509-A913-5BF104409E5D}" type="pres">
      <dgm:prSet presAssocID="{B8FE500B-5590-4F3D-83F6-BA6A593419FB}" presName="sibTrans" presStyleLbl="sibTrans2D1" presStyleIdx="0" presStyleCnt="0"/>
      <dgm:spPr/>
    </dgm:pt>
    <dgm:pt modelId="{0EE188CE-E12A-4F1D-A54A-3F2D8F82D08D}" type="pres">
      <dgm:prSet presAssocID="{4AD0C916-2357-4DBF-AB66-1636F3CBD90C}" presName="compNode" presStyleCnt="0"/>
      <dgm:spPr/>
    </dgm:pt>
    <dgm:pt modelId="{013CB868-6A9E-4164-AD16-76F99B45EC63}" type="pres">
      <dgm:prSet presAssocID="{4AD0C916-2357-4DBF-AB66-1636F3CBD90C}" presName="node" presStyleLbl="node1" presStyleIdx="4" presStyleCnt="5">
        <dgm:presLayoutVars>
          <dgm:bulletEnabled val="1"/>
        </dgm:presLayoutVars>
      </dgm:prSet>
      <dgm:spPr/>
    </dgm:pt>
    <dgm:pt modelId="{9FCB274F-C844-4253-9A2E-1AE52151F368}" type="pres">
      <dgm:prSet presAssocID="{4AD0C916-2357-4DBF-AB66-1636F3CBD90C}" presName="invisiNode" presStyleLbl="node1" presStyleIdx="4" presStyleCnt="5"/>
      <dgm:spPr/>
    </dgm:pt>
    <dgm:pt modelId="{0116D902-1931-44E9-90A3-AB1390DC694F}" type="pres">
      <dgm:prSet presAssocID="{4AD0C916-2357-4DBF-AB66-1636F3CBD90C}" presName="imagNode" presStyleLbl="fgImgPlace1" presStyleIdx="4" presStyleCnt="5"/>
      <dgm:spPr>
        <a:blipFill>
          <a:blip xmlns:r="http://schemas.openxmlformats.org/officeDocument/2006/relationships" r:embed="rId7">
            <a:extLst>
              <a:ext uri="{28A0092B-C50C-407E-A947-70E740481C1C}">
                <a14:useLocalDpi xmlns:a14="http://schemas.microsoft.com/office/drawing/2010/main" val="0"/>
              </a:ext>
            </a:extLst>
          </a:blip>
          <a:srcRect/>
          <a:stretch>
            <a:fillRect l="-7000" r="-7000"/>
          </a:stretch>
        </a:blipFill>
      </dgm:spPr>
    </dgm:pt>
  </dgm:ptLst>
  <dgm:cxnLst>
    <dgm:cxn modelId="{BDFE9919-F7F5-4234-9511-2ED93877E2B4}" type="presOf" srcId="{EA3336CA-C84B-4708-9B8C-3E36A0DC9D03}" destId="{3AE1854E-2348-4AC8-A766-F8082D7420EE}" srcOrd="0" destOrd="0" presId="urn:microsoft.com/office/officeart/2005/8/layout/pList2"/>
    <dgm:cxn modelId="{FE057524-289F-46AA-8C85-E8F448774A1D}" type="presOf" srcId="{55D36F4F-67A0-40C0-8960-904DC1D6A6A8}" destId="{BBD256E9-C48B-4E46-9996-BAE900E046B9}" srcOrd="0" destOrd="0" presId="urn:microsoft.com/office/officeart/2005/8/layout/pList2"/>
    <dgm:cxn modelId="{7545102B-3E53-4A27-B107-23C9883AB8E8}" type="presOf" srcId="{C95E150D-5905-490A-A815-4589C2C81218}" destId="{A1074153-D7C5-4D32-90B0-5A553A52A8BA}" srcOrd="0" destOrd="0" presId="urn:microsoft.com/office/officeart/2005/8/layout/pList2"/>
    <dgm:cxn modelId="{5609592D-D0C8-422D-B805-F8FC2D5EFA14}" type="presOf" srcId="{48C090D3-BD96-44C2-9A24-73993105B9F2}" destId="{9CAA8B4B-0EDB-4E29-99BC-2342CA882739}" srcOrd="0" destOrd="0" presId="urn:microsoft.com/office/officeart/2005/8/layout/pList2"/>
    <dgm:cxn modelId="{92383B5F-666F-47ED-B0D9-18FFCEB8DD6E}" srcId="{B9C8AF94-19F7-4EA2-B5B0-52039C3D8AD3}" destId="{DCE27782-6BD6-4D86-AD4C-8C386D95E1B7}" srcOrd="0" destOrd="0" parTransId="{5AF3272D-E95E-44D1-9D06-3EC567D35E56}" sibTransId="{55D36F4F-67A0-40C0-8960-904DC1D6A6A8}"/>
    <dgm:cxn modelId="{2E2C654E-65DB-4085-BE15-16105B8205F5}" srcId="{B9C8AF94-19F7-4EA2-B5B0-52039C3D8AD3}" destId="{4AD0C916-2357-4DBF-AB66-1636F3CBD90C}" srcOrd="4" destOrd="0" parTransId="{D329A40E-786D-4805-9547-77E16A4787D1}" sibTransId="{1EFA1C6E-2E3B-4140-A85A-04D5A92A9AB7}"/>
    <dgm:cxn modelId="{23C49450-ABA8-41A0-94AE-E89754781718}" srcId="{B9C8AF94-19F7-4EA2-B5B0-52039C3D8AD3}" destId="{48C090D3-BD96-44C2-9A24-73993105B9F2}" srcOrd="2" destOrd="0" parTransId="{F4555DD4-DD97-432F-899B-14185AAD1184}" sibTransId="{C95E150D-5905-490A-A815-4589C2C81218}"/>
    <dgm:cxn modelId="{80B88272-8221-4FDA-A538-23579D9F7150}" srcId="{7F93F46B-E04F-4DC5-A167-C6CAFC2F3476}" destId="{13F86ECD-4C54-4902-AFEA-B34F8B9F083D}" srcOrd="0" destOrd="0" parTransId="{4C68FDB8-9A8F-4590-A6C4-7BCB8308FDF7}" sibTransId="{9BCC4241-B321-45B1-926B-A806DDD46BB8}"/>
    <dgm:cxn modelId="{2AEE507D-E012-4F64-8B56-10058129D6D8}" type="presOf" srcId="{DCE27782-6BD6-4D86-AD4C-8C386D95E1B7}" destId="{79A13C8F-4497-4B8A-BF58-E4F2C61FEB1C}" srcOrd="0" destOrd="0" presId="urn:microsoft.com/office/officeart/2005/8/layout/pList2"/>
    <dgm:cxn modelId="{E6977D8A-25D9-4A75-973B-C4921B707793}" type="presOf" srcId="{B8FE500B-5590-4F3D-83F6-BA6A593419FB}" destId="{EB8C0E12-4D5B-4509-A913-5BF104409E5D}" srcOrd="0" destOrd="0" presId="urn:microsoft.com/office/officeart/2005/8/layout/pList2"/>
    <dgm:cxn modelId="{2C90B99C-F49E-4266-88D4-6AD7045B0D0B}" srcId="{7F93F46B-E04F-4DC5-A167-C6CAFC2F3476}" destId="{95D54F55-E418-4ACB-967B-F4D3E125A7CC}" srcOrd="1" destOrd="0" parTransId="{CC13B83B-7586-476A-BD35-88DBBC090581}" sibTransId="{FBF40B9F-21DB-429C-ADDD-BFAE37BA2F32}"/>
    <dgm:cxn modelId="{42E385A5-4DC5-4F58-9B24-40A5295F0505}" srcId="{B9C8AF94-19F7-4EA2-B5B0-52039C3D8AD3}" destId="{EA3336CA-C84B-4708-9B8C-3E36A0DC9D03}" srcOrd="3" destOrd="0" parTransId="{AFF99B2B-E066-4FD0-9A90-96BA15D34BF0}" sibTransId="{B8FE500B-5590-4F3D-83F6-BA6A593419FB}"/>
    <dgm:cxn modelId="{A1CB45A8-6D6F-4FE2-86F2-CE2ED3CBE605}" type="presOf" srcId="{13F86ECD-4C54-4902-AFEA-B34F8B9F083D}" destId="{F68AD601-B61A-42C8-B4F5-121D90A91DDA}" srcOrd="0" destOrd="1" presId="urn:microsoft.com/office/officeart/2005/8/layout/pList2"/>
    <dgm:cxn modelId="{30DB6BCA-870F-473C-B369-E09FD797236D}" type="presOf" srcId="{34005C7E-BB9A-4B9F-9B8A-563868774E0F}" destId="{CD75903D-7DAA-4BF8-B283-E9618BCF442F}" srcOrd="0" destOrd="0" presId="urn:microsoft.com/office/officeart/2005/8/layout/pList2"/>
    <dgm:cxn modelId="{533A8CD0-B2AD-486A-B673-9EAE6AB294A8}" type="presOf" srcId="{7F93F46B-E04F-4DC5-A167-C6CAFC2F3476}" destId="{F68AD601-B61A-42C8-B4F5-121D90A91DDA}" srcOrd="0" destOrd="0" presId="urn:microsoft.com/office/officeart/2005/8/layout/pList2"/>
    <dgm:cxn modelId="{50B160DC-17F7-4337-BF65-390B7025C353}" srcId="{B9C8AF94-19F7-4EA2-B5B0-52039C3D8AD3}" destId="{7F93F46B-E04F-4DC5-A167-C6CAFC2F3476}" srcOrd="1" destOrd="0" parTransId="{6DBFE26E-E644-4D94-A65D-0B90D2E599F1}" sibTransId="{34005C7E-BB9A-4B9F-9B8A-563868774E0F}"/>
    <dgm:cxn modelId="{15FCF1E4-92F4-404D-A79D-653C2742EE27}" type="presOf" srcId="{4AD0C916-2357-4DBF-AB66-1636F3CBD90C}" destId="{013CB868-6A9E-4164-AD16-76F99B45EC63}" srcOrd="0" destOrd="0" presId="urn:microsoft.com/office/officeart/2005/8/layout/pList2"/>
    <dgm:cxn modelId="{19C619EE-6237-42B9-8B55-B4C2255B6508}" type="presOf" srcId="{B9C8AF94-19F7-4EA2-B5B0-52039C3D8AD3}" destId="{3671AE8A-E939-49E1-8870-59FD8ACE3121}" srcOrd="0" destOrd="0" presId="urn:microsoft.com/office/officeart/2005/8/layout/pList2"/>
    <dgm:cxn modelId="{C877C9F8-F0B7-4585-A96E-FE2BD04C95BC}" type="presOf" srcId="{95D54F55-E418-4ACB-967B-F4D3E125A7CC}" destId="{F68AD601-B61A-42C8-B4F5-121D90A91DDA}" srcOrd="0" destOrd="2" presId="urn:microsoft.com/office/officeart/2005/8/layout/pList2"/>
    <dgm:cxn modelId="{3DC339FE-B17F-479A-B3C8-ADC97393E32C}" type="presParOf" srcId="{3671AE8A-E939-49E1-8870-59FD8ACE3121}" destId="{A34EDB4D-4A0C-4446-83FD-EF1F8F0C70FD}" srcOrd="0" destOrd="0" presId="urn:microsoft.com/office/officeart/2005/8/layout/pList2"/>
    <dgm:cxn modelId="{B5138BD3-474B-4B36-9B45-A92841B433D1}" type="presParOf" srcId="{3671AE8A-E939-49E1-8870-59FD8ACE3121}" destId="{3647C6C1-ADD0-46A2-BEC8-19BDB05FB41D}" srcOrd="1" destOrd="0" presId="urn:microsoft.com/office/officeart/2005/8/layout/pList2"/>
    <dgm:cxn modelId="{05CAC05F-84CF-405C-A159-F272D03D30AF}" type="presParOf" srcId="{3647C6C1-ADD0-46A2-BEC8-19BDB05FB41D}" destId="{84E12913-3E91-48AE-B7C3-47E91E4D82AD}" srcOrd="0" destOrd="0" presId="urn:microsoft.com/office/officeart/2005/8/layout/pList2"/>
    <dgm:cxn modelId="{FD5363C3-8B71-415A-8E76-D205EDADB206}" type="presParOf" srcId="{84E12913-3E91-48AE-B7C3-47E91E4D82AD}" destId="{79A13C8F-4497-4B8A-BF58-E4F2C61FEB1C}" srcOrd="0" destOrd="0" presId="urn:microsoft.com/office/officeart/2005/8/layout/pList2"/>
    <dgm:cxn modelId="{745575D9-AF88-4D76-80B4-8E92DD8AA9E7}" type="presParOf" srcId="{84E12913-3E91-48AE-B7C3-47E91E4D82AD}" destId="{F06AC166-ACCB-4198-A1EE-ED8D7C848298}" srcOrd="1" destOrd="0" presId="urn:microsoft.com/office/officeart/2005/8/layout/pList2"/>
    <dgm:cxn modelId="{FEB6C295-370B-4582-A059-F182BF4C78FE}" type="presParOf" srcId="{84E12913-3E91-48AE-B7C3-47E91E4D82AD}" destId="{E005DEBF-22DB-4F87-B14F-69A6BF995887}" srcOrd="2" destOrd="0" presId="urn:microsoft.com/office/officeart/2005/8/layout/pList2"/>
    <dgm:cxn modelId="{900430D7-F279-4533-9FBC-2B0161839F5A}" type="presParOf" srcId="{3647C6C1-ADD0-46A2-BEC8-19BDB05FB41D}" destId="{BBD256E9-C48B-4E46-9996-BAE900E046B9}" srcOrd="1" destOrd="0" presId="urn:microsoft.com/office/officeart/2005/8/layout/pList2"/>
    <dgm:cxn modelId="{58236F42-60F8-431A-9DA3-C23A7DC92E2E}" type="presParOf" srcId="{3647C6C1-ADD0-46A2-BEC8-19BDB05FB41D}" destId="{FA828E82-70CF-4B4B-A09C-186C50AD58EF}" srcOrd="2" destOrd="0" presId="urn:microsoft.com/office/officeart/2005/8/layout/pList2"/>
    <dgm:cxn modelId="{E71C7FC1-5ACD-44A8-AA6C-DB0898446255}" type="presParOf" srcId="{FA828E82-70CF-4B4B-A09C-186C50AD58EF}" destId="{F68AD601-B61A-42C8-B4F5-121D90A91DDA}" srcOrd="0" destOrd="0" presId="urn:microsoft.com/office/officeart/2005/8/layout/pList2"/>
    <dgm:cxn modelId="{EB9A7F7C-9B9B-45B5-8B00-F67D25357A1C}" type="presParOf" srcId="{FA828E82-70CF-4B4B-A09C-186C50AD58EF}" destId="{A5C0BAD4-77F3-48E6-82D1-0E92AED7B802}" srcOrd="1" destOrd="0" presId="urn:microsoft.com/office/officeart/2005/8/layout/pList2"/>
    <dgm:cxn modelId="{49742535-87EE-4478-A259-1E2117AA3323}" type="presParOf" srcId="{FA828E82-70CF-4B4B-A09C-186C50AD58EF}" destId="{EB6397C2-597F-4108-B048-44135EF71417}" srcOrd="2" destOrd="0" presId="urn:microsoft.com/office/officeart/2005/8/layout/pList2"/>
    <dgm:cxn modelId="{E4B937E3-B8F6-499E-BE8A-70F0EAFE190C}" type="presParOf" srcId="{3647C6C1-ADD0-46A2-BEC8-19BDB05FB41D}" destId="{CD75903D-7DAA-4BF8-B283-E9618BCF442F}" srcOrd="3" destOrd="0" presId="urn:microsoft.com/office/officeart/2005/8/layout/pList2"/>
    <dgm:cxn modelId="{E5B94597-6702-427F-92FB-B6BE817E8725}" type="presParOf" srcId="{3647C6C1-ADD0-46A2-BEC8-19BDB05FB41D}" destId="{5E50A695-A510-4186-9D4E-7B9A1AA80E86}" srcOrd="4" destOrd="0" presId="urn:microsoft.com/office/officeart/2005/8/layout/pList2"/>
    <dgm:cxn modelId="{963F435B-D728-40CC-BC74-BACD84A0C0B0}" type="presParOf" srcId="{5E50A695-A510-4186-9D4E-7B9A1AA80E86}" destId="{9CAA8B4B-0EDB-4E29-99BC-2342CA882739}" srcOrd="0" destOrd="0" presId="urn:microsoft.com/office/officeart/2005/8/layout/pList2"/>
    <dgm:cxn modelId="{4888E8D5-9D3B-4DD0-906C-00FDBA63FA0A}" type="presParOf" srcId="{5E50A695-A510-4186-9D4E-7B9A1AA80E86}" destId="{31A98020-907C-4DF7-AEB8-B81B8E420A72}" srcOrd="1" destOrd="0" presId="urn:microsoft.com/office/officeart/2005/8/layout/pList2"/>
    <dgm:cxn modelId="{62EA8CC5-E1FE-4FDB-BB74-167BEDD57B04}" type="presParOf" srcId="{5E50A695-A510-4186-9D4E-7B9A1AA80E86}" destId="{2B1FD0A7-310B-4E75-91A0-017EDC1DB89C}" srcOrd="2" destOrd="0" presId="urn:microsoft.com/office/officeart/2005/8/layout/pList2"/>
    <dgm:cxn modelId="{0023AE6A-AFE3-49FE-AE0D-F04DE6C6670B}" type="presParOf" srcId="{3647C6C1-ADD0-46A2-BEC8-19BDB05FB41D}" destId="{A1074153-D7C5-4D32-90B0-5A553A52A8BA}" srcOrd="5" destOrd="0" presId="urn:microsoft.com/office/officeart/2005/8/layout/pList2"/>
    <dgm:cxn modelId="{657434D2-D509-439E-AC50-A3D9667DE4AF}" type="presParOf" srcId="{3647C6C1-ADD0-46A2-BEC8-19BDB05FB41D}" destId="{3D7FFBD0-7371-4578-A428-280A32F01639}" srcOrd="6" destOrd="0" presId="urn:microsoft.com/office/officeart/2005/8/layout/pList2"/>
    <dgm:cxn modelId="{2B5A5F48-6EB7-4048-9208-ADDEEE40475F}" type="presParOf" srcId="{3D7FFBD0-7371-4578-A428-280A32F01639}" destId="{3AE1854E-2348-4AC8-A766-F8082D7420EE}" srcOrd="0" destOrd="0" presId="urn:microsoft.com/office/officeart/2005/8/layout/pList2"/>
    <dgm:cxn modelId="{CF44ACF1-A3E8-48B5-A38B-47DA725551EA}" type="presParOf" srcId="{3D7FFBD0-7371-4578-A428-280A32F01639}" destId="{86863229-02CE-4D0C-AACC-1A44AA247789}" srcOrd="1" destOrd="0" presId="urn:microsoft.com/office/officeart/2005/8/layout/pList2"/>
    <dgm:cxn modelId="{01AEF914-39AD-44DC-9B95-ECF42F4CB9D6}" type="presParOf" srcId="{3D7FFBD0-7371-4578-A428-280A32F01639}" destId="{06495D27-A32C-40AD-AD21-D28CDA350E56}" srcOrd="2" destOrd="0" presId="urn:microsoft.com/office/officeart/2005/8/layout/pList2"/>
    <dgm:cxn modelId="{16F0CB9B-5638-4129-B32C-DD7A0E1A2A50}" type="presParOf" srcId="{3647C6C1-ADD0-46A2-BEC8-19BDB05FB41D}" destId="{EB8C0E12-4D5B-4509-A913-5BF104409E5D}" srcOrd="7" destOrd="0" presId="urn:microsoft.com/office/officeart/2005/8/layout/pList2"/>
    <dgm:cxn modelId="{2BD0EEAC-5A59-418D-84B8-1DAEB3A89C5F}" type="presParOf" srcId="{3647C6C1-ADD0-46A2-BEC8-19BDB05FB41D}" destId="{0EE188CE-E12A-4F1D-A54A-3F2D8F82D08D}" srcOrd="8" destOrd="0" presId="urn:microsoft.com/office/officeart/2005/8/layout/pList2"/>
    <dgm:cxn modelId="{F8AC973E-FB78-4389-BEC7-1850F54C34CC}" type="presParOf" srcId="{0EE188CE-E12A-4F1D-A54A-3F2D8F82D08D}" destId="{013CB868-6A9E-4164-AD16-76F99B45EC63}" srcOrd="0" destOrd="0" presId="urn:microsoft.com/office/officeart/2005/8/layout/pList2"/>
    <dgm:cxn modelId="{275222A8-4E87-4F7B-A336-29CD8DA0AC62}" type="presParOf" srcId="{0EE188CE-E12A-4F1D-A54A-3F2D8F82D08D}" destId="{9FCB274F-C844-4253-9A2E-1AE52151F368}" srcOrd="1" destOrd="0" presId="urn:microsoft.com/office/officeart/2005/8/layout/pList2"/>
    <dgm:cxn modelId="{D503C911-479C-46EB-A756-4F3BD036D6D2}" type="presParOf" srcId="{0EE188CE-E12A-4F1D-A54A-3F2D8F82D08D}" destId="{0116D902-1931-44E9-90A3-AB1390DC694F}"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4EDB4D-4A0C-4446-83FD-EF1F8F0C70FD}">
      <dsp:nvSpPr>
        <dsp:cNvPr id="0" name=""/>
        <dsp:cNvSpPr/>
      </dsp:nvSpPr>
      <dsp:spPr>
        <a:xfrm>
          <a:off x="0" y="0"/>
          <a:ext cx="11645845" cy="2285112"/>
        </a:xfrm>
        <a:prstGeom prst="roundRect">
          <a:avLst>
            <a:gd name="adj" fmla="val 1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05DEBF-22DB-4F87-B14F-69A6BF995887}">
      <dsp:nvSpPr>
        <dsp:cNvPr id="0" name=""/>
        <dsp:cNvSpPr/>
      </dsp:nvSpPr>
      <dsp:spPr>
        <a:xfrm>
          <a:off x="353117" y="304681"/>
          <a:ext cx="2025853" cy="167574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t="-10000" b="-10000"/>
          </a:stretch>
        </a:blip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79A13C8F-4497-4B8A-BF58-E4F2C61FEB1C}">
      <dsp:nvSpPr>
        <dsp:cNvPr id="0" name=""/>
        <dsp:cNvSpPr/>
      </dsp:nvSpPr>
      <dsp:spPr>
        <a:xfrm rot="10800000">
          <a:off x="353117" y="2285112"/>
          <a:ext cx="2025853" cy="2792915"/>
        </a:xfrm>
        <a:prstGeom prst="round2SameRect">
          <a:avLst>
            <a:gd name="adj1" fmla="val 10500"/>
            <a:gd name="adj2" fmla="val 0"/>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l" defTabSz="711200">
            <a:lnSpc>
              <a:spcPct val="90000"/>
            </a:lnSpc>
            <a:spcBef>
              <a:spcPct val="0"/>
            </a:spcBef>
            <a:spcAft>
              <a:spcPct val="35000"/>
            </a:spcAft>
            <a:buNone/>
          </a:pPr>
          <a:r>
            <a:rPr lang="en-US" sz="1600" kern="1200" dirty="0"/>
            <a:t>Outlines objective safety guidelines that limit public exposure to risk (i.e., frequency vs. dose thresholds)</a:t>
          </a:r>
        </a:p>
      </dsp:txBody>
      <dsp:txXfrm rot="10800000">
        <a:off x="415419" y="2285112"/>
        <a:ext cx="1901249" cy="2730613"/>
      </dsp:txXfrm>
    </dsp:sp>
    <dsp:sp modelId="{EB6397C2-597F-4108-B048-44135EF71417}">
      <dsp:nvSpPr>
        <dsp:cNvPr id="0" name=""/>
        <dsp:cNvSpPr/>
      </dsp:nvSpPr>
      <dsp:spPr>
        <a:xfrm>
          <a:off x="2581556" y="304681"/>
          <a:ext cx="2025853" cy="167574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F68AD601-B61A-42C8-B4F5-121D90A91DDA}">
      <dsp:nvSpPr>
        <dsp:cNvPr id="0" name=""/>
        <dsp:cNvSpPr/>
      </dsp:nvSpPr>
      <dsp:spPr>
        <a:xfrm rot="10800000">
          <a:off x="2581556" y="2285112"/>
          <a:ext cx="2025853" cy="2792915"/>
        </a:xfrm>
        <a:prstGeom prst="round2SameRect">
          <a:avLst>
            <a:gd name="adj1" fmla="val 10500"/>
            <a:gd name="adj2" fmla="val 0"/>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l" defTabSz="711200">
            <a:lnSpc>
              <a:spcPct val="90000"/>
            </a:lnSpc>
            <a:spcBef>
              <a:spcPct val="0"/>
            </a:spcBef>
            <a:spcAft>
              <a:spcPct val="35000"/>
            </a:spcAft>
            <a:buNone/>
          </a:pPr>
          <a:r>
            <a:rPr lang="en-US" sz="1600" kern="1200" dirty="0"/>
            <a:t>Established 3-tiered launch authorization process approach:</a:t>
          </a:r>
        </a:p>
        <a:p>
          <a:pPr marL="114300" lvl="1" indent="-114300" algn="l" defTabSz="533400">
            <a:lnSpc>
              <a:spcPct val="90000"/>
            </a:lnSpc>
            <a:spcBef>
              <a:spcPct val="0"/>
            </a:spcBef>
            <a:spcAft>
              <a:spcPct val="15000"/>
            </a:spcAft>
            <a:buChar char="•"/>
          </a:pPr>
          <a:r>
            <a:rPr lang="en-US" sz="1200" kern="1200" dirty="0"/>
            <a:t>Radioisotopes fall within Tier I, II, or III depending on quantity and risk to public</a:t>
          </a:r>
        </a:p>
        <a:p>
          <a:pPr marL="114300" lvl="1" indent="-114300" algn="l" defTabSz="533400">
            <a:lnSpc>
              <a:spcPct val="90000"/>
            </a:lnSpc>
            <a:spcBef>
              <a:spcPct val="0"/>
            </a:spcBef>
            <a:spcAft>
              <a:spcPct val="15000"/>
            </a:spcAft>
            <a:buChar char="•"/>
          </a:pPr>
          <a:r>
            <a:rPr lang="en-US" sz="1200" kern="1200"/>
            <a:t>Reactors fall within Tier II or III, depending on enrichment and risk to public</a:t>
          </a:r>
        </a:p>
      </dsp:txBody>
      <dsp:txXfrm rot="10800000">
        <a:off x="2643858" y="2285112"/>
        <a:ext cx="1901249" cy="2730613"/>
      </dsp:txXfrm>
    </dsp:sp>
    <dsp:sp modelId="{2B1FD0A7-310B-4E75-91A0-017EDC1DB89C}">
      <dsp:nvSpPr>
        <dsp:cNvPr id="0" name=""/>
        <dsp:cNvSpPr/>
      </dsp:nvSpPr>
      <dsp:spPr>
        <a:xfrm>
          <a:off x="4809995" y="304681"/>
          <a:ext cx="2025853" cy="1675749"/>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21000" r="-21000"/>
          </a:stretch>
        </a:blip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9CAA8B4B-0EDB-4E29-99BC-2342CA882739}">
      <dsp:nvSpPr>
        <dsp:cNvPr id="0" name=""/>
        <dsp:cNvSpPr/>
      </dsp:nvSpPr>
      <dsp:spPr>
        <a:xfrm rot="10800000">
          <a:off x="4809995" y="2285112"/>
          <a:ext cx="2025853" cy="2792915"/>
        </a:xfrm>
        <a:prstGeom prst="round2SameRect">
          <a:avLst>
            <a:gd name="adj1" fmla="val 10500"/>
            <a:gd name="adj2" fmla="val 0"/>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l" defTabSz="711200">
            <a:lnSpc>
              <a:spcPct val="90000"/>
            </a:lnSpc>
            <a:spcBef>
              <a:spcPct val="0"/>
            </a:spcBef>
            <a:spcAft>
              <a:spcPct val="35000"/>
            </a:spcAft>
            <a:buNone/>
          </a:pPr>
          <a:r>
            <a:rPr lang="en-US" sz="1600" kern="1200" dirty="0"/>
            <a:t>Charges the sponsoring agency to produce a Safety Analysis Report (SAR) that demonstrates how the NSPM-20 safety guidelines have been met or exceeded</a:t>
          </a:r>
        </a:p>
      </dsp:txBody>
      <dsp:txXfrm rot="10800000">
        <a:off x="4872297" y="2285112"/>
        <a:ext cx="1901249" cy="2730613"/>
      </dsp:txXfrm>
    </dsp:sp>
    <dsp:sp modelId="{06495D27-A32C-40AD-AD21-D28CDA350E56}">
      <dsp:nvSpPr>
        <dsp:cNvPr id="0" name=""/>
        <dsp:cNvSpPr/>
      </dsp:nvSpPr>
      <dsp:spPr>
        <a:xfrm>
          <a:off x="7038434" y="304681"/>
          <a:ext cx="2025853" cy="1675749"/>
        </a:xfrm>
        <a:prstGeom prst="roundRect">
          <a:avLst>
            <a:gd name="adj" fmla="val 10000"/>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27000" r="-27000"/>
          </a:stretch>
        </a:blip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3AE1854E-2348-4AC8-A766-F8082D7420EE}">
      <dsp:nvSpPr>
        <dsp:cNvPr id="0" name=""/>
        <dsp:cNvSpPr/>
      </dsp:nvSpPr>
      <dsp:spPr>
        <a:xfrm rot="10800000">
          <a:off x="7038434" y="2285112"/>
          <a:ext cx="2025853" cy="2792915"/>
        </a:xfrm>
        <a:prstGeom prst="round2SameRect">
          <a:avLst>
            <a:gd name="adj1" fmla="val 10500"/>
            <a:gd name="adj2" fmla="val 0"/>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l" defTabSz="711200">
            <a:lnSpc>
              <a:spcPct val="90000"/>
            </a:lnSpc>
            <a:spcBef>
              <a:spcPct val="0"/>
            </a:spcBef>
            <a:spcAft>
              <a:spcPct val="35000"/>
            </a:spcAft>
            <a:buNone/>
          </a:pPr>
          <a:r>
            <a:rPr lang="en-US" sz="1600" kern="1200"/>
            <a:t>Established the standing Interagency Nuclear Safety Review Board (INSRB) to review the SAR and produce a SER to document findings for USG launches; named NRC as member to INSRB</a:t>
          </a:r>
        </a:p>
      </dsp:txBody>
      <dsp:txXfrm rot="10800000">
        <a:off x="7100736" y="2285112"/>
        <a:ext cx="1901249" cy="2730613"/>
      </dsp:txXfrm>
    </dsp:sp>
    <dsp:sp modelId="{0116D902-1931-44E9-90A3-AB1390DC694F}">
      <dsp:nvSpPr>
        <dsp:cNvPr id="0" name=""/>
        <dsp:cNvSpPr/>
      </dsp:nvSpPr>
      <dsp:spPr>
        <a:xfrm>
          <a:off x="9266874" y="304681"/>
          <a:ext cx="2025853" cy="1675749"/>
        </a:xfrm>
        <a:prstGeom prst="roundRect">
          <a:avLst>
            <a:gd name="adj" fmla="val 10000"/>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7000" r="-7000"/>
          </a:stretch>
        </a:blip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013CB868-6A9E-4164-AD16-76F99B45EC63}">
      <dsp:nvSpPr>
        <dsp:cNvPr id="0" name=""/>
        <dsp:cNvSpPr/>
      </dsp:nvSpPr>
      <dsp:spPr>
        <a:xfrm rot="10800000">
          <a:off x="9266874" y="2285112"/>
          <a:ext cx="2025853" cy="2792915"/>
        </a:xfrm>
        <a:prstGeom prst="round2SameRect">
          <a:avLst>
            <a:gd name="adj1" fmla="val 10500"/>
            <a:gd name="adj2" fmla="val 0"/>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l" defTabSz="711200">
            <a:lnSpc>
              <a:spcPct val="90000"/>
            </a:lnSpc>
            <a:spcBef>
              <a:spcPct val="0"/>
            </a:spcBef>
            <a:spcAft>
              <a:spcPct val="35000"/>
            </a:spcAft>
            <a:buNone/>
          </a:pPr>
          <a:r>
            <a:rPr lang="en-US" sz="1600" kern="1200"/>
            <a:t>Requires DOT/FAA to establish updated regulations and guidance for commercial nuclear launches </a:t>
          </a:r>
        </a:p>
      </dsp:txBody>
      <dsp:txXfrm rot="10800000">
        <a:off x="9329176" y="2285112"/>
        <a:ext cx="1901249" cy="2730613"/>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C6011169-F987-4913-973B-7C0FEF658B74}" type="datetimeFigureOut">
              <a:rPr lang="en-US" smtClean="0"/>
              <a:t>09/13/2022</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396E7E43-116E-474B-AAA6-FA42F51BD814}" type="slidenum">
              <a:rPr lang="en-US" smtClean="0"/>
              <a:t>‹#›</a:t>
            </a:fld>
            <a:endParaRPr lang="en-US"/>
          </a:p>
        </p:txBody>
      </p:sp>
    </p:spTree>
    <p:extLst>
      <p:ext uri="{BB962C8B-B14F-4D97-AF65-F5344CB8AC3E}">
        <p14:creationId xmlns:p14="http://schemas.microsoft.com/office/powerpoint/2010/main" val="3817244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96E7E43-116E-474B-AAA6-FA42F51BD814}" type="slidenum">
              <a:rPr lang="en-US" smtClean="0"/>
              <a:t>1</a:t>
            </a:fld>
            <a:endParaRPr lang="en-US"/>
          </a:p>
        </p:txBody>
      </p:sp>
    </p:spTree>
    <p:extLst>
      <p:ext uri="{BB962C8B-B14F-4D97-AF65-F5344CB8AC3E}">
        <p14:creationId xmlns:p14="http://schemas.microsoft.com/office/powerpoint/2010/main" val="3875875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dirty="0">
                <a:solidFill>
                  <a:srgbClr val="000000"/>
                </a:solidFill>
                <a:latin typeface="Arial" panose="020B0604020202020204" pitchFamily="34" charset="0"/>
                <a:ea typeface="Calibri" panose="020F0502020204030204" pitchFamily="34" charset="0"/>
              </a:rPr>
              <a:t>NRC has provided important support to NASA for over 24 years in assuring the safety of nuclear space missions and sharing knowledge through a Memorandum of Understanding and other interactions on technical methods and technology used in safety, reliability, and risk analysis methods and applications. The NRC is also actively collaborating with NASA in developing standards for the future use of space nuclear reactors under NASA’s Space Reactor Standards Working Group.</a:t>
            </a:r>
            <a:endParaRPr lang="en-US" sz="1100" dirty="0"/>
          </a:p>
          <a:p>
            <a:pPr>
              <a:buFont typeface="Courier New" panose="02070309020205020404" pitchFamily="49" charset="0"/>
              <a:buNone/>
            </a:pPr>
            <a:endParaRPr lang="en-US" sz="1900" dirty="0">
              <a:solidFill>
                <a:srgbClr val="000000"/>
              </a:solidFill>
              <a:latin typeface="Arial" panose="020B0604020202020204" pitchFamily="34" charset="0"/>
              <a:ea typeface="Calibri" panose="020F0502020204030204" pitchFamily="34" charset="0"/>
            </a:endParaRPr>
          </a:p>
          <a:p>
            <a:pPr>
              <a:buFont typeface="Courier New" panose="02070309020205020404" pitchFamily="49" charset="0"/>
              <a:buNone/>
            </a:pPr>
            <a:r>
              <a:rPr lang="en-US" sz="1900" dirty="0">
                <a:solidFill>
                  <a:srgbClr val="000000"/>
                </a:solidFill>
                <a:latin typeface="Arial" panose="020B0604020202020204" pitchFamily="34" charset="0"/>
                <a:ea typeface="Calibri" panose="020F0502020204030204" pitchFamily="34" charset="0"/>
              </a:rPr>
              <a:t>Because of our role in regulating the safe use of radioactive materials, the NRC has supported several NASA launches over the past several decades. The top of this timeline shows the two most recent NASA missions (Mars Science Lab in 2011 and Mars Rover in 2020) where NRC supported the safety review as an advisor to the interagency nuclear safety review panel.</a:t>
            </a:r>
          </a:p>
          <a:p>
            <a:pPr>
              <a:buFont typeface="Courier New" panose="02070309020205020404" pitchFamily="49" charset="0"/>
              <a:buNone/>
            </a:pPr>
            <a:endParaRPr lang="en-US" sz="1900" dirty="0">
              <a:solidFill>
                <a:srgbClr val="000000"/>
              </a:solidFill>
              <a:latin typeface="Arial" panose="020B0604020202020204" pitchFamily="34" charset="0"/>
              <a:ea typeface="Calibri" panose="020F0502020204030204" pitchFamily="34" charset="0"/>
            </a:endParaRPr>
          </a:p>
          <a:p>
            <a:pPr>
              <a:buFont typeface="Courier New" panose="02070309020205020404" pitchFamily="49" charset="0"/>
              <a:buNone/>
            </a:pPr>
            <a:r>
              <a:rPr lang="en-US" sz="1900" dirty="0">
                <a:solidFill>
                  <a:srgbClr val="000000"/>
                </a:solidFill>
                <a:latin typeface="Arial" panose="020B0604020202020204" pitchFamily="34" charset="0"/>
                <a:ea typeface="Calibri" panose="020F0502020204030204" pitchFamily="34" charset="0"/>
              </a:rPr>
              <a:t>The bottom timeline shows historical US and international guidance for space launches involving nuclear materials, and US policy direction  in recent years.</a:t>
            </a:r>
          </a:p>
          <a:p>
            <a:pPr>
              <a:buFont typeface="Courier New" panose="02070309020205020404" pitchFamily="49" charset="0"/>
              <a:buNone/>
            </a:pPr>
            <a:endParaRPr lang="en-US" sz="1900" dirty="0">
              <a:solidFill>
                <a:srgbClr val="000000"/>
              </a:solidFill>
              <a:latin typeface="Arial" panose="020B0604020202020204" pitchFamily="34" charset="0"/>
              <a:ea typeface="Calibri" panose="020F0502020204030204" pitchFamily="34" charset="0"/>
            </a:endParaRPr>
          </a:p>
          <a:p>
            <a:pPr>
              <a:buFont typeface="Courier New" panose="02070309020205020404" pitchFamily="49" charset="0"/>
              <a:buNone/>
            </a:pPr>
            <a:r>
              <a:rPr lang="en-US" sz="1900" dirty="0">
                <a:solidFill>
                  <a:srgbClr val="000000"/>
                </a:solidFill>
                <a:latin typeface="Arial" panose="020B0604020202020204" pitchFamily="34" charset="0"/>
                <a:ea typeface="Calibri" panose="020F0502020204030204" pitchFamily="34" charset="0"/>
              </a:rPr>
              <a:t>Most significantly for NRC, in 2019, national security presidential memorandum-20 was published which established the standing Interagency Nuclear Safety Review Board, (INSRB) to which NRC is named as a member.</a:t>
            </a:r>
          </a:p>
          <a:p>
            <a:pPr>
              <a:buFont typeface="Courier New" panose="02070309020205020404" pitchFamily="49" charset="0"/>
              <a:buNone/>
            </a:pPr>
            <a:endParaRPr lang="en-US" sz="1900" dirty="0">
              <a:solidFill>
                <a:srgbClr val="000000"/>
              </a:solidFill>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396E7E43-116E-474B-AAA6-FA42F51BD814}" type="slidenum">
              <a:rPr lang="en-US" smtClean="0"/>
              <a:t>2</a:t>
            </a:fld>
            <a:endParaRPr lang="en-US"/>
          </a:p>
        </p:txBody>
      </p:sp>
    </p:spTree>
    <p:extLst>
      <p:ext uri="{BB962C8B-B14F-4D97-AF65-F5344CB8AC3E}">
        <p14:creationId xmlns:p14="http://schemas.microsoft.com/office/powerpoint/2010/main" val="1215342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dirty="0"/>
              <a:t>National Security Presidential Memorandum-20 (NSPM-20) </a:t>
            </a:r>
          </a:p>
          <a:p>
            <a:pPr lvl="0"/>
            <a:endParaRPr lang="en-US" sz="1100" dirty="0"/>
          </a:p>
          <a:p>
            <a:pPr defTabSz="966612">
              <a:buFont typeface="Courier New" panose="02070309020205020404" pitchFamily="49" charset="0"/>
              <a:buChar char="o"/>
              <a:defRPr/>
            </a:pPr>
            <a:r>
              <a:rPr lang="en-US" sz="1100" dirty="0"/>
              <a:t>Establishes new safety guidelines based on frequency vs. public dose thresholds </a:t>
            </a:r>
          </a:p>
          <a:p>
            <a:pPr marL="845786" lvl="1" indent="-362480">
              <a:spcAft>
                <a:spcPts val="634"/>
              </a:spcAft>
              <a:buFont typeface="Symbol" panose="05050102010706020507" pitchFamily="18" charset="2"/>
              <a:buChar char=""/>
            </a:pPr>
            <a:r>
              <a:rPr lang="en-US" sz="1900" dirty="0">
                <a:solidFill>
                  <a:srgbClr val="293340"/>
                </a:solidFill>
                <a:latin typeface="Arial" panose="020B0604020202020204" pitchFamily="34" charset="0"/>
                <a:ea typeface="Times New Roman" panose="02020603050405020304" pitchFamily="18" charset="0"/>
              </a:rPr>
              <a:t>F: &lt;=10</a:t>
            </a:r>
            <a:r>
              <a:rPr lang="en-US" sz="1900" baseline="30000" dirty="0">
                <a:solidFill>
                  <a:srgbClr val="293340"/>
                </a:solidFill>
                <a:latin typeface="Arial" panose="020B0604020202020204" pitchFamily="34" charset="0"/>
                <a:ea typeface="Times New Roman" panose="02020603050405020304" pitchFamily="18" charset="0"/>
              </a:rPr>
              <a:t>-2</a:t>
            </a:r>
            <a:r>
              <a:rPr lang="en-US" sz="1900" dirty="0">
                <a:solidFill>
                  <a:srgbClr val="293340"/>
                </a:solidFill>
                <a:latin typeface="Arial" panose="020B0604020202020204" pitchFamily="34" charset="0"/>
                <a:ea typeface="Times New Roman" panose="02020603050405020304" pitchFamily="18" charset="0"/>
              </a:rPr>
              <a:t> 	C: 25 mrem - 5 rem		mortality risk: 1.45E-7 – 2.9E-5</a:t>
            </a:r>
            <a:endParaRPr lang="en-US" sz="1900" dirty="0">
              <a:latin typeface="Times New Roman" panose="02020603050405020304" pitchFamily="18" charset="0"/>
              <a:ea typeface="Times New Roman" panose="02020603050405020304" pitchFamily="18" charset="0"/>
            </a:endParaRPr>
          </a:p>
          <a:p>
            <a:pPr marL="845786" lvl="1" indent="-362480">
              <a:spcAft>
                <a:spcPts val="634"/>
              </a:spcAft>
              <a:buFont typeface="Symbol" panose="05050102010706020507" pitchFamily="18" charset="2"/>
              <a:buChar char=""/>
            </a:pPr>
            <a:r>
              <a:rPr lang="en-US" sz="1900" dirty="0">
                <a:solidFill>
                  <a:srgbClr val="293340"/>
                </a:solidFill>
                <a:latin typeface="Arial" panose="020B0604020202020204" pitchFamily="34" charset="0"/>
                <a:ea typeface="Times New Roman" panose="02020603050405020304" pitchFamily="18" charset="0"/>
              </a:rPr>
              <a:t>F: &lt;=10</a:t>
            </a:r>
            <a:r>
              <a:rPr lang="en-US" sz="1900" baseline="30000" dirty="0">
                <a:solidFill>
                  <a:srgbClr val="293340"/>
                </a:solidFill>
                <a:latin typeface="Arial" panose="020B0604020202020204" pitchFamily="34" charset="0"/>
                <a:ea typeface="Times New Roman" panose="02020603050405020304" pitchFamily="18" charset="0"/>
              </a:rPr>
              <a:t>-4</a:t>
            </a:r>
            <a:r>
              <a:rPr lang="en-US" sz="1900" dirty="0">
                <a:solidFill>
                  <a:srgbClr val="293340"/>
                </a:solidFill>
                <a:latin typeface="Arial" panose="020B0604020202020204" pitchFamily="34" charset="0"/>
                <a:ea typeface="Times New Roman" panose="02020603050405020304" pitchFamily="18" charset="0"/>
              </a:rPr>
              <a:t>	C: 5 - 25 rem			mortality risk: 2.9E-7 – 1.45E-6 </a:t>
            </a:r>
            <a:endParaRPr lang="en-US" sz="1900" dirty="0">
              <a:latin typeface="Times New Roman" panose="02020603050405020304" pitchFamily="18" charset="0"/>
              <a:ea typeface="Times New Roman" panose="02020603050405020304" pitchFamily="18" charset="0"/>
            </a:endParaRPr>
          </a:p>
          <a:p>
            <a:pPr marL="845786" lvl="1" indent="-362480">
              <a:spcAft>
                <a:spcPts val="634"/>
              </a:spcAft>
              <a:buFont typeface="Symbol" panose="05050102010706020507" pitchFamily="18" charset="2"/>
              <a:buChar char=""/>
            </a:pPr>
            <a:r>
              <a:rPr lang="en-US" sz="1900" dirty="0">
                <a:solidFill>
                  <a:srgbClr val="293340"/>
                </a:solidFill>
                <a:latin typeface="Arial" panose="020B0604020202020204" pitchFamily="34" charset="0"/>
                <a:ea typeface="Times New Roman" panose="02020603050405020304" pitchFamily="18" charset="0"/>
              </a:rPr>
              <a:t>F: &lt;= 10</a:t>
            </a:r>
            <a:r>
              <a:rPr lang="en-US" sz="1900" baseline="30000" dirty="0">
                <a:solidFill>
                  <a:srgbClr val="293340"/>
                </a:solidFill>
                <a:latin typeface="Arial" panose="020B0604020202020204" pitchFamily="34" charset="0"/>
                <a:ea typeface="Times New Roman" panose="02020603050405020304" pitchFamily="18" charset="0"/>
              </a:rPr>
              <a:t>-5	</a:t>
            </a:r>
            <a:r>
              <a:rPr lang="en-US" sz="1900" dirty="0">
                <a:solidFill>
                  <a:srgbClr val="293340"/>
                </a:solidFill>
                <a:latin typeface="Arial" panose="020B0604020202020204" pitchFamily="34" charset="0"/>
                <a:ea typeface="Times New Roman" panose="02020603050405020304" pitchFamily="18" charset="0"/>
              </a:rPr>
              <a:t>C: &gt;25 rem			mortality risk: 1.45E-7</a:t>
            </a:r>
            <a:endParaRPr lang="en-US" sz="1900" dirty="0">
              <a:latin typeface="Times New Roman" panose="02020603050405020304" pitchFamily="18" charset="0"/>
              <a:ea typeface="Times New Roman" panose="02020603050405020304" pitchFamily="18" charset="0"/>
            </a:endParaRPr>
          </a:p>
          <a:p>
            <a:r>
              <a:rPr lang="en-US" sz="1900" dirty="0">
                <a:latin typeface="Arial" panose="020B0604020202020204" pitchFamily="34" charset="0"/>
                <a:ea typeface="Calibri" panose="020F0502020204030204" pitchFamily="34" charset="0"/>
              </a:rPr>
              <a:t>(Using EPA’s cancer mortality risk coefficient of 5.8E-4/rem used in NUREG-1530, Rev. 1)</a:t>
            </a:r>
          </a:p>
          <a:p>
            <a:pPr marL="483306" lvl="1" defTabSz="966612">
              <a:buFont typeface="Courier New" panose="02070309020205020404" pitchFamily="49" charset="0"/>
              <a:buChar char="o"/>
              <a:defRPr/>
            </a:pPr>
            <a:endParaRPr lang="en-US" sz="1100" dirty="0"/>
          </a:p>
          <a:p>
            <a:pPr defTabSz="966612">
              <a:buFont typeface="Courier New" panose="02070309020205020404" pitchFamily="49" charset="0"/>
              <a:buChar char="o"/>
              <a:defRPr/>
            </a:pPr>
            <a:r>
              <a:rPr lang="en-US" sz="1100" dirty="0"/>
              <a:t>Establishes a new risk-tier system for launch authorization, based on risk to public and whether there is a fission reactor on board, and whether it uses HEU – and launch safety approval authority level is meant to be commensurate with the level of risk</a:t>
            </a:r>
          </a:p>
          <a:p>
            <a:pPr defTabSz="966612">
              <a:buFont typeface="Courier New" panose="02070309020205020404" pitchFamily="49" charset="0"/>
              <a:buChar char="o"/>
              <a:defRPr/>
            </a:pPr>
            <a:endParaRPr lang="en-US" sz="1100" dirty="0"/>
          </a:p>
          <a:p>
            <a:pPr lvl="0">
              <a:buFont typeface="Courier New" panose="02070309020205020404" pitchFamily="49" charset="0"/>
              <a:buChar char="o"/>
            </a:pPr>
            <a:r>
              <a:rPr lang="en-US" sz="1100" dirty="0"/>
              <a:t>Establishes standing Interagency Nuclear Safety Review Board (INSRB) and names NRC as a member of this board, whereas previously NRC served as advisors to the ad hoc safety review panels</a:t>
            </a:r>
          </a:p>
          <a:p>
            <a:pPr lvl="1">
              <a:buFont typeface="Courier New" panose="02070309020205020404" pitchFamily="49" charset="0"/>
              <a:buChar char="o"/>
            </a:pPr>
            <a:endParaRPr lang="en-US" sz="1100" dirty="0"/>
          </a:p>
          <a:p>
            <a:pPr>
              <a:buFont typeface="Courier New" panose="02070309020205020404" pitchFamily="49" charset="0"/>
              <a:buChar char="o"/>
            </a:pPr>
            <a:r>
              <a:rPr lang="en-US" sz="1100" dirty="0"/>
              <a:t>Requires DOT/FAA to establish updated rule and guidance for commercial nuclear launches</a:t>
            </a:r>
          </a:p>
          <a:p>
            <a:pPr>
              <a:buFont typeface="Courier New" panose="02070309020205020404" pitchFamily="49" charset="0"/>
              <a:buChar char="o"/>
            </a:pPr>
            <a:endParaRPr lang="en-US" sz="1100" dirty="0"/>
          </a:p>
          <a:p>
            <a:pPr>
              <a:buFont typeface="Courier New" panose="02070309020205020404" pitchFamily="49" charset="0"/>
              <a:buChar char="o"/>
            </a:pPr>
            <a:r>
              <a:rPr lang="en-US" sz="1100" dirty="0"/>
              <a:t>RES OD Ray was part of the interagency working group with 9 different agencies, led by the Office of Science and Technology Policy, that developed NSPM-20</a:t>
            </a:r>
          </a:p>
        </p:txBody>
      </p:sp>
      <p:sp>
        <p:nvSpPr>
          <p:cNvPr id="4" name="Slide Number Placeholder 3"/>
          <p:cNvSpPr>
            <a:spLocks noGrp="1"/>
          </p:cNvSpPr>
          <p:nvPr>
            <p:ph type="sldNum" sz="quarter" idx="5"/>
          </p:nvPr>
        </p:nvSpPr>
        <p:spPr/>
        <p:txBody>
          <a:bodyPr/>
          <a:lstStyle/>
          <a:p>
            <a:fld id="{396E7E43-116E-474B-AAA6-FA42F51BD814}" type="slidenum">
              <a:rPr lang="en-US" smtClean="0"/>
              <a:t>3</a:t>
            </a:fld>
            <a:endParaRPr lang="en-US"/>
          </a:p>
        </p:txBody>
      </p:sp>
    </p:spTree>
    <p:extLst>
      <p:ext uri="{BB962C8B-B14F-4D97-AF65-F5344CB8AC3E}">
        <p14:creationId xmlns:p14="http://schemas.microsoft.com/office/powerpoint/2010/main" val="5771723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09/13/2022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8" name="Title 1"/>
          <p:cNvSpPr>
            <a:spLocks noGrp="1"/>
          </p:cNvSpPr>
          <p:nvPr>
            <p:ph type="title"/>
          </p:nvPr>
        </p:nvSpPr>
        <p:spPr>
          <a:xfrm>
            <a:off x="685801" y="609600"/>
            <a:ext cx="10131425" cy="1456267"/>
          </a:xfrm>
        </p:spPr>
        <p:txBody>
          <a:bodyPr/>
          <a:lstStyle/>
          <a:p>
            <a:r>
              <a:rPr lang="en-US"/>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09/13/2022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09/13/2022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09/13/2022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09/13/2022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09/13/2022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09/13/2022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09/13/2022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09/13/2022</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emf"/><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ED60F-7FA1-4839-A85A-BE7D62DA3259}"/>
              </a:ext>
            </a:extLst>
          </p:cNvPr>
          <p:cNvSpPr>
            <a:spLocks noGrp="1"/>
          </p:cNvSpPr>
          <p:nvPr>
            <p:ph type="ctrTitle"/>
          </p:nvPr>
        </p:nvSpPr>
        <p:spPr>
          <a:xfrm>
            <a:off x="3454399" y="1964267"/>
            <a:ext cx="7705726" cy="2421464"/>
          </a:xfrm>
        </p:spPr>
        <p:txBody>
          <a:bodyPr/>
          <a:lstStyle/>
          <a:p>
            <a:r>
              <a:rPr lang="en-US" dirty="0"/>
              <a:t>Space </a:t>
            </a:r>
            <a:r>
              <a:rPr lang="en-US" dirty="0" err="1"/>
              <a:t>nucleAr</a:t>
            </a:r>
            <a:r>
              <a:rPr lang="en-US" dirty="0"/>
              <a:t> System Launch Safety reviews - background</a:t>
            </a:r>
          </a:p>
        </p:txBody>
      </p:sp>
      <p:sp>
        <p:nvSpPr>
          <p:cNvPr id="3" name="Subtitle 2">
            <a:extLst>
              <a:ext uri="{FF2B5EF4-FFF2-40B4-BE49-F238E27FC236}">
                <a16:creationId xmlns:a16="http://schemas.microsoft.com/office/drawing/2014/main" id="{B75C2862-F1A4-4524-9E66-C383EF4A14FD}"/>
              </a:ext>
            </a:extLst>
          </p:cNvPr>
          <p:cNvSpPr>
            <a:spLocks noGrp="1"/>
          </p:cNvSpPr>
          <p:nvPr>
            <p:ph type="subTitle" idx="1"/>
          </p:nvPr>
        </p:nvSpPr>
        <p:spPr/>
        <p:txBody>
          <a:bodyPr/>
          <a:lstStyle/>
          <a:p>
            <a:r>
              <a:rPr lang="en-US" dirty="0"/>
              <a:t>Tina </a:t>
            </a:r>
            <a:r>
              <a:rPr lang="en-US" dirty="0" err="1"/>
              <a:t>ghosh</a:t>
            </a:r>
            <a:endParaRPr lang="en-US" dirty="0"/>
          </a:p>
          <a:p>
            <a:r>
              <a:rPr lang="en-US" dirty="0"/>
              <a:t>September 21, 2022</a:t>
            </a:r>
          </a:p>
          <a:p>
            <a:r>
              <a:rPr lang="en-US" dirty="0"/>
              <a:t>International </a:t>
            </a:r>
            <a:r>
              <a:rPr lang="en-US" dirty="0" err="1"/>
              <a:t>maccs</a:t>
            </a:r>
            <a:r>
              <a:rPr lang="en-US" dirty="0"/>
              <a:t> users’ group meeting</a:t>
            </a:r>
          </a:p>
        </p:txBody>
      </p:sp>
    </p:spTree>
    <p:extLst>
      <p:ext uri="{BB962C8B-B14F-4D97-AF65-F5344CB8AC3E}">
        <p14:creationId xmlns:p14="http://schemas.microsoft.com/office/powerpoint/2010/main" val="100100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EB4E557C-190B-461B-A941-89CC4EA1DC01}"/>
              </a:ext>
            </a:extLst>
          </p:cNvPr>
          <p:cNvCxnSpPr>
            <a:cxnSpLocks/>
          </p:cNvCxnSpPr>
          <p:nvPr/>
        </p:nvCxnSpPr>
        <p:spPr>
          <a:xfrm>
            <a:off x="80392" y="2660816"/>
            <a:ext cx="11910503" cy="7226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8B2E3E35-0CFA-4305-99F9-C7351E103DDC}"/>
              </a:ext>
            </a:extLst>
          </p:cNvPr>
          <p:cNvSpPr txBox="1">
            <a:spLocks/>
          </p:cNvSpPr>
          <p:nvPr/>
        </p:nvSpPr>
        <p:spPr>
          <a:xfrm>
            <a:off x="361088" y="157512"/>
            <a:ext cx="10131425" cy="539146"/>
          </a:xfrm>
          <a:prstGeom prst="rect">
            <a:avLst/>
          </a:prstGeom>
        </p:spPr>
        <p:txBody>
          <a:bodyP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t>Timeline</a:t>
            </a:r>
          </a:p>
        </p:txBody>
      </p:sp>
      <p:sp>
        <p:nvSpPr>
          <p:cNvPr id="7" name="TextBox 6">
            <a:extLst>
              <a:ext uri="{FF2B5EF4-FFF2-40B4-BE49-F238E27FC236}">
                <a16:creationId xmlns:a16="http://schemas.microsoft.com/office/drawing/2014/main" id="{04758CF9-1F8D-415E-B76F-BE2C6AB4300E}"/>
              </a:ext>
            </a:extLst>
          </p:cNvPr>
          <p:cNvSpPr txBox="1"/>
          <p:nvPr/>
        </p:nvSpPr>
        <p:spPr>
          <a:xfrm>
            <a:off x="-27448" y="2269126"/>
            <a:ext cx="777072" cy="369332"/>
          </a:xfrm>
          <a:prstGeom prst="rect">
            <a:avLst/>
          </a:prstGeom>
          <a:noFill/>
        </p:spPr>
        <p:txBody>
          <a:bodyPr wrap="square" rtlCol="0">
            <a:spAutoFit/>
          </a:bodyPr>
          <a:lstStyle/>
          <a:p>
            <a:r>
              <a:rPr lang="en-US"/>
              <a:t>1960s</a:t>
            </a:r>
          </a:p>
        </p:txBody>
      </p:sp>
      <p:sp>
        <p:nvSpPr>
          <p:cNvPr id="8" name="TextBox 7">
            <a:extLst>
              <a:ext uri="{FF2B5EF4-FFF2-40B4-BE49-F238E27FC236}">
                <a16:creationId xmlns:a16="http://schemas.microsoft.com/office/drawing/2014/main" id="{084BB744-422D-4BE6-A9C7-F8C35B31F57F}"/>
              </a:ext>
            </a:extLst>
          </p:cNvPr>
          <p:cNvSpPr txBox="1"/>
          <p:nvPr/>
        </p:nvSpPr>
        <p:spPr>
          <a:xfrm>
            <a:off x="756998" y="2259076"/>
            <a:ext cx="777072" cy="369332"/>
          </a:xfrm>
          <a:prstGeom prst="rect">
            <a:avLst/>
          </a:prstGeom>
          <a:noFill/>
        </p:spPr>
        <p:txBody>
          <a:bodyPr wrap="square" rtlCol="0">
            <a:spAutoFit/>
          </a:bodyPr>
          <a:lstStyle/>
          <a:p>
            <a:r>
              <a:rPr lang="en-US"/>
              <a:t>1977</a:t>
            </a:r>
          </a:p>
        </p:txBody>
      </p:sp>
      <p:sp>
        <p:nvSpPr>
          <p:cNvPr id="9" name="TextBox 8">
            <a:extLst>
              <a:ext uri="{FF2B5EF4-FFF2-40B4-BE49-F238E27FC236}">
                <a16:creationId xmlns:a16="http://schemas.microsoft.com/office/drawing/2014/main" id="{4D9DF343-DC61-4729-9D10-DBA4054962EA}"/>
              </a:ext>
            </a:extLst>
          </p:cNvPr>
          <p:cNvSpPr txBox="1"/>
          <p:nvPr/>
        </p:nvSpPr>
        <p:spPr>
          <a:xfrm>
            <a:off x="2984382" y="2224266"/>
            <a:ext cx="777072" cy="369332"/>
          </a:xfrm>
          <a:prstGeom prst="rect">
            <a:avLst/>
          </a:prstGeom>
          <a:noFill/>
        </p:spPr>
        <p:txBody>
          <a:bodyPr wrap="square" rtlCol="0">
            <a:spAutoFit/>
          </a:bodyPr>
          <a:lstStyle/>
          <a:p>
            <a:r>
              <a:rPr lang="en-US"/>
              <a:t>1992</a:t>
            </a:r>
          </a:p>
        </p:txBody>
      </p:sp>
      <p:sp>
        <p:nvSpPr>
          <p:cNvPr id="11" name="TextBox 10">
            <a:extLst>
              <a:ext uri="{FF2B5EF4-FFF2-40B4-BE49-F238E27FC236}">
                <a16:creationId xmlns:a16="http://schemas.microsoft.com/office/drawing/2014/main" id="{E7A00C33-FD6E-4C1B-A771-43E4BD66DC26}"/>
              </a:ext>
            </a:extLst>
          </p:cNvPr>
          <p:cNvSpPr txBox="1"/>
          <p:nvPr/>
        </p:nvSpPr>
        <p:spPr>
          <a:xfrm>
            <a:off x="35922" y="872924"/>
            <a:ext cx="3540793" cy="1200329"/>
          </a:xfrm>
          <a:prstGeom prst="rect">
            <a:avLst/>
          </a:prstGeom>
          <a:noFill/>
          <a:ln>
            <a:solidFill>
              <a:schemeClr val="tx1"/>
            </a:solidFill>
          </a:ln>
          <a:effectLst>
            <a:glow>
              <a:schemeClr val="tx1">
                <a:alpha val="40000"/>
              </a:schemeClr>
            </a:glow>
          </a:effectLst>
        </p:spPr>
        <p:txBody>
          <a:bodyPr wrap="square" rtlCol="0">
            <a:spAutoFit/>
          </a:bodyPr>
          <a:lstStyle/>
          <a:p>
            <a:r>
              <a:rPr lang="en-US" sz="1800" dirty="0"/>
              <a:t>NASA’s Nuclear Flight Safety Program was established with ad-hoc safety reviews,</a:t>
            </a:r>
            <a:r>
              <a:rPr lang="en-US" dirty="0"/>
              <a:t> by </a:t>
            </a:r>
            <a:r>
              <a:rPr lang="en-US" sz="1800" dirty="0"/>
              <a:t>INSRPs, until 2019.</a:t>
            </a:r>
            <a:endParaRPr lang="en-US" dirty="0"/>
          </a:p>
        </p:txBody>
      </p:sp>
      <p:sp>
        <p:nvSpPr>
          <p:cNvPr id="13" name="TextBox 12">
            <a:extLst>
              <a:ext uri="{FF2B5EF4-FFF2-40B4-BE49-F238E27FC236}">
                <a16:creationId xmlns:a16="http://schemas.microsoft.com/office/drawing/2014/main" id="{92A30E4B-3CB2-4C90-B30C-EB96EF8E3403}"/>
              </a:ext>
            </a:extLst>
          </p:cNvPr>
          <p:cNvSpPr txBox="1"/>
          <p:nvPr/>
        </p:nvSpPr>
        <p:spPr>
          <a:xfrm>
            <a:off x="916935" y="2669091"/>
            <a:ext cx="2067447" cy="1200329"/>
          </a:xfrm>
          <a:prstGeom prst="rect">
            <a:avLst/>
          </a:prstGeom>
          <a:noFill/>
        </p:spPr>
        <p:txBody>
          <a:bodyPr wrap="square">
            <a:spAutoFit/>
          </a:bodyPr>
          <a:lstStyle/>
          <a:p>
            <a:pPr lvl="0"/>
            <a:r>
              <a:rPr lang="en-US" sz="1800" dirty="0"/>
              <a:t>National Security Council/Presidential Memorandum (NSC/PD)-25</a:t>
            </a:r>
            <a:endParaRPr lang="en-US" dirty="0"/>
          </a:p>
        </p:txBody>
      </p:sp>
      <p:sp>
        <p:nvSpPr>
          <p:cNvPr id="14" name="TextBox 13">
            <a:extLst>
              <a:ext uri="{FF2B5EF4-FFF2-40B4-BE49-F238E27FC236}">
                <a16:creationId xmlns:a16="http://schemas.microsoft.com/office/drawing/2014/main" id="{CB7CA728-8B8D-4F3B-A2B7-D38819929131}"/>
              </a:ext>
            </a:extLst>
          </p:cNvPr>
          <p:cNvSpPr txBox="1"/>
          <p:nvPr/>
        </p:nvSpPr>
        <p:spPr>
          <a:xfrm>
            <a:off x="5151872" y="2245472"/>
            <a:ext cx="777072" cy="369332"/>
          </a:xfrm>
          <a:prstGeom prst="rect">
            <a:avLst/>
          </a:prstGeom>
          <a:noFill/>
        </p:spPr>
        <p:txBody>
          <a:bodyPr wrap="square" rtlCol="0">
            <a:spAutoFit/>
          </a:bodyPr>
          <a:lstStyle/>
          <a:p>
            <a:r>
              <a:rPr lang="en-US"/>
              <a:t>2018</a:t>
            </a:r>
          </a:p>
        </p:txBody>
      </p:sp>
      <p:sp>
        <p:nvSpPr>
          <p:cNvPr id="15" name="TextBox 14">
            <a:extLst>
              <a:ext uri="{FF2B5EF4-FFF2-40B4-BE49-F238E27FC236}">
                <a16:creationId xmlns:a16="http://schemas.microsoft.com/office/drawing/2014/main" id="{279FB37A-1B29-45EA-88A3-8A3ED4481A44}"/>
              </a:ext>
            </a:extLst>
          </p:cNvPr>
          <p:cNvSpPr txBox="1"/>
          <p:nvPr/>
        </p:nvSpPr>
        <p:spPr>
          <a:xfrm>
            <a:off x="6264167" y="2259007"/>
            <a:ext cx="777072" cy="646331"/>
          </a:xfrm>
          <a:prstGeom prst="rect">
            <a:avLst/>
          </a:prstGeom>
          <a:noFill/>
        </p:spPr>
        <p:txBody>
          <a:bodyPr wrap="square" rtlCol="0">
            <a:spAutoFit/>
          </a:bodyPr>
          <a:lstStyle/>
          <a:p>
            <a:r>
              <a:rPr lang="en-US"/>
              <a:t>2019</a:t>
            </a:r>
          </a:p>
          <a:p>
            <a:endParaRPr lang="en-US"/>
          </a:p>
        </p:txBody>
      </p:sp>
      <p:sp>
        <p:nvSpPr>
          <p:cNvPr id="16" name="TextBox 15">
            <a:extLst>
              <a:ext uri="{FF2B5EF4-FFF2-40B4-BE49-F238E27FC236}">
                <a16:creationId xmlns:a16="http://schemas.microsoft.com/office/drawing/2014/main" id="{57B7F6AF-6B3A-40F3-B48B-66A47C07E94D}"/>
              </a:ext>
            </a:extLst>
          </p:cNvPr>
          <p:cNvSpPr txBox="1"/>
          <p:nvPr/>
        </p:nvSpPr>
        <p:spPr>
          <a:xfrm>
            <a:off x="10739859" y="2312828"/>
            <a:ext cx="777072" cy="369332"/>
          </a:xfrm>
          <a:prstGeom prst="rect">
            <a:avLst/>
          </a:prstGeom>
          <a:noFill/>
        </p:spPr>
        <p:txBody>
          <a:bodyPr wrap="square" rtlCol="0">
            <a:spAutoFit/>
          </a:bodyPr>
          <a:lstStyle/>
          <a:p>
            <a:r>
              <a:rPr lang="en-US"/>
              <a:t>2021</a:t>
            </a:r>
          </a:p>
        </p:txBody>
      </p:sp>
      <p:sp>
        <p:nvSpPr>
          <p:cNvPr id="17" name="TextBox 16">
            <a:extLst>
              <a:ext uri="{FF2B5EF4-FFF2-40B4-BE49-F238E27FC236}">
                <a16:creationId xmlns:a16="http://schemas.microsoft.com/office/drawing/2014/main" id="{9622F3E9-571B-4529-BD1E-2D10D08A91BE}"/>
              </a:ext>
            </a:extLst>
          </p:cNvPr>
          <p:cNvSpPr txBox="1"/>
          <p:nvPr/>
        </p:nvSpPr>
        <p:spPr>
          <a:xfrm>
            <a:off x="8101429" y="2237631"/>
            <a:ext cx="777072" cy="369332"/>
          </a:xfrm>
          <a:prstGeom prst="rect">
            <a:avLst/>
          </a:prstGeom>
          <a:noFill/>
        </p:spPr>
        <p:txBody>
          <a:bodyPr wrap="square" rtlCol="0">
            <a:spAutoFit/>
          </a:bodyPr>
          <a:lstStyle/>
          <a:p>
            <a:r>
              <a:rPr lang="en-US"/>
              <a:t>2020</a:t>
            </a:r>
          </a:p>
        </p:txBody>
      </p:sp>
      <p:pic>
        <p:nvPicPr>
          <p:cNvPr id="19" name="Picture 18">
            <a:extLst>
              <a:ext uri="{FF2B5EF4-FFF2-40B4-BE49-F238E27FC236}">
                <a16:creationId xmlns:a16="http://schemas.microsoft.com/office/drawing/2014/main" id="{0D96BDD9-A0C9-48E9-BD21-F16790A748D0}"/>
              </a:ext>
            </a:extLst>
          </p:cNvPr>
          <p:cNvPicPr>
            <a:picLocks noChangeAspect="1"/>
          </p:cNvPicPr>
          <p:nvPr/>
        </p:nvPicPr>
        <p:blipFill>
          <a:blip r:embed="rId3"/>
          <a:stretch>
            <a:fillRect/>
          </a:stretch>
        </p:blipFill>
        <p:spPr>
          <a:xfrm>
            <a:off x="532090" y="4011206"/>
            <a:ext cx="1953686" cy="2568028"/>
          </a:xfrm>
          <a:prstGeom prst="rect">
            <a:avLst/>
          </a:prstGeom>
        </p:spPr>
      </p:pic>
      <p:cxnSp>
        <p:nvCxnSpPr>
          <p:cNvPr id="21" name="Straight Connector 20">
            <a:extLst>
              <a:ext uri="{FF2B5EF4-FFF2-40B4-BE49-F238E27FC236}">
                <a16:creationId xmlns:a16="http://schemas.microsoft.com/office/drawing/2014/main" id="{69E7D9C8-14A0-4775-B92E-76833B16077B}"/>
              </a:ext>
            </a:extLst>
          </p:cNvPr>
          <p:cNvCxnSpPr/>
          <p:nvPr/>
        </p:nvCxnSpPr>
        <p:spPr>
          <a:xfrm>
            <a:off x="916935" y="2669091"/>
            <a:ext cx="0" cy="13401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02D1BA70-4A9E-44CD-B5E8-E0E1905FD9A3}"/>
              </a:ext>
            </a:extLst>
          </p:cNvPr>
          <p:cNvPicPr>
            <a:picLocks noChangeAspect="1"/>
          </p:cNvPicPr>
          <p:nvPr/>
        </p:nvPicPr>
        <p:blipFill rotWithShape="1">
          <a:blip r:embed="rId4"/>
          <a:srcRect l="12061" t="12627" r="42043" b="13560"/>
          <a:stretch/>
        </p:blipFill>
        <p:spPr>
          <a:xfrm>
            <a:off x="2729858" y="3884528"/>
            <a:ext cx="1624640" cy="2763292"/>
          </a:xfrm>
          <a:prstGeom prst="rect">
            <a:avLst/>
          </a:prstGeom>
        </p:spPr>
      </p:pic>
      <p:sp>
        <p:nvSpPr>
          <p:cNvPr id="26" name="TextBox 25">
            <a:extLst>
              <a:ext uri="{FF2B5EF4-FFF2-40B4-BE49-F238E27FC236}">
                <a16:creationId xmlns:a16="http://schemas.microsoft.com/office/drawing/2014/main" id="{686B69FB-4CE3-4C3B-8E51-FE61044F86A6}"/>
              </a:ext>
            </a:extLst>
          </p:cNvPr>
          <p:cNvSpPr txBox="1"/>
          <p:nvPr/>
        </p:nvSpPr>
        <p:spPr>
          <a:xfrm>
            <a:off x="3246322" y="2657808"/>
            <a:ext cx="1986662" cy="1200329"/>
          </a:xfrm>
          <a:prstGeom prst="rect">
            <a:avLst/>
          </a:prstGeom>
          <a:noFill/>
        </p:spPr>
        <p:txBody>
          <a:bodyPr wrap="square">
            <a:spAutoFit/>
          </a:bodyPr>
          <a:lstStyle/>
          <a:p>
            <a:pPr lvl="0"/>
            <a:r>
              <a:rPr lang="en-US" sz="1800" dirty="0"/>
              <a:t>United Nations Principles </a:t>
            </a:r>
            <a:r>
              <a:rPr lang="en-US" dirty="0"/>
              <a:t>for Using Nuclear Power in </a:t>
            </a:r>
            <a:r>
              <a:rPr lang="en-US" sz="1800" dirty="0"/>
              <a:t>Outer Space  </a:t>
            </a:r>
            <a:endParaRPr lang="en-US" dirty="0"/>
          </a:p>
        </p:txBody>
      </p:sp>
      <p:cxnSp>
        <p:nvCxnSpPr>
          <p:cNvPr id="27" name="Straight Connector 26">
            <a:extLst>
              <a:ext uri="{FF2B5EF4-FFF2-40B4-BE49-F238E27FC236}">
                <a16:creationId xmlns:a16="http://schemas.microsoft.com/office/drawing/2014/main" id="{44B9D30E-A7CF-4045-A04F-921C8CBF0C7A}"/>
              </a:ext>
            </a:extLst>
          </p:cNvPr>
          <p:cNvCxnSpPr>
            <a:cxnSpLocks/>
          </p:cNvCxnSpPr>
          <p:nvPr/>
        </p:nvCxnSpPr>
        <p:spPr>
          <a:xfrm>
            <a:off x="3246322" y="2669091"/>
            <a:ext cx="0" cy="12154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41CBD156-18C9-4FDD-919D-0FD396D7B36E}"/>
              </a:ext>
            </a:extLst>
          </p:cNvPr>
          <p:cNvPicPr>
            <a:picLocks noChangeAspect="1"/>
          </p:cNvPicPr>
          <p:nvPr/>
        </p:nvPicPr>
        <p:blipFill>
          <a:blip r:embed="rId5"/>
          <a:stretch>
            <a:fillRect/>
          </a:stretch>
        </p:blipFill>
        <p:spPr>
          <a:xfrm>
            <a:off x="4623751" y="3884528"/>
            <a:ext cx="1448616" cy="2763280"/>
          </a:xfrm>
          <a:prstGeom prst="rect">
            <a:avLst/>
          </a:prstGeom>
        </p:spPr>
      </p:pic>
      <p:sp>
        <p:nvSpPr>
          <p:cNvPr id="31" name="TextBox 30">
            <a:extLst>
              <a:ext uri="{FF2B5EF4-FFF2-40B4-BE49-F238E27FC236}">
                <a16:creationId xmlns:a16="http://schemas.microsoft.com/office/drawing/2014/main" id="{6F15BFF3-1AD9-4318-8458-971017D83C39}"/>
              </a:ext>
            </a:extLst>
          </p:cNvPr>
          <p:cNvSpPr txBox="1"/>
          <p:nvPr/>
        </p:nvSpPr>
        <p:spPr>
          <a:xfrm>
            <a:off x="5328985" y="2698491"/>
            <a:ext cx="1018291" cy="923330"/>
          </a:xfrm>
          <a:prstGeom prst="rect">
            <a:avLst/>
          </a:prstGeom>
          <a:noFill/>
        </p:spPr>
        <p:txBody>
          <a:bodyPr wrap="square">
            <a:spAutoFit/>
          </a:bodyPr>
          <a:lstStyle/>
          <a:p>
            <a:pPr lvl="0"/>
            <a:r>
              <a:rPr lang="en-US" sz="1800" dirty="0"/>
              <a:t>IAEA SSR-6 Rev. 1</a:t>
            </a:r>
            <a:endParaRPr lang="en-US" dirty="0"/>
          </a:p>
        </p:txBody>
      </p:sp>
      <p:cxnSp>
        <p:nvCxnSpPr>
          <p:cNvPr id="32" name="Straight Connector 31">
            <a:extLst>
              <a:ext uri="{FF2B5EF4-FFF2-40B4-BE49-F238E27FC236}">
                <a16:creationId xmlns:a16="http://schemas.microsoft.com/office/drawing/2014/main" id="{BFB393C5-2ABD-40F6-A27A-9CF6D12B1961}"/>
              </a:ext>
            </a:extLst>
          </p:cNvPr>
          <p:cNvCxnSpPr>
            <a:cxnSpLocks/>
          </p:cNvCxnSpPr>
          <p:nvPr/>
        </p:nvCxnSpPr>
        <p:spPr>
          <a:xfrm>
            <a:off x="5255438" y="2698956"/>
            <a:ext cx="0" cy="11792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771F7B0-A610-4DF2-8E2C-140707188FFD}"/>
              </a:ext>
            </a:extLst>
          </p:cNvPr>
          <p:cNvCxnSpPr>
            <a:cxnSpLocks/>
          </p:cNvCxnSpPr>
          <p:nvPr/>
        </p:nvCxnSpPr>
        <p:spPr>
          <a:xfrm>
            <a:off x="6487881" y="2730778"/>
            <a:ext cx="0" cy="11965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DB63F6B-AAB3-4465-B21D-28E36F81EED0}"/>
              </a:ext>
            </a:extLst>
          </p:cNvPr>
          <p:cNvCxnSpPr>
            <a:cxnSpLocks/>
          </p:cNvCxnSpPr>
          <p:nvPr/>
        </p:nvCxnSpPr>
        <p:spPr>
          <a:xfrm>
            <a:off x="8623305" y="2705251"/>
            <a:ext cx="0" cy="11792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3BA890C-F151-4301-9708-9D3646591BC5}"/>
              </a:ext>
            </a:extLst>
          </p:cNvPr>
          <p:cNvSpPr txBox="1"/>
          <p:nvPr/>
        </p:nvSpPr>
        <p:spPr>
          <a:xfrm>
            <a:off x="6477810" y="2676040"/>
            <a:ext cx="2014962" cy="1200329"/>
          </a:xfrm>
          <a:prstGeom prst="rect">
            <a:avLst/>
          </a:prstGeom>
          <a:noFill/>
        </p:spPr>
        <p:txBody>
          <a:bodyPr wrap="square">
            <a:spAutoFit/>
          </a:bodyPr>
          <a:lstStyle/>
          <a:p>
            <a:pPr lvl="0"/>
            <a:r>
              <a:rPr lang="en-US" sz="1800"/>
              <a:t>NSPM-20 establishes INSRB and formalizes NRC role in INSRB</a:t>
            </a:r>
            <a:endParaRPr lang="en-US"/>
          </a:p>
        </p:txBody>
      </p:sp>
      <p:pic>
        <p:nvPicPr>
          <p:cNvPr id="40" name="Picture 39">
            <a:extLst>
              <a:ext uri="{FF2B5EF4-FFF2-40B4-BE49-F238E27FC236}">
                <a16:creationId xmlns:a16="http://schemas.microsoft.com/office/drawing/2014/main" id="{2038FDFD-994C-45FD-85B5-09A4E0F930FE}"/>
              </a:ext>
            </a:extLst>
          </p:cNvPr>
          <p:cNvPicPr>
            <a:picLocks noChangeAspect="1"/>
          </p:cNvPicPr>
          <p:nvPr/>
        </p:nvPicPr>
        <p:blipFill rotWithShape="1">
          <a:blip r:embed="rId6"/>
          <a:srcRect l="24729" t="7177" r="24236" b="4289"/>
          <a:stretch/>
        </p:blipFill>
        <p:spPr>
          <a:xfrm>
            <a:off x="6311298" y="3927287"/>
            <a:ext cx="1767524" cy="2681347"/>
          </a:xfrm>
          <a:prstGeom prst="rect">
            <a:avLst/>
          </a:prstGeom>
        </p:spPr>
      </p:pic>
      <p:pic>
        <p:nvPicPr>
          <p:cNvPr id="44" name="Picture 43">
            <a:extLst>
              <a:ext uri="{FF2B5EF4-FFF2-40B4-BE49-F238E27FC236}">
                <a16:creationId xmlns:a16="http://schemas.microsoft.com/office/drawing/2014/main" id="{F902F6F5-EBB0-4294-AAA4-4C888FEC56A7}"/>
              </a:ext>
            </a:extLst>
          </p:cNvPr>
          <p:cNvPicPr>
            <a:picLocks noChangeAspect="1"/>
          </p:cNvPicPr>
          <p:nvPr/>
        </p:nvPicPr>
        <p:blipFill rotWithShape="1">
          <a:blip r:embed="rId7"/>
          <a:srcRect l="25166" t="11579" r="43525" b="12917"/>
          <a:stretch/>
        </p:blipFill>
        <p:spPr>
          <a:xfrm>
            <a:off x="8298904" y="3869420"/>
            <a:ext cx="1663333" cy="2883025"/>
          </a:xfrm>
          <a:prstGeom prst="rect">
            <a:avLst/>
          </a:prstGeom>
        </p:spPr>
      </p:pic>
      <p:sp>
        <p:nvSpPr>
          <p:cNvPr id="47" name="TextBox 46">
            <a:extLst>
              <a:ext uri="{FF2B5EF4-FFF2-40B4-BE49-F238E27FC236}">
                <a16:creationId xmlns:a16="http://schemas.microsoft.com/office/drawing/2014/main" id="{6ECF7EDD-C369-4328-AFF0-04818A4D0E06}"/>
              </a:ext>
            </a:extLst>
          </p:cNvPr>
          <p:cNvSpPr txBox="1"/>
          <p:nvPr/>
        </p:nvSpPr>
        <p:spPr>
          <a:xfrm>
            <a:off x="8889451" y="2036204"/>
            <a:ext cx="1663335" cy="646331"/>
          </a:xfrm>
          <a:prstGeom prst="rect">
            <a:avLst/>
          </a:prstGeom>
          <a:noFill/>
        </p:spPr>
        <p:txBody>
          <a:bodyPr wrap="square">
            <a:spAutoFit/>
          </a:bodyPr>
          <a:lstStyle/>
          <a:p>
            <a:pPr lvl="0"/>
            <a:r>
              <a:rPr lang="en-US" sz="1800" dirty="0"/>
              <a:t>MARS 2020 (grandfathered) </a:t>
            </a:r>
            <a:endParaRPr lang="en-US" dirty="0"/>
          </a:p>
        </p:txBody>
      </p:sp>
      <p:pic>
        <p:nvPicPr>
          <p:cNvPr id="2050" name="Picture 2" descr="Mars 2020 Perseverance Rover - NASA Mars">
            <a:extLst>
              <a:ext uri="{FF2B5EF4-FFF2-40B4-BE49-F238E27FC236}">
                <a16:creationId xmlns:a16="http://schemas.microsoft.com/office/drawing/2014/main" id="{7AA61969-EBA6-41C8-8F9B-9209763621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43972" y="351964"/>
            <a:ext cx="2857500" cy="1600200"/>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Straight Connector 48">
            <a:extLst>
              <a:ext uri="{FF2B5EF4-FFF2-40B4-BE49-F238E27FC236}">
                <a16:creationId xmlns:a16="http://schemas.microsoft.com/office/drawing/2014/main" id="{DD1369A9-71EC-4946-8359-88A0A58F51A9}"/>
              </a:ext>
            </a:extLst>
          </p:cNvPr>
          <p:cNvCxnSpPr>
            <a:cxnSpLocks/>
          </p:cNvCxnSpPr>
          <p:nvPr/>
        </p:nvCxnSpPr>
        <p:spPr>
          <a:xfrm flipH="1">
            <a:off x="8876185" y="1971018"/>
            <a:ext cx="13266" cy="6880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4B6DD3A2-745D-4018-9C75-05053F202AAF}"/>
              </a:ext>
            </a:extLst>
          </p:cNvPr>
          <p:cNvSpPr txBox="1"/>
          <p:nvPr/>
        </p:nvSpPr>
        <p:spPr>
          <a:xfrm>
            <a:off x="10867585" y="2733206"/>
            <a:ext cx="1149928" cy="923330"/>
          </a:xfrm>
          <a:prstGeom prst="rect">
            <a:avLst/>
          </a:prstGeom>
          <a:noFill/>
        </p:spPr>
        <p:txBody>
          <a:bodyPr wrap="square">
            <a:spAutoFit/>
          </a:bodyPr>
          <a:lstStyle/>
          <a:p>
            <a:pPr lvl="0"/>
            <a:r>
              <a:rPr lang="en-US" sz="1800" dirty="0"/>
              <a:t>Executive Order 13972</a:t>
            </a:r>
            <a:endParaRPr lang="en-US" dirty="0"/>
          </a:p>
        </p:txBody>
      </p:sp>
      <p:pic>
        <p:nvPicPr>
          <p:cNvPr id="53" name="Picture 52">
            <a:extLst>
              <a:ext uri="{FF2B5EF4-FFF2-40B4-BE49-F238E27FC236}">
                <a16:creationId xmlns:a16="http://schemas.microsoft.com/office/drawing/2014/main" id="{3DD33F47-83F4-4091-95BE-D7126107EEF2}"/>
              </a:ext>
            </a:extLst>
          </p:cNvPr>
          <p:cNvPicPr>
            <a:picLocks noChangeAspect="1"/>
          </p:cNvPicPr>
          <p:nvPr/>
        </p:nvPicPr>
        <p:blipFill rotWithShape="1">
          <a:blip r:embed="rId9"/>
          <a:srcRect l="9238" t="12844" r="34674" b="19925"/>
          <a:stretch/>
        </p:blipFill>
        <p:spPr>
          <a:xfrm>
            <a:off x="10305359" y="3679791"/>
            <a:ext cx="1792539" cy="2928843"/>
          </a:xfrm>
          <a:prstGeom prst="rect">
            <a:avLst/>
          </a:prstGeom>
        </p:spPr>
      </p:pic>
      <p:cxnSp>
        <p:nvCxnSpPr>
          <p:cNvPr id="56" name="Straight Connector 55">
            <a:extLst>
              <a:ext uri="{FF2B5EF4-FFF2-40B4-BE49-F238E27FC236}">
                <a16:creationId xmlns:a16="http://schemas.microsoft.com/office/drawing/2014/main" id="{5BFCF4E9-9CB5-4FC2-88FE-FAC08273FB20}"/>
              </a:ext>
            </a:extLst>
          </p:cNvPr>
          <p:cNvCxnSpPr>
            <a:cxnSpLocks/>
          </p:cNvCxnSpPr>
          <p:nvPr/>
        </p:nvCxnSpPr>
        <p:spPr>
          <a:xfrm flipH="1">
            <a:off x="10839846" y="2709951"/>
            <a:ext cx="26116" cy="9698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EAE85BA-65C5-4840-8E0F-F21129D8DE12}"/>
              </a:ext>
            </a:extLst>
          </p:cNvPr>
          <p:cNvSpPr txBox="1"/>
          <p:nvPr/>
        </p:nvSpPr>
        <p:spPr>
          <a:xfrm>
            <a:off x="8677947" y="2738578"/>
            <a:ext cx="1220590" cy="923330"/>
          </a:xfrm>
          <a:prstGeom prst="rect">
            <a:avLst/>
          </a:prstGeom>
          <a:noFill/>
        </p:spPr>
        <p:txBody>
          <a:bodyPr wrap="square">
            <a:spAutoFit/>
          </a:bodyPr>
          <a:lstStyle/>
          <a:p>
            <a:pPr lvl="0"/>
            <a:r>
              <a:rPr lang="en-US" sz="1800" dirty="0"/>
              <a:t>Space Policy Directive-6</a:t>
            </a:r>
            <a:endParaRPr lang="en-US" dirty="0"/>
          </a:p>
        </p:txBody>
      </p:sp>
      <p:cxnSp>
        <p:nvCxnSpPr>
          <p:cNvPr id="59" name="Straight Connector 58">
            <a:extLst>
              <a:ext uri="{FF2B5EF4-FFF2-40B4-BE49-F238E27FC236}">
                <a16:creationId xmlns:a16="http://schemas.microsoft.com/office/drawing/2014/main" id="{8DBC21B9-CFD0-4850-8CCB-270E07C9147D}"/>
              </a:ext>
            </a:extLst>
          </p:cNvPr>
          <p:cNvCxnSpPr>
            <a:cxnSpLocks/>
          </p:cNvCxnSpPr>
          <p:nvPr/>
        </p:nvCxnSpPr>
        <p:spPr>
          <a:xfrm>
            <a:off x="657586" y="2073253"/>
            <a:ext cx="0" cy="59680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7D39D962-B8F3-4A6A-8ED7-78246634A49A}"/>
              </a:ext>
            </a:extLst>
          </p:cNvPr>
          <p:cNvSpPr txBox="1"/>
          <p:nvPr/>
        </p:nvSpPr>
        <p:spPr>
          <a:xfrm>
            <a:off x="4345832" y="1411331"/>
            <a:ext cx="1075445" cy="923330"/>
          </a:xfrm>
          <a:prstGeom prst="rect">
            <a:avLst/>
          </a:prstGeom>
          <a:noFill/>
        </p:spPr>
        <p:txBody>
          <a:bodyPr wrap="square">
            <a:spAutoFit/>
          </a:bodyPr>
          <a:lstStyle/>
          <a:p>
            <a:pPr lvl="0"/>
            <a:r>
              <a:rPr lang="en-US" sz="1800"/>
              <a:t>Mars Science Lab</a:t>
            </a:r>
            <a:endParaRPr lang="en-US"/>
          </a:p>
        </p:txBody>
      </p:sp>
      <p:cxnSp>
        <p:nvCxnSpPr>
          <p:cNvPr id="63" name="Straight Connector 62">
            <a:extLst>
              <a:ext uri="{FF2B5EF4-FFF2-40B4-BE49-F238E27FC236}">
                <a16:creationId xmlns:a16="http://schemas.microsoft.com/office/drawing/2014/main" id="{FEB4C46F-7DC5-4998-8D0E-F5A381B5E6BD}"/>
              </a:ext>
            </a:extLst>
          </p:cNvPr>
          <p:cNvCxnSpPr>
            <a:cxnSpLocks/>
          </p:cNvCxnSpPr>
          <p:nvPr/>
        </p:nvCxnSpPr>
        <p:spPr>
          <a:xfrm>
            <a:off x="4236435" y="1472574"/>
            <a:ext cx="0" cy="12003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AB579DAE-5D82-4BC3-8FCE-905A03167453}"/>
              </a:ext>
            </a:extLst>
          </p:cNvPr>
          <p:cNvSpPr txBox="1"/>
          <p:nvPr/>
        </p:nvSpPr>
        <p:spPr>
          <a:xfrm>
            <a:off x="4239402" y="2305275"/>
            <a:ext cx="777072" cy="369332"/>
          </a:xfrm>
          <a:prstGeom prst="rect">
            <a:avLst/>
          </a:prstGeom>
          <a:noFill/>
        </p:spPr>
        <p:txBody>
          <a:bodyPr wrap="square" rtlCol="0">
            <a:spAutoFit/>
          </a:bodyPr>
          <a:lstStyle/>
          <a:p>
            <a:r>
              <a:rPr lang="en-US"/>
              <a:t>2011</a:t>
            </a:r>
          </a:p>
        </p:txBody>
      </p:sp>
      <p:pic>
        <p:nvPicPr>
          <p:cNvPr id="2052" name="Picture 4">
            <a:extLst>
              <a:ext uri="{FF2B5EF4-FFF2-40B4-BE49-F238E27FC236}">
                <a16:creationId xmlns:a16="http://schemas.microsoft.com/office/drawing/2014/main" id="{74D0376E-A81A-4D95-8131-BBAE521C16F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3013" y="260238"/>
            <a:ext cx="1550227" cy="1192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097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EC54B-A48F-457A-BCCA-74ED10CA3ABD}"/>
              </a:ext>
            </a:extLst>
          </p:cNvPr>
          <p:cNvSpPr txBox="1">
            <a:spLocks/>
          </p:cNvSpPr>
          <p:nvPr/>
        </p:nvSpPr>
        <p:spPr>
          <a:xfrm>
            <a:off x="188089" y="158187"/>
            <a:ext cx="11318110" cy="1456267"/>
          </a:xfrm>
          <a:prstGeom prst="rect">
            <a:avLst/>
          </a:prstGeom>
        </p:spPr>
        <p:txBody>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a:t>NSPM-20, “</a:t>
            </a:r>
            <a:r>
              <a:rPr lang="en-US" b="1" cap="none"/>
              <a:t>PRESIDENTIAL MEMORANDUM ON LAUNCH OF SPACECRAFT CONTAINING SPACE NUCLEAR SYSTEMS</a:t>
            </a:r>
            <a:r>
              <a:rPr lang="en-US" b="1"/>
              <a:t>”</a:t>
            </a:r>
          </a:p>
        </p:txBody>
      </p:sp>
      <p:graphicFrame>
        <p:nvGraphicFramePr>
          <p:cNvPr id="6" name="Diagram 5">
            <a:extLst>
              <a:ext uri="{FF2B5EF4-FFF2-40B4-BE49-F238E27FC236}">
                <a16:creationId xmlns:a16="http://schemas.microsoft.com/office/drawing/2014/main" id="{91876954-6F5E-4003-BA80-2848D6BAD3F7}"/>
              </a:ext>
            </a:extLst>
          </p:cNvPr>
          <p:cNvGraphicFramePr/>
          <p:nvPr>
            <p:extLst>
              <p:ext uri="{D42A27DB-BD31-4B8C-83A1-F6EECF244321}">
                <p14:modId xmlns:p14="http://schemas.microsoft.com/office/powerpoint/2010/main" val="2433729704"/>
              </p:ext>
            </p:extLst>
          </p:nvPr>
        </p:nvGraphicFramePr>
        <p:xfrm>
          <a:off x="188089" y="1491448"/>
          <a:ext cx="11645845" cy="5078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502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5DD06-670F-F678-8A74-8A2769CD0FF2}"/>
              </a:ext>
            </a:extLst>
          </p:cNvPr>
          <p:cNvSpPr>
            <a:spLocks noGrp="1"/>
          </p:cNvSpPr>
          <p:nvPr>
            <p:ph type="title"/>
          </p:nvPr>
        </p:nvSpPr>
        <p:spPr/>
        <p:txBody>
          <a:bodyPr/>
          <a:lstStyle/>
          <a:p>
            <a:r>
              <a:rPr lang="en-US" dirty="0"/>
              <a:t>NSPM-20 Safety guidelines</a:t>
            </a:r>
          </a:p>
        </p:txBody>
      </p:sp>
      <p:graphicFrame>
        <p:nvGraphicFramePr>
          <p:cNvPr id="9" name="Content Placeholder 8">
            <a:extLst>
              <a:ext uri="{FF2B5EF4-FFF2-40B4-BE49-F238E27FC236}">
                <a16:creationId xmlns:a16="http://schemas.microsoft.com/office/drawing/2014/main" id="{58A7184D-CF12-12A5-E846-4E22964DF4FD}"/>
              </a:ext>
            </a:extLst>
          </p:cNvPr>
          <p:cNvGraphicFramePr>
            <a:graphicFrameLocks noGrp="1"/>
          </p:cNvGraphicFramePr>
          <p:nvPr>
            <p:ph idx="1"/>
            <p:extLst>
              <p:ext uri="{D42A27DB-BD31-4B8C-83A1-F6EECF244321}">
                <p14:modId xmlns:p14="http://schemas.microsoft.com/office/powerpoint/2010/main" val="3504973904"/>
              </p:ext>
            </p:extLst>
          </p:nvPr>
        </p:nvGraphicFramePr>
        <p:xfrm>
          <a:off x="783784" y="1992113"/>
          <a:ext cx="6012180" cy="3066568"/>
        </p:xfrm>
        <a:graphic>
          <a:graphicData uri="http://schemas.openxmlformats.org/drawingml/2006/table">
            <a:tbl>
              <a:tblPr firstRow="1" firstCol="1" bandRow="1">
                <a:tableStyleId>{5C22544A-7EE6-4342-B048-85BDC9FD1C3A}</a:tableStyleId>
              </a:tblPr>
              <a:tblGrid>
                <a:gridCol w="2668353">
                  <a:extLst>
                    <a:ext uri="{9D8B030D-6E8A-4147-A177-3AD203B41FA5}">
                      <a16:colId xmlns:a16="http://schemas.microsoft.com/office/drawing/2014/main" val="2228774432"/>
                    </a:ext>
                  </a:extLst>
                </a:gridCol>
                <a:gridCol w="3343827">
                  <a:extLst>
                    <a:ext uri="{9D8B030D-6E8A-4147-A177-3AD203B41FA5}">
                      <a16:colId xmlns:a16="http://schemas.microsoft.com/office/drawing/2014/main" val="476734558"/>
                    </a:ext>
                  </a:extLst>
                </a:gridCol>
              </a:tblGrid>
              <a:tr h="690824">
                <a:tc>
                  <a:txBody>
                    <a:bodyPr/>
                    <a:lstStyle/>
                    <a:p>
                      <a:pPr marL="0" marR="0">
                        <a:lnSpc>
                          <a:spcPct val="115000"/>
                        </a:lnSpc>
                        <a:spcBef>
                          <a:spcPts val="0"/>
                        </a:spcBef>
                        <a:spcAft>
                          <a:spcPts val="0"/>
                        </a:spcAft>
                      </a:pPr>
                      <a:r>
                        <a:rPr lang="en-US" sz="2800" dirty="0">
                          <a:effectLst/>
                        </a:rPr>
                        <a:t>Probability</a:t>
                      </a:r>
                      <a:endParaRPr lang="en-US" sz="2800" dirty="0">
                        <a:effectLst/>
                        <a:latin typeface="Arial" panose="020B0604020202020204" pitchFamily="34" charset="0"/>
                        <a:ea typeface="Calibri" panose="020F0502020204030204" pitchFamily="34" charset="0"/>
                      </a:endParaRPr>
                    </a:p>
                  </a:txBody>
                  <a:tcPr marL="68580" marR="68580" marT="0" marB="0"/>
                </a:tc>
                <a:tc>
                  <a:txBody>
                    <a:bodyPr/>
                    <a:lstStyle/>
                    <a:p>
                      <a:pPr marL="0" marR="0">
                        <a:lnSpc>
                          <a:spcPct val="115000"/>
                        </a:lnSpc>
                        <a:spcBef>
                          <a:spcPts val="0"/>
                        </a:spcBef>
                        <a:spcAft>
                          <a:spcPts val="0"/>
                        </a:spcAft>
                      </a:pPr>
                      <a:r>
                        <a:rPr lang="en-US" sz="2800" dirty="0">
                          <a:effectLst/>
                        </a:rPr>
                        <a:t>Consequence (total effective dose*)</a:t>
                      </a:r>
                      <a:endParaRPr lang="en-US" sz="2800" dirty="0">
                        <a:effectLst/>
                        <a:latin typeface="Arial" panose="020B0604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2466284261"/>
                  </a:ext>
                </a:extLst>
              </a:tr>
              <a:tr h="690824">
                <a:tc>
                  <a:txBody>
                    <a:bodyPr/>
                    <a:lstStyle/>
                    <a:p>
                      <a:pPr marL="0" marR="0">
                        <a:lnSpc>
                          <a:spcPct val="115000"/>
                        </a:lnSpc>
                        <a:spcBef>
                          <a:spcPts val="0"/>
                        </a:spcBef>
                        <a:spcAft>
                          <a:spcPts val="0"/>
                        </a:spcAft>
                      </a:pPr>
                      <a:r>
                        <a:rPr lang="en-US" sz="2800">
                          <a:effectLst/>
                        </a:rPr>
                        <a:t>&lt;=10</a:t>
                      </a:r>
                      <a:r>
                        <a:rPr lang="en-US" sz="2800" baseline="30000">
                          <a:effectLst/>
                        </a:rPr>
                        <a:t>-2</a:t>
                      </a:r>
                      <a:endParaRPr lang="en-US" sz="2800">
                        <a:effectLst/>
                        <a:latin typeface="Arial" panose="020B0604020202020204" pitchFamily="34" charset="0"/>
                        <a:ea typeface="Calibri" panose="020F0502020204030204" pitchFamily="34" charset="0"/>
                      </a:endParaRPr>
                    </a:p>
                  </a:txBody>
                  <a:tcPr marL="68580" marR="68580" marT="0" marB="0"/>
                </a:tc>
                <a:tc>
                  <a:txBody>
                    <a:bodyPr/>
                    <a:lstStyle/>
                    <a:p>
                      <a:pPr marL="0" marR="0">
                        <a:lnSpc>
                          <a:spcPct val="115000"/>
                        </a:lnSpc>
                        <a:spcBef>
                          <a:spcPts val="0"/>
                        </a:spcBef>
                        <a:spcAft>
                          <a:spcPts val="0"/>
                        </a:spcAft>
                      </a:pPr>
                      <a:r>
                        <a:rPr lang="en-US" sz="2800" dirty="0">
                          <a:effectLst/>
                        </a:rPr>
                        <a:t>0.025 - &lt;5 rem</a:t>
                      </a:r>
                      <a:endParaRPr lang="en-US" sz="2800" dirty="0">
                        <a:effectLst/>
                        <a:latin typeface="Arial" panose="020B0604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1517934784"/>
                  </a:ext>
                </a:extLst>
              </a:tr>
              <a:tr h="735023">
                <a:tc>
                  <a:txBody>
                    <a:bodyPr/>
                    <a:lstStyle/>
                    <a:p>
                      <a:pPr marL="0" marR="0">
                        <a:lnSpc>
                          <a:spcPct val="115000"/>
                        </a:lnSpc>
                        <a:spcBef>
                          <a:spcPts val="0"/>
                        </a:spcBef>
                        <a:spcAft>
                          <a:spcPts val="0"/>
                        </a:spcAft>
                      </a:pPr>
                      <a:r>
                        <a:rPr lang="en-US" sz="2800">
                          <a:effectLst/>
                        </a:rPr>
                        <a:t>&lt;=10</a:t>
                      </a:r>
                      <a:r>
                        <a:rPr lang="en-US" sz="2800" baseline="30000">
                          <a:effectLst/>
                        </a:rPr>
                        <a:t>-4</a:t>
                      </a:r>
                      <a:endParaRPr lang="en-US" sz="2800">
                        <a:effectLst/>
                        <a:latin typeface="Arial" panose="020B0604020202020204" pitchFamily="34" charset="0"/>
                        <a:ea typeface="Calibri" panose="020F0502020204030204" pitchFamily="34" charset="0"/>
                      </a:endParaRPr>
                    </a:p>
                  </a:txBody>
                  <a:tcPr marL="68580" marR="68580" marT="0" marB="0"/>
                </a:tc>
                <a:tc>
                  <a:txBody>
                    <a:bodyPr/>
                    <a:lstStyle/>
                    <a:p>
                      <a:pPr marL="0" marR="0">
                        <a:lnSpc>
                          <a:spcPct val="115000"/>
                        </a:lnSpc>
                        <a:spcBef>
                          <a:spcPts val="0"/>
                        </a:spcBef>
                        <a:spcAft>
                          <a:spcPts val="0"/>
                        </a:spcAft>
                      </a:pPr>
                      <a:r>
                        <a:rPr lang="en-US" sz="2800" dirty="0">
                          <a:effectLst/>
                        </a:rPr>
                        <a:t>5 - 25 rem</a:t>
                      </a:r>
                      <a:endParaRPr lang="en-US" sz="2800" dirty="0">
                        <a:effectLst/>
                        <a:latin typeface="Arial" panose="020B0604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966279214"/>
                  </a:ext>
                </a:extLst>
              </a:tr>
              <a:tr h="690824">
                <a:tc>
                  <a:txBody>
                    <a:bodyPr/>
                    <a:lstStyle/>
                    <a:p>
                      <a:pPr marL="0" marR="0">
                        <a:lnSpc>
                          <a:spcPct val="115000"/>
                        </a:lnSpc>
                        <a:spcBef>
                          <a:spcPts val="0"/>
                        </a:spcBef>
                        <a:spcAft>
                          <a:spcPts val="0"/>
                        </a:spcAft>
                      </a:pPr>
                      <a:r>
                        <a:rPr lang="en-US" sz="2800">
                          <a:effectLst/>
                        </a:rPr>
                        <a:t>&lt;= 10</a:t>
                      </a:r>
                      <a:r>
                        <a:rPr lang="en-US" sz="2800" baseline="30000">
                          <a:effectLst/>
                        </a:rPr>
                        <a:t>-5</a:t>
                      </a:r>
                      <a:endParaRPr lang="en-US" sz="2800">
                        <a:effectLst/>
                        <a:latin typeface="Arial" panose="020B0604020202020204" pitchFamily="34" charset="0"/>
                        <a:ea typeface="Calibri" panose="020F0502020204030204" pitchFamily="34" charset="0"/>
                      </a:endParaRPr>
                    </a:p>
                  </a:txBody>
                  <a:tcPr marL="68580" marR="68580" marT="0" marB="0"/>
                </a:tc>
                <a:tc>
                  <a:txBody>
                    <a:bodyPr/>
                    <a:lstStyle/>
                    <a:p>
                      <a:pPr marL="0" marR="0">
                        <a:lnSpc>
                          <a:spcPct val="115000"/>
                        </a:lnSpc>
                        <a:spcBef>
                          <a:spcPts val="0"/>
                        </a:spcBef>
                        <a:spcAft>
                          <a:spcPts val="0"/>
                        </a:spcAft>
                      </a:pPr>
                      <a:r>
                        <a:rPr lang="en-US" sz="2800" dirty="0">
                          <a:effectLst/>
                        </a:rPr>
                        <a:t>&gt;25 rem</a:t>
                      </a:r>
                      <a:endParaRPr lang="en-US" sz="2800" dirty="0">
                        <a:effectLst/>
                        <a:latin typeface="Arial" panose="020B0604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2050691755"/>
                  </a:ext>
                </a:extLst>
              </a:tr>
            </a:tbl>
          </a:graphicData>
        </a:graphic>
      </p:graphicFrame>
      <p:sp>
        <p:nvSpPr>
          <p:cNvPr id="10" name="TextBox 9">
            <a:extLst>
              <a:ext uri="{FF2B5EF4-FFF2-40B4-BE49-F238E27FC236}">
                <a16:creationId xmlns:a16="http://schemas.microsoft.com/office/drawing/2014/main" id="{41CD94AD-F7DE-2C1C-D2AB-C6C2631471DE}"/>
              </a:ext>
            </a:extLst>
          </p:cNvPr>
          <p:cNvSpPr txBox="1"/>
          <p:nvPr/>
        </p:nvSpPr>
        <p:spPr>
          <a:xfrm>
            <a:off x="685800" y="5170085"/>
            <a:ext cx="6110163" cy="1200329"/>
          </a:xfrm>
          <a:prstGeom prst="rect">
            <a:avLst/>
          </a:prstGeom>
          <a:noFill/>
        </p:spPr>
        <p:txBody>
          <a:bodyPr wrap="square" rtlCol="0">
            <a:spAutoFit/>
          </a:bodyPr>
          <a:lstStyle/>
          <a:p>
            <a:r>
              <a:rPr lang="en-US" sz="2400" dirty="0"/>
              <a:t>*</a:t>
            </a:r>
            <a:r>
              <a:rPr lang="en-US" sz="2400" dirty="0">
                <a:latin typeface="Source Sans Pro" panose="020B0503030403020204" pitchFamily="34" charset="0"/>
              </a:rPr>
              <a:t>T</a:t>
            </a:r>
            <a:r>
              <a:rPr lang="en-US" sz="2400" b="0" i="0" dirty="0">
                <a:effectLst/>
                <a:latin typeface="Source Sans Pro" panose="020B0503030403020204" pitchFamily="34" charset="0"/>
              </a:rPr>
              <a:t>otal effective dose, as that term is defined in section 835.2 of title 10, Code of Federal Regulations, to any member of the public</a:t>
            </a:r>
          </a:p>
        </p:txBody>
      </p:sp>
      <p:sp>
        <p:nvSpPr>
          <p:cNvPr id="12" name="TextBox 11">
            <a:extLst>
              <a:ext uri="{FF2B5EF4-FFF2-40B4-BE49-F238E27FC236}">
                <a16:creationId xmlns:a16="http://schemas.microsoft.com/office/drawing/2014/main" id="{FFF85E2B-AEC7-968B-E2C3-64446419FE02}"/>
              </a:ext>
            </a:extLst>
          </p:cNvPr>
          <p:cNvSpPr txBox="1"/>
          <p:nvPr/>
        </p:nvSpPr>
        <p:spPr>
          <a:xfrm>
            <a:off x="7305008" y="2786733"/>
            <a:ext cx="4607359" cy="1477328"/>
          </a:xfrm>
          <a:prstGeom prst="rect">
            <a:avLst/>
          </a:prstGeom>
          <a:noFill/>
        </p:spPr>
        <p:txBody>
          <a:bodyPr wrap="square" rtlCol="0">
            <a:spAutoFit/>
          </a:bodyPr>
          <a:lstStyle/>
          <a:p>
            <a:pPr marL="285750" indent="-285750">
              <a:buFont typeface="Arial" panose="020B0604020202020204" pitchFamily="34" charset="0"/>
              <a:buChar char="•"/>
            </a:pPr>
            <a:r>
              <a:rPr lang="en-US" i="1" dirty="0"/>
              <a:t>As point of comparison, NRC’s Quantitative Health Objective for latent cancer fatality risk is 2 x 10</a:t>
            </a:r>
            <a:r>
              <a:rPr lang="en-US" i="1" baseline="30000" dirty="0"/>
              <a:t>-6</a:t>
            </a:r>
            <a:r>
              <a:rPr lang="en-US" i="1" dirty="0"/>
              <a:t> /reactor-year. </a:t>
            </a:r>
          </a:p>
          <a:p>
            <a:pPr marL="285750" indent="-285750">
              <a:buFont typeface="Arial" panose="020B0604020202020204" pitchFamily="34" charset="0"/>
              <a:buChar char="•"/>
            </a:pPr>
            <a:r>
              <a:rPr lang="en-US" i="1" dirty="0"/>
              <a:t>The NSPM-20 safety guidelines are in the range of 1.5 x 10</a:t>
            </a:r>
            <a:r>
              <a:rPr lang="en-US" i="1" baseline="30000" dirty="0"/>
              <a:t>-7</a:t>
            </a:r>
            <a:r>
              <a:rPr lang="en-US" i="1" dirty="0"/>
              <a:t> to &lt;2.9 x 10</a:t>
            </a:r>
            <a:r>
              <a:rPr lang="en-US" i="1" baseline="30000" dirty="0"/>
              <a:t>-5</a:t>
            </a:r>
            <a:r>
              <a:rPr lang="en-US" i="1" dirty="0"/>
              <a:t> /launch.</a:t>
            </a:r>
          </a:p>
        </p:txBody>
      </p:sp>
    </p:spTree>
    <p:extLst>
      <p:ext uri="{BB962C8B-B14F-4D97-AF65-F5344CB8AC3E}">
        <p14:creationId xmlns:p14="http://schemas.microsoft.com/office/powerpoint/2010/main" val="4899706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e8d01475-c3b5-436a-a065-5def4c64f52e}" enabled="0" method="" siteId="{e8d01475-c3b5-436a-a065-5def4c64f52e}" removed="1"/>
</clbl:labelList>
</file>

<file path=docProps/app.xml><?xml version="1.0" encoding="utf-8"?>
<Properties xmlns="http://schemas.openxmlformats.org/officeDocument/2006/extended-properties" xmlns:vt="http://schemas.openxmlformats.org/officeDocument/2006/docPropsVTypes">
  <Template>{25B9130E-B43F-490F-8B4E-21B3FC1BD562}tf03457452</Template>
  <TotalTime>3085</TotalTime>
  <Words>760</Words>
  <Application>Microsoft Office PowerPoint</Application>
  <PresentationFormat>Widescreen</PresentationFormat>
  <Paragraphs>67</Paragraphs>
  <Slides>4</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Arial</vt:lpstr>
      <vt:lpstr>Calibri</vt:lpstr>
      <vt:lpstr>Calibri Light</vt:lpstr>
      <vt:lpstr>Courier New</vt:lpstr>
      <vt:lpstr>Source Sans Pro</vt:lpstr>
      <vt:lpstr>Symbol</vt:lpstr>
      <vt:lpstr>Times New Roman</vt:lpstr>
      <vt:lpstr>Celestial</vt:lpstr>
      <vt:lpstr>Space nucleAr System Launch Safety reviews - background</vt:lpstr>
      <vt:lpstr>PowerPoint Presentation</vt:lpstr>
      <vt:lpstr>PowerPoint Presentation</vt:lpstr>
      <vt:lpstr>NSPM-20 Safety guidelines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Space nuclear launches and the NRC</dc:title>
  <dc:creator>Ghosh, Tina</dc:creator>
  <cp:lastModifiedBy>Ghosh, Tina</cp:lastModifiedBy>
  <cp:revision>8</cp:revision>
  <dcterms:created xsi:type="dcterms:W3CDTF">2022-01-26T16:20:01Z</dcterms:created>
  <dcterms:modified xsi:type="dcterms:W3CDTF">2022-09-13T11:25:15Z</dcterms:modified>
</cp:coreProperties>
</file>