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2" r:id="rId1"/>
    <p:sldMasterId id="2147483753" r:id="rId2"/>
  </p:sldMasterIdLst>
  <p:notesMasterIdLst>
    <p:notesMasterId r:id="rId25"/>
  </p:notesMasterIdLst>
  <p:sldIdLst>
    <p:sldId id="1796" r:id="rId3"/>
    <p:sldId id="1801" r:id="rId4"/>
    <p:sldId id="1802" r:id="rId5"/>
    <p:sldId id="1815" r:id="rId6"/>
    <p:sldId id="1816" r:id="rId7"/>
    <p:sldId id="1817" r:id="rId8"/>
    <p:sldId id="1818" r:id="rId9"/>
    <p:sldId id="1819" r:id="rId10"/>
    <p:sldId id="1820" r:id="rId11"/>
    <p:sldId id="1821" r:id="rId12"/>
    <p:sldId id="1822" r:id="rId13"/>
    <p:sldId id="1823" r:id="rId14"/>
    <p:sldId id="1824" r:id="rId15"/>
    <p:sldId id="1825" r:id="rId16"/>
    <p:sldId id="1826" r:id="rId17"/>
    <p:sldId id="1827" r:id="rId18"/>
    <p:sldId id="1828" r:id="rId19"/>
    <p:sldId id="1813" r:id="rId20"/>
    <p:sldId id="1829" r:id="rId21"/>
    <p:sldId id="1830" r:id="rId22"/>
    <p:sldId id="1814" r:id="rId23"/>
    <p:sldId id="1831"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Exo 2 SemiBold" panose="020B0604020202020204" charset="0"/>
      <p:regular r:id="rId30"/>
      <p:bold r:id="rId31"/>
      <p:italic r:id="rId32"/>
      <p:boldItalic r:id="rId33"/>
    </p:embeddedFont>
    <p:embeddedFont>
      <p:font typeface="Garamond" panose="02020404030301010803" pitchFamily="18" charset="0"/>
      <p:regular r:id="rId34"/>
      <p:bold r:id="rId35"/>
      <p:italic r:id="rId36"/>
    </p:embeddedFont>
    <p:embeddedFont>
      <p:font typeface="Open Sans" panose="020B0606030504020204" pitchFamily="34" charset="0"/>
      <p:regular r:id="rId37"/>
      <p:bold r:id="rId38"/>
      <p:italic r:id="rId39"/>
      <p:bold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071116-5396-8A40-964D-A2307C474208}">
          <p14:sldIdLst>
            <p14:sldId id="1796"/>
            <p14:sldId id="1801"/>
          </p14:sldIdLst>
        </p14:section>
        <p14:section name="Radionuclide Chemical and Physical Form" id="{793EF728-6C95-42FD-BCF4-ADAAAA63FC1C}">
          <p14:sldIdLst>
            <p14:sldId id="1802"/>
            <p14:sldId id="1815"/>
            <p14:sldId id="1816"/>
            <p14:sldId id="1817"/>
            <p14:sldId id="1818"/>
            <p14:sldId id="1819"/>
            <p14:sldId id="1820"/>
            <p14:sldId id="1821"/>
            <p14:sldId id="1822"/>
            <p14:sldId id="1823"/>
          </p14:sldIdLst>
        </p14:section>
        <p14:section name="Tritium" id="{0B3C6768-F1AA-4ED0-8284-8BB25BAB2F45}">
          <p14:sldIdLst>
            <p14:sldId id="1824"/>
            <p14:sldId id="1825"/>
            <p14:sldId id="1826"/>
            <p14:sldId id="1827"/>
            <p14:sldId id="1828"/>
            <p14:sldId id="1813"/>
            <p14:sldId id="1829"/>
            <p14:sldId id="1830"/>
            <p14:sldId id="1814"/>
            <p14:sldId id="183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A3B5"/>
    <a:srgbClr val="A1A878"/>
    <a:srgbClr val="A12F83"/>
    <a:srgbClr val="12846D"/>
    <a:srgbClr val="00ADD9"/>
    <a:srgbClr val="000000"/>
    <a:srgbClr val="004070"/>
    <a:srgbClr val="00A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03" autoAdjust="0"/>
    <p:restoredTop sz="94701"/>
  </p:normalViewPr>
  <p:slideViewPr>
    <p:cSldViewPr snapToGrid="0" snapToObjects="1">
      <p:cViewPr varScale="1">
        <p:scale>
          <a:sx n="50" d="100"/>
          <a:sy n="50" d="100"/>
        </p:scale>
        <p:origin x="19" y="53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Open Sans" panose="020B0606030504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Open Sans" panose="020B0606030504020204" pitchFamily="34" charset="0"/>
              </a:defRPr>
            </a:lvl1pPr>
          </a:lstStyle>
          <a:p>
            <a:fld id="{2F1C89B6-0167-0549-A9D3-815C20C90D38}" type="datetimeFigureOut">
              <a:rPr lang="en-US" smtClean="0"/>
              <a:pPr/>
              <a:t>9/16/2022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Open Sans" panose="020B0606030504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Open Sans" panose="020B0606030504020204" pitchFamily="34" charset="0"/>
              </a:defRPr>
            </a:lvl1pPr>
          </a:lstStyle>
          <a:p>
            <a:fld id="{A2430F75-B5EC-044F-A636-30352D0A1350}" type="slidenum">
              <a:rPr lang="en-US" smtClean="0"/>
              <a:pPr/>
              <a:t>‹#›</a:t>
            </a:fld>
            <a:endParaRPr lang="en-US" dirty="0"/>
          </a:p>
        </p:txBody>
      </p:sp>
    </p:spTree>
    <p:extLst>
      <p:ext uri="{BB962C8B-B14F-4D97-AF65-F5344CB8AC3E}">
        <p14:creationId xmlns:p14="http://schemas.microsoft.com/office/powerpoint/2010/main" val="160283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Open Sans" panose="020B0606030504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pPr/>
              <a:t>1</a:t>
            </a:fld>
            <a:endParaRPr lang="en-US" dirty="0"/>
          </a:p>
        </p:txBody>
      </p:sp>
    </p:spTree>
    <p:extLst>
      <p:ext uri="{BB962C8B-B14F-4D97-AF65-F5344CB8AC3E}">
        <p14:creationId xmlns:p14="http://schemas.microsoft.com/office/powerpoint/2010/main" val="3199447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_Slide_NM&amp;CA_U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2405A7D0-A065-44E8-BD31-2D1AF2D5E0D2}"/>
              </a:ext>
            </a:extLst>
          </p:cNvPr>
          <p:cNvSpPr txBox="1"/>
          <p:nvPr userDrawn="1"/>
        </p:nvSpPr>
        <p:spPr>
          <a:xfrm>
            <a:off x="10193121" y="5382134"/>
            <a:ext cx="1998880" cy="1200329"/>
          </a:xfrm>
          <a:prstGeom prst="rect">
            <a:avLst/>
          </a:prstGeom>
          <a:noFill/>
        </p:spPr>
        <p:txBody>
          <a:bodyPr wrap="square" rtlCol="0">
            <a:spAutoFit/>
          </a:bodyPr>
          <a:lstStyle/>
          <a:p>
            <a:pPr algn="ctr"/>
            <a:r>
              <a:rPr lang="en-US" sz="800" b="0" i="0" u="none" strike="noStrike" kern="1200" dirty="0">
                <a:solidFill>
                  <a:schemeClr val="tx1"/>
                </a:solidFill>
                <a:effectLst/>
                <a:latin typeface="Open Sans" panose="020B0606030504020204" pitchFamily="34" charset="0"/>
                <a:ea typeface="+mn-ea"/>
                <a:cs typeface="+mn-cs"/>
              </a:rPr>
              <a:t>Sandia National Laboratories is a </a:t>
            </a:r>
            <a:r>
              <a:rPr lang="en-US" sz="800" b="0" i="0" u="none" strike="noStrike" kern="1200" dirty="0" err="1">
                <a:solidFill>
                  <a:schemeClr val="tx1"/>
                </a:solidFill>
                <a:effectLst/>
                <a:latin typeface="Open Sans" panose="020B0606030504020204" pitchFamily="34" charset="0"/>
                <a:ea typeface="+mn-ea"/>
                <a:cs typeface="+mn-cs"/>
              </a:rPr>
              <a:t>multimission</a:t>
            </a:r>
            <a:r>
              <a:rPr lang="en-US" sz="800" b="0" i="0" u="none" strike="noStrike" kern="1200" dirty="0">
                <a:solidFill>
                  <a:schemeClr val="tx1"/>
                </a:solidFill>
                <a:effectLst/>
                <a:latin typeface="Open Sans" panose="020B0606030504020204" pitchFamily="34" charset="0"/>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800" b="0" i="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Title 1"/>
          <p:cNvSpPr>
            <a:spLocks noGrp="1"/>
          </p:cNvSpPr>
          <p:nvPr userDrawn="1">
            <p:ph type="ctrTitle" hasCustomPrompt="1"/>
          </p:nvPr>
        </p:nvSpPr>
        <p:spPr>
          <a:xfrm>
            <a:off x="773147" y="1194099"/>
            <a:ext cx="6351553" cy="1727005"/>
          </a:xfrm>
        </p:spPr>
        <p:txBody>
          <a:bodyPr lIns="0" tIns="91440" rIns="0" bIns="91440" anchor="ctr">
            <a:normAutofit/>
          </a:bodyPr>
          <a:lstStyle>
            <a:lvl1pPr algn="l">
              <a:lnSpc>
                <a:spcPts val="3700"/>
              </a:lnSpc>
              <a:defRPr sz="3600" b="0" i="0" spc="31" baseline="0">
                <a:solidFill>
                  <a:schemeClr val="bg1"/>
                </a:solidFill>
                <a:latin typeface="+mj-lt"/>
                <a:ea typeface="Open Sans SemiBold" panose="020B0606030504020204" pitchFamily="34" charset="0"/>
                <a:cs typeface="Open Sans SemiBold" panose="020B0606030504020204" pitchFamily="34" charset="0"/>
              </a:defRPr>
            </a:lvl1pPr>
          </a:lstStyle>
          <a:p>
            <a:r>
              <a:rPr lang="en-US" dirty="0"/>
              <a:t>Click to add title</a:t>
            </a:r>
          </a:p>
        </p:txBody>
      </p:sp>
      <p:sp>
        <p:nvSpPr>
          <p:cNvPr id="28" name="Text Placeholder 24">
            <a:extLst>
              <a:ext uri="{FF2B5EF4-FFF2-40B4-BE49-F238E27FC236}">
                <a16:creationId xmlns:a16="http://schemas.microsoft.com/office/drawing/2014/main" id="{F50582B7-4485-2444-8D1C-E899F3EE07AB}"/>
              </a:ext>
            </a:extLst>
          </p:cNvPr>
          <p:cNvSpPr>
            <a:spLocks noGrp="1"/>
          </p:cNvSpPr>
          <p:nvPr userDrawn="1">
            <p:ph type="body" sz="quarter" idx="15" hasCustomPrompt="1"/>
          </p:nvPr>
        </p:nvSpPr>
        <p:spPr>
          <a:xfrm>
            <a:off x="10286421" y="6586868"/>
            <a:ext cx="1828800" cy="136525"/>
          </a:xfrm>
        </p:spPr>
        <p:txBody>
          <a:bodyPr lIns="0" tIns="0" rIns="0" bIns="0">
            <a:normAutofit/>
          </a:bodyPr>
          <a:lstStyle>
            <a:lvl1pPr marL="0" indent="0" algn="ctr">
              <a:buNone/>
              <a:defRPr sz="800" b="1" i="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SAND XXXX-XXXX P</a:t>
            </a:r>
          </a:p>
        </p:txBody>
      </p:sp>
      <p:sp>
        <p:nvSpPr>
          <p:cNvPr id="24" name="Subtitle 2">
            <a:extLst>
              <a:ext uri="{FF2B5EF4-FFF2-40B4-BE49-F238E27FC236}">
                <a16:creationId xmlns:a16="http://schemas.microsoft.com/office/drawing/2014/main" id="{E8D43900-98D7-A44C-A2C8-C8E5D501587A}"/>
              </a:ext>
            </a:extLst>
          </p:cNvPr>
          <p:cNvSpPr>
            <a:spLocks noGrp="1"/>
          </p:cNvSpPr>
          <p:nvPr>
            <p:ph type="subTitle" idx="1" hasCustomPrompt="1"/>
          </p:nvPr>
        </p:nvSpPr>
        <p:spPr>
          <a:xfrm>
            <a:off x="773147" y="4142965"/>
            <a:ext cx="6351553" cy="914399"/>
          </a:xfrm>
        </p:spPr>
        <p:txBody>
          <a:bodyPr lIns="0" tIns="0" rIns="0" bIns="0" anchor="b">
            <a:normAutofit/>
          </a:bodyPr>
          <a:lstStyle>
            <a:lvl1pPr marL="0" indent="0" algn="l">
              <a:buNone/>
              <a:defRPr sz="1800" b="0" i="0" cap="none" spc="200" baseline="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ADD PRESENTER/AUTHOR NAMES</a:t>
            </a:r>
          </a:p>
        </p:txBody>
      </p:sp>
      <p:sp>
        <p:nvSpPr>
          <p:cNvPr id="32" name="Picture Placeholder 30">
            <a:extLst>
              <a:ext uri="{FF2B5EF4-FFF2-40B4-BE49-F238E27FC236}">
                <a16:creationId xmlns:a16="http://schemas.microsoft.com/office/drawing/2014/main" id="{F1AEF7CB-72B7-B743-A375-6E9BEACA8799}"/>
              </a:ext>
            </a:extLst>
          </p:cNvPr>
          <p:cNvSpPr>
            <a:spLocks noGrp="1"/>
          </p:cNvSpPr>
          <p:nvPr>
            <p:ph type="pic" sz="quarter" idx="17" hasCustomPrompt="1"/>
          </p:nvPr>
        </p:nvSpPr>
        <p:spPr>
          <a:xfrm>
            <a:off x="2732140" y="2921104"/>
            <a:ext cx="1302311" cy="914400"/>
          </a:xfrm>
        </p:spPr>
        <p:txBody>
          <a:bodyPr/>
          <a:lstStyle>
            <a:lvl1pPr marL="0" indent="0">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4" name="Picture Placeholder 32">
            <a:extLst>
              <a:ext uri="{FF2B5EF4-FFF2-40B4-BE49-F238E27FC236}">
                <a16:creationId xmlns:a16="http://schemas.microsoft.com/office/drawing/2014/main" id="{34437CB5-4FD1-BD4C-9E3F-DE0347134F2E}"/>
              </a:ext>
            </a:extLst>
          </p:cNvPr>
          <p:cNvSpPr>
            <a:spLocks noGrp="1"/>
          </p:cNvSpPr>
          <p:nvPr>
            <p:ph type="pic" sz="quarter" idx="18" hasCustomPrompt="1"/>
          </p:nvPr>
        </p:nvSpPr>
        <p:spPr>
          <a:xfrm>
            <a:off x="791894" y="2921104"/>
            <a:ext cx="1828800" cy="914400"/>
          </a:xfrm>
        </p:spPr>
        <p:txBody>
          <a:bodyPr/>
          <a:lstStyle>
            <a:lvl1pPr marL="0" indent="0" algn="l">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6" name="Picture Placeholder 34">
            <a:extLst>
              <a:ext uri="{FF2B5EF4-FFF2-40B4-BE49-F238E27FC236}">
                <a16:creationId xmlns:a16="http://schemas.microsoft.com/office/drawing/2014/main" id="{7D39CEF2-EAFF-1F4F-8C1B-1AFC16A91F45}"/>
              </a:ext>
            </a:extLst>
          </p:cNvPr>
          <p:cNvSpPr>
            <a:spLocks noGrp="1"/>
          </p:cNvSpPr>
          <p:nvPr>
            <p:ph type="pic" sz="quarter" idx="19" hasCustomPrompt="1"/>
          </p:nvPr>
        </p:nvSpPr>
        <p:spPr>
          <a:xfrm>
            <a:off x="4145897" y="2921104"/>
            <a:ext cx="2167575" cy="914400"/>
          </a:xfrm>
        </p:spPr>
        <p:txBody>
          <a:bodyPr/>
          <a:lstStyle>
            <a:lvl1pPr>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7" name="Picture Placeholder 18">
            <a:extLst>
              <a:ext uri="{FF2B5EF4-FFF2-40B4-BE49-F238E27FC236}">
                <a16:creationId xmlns:a16="http://schemas.microsoft.com/office/drawing/2014/main" id="{55971632-141A-4A41-AE8A-7917773F35A5}"/>
              </a:ext>
            </a:extLst>
          </p:cNvPr>
          <p:cNvSpPr>
            <a:spLocks noGrp="1"/>
          </p:cNvSpPr>
          <p:nvPr>
            <p:ph type="pic" sz="quarter" idx="14" hasCustomPrompt="1"/>
          </p:nvPr>
        </p:nvSpPr>
        <p:spPr>
          <a:xfrm>
            <a:off x="7565571" y="1342125"/>
            <a:ext cx="2623459" cy="1461583"/>
          </a:xfrm>
        </p:spPr>
        <p:txBody>
          <a:bodyPr/>
          <a:lstStyle>
            <a:lvl1pPr algn="ctr">
              <a:buFontTx/>
              <a:buNone/>
              <a:defRPr sz="18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8" name="Picture Placeholder 30">
            <a:extLst>
              <a:ext uri="{FF2B5EF4-FFF2-40B4-BE49-F238E27FC236}">
                <a16:creationId xmlns:a16="http://schemas.microsoft.com/office/drawing/2014/main" id="{3A1840DD-E6D4-FF44-BEE3-04222F6806E5}"/>
              </a:ext>
            </a:extLst>
          </p:cNvPr>
          <p:cNvSpPr>
            <a:spLocks noGrp="1"/>
          </p:cNvSpPr>
          <p:nvPr>
            <p:ph type="pic" sz="quarter" idx="20" hasCustomPrompt="1"/>
          </p:nvPr>
        </p:nvSpPr>
        <p:spPr>
          <a:xfrm>
            <a:off x="6424919" y="2921812"/>
            <a:ext cx="1135118" cy="914400"/>
          </a:xfrm>
        </p:spPr>
        <p:txBody>
          <a:bodyPr/>
          <a:lstStyle>
            <a:lvl1pPr marL="0" indent="0">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17" name="Text Placeholder 4">
            <a:extLst>
              <a:ext uri="{FF2B5EF4-FFF2-40B4-BE49-F238E27FC236}">
                <a16:creationId xmlns:a16="http://schemas.microsoft.com/office/drawing/2014/main" id="{C02D1180-C050-974C-B328-F450BBE244DD}"/>
              </a:ext>
            </a:extLst>
          </p:cNvPr>
          <p:cNvSpPr>
            <a:spLocks noGrp="1"/>
          </p:cNvSpPr>
          <p:nvPr>
            <p:ph type="body" sz="quarter" idx="22" hasCustomPrompt="1"/>
          </p:nvPr>
        </p:nvSpPr>
        <p:spPr>
          <a:xfrm>
            <a:off x="773147" y="5382133"/>
            <a:ext cx="6351553" cy="1142491"/>
          </a:xfrm>
        </p:spPr>
        <p:txBody>
          <a:bodyPr lIns="0" tIns="0" rIns="0" bIns="0"/>
          <a:lstStyle>
            <a:lvl1pPr>
              <a:buFontTx/>
              <a:buNone/>
              <a:defRPr sz="1400" b="0" i="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date, location, or additional content</a:t>
            </a:r>
          </a:p>
        </p:txBody>
      </p:sp>
      <p:pic>
        <p:nvPicPr>
          <p:cNvPr id="4" name="Picture 3">
            <a:extLst>
              <a:ext uri="{FF2B5EF4-FFF2-40B4-BE49-F238E27FC236}">
                <a16:creationId xmlns:a16="http://schemas.microsoft.com/office/drawing/2014/main" id="{C9BEC3E3-A630-AA4F-992A-001F1FFBCBA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932928" y="206264"/>
            <a:ext cx="1899562" cy="827777"/>
          </a:xfrm>
          <a:prstGeom prst="rect">
            <a:avLst/>
          </a:prstGeom>
        </p:spPr>
      </p:pic>
      <p:pic>
        <p:nvPicPr>
          <p:cNvPr id="6" name="Picture 5">
            <a:extLst>
              <a:ext uri="{FF2B5EF4-FFF2-40B4-BE49-F238E27FC236}">
                <a16:creationId xmlns:a16="http://schemas.microsoft.com/office/drawing/2014/main" id="{3E4DA566-7623-2445-81B1-57244B033C05}"/>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330507" y="5068122"/>
            <a:ext cx="1740628" cy="253070"/>
          </a:xfrm>
          <a:prstGeom prst="rect">
            <a:avLst/>
          </a:prstGeom>
        </p:spPr>
      </p:pic>
    </p:spTree>
    <p:extLst>
      <p:ext uri="{BB962C8B-B14F-4D97-AF65-F5344CB8AC3E}">
        <p14:creationId xmlns:p14="http://schemas.microsoft.com/office/powerpoint/2010/main" val="224231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_and_Double_Content_UU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648" y="359772"/>
            <a:ext cx="10480752" cy="570225"/>
          </a:xfrm>
          <a:prstGeom prst="rect">
            <a:avLst/>
          </a:prstGeom>
        </p:spPr>
        <p:txBody>
          <a:bodyPr/>
          <a:lstStyle>
            <a:lvl1pPr>
              <a:defRPr/>
            </a:lvl1pPr>
          </a:lstStyle>
          <a:p>
            <a:r>
              <a:rPr lang="en-US" dirty="0"/>
              <a:t>Title and Double Content - Click to add title</a:t>
            </a:r>
          </a:p>
        </p:txBody>
      </p:sp>
      <p:sp>
        <p:nvSpPr>
          <p:cNvPr id="7" name="Content Placeholder 6"/>
          <p:cNvSpPr>
            <a:spLocks noGrp="1"/>
          </p:cNvSpPr>
          <p:nvPr>
            <p:ph sz="quarter" idx="13" hasCustomPrompt="1"/>
          </p:nvPr>
        </p:nvSpPr>
        <p:spPr>
          <a:xfrm>
            <a:off x="720724" y="1409700"/>
            <a:ext cx="5029200" cy="4648200"/>
          </a:xfrm>
          <a:prstGeom prst="rect">
            <a:avLst/>
          </a:prstGeom>
        </p:spPr>
        <p:txBody>
          <a:bodyPr/>
          <a:lstStyle>
            <a:lvl1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2pPr>
            <a:lvl3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3pPr>
            <a:lvl4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4pPr>
            <a:lvl5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4" hasCustomPrompt="1"/>
          </p:nvPr>
        </p:nvSpPr>
        <p:spPr>
          <a:xfrm>
            <a:off x="6158660" y="1409700"/>
            <a:ext cx="5029200" cy="4648200"/>
          </a:xfrm>
          <a:prstGeom prst="rect">
            <a:avLst/>
          </a:prstGeom>
        </p:spPr>
        <p:txBody>
          <a:bodyPr/>
          <a:lstStyle>
            <a:lvl1pPr>
              <a:defRPr b="0" i="0">
                <a:latin typeface="Open Sans" panose="020B0606030504020204" pitchFamily="34" charset="0"/>
                <a:ea typeface="Open Sans" panose="020B0606030504020204" pitchFamily="34" charset="0"/>
                <a:cs typeface="Open Sans" panose="020B0606030504020204" pitchFamily="34" charset="0"/>
              </a:defRPr>
            </a:lvl1pPr>
            <a:lvl2pPr>
              <a:defRPr b="0" i="0">
                <a:latin typeface="Open Sans" panose="020B0606030504020204" pitchFamily="34" charset="0"/>
                <a:ea typeface="Open Sans" panose="020B0606030504020204" pitchFamily="34" charset="0"/>
                <a:cs typeface="Open Sans" panose="020B0606030504020204" pitchFamily="34" charset="0"/>
              </a:defRPr>
            </a:lvl2pPr>
            <a:lvl3pPr>
              <a:defRPr b="0" i="0">
                <a:latin typeface="Open Sans" panose="020B0606030504020204" pitchFamily="34" charset="0"/>
                <a:ea typeface="Open Sans" panose="020B0606030504020204" pitchFamily="34" charset="0"/>
                <a:cs typeface="Open Sans" panose="020B0606030504020204" pitchFamily="34" charset="0"/>
              </a:defRPr>
            </a:lvl3pPr>
            <a:lvl4pPr>
              <a:defRPr b="0" i="0">
                <a:latin typeface="Open Sans" panose="020B0606030504020204" pitchFamily="34" charset="0"/>
                <a:ea typeface="Open Sans" panose="020B0606030504020204" pitchFamily="34" charset="0"/>
                <a:cs typeface="Open Sans" panose="020B0606030504020204" pitchFamily="34" charset="0"/>
              </a:defRPr>
            </a:lvl4pPr>
            <a:lvl5pPr>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7">
            <a:extLst>
              <a:ext uri="{FF2B5EF4-FFF2-40B4-BE49-F238E27FC236}">
                <a16:creationId xmlns:a16="http://schemas.microsoft.com/office/drawing/2014/main" id="{533CBC10-5638-7E46-81C8-B530E4D766CD}"/>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solidFill>
                <a:latin typeface="Open Sans" panose="020B0606030504020204" pitchFamily="34" charset="0"/>
              </a:defRPr>
            </a:lvl1pPr>
          </a:lstStyle>
          <a:p>
            <a:fld id="{F6B149FD-26F7-3645-B4E7-BA8B8CC5EEA8}" type="slidenum">
              <a:rPr lang="en-US" smtClean="0"/>
              <a:pPr/>
              <a:t>‹#›</a:t>
            </a:fld>
            <a:endParaRPr lang="en-US" dirty="0"/>
          </a:p>
        </p:txBody>
      </p:sp>
      <p:sp>
        <p:nvSpPr>
          <p:cNvPr id="13" name="Date Placeholder 8">
            <a:extLst>
              <a:ext uri="{FF2B5EF4-FFF2-40B4-BE49-F238E27FC236}">
                <a16:creationId xmlns:a16="http://schemas.microsoft.com/office/drawing/2014/main" id="{CC0FC208-2094-5247-B442-914250E198CE}"/>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4" name="Footer Placeholder 9">
            <a:extLst>
              <a:ext uri="{FF2B5EF4-FFF2-40B4-BE49-F238E27FC236}">
                <a16:creationId xmlns:a16="http://schemas.microsoft.com/office/drawing/2014/main" id="{93BA4CF5-05C5-E44F-BFA8-5F66D79FCD39}"/>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3834541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2_Title_Only_UU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648" y="359772"/>
            <a:ext cx="10480752" cy="570225"/>
          </a:xfrm>
          <a:prstGeom prst="rect">
            <a:avLst/>
          </a:prstGeom>
        </p:spPr>
        <p:txBody>
          <a:bodyPr/>
          <a:lstStyle>
            <a:lvl1pPr>
              <a:defRPr b="0">
                <a:latin typeface="+mj-lt"/>
              </a:defRPr>
            </a:lvl1pPr>
          </a:lstStyle>
          <a:p>
            <a:r>
              <a:rPr lang="en-US" dirty="0"/>
              <a:t>Title Only - Click to add title</a:t>
            </a:r>
          </a:p>
        </p:txBody>
      </p:sp>
      <p:sp>
        <p:nvSpPr>
          <p:cNvPr id="9" name="Slide Number Placeholder 7">
            <a:extLst>
              <a:ext uri="{FF2B5EF4-FFF2-40B4-BE49-F238E27FC236}">
                <a16:creationId xmlns:a16="http://schemas.microsoft.com/office/drawing/2014/main" id="{D9194FF3-FB44-4F4A-BEA2-4A866309EC42}"/>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solidFill>
                <a:latin typeface="Open Sans" panose="020B0606030504020204" pitchFamily="34" charset="0"/>
              </a:defRPr>
            </a:lvl1pPr>
          </a:lstStyle>
          <a:p>
            <a:fld id="{F6B149FD-26F7-3645-B4E7-BA8B8CC5EEA8}" type="slidenum">
              <a:rPr lang="en-US" smtClean="0"/>
              <a:pPr/>
              <a:t>‹#›</a:t>
            </a:fld>
            <a:endParaRPr lang="en-US" dirty="0"/>
          </a:p>
        </p:txBody>
      </p:sp>
      <p:sp>
        <p:nvSpPr>
          <p:cNvPr id="10" name="Date Placeholder 8">
            <a:extLst>
              <a:ext uri="{FF2B5EF4-FFF2-40B4-BE49-F238E27FC236}">
                <a16:creationId xmlns:a16="http://schemas.microsoft.com/office/drawing/2014/main" id="{E5A6C9AA-8F75-6E4A-9E5F-9953F798B908}"/>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1" name="Footer Placeholder 9">
            <a:extLst>
              <a:ext uri="{FF2B5EF4-FFF2-40B4-BE49-F238E27FC236}">
                <a16:creationId xmlns:a16="http://schemas.microsoft.com/office/drawing/2014/main" id="{8BF130D3-3334-8F4F-B697-35A9F2814C0B}"/>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229001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_Slide_UU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82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Section_Break_NM&amp;CA_U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30694" y="5064546"/>
            <a:ext cx="7070704" cy="993354"/>
          </a:xfrm>
        </p:spPr>
        <p:txBody>
          <a:bodyPr lIns="0" rIns="0">
            <a:normAutofit/>
          </a:bodyPr>
          <a:lstStyle>
            <a:lvl1pPr marL="0" indent="0" algn="l">
              <a:buNone/>
              <a:defRPr sz="1800" b="0" i="0" cap="none" spc="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add subtitle</a:t>
            </a:r>
          </a:p>
        </p:txBody>
      </p:sp>
      <p:sp>
        <p:nvSpPr>
          <p:cNvPr id="2" name="Title 1"/>
          <p:cNvSpPr>
            <a:spLocks noGrp="1"/>
          </p:cNvSpPr>
          <p:nvPr>
            <p:ph type="ctrTitle" hasCustomPrompt="1"/>
          </p:nvPr>
        </p:nvSpPr>
        <p:spPr>
          <a:xfrm>
            <a:off x="4130694" y="3112607"/>
            <a:ext cx="7070706" cy="1690255"/>
          </a:xfrm>
        </p:spPr>
        <p:txBody>
          <a:bodyPr lIns="0" rIns="0" anchor="ctr">
            <a:normAutofit/>
          </a:bodyPr>
          <a:lstStyle>
            <a:lvl1pPr algn="l">
              <a:lnSpc>
                <a:spcPts val="3700"/>
              </a:lnSpc>
              <a:defRPr sz="3600" b="0" i="0" spc="31" baseline="0">
                <a:solidFill>
                  <a:schemeClr val="bg1"/>
                </a:solidFill>
                <a:latin typeface="+mj-lt"/>
                <a:ea typeface="Open Sans SemiBold" panose="020B0606030504020204" pitchFamily="34" charset="0"/>
                <a:cs typeface="Open Sans SemiBold" panose="020B0606030504020204" pitchFamily="34" charset="0"/>
              </a:defRPr>
            </a:lvl1pPr>
          </a:lstStyle>
          <a:p>
            <a:r>
              <a:rPr lang="en-US" dirty="0"/>
              <a:t>Click to add section title</a:t>
            </a:r>
          </a:p>
        </p:txBody>
      </p:sp>
      <p:sp>
        <p:nvSpPr>
          <p:cNvPr id="8" name="Date Placeholder 8">
            <a:extLst>
              <a:ext uri="{FF2B5EF4-FFF2-40B4-BE49-F238E27FC236}">
                <a16:creationId xmlns:a16="http://schemas.microsoft.com/office/drawing/2014/main" id="{3BEBB9B5-AA21-3743-AE6F-D669D968EB9E}"/>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lumMod val="50000"/>
                  </a:schemeClr>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9" name="Footer Placeholder 9">
            <a:extLst>
              <a:ext uri="{FF2B5EF4-FFF2-40B4-BE49-F238E27FC236}">
                <a16:creationId xmlns:a16="http://schemas.microsoft.com/office/drawing/2014/main" id="{4B41CB23-D8A4-634B-8696-A8C38E3AC15F}"/>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lumMod val="50000"/>
                  </a:schemeClr>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13360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Title and Content - Click to add title</a:t>
            </a:r>
          </a:p>
        </p:txBody>
      </p:sp>
      <p:sp>
        <p:nvSpPr>
          <p:cNvPr id="3" name="Content Placeholder 2"/>
          <p:cNvSpPr>
            <a:spLocks noGrp="1"/>
          </p:cNvSpPr>
          <p:nvPr>
            <p:ph idx="1" hasCustomPrompt="1"/>
          </p:nvPr>
        </p:nvSpPr>
        <p:spPr/>
        <p:txBody>
          <a:bodyPr/>
          <a:lstStyle>
            <a:lvl1pPr>
              <a:lnSpc>
                <a:spcPct val="100000"/>
              </a:lnSpc>
              <a:buFontTx/>
              <a:buNone/>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buFont typeface="Wingdings" pitchFamily="2" charset="2"/>
              <a:buChar char="§"/>
              <a:defRPr/>
            </a:lvl2pPr>
            <a:lvl3pPr>
              <a:lnSpc>
                <a:spcPct val="100000"/>
              </a:lnSpc>
              <a:buFont typeface="Wingdings" pitchFamily="2" charset="2"/>
              <a:buChar char="§"/>
              <a:defRPr/>
            </a:lvl3pPr>
            <a:lvl4pPr>
              <a:lnSpc>
                <a:spcPct val="100000"/>
              </a:lnSpc>
              <a:buFont typeface="Wingdings" pitchFamily="2" charset="2"/>
              <a:buChar char="§"/>
              <a:defRPr/>
            </a:lvl4pPr>
            <a:lvl5pPr>
              <a:lnSpc>
                <a:spcPct val="100000"/>
              </a:lnSpc>
              <a:buFont typeface="Wingdings" pitchFamily="2" charset="2"/>
              <a:buChar char="§"/>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a:p>
            <a:pPr lvl="4"/>
            <a:endParaRPr lang="en-US" dirty="0"/>
          </a:p>
        </p:txBody>
      </p:sp>
      <p:sp>
        <p:nvSpPr>
          <p:cNvPr id="8" name="Slide Number Placeholder 7">
            <a:extLst>
              <a:ext uri="{FF2B5EF4-FFF2-40B4-BE49-F238E27FC236}">
                <a16:creationId xmlns:a16="http://schemas.microsoft.com/office/drawing/2014/main" id="{14DA5D46-7DB6-A447-B104-EB1662B30941}"/>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lumMod val="50000"/>
                  </a:schemeClr>
                </a:solidFill>
                <a:latin typeface="Open Sans" panose="020B0606030504020204" pitchFamily="34" charset="0"/>
              </a:defRPr>
            </a:lvl1pPr>
          </a:lstStyle>
          <a:p>
            <a:pPr algn="ctr"/>
            <a:fld id="{F6B149FD-26F7-3645-B4E7-BA8B8CC5EEA8}" type="slidenum">
              <a:rPr lang="en-US" smtClean="0"/>
              <a:pPr/>
              <a:t>‹#›</a:t>
            </a:fld>
            <a:endParaRPr lang="en-US" dirty="0"/>
          </a:p>
        </p:txBody>
      </p:sp>
      <p:sp>
        <p:nvSpPr>
          <p:cNvPr id="9" name="Date Placeholder 8">
            <a:extLst>
              <a:ext uri="{FF2B5EF4-FFF2-40B4-BE49-F238E27FC236}">
                <a16:creationId xmlns:a16="http://schemas.microsoft.com/office/drawing/2014/main" id="{6531D3A3-757D-8B47-A2D3-3517AB7E4E74}"/>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lumMod val="50000"/>
                  </a:schemeClr>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0" name="Footer Placeholder 9">
            <a:extLst>
              <a:ext uri="{FF2B5EF4-FFF2-40B4-BE49-F238E27FC236}">
                <a16:creationId xmlns:a16="http://schemas.microsoft.com/office/drawing/2014/main" id="{C6376D8E-D4AE-934B-B500-E11F86158FE7}"/>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lumMod val="50000"/>
                  </a:schemeClr>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44099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_and_Double_Content_UU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Double Content - Click to add title</a:t>
            </a:r>
          </a:p>
        </p:txBody>
      </p:sp>
      <p:sp>
        <p:nvSpPr>
          <p:cNvPr id="9" name="Content Placeholder 8"/>
          <p:cNvSpPr>
            <a:spLocks noGrp="1"/>
          </p:cNvSpPr>
          <p:nvPr>
            <p:ph sz="quarter" idx="14" hasCustomPrompt="1"/>
          </p:nvPr>
        </p:nvSpPr>
        <p:spPr>
          <a:xfrm>
            <a:off x="6158660" y="1409700"/>
            <a:ext cx="5029200" cy="4648200"/>
          </a:xfrm>
        </p:spPr>
        <p:txBody>
          <a:bodyPr lIns="45720"/>
          <a:lstStyle>
            <a:lvl1pPr>
              <a:defRPr b="0" i="0">
                <a:latin typeface="Open Sans" panose="020B0606030504020204" pitchFamily="34" charset="0"/>
                <a:ea typeface="Open Sans" panose="020B0606030504020204" pitchFamily="34" charset="0"/>
                <a:cs typeface="Open Sans" panose="020B0606030504020204" pitchFamily="34" charset="0"/>
              </a:defRPr>
            </a:lvl1pPr>
            <a:lvl2pPr>
              <a:defRPr b="0" i="0">
                <a:latin typeface="Open Sans" panose="020B0606030504020204" pitchFamily="34" charset="0"/>
                <a:ea typeface="Open Sans" panose="020B0606030504020204" pitchFamily="34" charset="0"/>
                <a:cs typeface="Open Sans" panose="020B0606030504020204" pitchFamily="34" charset="0"/>
              </a:defRPr>
            </a:lvl2pPr>
            <a:lvl3pPr>
              <a:defRPr b="0" i="0">
                <a:latin typeface="Open Sans" panose="020B0606030504020204" pitchFamily="34" charset="0"/>
                <a:ea typeface="Open Sans" panose="020B0606030504020204" pitchFamily="34" charset="0"/>
                <a:cs typeface="Open Sans" panose="020B0606030504020204" pitchFamily="34" charset="0"/>
              </a:defRPr>
            </a:lvl3pPr>
            <a:lvl4pPr>
              <a:defRPr b="0" i="0">
                <a:latin typeface="Open Sans" panose="020B0606030504020204" pitchFamily="34" charset="0"/>
                <a:ea typeface="Open Sans" panose="020B0606030504020204" pitchFamily="34" charset="0"/>
                <a:cs typeface="Open Sans" panose="020B0606030504020204" pitchFamily="34" charset="0"/>
              </a:defRPr>
            </a:lvl4pPr>
            <a:lvl5pPr>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6">
            <a:extLst>
              <a:ext uri="{FF2B5EF4-FFF2-40B4-BE49-F238E27FC236}">
                <a16:creationId xmlns:a16="http://schemas.microsoft.com/office/drawing/2014/main" id="{AFE68596-C998-4449-AA72-201F663B1080}"/>
              </a:ext>
            </a:extLst>
          </p:cNvPr>
          <p:cNvSpPr>
            <a:spLocks noGrp="1"/>
          </p:cNvSpPr>
          <p:nvPr>
            <p:ph sz="quarter" idx="13" hasCustomPrompt="1"/>
          </p:nvPr>
        </p:nvSpPr>
        <p:spPr>
          <a:xfrm>
            <a:off x="720724" y="1409700"/>
            <a:ext cx="5029200" cy="4648200"/>
          </a:xfrm>
        </p:spPr>
        <p:txBody>
          <a:bodyPr/>
          <a:lstStyle>
            <a:lvl1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2pPr>
            <a:lvl3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3pPr>
            <a:lvl4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4pPr>
            <a:lvl5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7">
            <a:extLst>
              <a:ext uri="{FF2B5EF4-FFF2-40B4-BE49-F238E27FC236}">
                <a16:creationId xmlns:a16="http://schemas.microsoft.com/office/drawing/2014/main" id="{88CC8865-9B06-F04A-B596-67CF2250F53A}"/>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lumMod val="50000"/>
                  </a:schemeClr>
                </a:solidFill>
                <a:latin typeface="Open Sans" panose="020B0606030504020204" pitchFamily="34" charset="0"/>
              </a:defRPr>
            </a:lvl1pPr>
          </a:lstStyle>
          <a:p>
            <a:pPr algn="ctr"/>
            <a:fld id="{F6B149FD-26F7-3645-B4E7-BA8B8CC5EEA8}" type="slidenum">
              <a:rPr lang="en-US" smtClean="0"/>
              <a:pPr/>
              <a:t>‹#›</a:t>
            </a:fld>
            <a:endParaRPr lang="en-US" dirty="0"/>
          </a:p>
        </p:txBody>
      </p:sp>
      <p:sp>
        <p:nvSpPr>
          <p:cNvPr id="14" name="Date Placeholder 8">
            <a:extLst>
              <a:ext uri="{FF2B5EF4-FFF2-40B4-BE49-F238E27FC236}">
                <a16:creationId xmlns:a16="http://schemas.microsoft.com/office/drawing/2014/main" id="{8984D5BE-3984-D642-8048-62E970BD9DC4}"/>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lumMod val="50000"/>
                  </a:schemeClr>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5" name="Footer Placeholder 9">
            <a:extLst>
              <a:ext uri="{FF2B5EF4-FFF2-40B4-BE49-F238E27FC236}">
                <a16:creationId xmlns:a16="http://schemas.microsoft.com/office/drawing/2014/main" id="{D37F498F-8C04-8E41-B8E2-2CF797996E17}"/>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lumMod val="50000"/>
                  </a:schemeClr>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4110794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_Only_UU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atin typeface="+mj-lt"/>
              </a:defRPr>
            </a:lvl1pPr>
          </a:lstStyle>
          <a:p>
            <a:r>
              <a:rPr lang="en-US" dirty="0"/>
              <a:t>Title Only - Click to add title</a:t>
            </a:r>
          </a:p>
        </p:txBody>
      </p:sp>
      <p:sp>
        <p:nvSpPr>
          <p:cNvPr id="9" name="Slide Number Placeholder 7">
            <a:extLst>
              <a:ext uri="{FF2B5EF4-FFF2-40B4-BE49-F238E27FC236}">
                <a16:creationId xmlns:a16="http://schemas.microsoft.com/office/drawing/2014/main" id="{047140F4-9603-3740-AC59-61030724EC20}"/>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lumMod val="50000"/>
                  </a:schemeClr>
                </a:solidFill>
                <a:latin typeface="Open Sans" panose="020B0606030504020204" pitchFamily="34" charset="0"/>
              </a:defRPr>
            </a:lvl1pPr>
          </a:lstStyle>
          <a:p>
            <a:pPr algn="ctr"/>
            <a:fld id="{F6B149FD-26F7-3645-B4E7-BA8B8CC5EEA8}" type="slidenum">
              <a:rPr lang="en-US" smtClean="0"/>
              <a:pPr/>
              <a:t>‹#›</a:t>
            </a:fld>
            <a:endParaRPr lang="en-US" dirty="0"/>
          </a:p>
        </p:txBody>
      </p:sp>
      <p:sp>
        <p:nvSpPr>
          <p:cNvPr id="10" name="Date Placeholder 8">
            <a:extLst>
              <a:ext uri="{FF2B5EF4-FFF2-40B4-BE49-F238E27FC236}">
                <a16:creationId xmlns:a16="http://schemas.microsoft.com/office/drawing/2014/main" id="{32A26D86-2879-4B46-86CA-D69ABD3FE84D}"/>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lumMod val="50000"/>
                  </a:schemeClr>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1" name="Footer Placeholder 9">
            <a:extLst>
              <a:ext uri="{FF2B5EF4-FFF2-40B4-BE49-F238E27FC236}">
                <a16:creationId xmlns:a16="http://schemas.microsoft.com/office/drawing/2014/main" id="{5B861089-20B6-544A-BC46-4CA4C9A1BB22}"/>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lumMod val="50000"/>
                  </a:schemeClr>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205680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lank_Slide_UU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13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le_Slide_NM&amp;CA_U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2405A7D0-A065-44E8-BD31-2D1AF2D5E0D2}"/>
              </a:ext>
            </a:extLst>
          </p:cNvPr>
          <p:cNvSpPr txBox="1"/>
          <p:nvPr userDrawn="1"/>
        </p:nvSpPr>
        <p:spPr>
          <a:xfrm>
            <a:off x="10193121" y="5382134"/>
            <a:ext cx="1998880" cy="1200329"/>
          </a:xfrm>
          <a:prstGeom prst="rect">
            <a:avLst/>
          </a:prstGeom>
          <a:noFill/>
        </p:spPr>
        <p:txBody>
          <a:bodyPr wrap="square" rtlCol="0">
            <a:spAutoFit/>
          </a:bodyPr>
          <a:lstStyle/>
          <a:p>
            <a:pPr algn="ctr"/>
            <a:r>
              <a:rPr lang="en-US" sz="800" b="0" i="0" u="none" strike="noStrike" kern="1200" dirty="0">
                <a:solidFill>
                  <a:schemeClr val="bg1"/>
                </a:solidFill>
                <a:effectLst/>
                <a:latin typeface="Open Sans" panose="020B0606030504020204" pitchFamily="34" charset="0"/>
                <a:ea typeface="+mn-ea"/>
                <a:cs typeface="+mn-cs"/>
              </a:rPr>
              <a:t>Sandia National Laboratories is a </a:t>
            </a:r>
            <a:r>
              <a:rPr lang="en-US" sz="800" b="0" i="0" u="none" strike="noStrike" kern="1200" dirty="0" err="1">
                <a:solidFill>
                  <a:schemeClr val="bg1"/>
                </a:solidFill>
                <a:effectLst/>
                <a:latin typeface="Open Sans" panose="020B0606030504020204" pitchFamily="34" charset="0"/>
                <a:ea typeface="+mn-ea"/>
                <a:cs typeface="+mn-cs"/>
              </a:rPr>
              <a:t>multimission</a:t>
            </a:r>
            <a:r>
              <a:rPr lang="en-US" sz="800" b="0" i="0" u="none" strike="noStrike" kern="1200" dirty="0">
                <a:solidFill>
                  <a:schemeClr val="bg1"/>
                </a:solidFill>
                <a:effectLst/>
                <a:latin typeface="Open Sans" panose="020B0606030504020204" pitchFamily="34" charset="0"/>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800" b="0" i="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icture Placeholder 30">
            <a:extLst>
              <a:ext uri="{FF2B5EF4-FFF2-40B4-BE49-F238E27FC236}">
                <a16:creationId xmlns:a16="http://schemas.microsoft.com/office/drawing/2014/main" id="{F1AEF7CB-72B7-B743-A375-6E9BEACA8799}"/>
              </a:ext>
            </a:extLst>
          </p:cNvPr>
          <p:cNvSpPr>
            <a:spLocks noGrp="1"/>
          </p:cNvSpPr>
          <p:nvPr>
            <p:ph type="pic" sz="quarter" idx="17" hasCustomPrompt="1"/>
          </p:nvPr>
        </p:nvSpPr>
        <p:spPr>
          <a:xfrm>
            <a:off x="2732140" y="2921104"/>
            <a:ext cx="1302311" cy="914400"/>
          </a:xfrm>
          <a:prstGeom prst="rect">
            <a:avLst/>
          </a:prstGeom>
        </p:spPr>
        <p:txBody>
          <a:bodyPr/>
          <a:lstStyle>
            <a:lvl1pPr marL="0" indent="0">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4" name="Picture Placeholder 32">
            <a:extLst>
              <a:ext uri="{FF2B5EF4-FFF2-40B4-BE49-F238E27FC236}">
                <a16:creationId xmlns:a16="http://schemas.microsoft.com/office/drawing/2014/main" id="{34437CB5-4FD1-BD4C-9E3F-DE0347134F2E}"/>
              </a:ext>
            </a:extLst>
          </p:cNvPr>
          <p:cNvSpPr>
            <a:spLocks noGrp="1"/>
          </p:cNvSpPr>
          <p:nvPr>
            <p:ph type="pic" sz="quarter" idx="18" hasCustomPrompt="1"/>
          </p:nvPr>
        </p:nvSpPr>
        <p:spPr>
          <a:xfrm>
            <a:off x="791894" y="2921104"/>
            <a:ext cx="1828800" cy="914400"/>
          </a:xfrm>
          <a:prstGeom prst="rect">
            <a:avLst/>
          </a:prstGeom>
        </p:spPr>
        <p:txBody>
          <a:bodyPr/>
          <a:lstStyle>
            <a:lvl1pPr marL="0" indent="0" algn="l">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6" name="Picture Placeholder 34">
            <a:extLst>
              <a:ext uri="{FF2B5EF4-FFF2-40B4-BE49-F238E27FC236}">
                <a16:creationId xmlns:a16="http://schemas.microsoft.com/office/drawing/2014/main" id="{7D39CEF2-EAFF-1F4F-8C1B-1AFC16A91F45}"/>
              </a:ext>
            </a:extLst>
          </p:cNvPr>
          <p:cNvSpPr>
            <a:spLocks noGrp="1"/>
          </p:cNvSpPr>
          <p:nvPr>
            <p:ph type="pic" sz="quarter" idx="19" hasCustomPrompt="1"/>
          </p:nvPr>
        </p:nvSpPr>
        <p:spPr>
          <a:xfrm>
            <a:off x="4145897" y="2921104"/>
            <a:ext cx="2167575" cy="914400"/>
          </a:xfrm>
          <a:prstGeom prst="rect">
            <a:avLst/>
          </a:prstGeom>
        </p:spPr>
        <p:txBody>
          <a:bodyPr/>
          <a:lstStyle>
            <a:lvl1pPr>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7" name="Picture Placeholder 18">
            <a:extLst>
              <a:ext uri="{FF2B5EF4-FFF2-40B4-BE49-F238E27FC236}">
                <a16:creationId xmlns:a16="http://schemas.microsoft.com/office/drawing/2014/main" id="{55971632-141A-4A41-AE8A-7917773F35A5}"/>
              </a:ext>
            </a:extLst>
          </p:cNvPr>
          <p:cNvSpPr>
            <a:spLocks noGrp="1"/>
          </p:cNvSpPr>
          <p:nvPr>
            <p:ph type="pic" sz="quarter" idx="14" hasCustomPrompt="1"/>
          </p:nvPr>
        </p:nvSpPr>
        <p:spPr>
          <a:xfrm>
            <a:off x="7565571" y="1342125"/>
            <a:ext cx="2623459" cy="1461583"/>
          </a:xfrm>
          <a:prstGeom prst="rect">
            <a:avLst/>
          </a:prstGeom>
        </p:spPr>
        <p:txBody>
          <a:bodyPr/>
          <a:lstStyle>
            <a:lvl1pPr algn="ctr">
              <a:buFontTx/>
              <a:buNone/>
              <a:defRPr sz="18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38" name="Picture Placeholder 30">
            <a:extLst>
              <a:ext uri="{FF2B5EF4-FFF2-40B4-BE49-F238E27FC236}">
                <a16:creationId xmlns:a16="http://schemas.microsoft.com/office/drawing/2014/main" id="{3A1840DD-E6D4-FF44-BEE3-04222F6806E5}"/>
              </a:ext>
            </a:extLst>
          </p:cNvPr>
          <p:cNvSpPr>
            <a:spLocks noGrp="1"/>
          </p:cNvSpPr>
          <p:nvPr>
            <p:ph type="pic" sz="quarter" idx="20" hasCustomPrompt="1"/>
          </p:nvPr>
        </p:nvSpPr>
        <p:spPr>
          <a:xfrm>
            <a:off x="6424919" y="2921812"/>
            <a:ext cx="1135118" cy="914400"/>
          </a:xfrm>
          <a:prstGeom prst="rect">
            <a:avLst/>
          </a:prstGeom>
        </p:spPr>
        <p:txBody>
          <a:bodyPr/>
          <a:lstStyle>
            <a:lvl1pPr marL="0" indent="0">
              <a:buFontTx/>
              <a:buNone/>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icon to add image</a:t>
            </a:r>
          </a:p>
        </p:txBody>
      </p:sp>
      <p:sp>
        <p:nvSpPr>
          <p:cNvPr id="16" name="Title 1">
            <a:extLst>
              <a:ext uri="{FF2B5EF4-FFF2-40B4-BE49-F238E27FC236}">
                <a16:creationId xmlns:a16="http://schemas.microsoft.com/office/drawing/2014/main" id="{6A640D0C-6768-054F-A9E5-72433DED96A0}"/>
              </a:ext>
            </a:extLst>
          </p:cNvPr>
          <p:cNvSpPr>
            <a:spLocks noGrp="1"/>
          </p:cNvSpPr>
          <p:nvPr>
            <p:ph type="ctrTitle" hasCustomPrompt="1"/>
          </p:nvPr>
        </p:nvSpPr>
        <p:spPr>
          <a:xfrm>
            <a:off x="773147" y="1194099"/>
            <a:ext cx="6351553" cy="1727005"/>
          </a:xfrm>
        </p:spPr>
        <p:txBody>
          <a:bodyPr lIns="0" tIns="91440" rIns="0" bIns="91440" anchor="ctr">
            <a:normAutofit/>
          </a:bodyPr>
          <a:lstStyle>
            <a:lvl1pPr algn="l">
              <a:lnSpc>
                <a:spcPts val="3700"/>
              </a:lnSpc>
              <a:defRPr sz="3600" b="0" i="0" spc="31" baseline="0">
                <a:solidFill>
                  <a:schemeClr val="bg1"/>
                </a:solidFill>
                <a:latin typeface="+mj-lt"/>
                <a:ea typeface="Open Sans SemiBold" panose="020B0606030504020204" pitchFamily="34" charset="0"/>
                <a:cs typeface="Open Sans SemiBold" panose="020B0606030504020204" pitchFamily="34" charset="0"/>
              </a:defRPr>
            </a:lvl1pPr>
          </a:lstStyle>
          <a:p>
            <a:r>
              <a:rPr lang="en-US" dirty="0"/>
              <a:t>Click to add title</a:t>
            </a:r>
          </a:p>
        </p:txBody>
      </p:sp>
      <p:sp>
        <p:nvSpPr>
          <p:cNvPr id="17" name="Text Placeholder 24">
            <a:extLst>
              <a:ext uri="{FF2B5EF4-FFF2-40B4-BE49-F238E27FC236}">
                <a16:creationId xmlns:a16="http://schemas.microsoft.com/office/drawing/2014/main" id="{49EC6533-A0BD-5E46-AF14-AB8CC26AA90C}"/>
              </a:ext>
            </a:extLst>
          </p:cNvPr>
          <p:cNvSpPr>
            <a:spLocks noGrp="1"/>
          </p:cNvSpPr>
          <p:nvPr>
            <p:ph type="body" sz="quarter" idx="15" hasCustomPrompt="1"/>
          </p:nvPr>
        </p:nvSpPr>
        <p:spPr>
          <a:xfrm>
            <a:off x="10286421" y="6586868"/>
            <a:ext cx="1828800" cy="136525"/>
          </a:xfrm>
        </p:spPr>
        <p:txBody>
          <a:bodyPr lIns="0" tIns="0" rIns="0" bIns="0">
            <a:normAutofit/>
          </a:bodyPr>
          <a:lstStyle>
            <a:lvl1pPr marL="0" indent="0" algn="ctr">
              <a:buNone/>
              <a:defRPr sz="8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SAND XXXX-XXXX P</a:t>
            </a:r>
          </a:p>
        </p:txBody>
      </p:sp>
      <p:sp>
        <p:nvSpPr>
          <p:cNvPr id="18" name="Subtitle 2">
            <a:extLst>
              <a:ext uri="{FF2B5EF4-FFF2-40B4-BE49-F238E27FC236}">
                <a16:creationId xmlns:a16="http://schemas.microsoft.com/office/drawing/2014/main" id="{B7B0D49C-82E5-0B42-A64F-A7234DA2B09F}"/>
              </a:ext>
            </a:extLst>
          </p:cNvPr>
          <p:cNvSpPr>
            <a:spLocks noGrp="1"/>
          </p:cNvSpPr>
          <p:nvPr>
            <p:ph type="subTitle" idx="1" hasCustomPrompt="1"/>
          </p:nvPr>
        </p:nvSpPr>
        <p:spPr>
          <a:xfrm>
            <a:off x="773147" y="4142965"/>
            <a:ext cx="6351553" cy="914399"/>
          </a:xfrm>
        </p:spPr>
        <p:txBody>
          <a:bodyPr lIns="0" tIns="0" rIns="0" bIns="0" anchor="b">
            <a:normAutofit/>
          </a:bodyPr>
          <a:lstStyle>
            <a:lvl1pPr marL="0" indent="0" algn="l">
              <a:buNone/>
              <a:defRPr sz="1800" b="0" i="0" cap="none" spc="200" baseline="0">
                <a:solidFill>
                  <a:schemeClr val="accent1">
                    <a:lumMod val="40000"/>
                    <a:lumOff val="60000"/>
                  </a:schemeClr>
                </a:solidFill>
                <a:latin typeface="Open Sans" panose="020B0606030504020204" pitchFamily="34" charset="0"/>
                <a:ea typeface="Open Sans" panose="020B0606030504020204" pitchFamily="34" charset="0"/>
                <a:cs typeface="Open Sans" panose="020B0606030504020204" pitchFamily="34"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ADD PRESENTER/AUTHOR NAMES</a:t>
            </a:r>
          </a:p>
        </p:txBody>
      </p:sp>
      <p:sp>
        <p:nvSpPr>
          <p:cNvPr id="19" name="Text Placeholder 4">
            <a:extLst>
              <a:ext uri="{FF2B5EF4-FFF2-40B4-BE49-F238E27FC236}">
                <a16:creationId xmlns:a16="http://schemas.microsoft.com/office/drawing/2014/main" id="{044566E6-F23A-E842-B04D-8E74C1E5C088}"/>
              </a:ext>
            </a:extLst>
          </p:cNvPr>
          <p:cNvSpPr>
            <a:spLocks noGrp="1"/>
          </p:cNvSpPr>
          <p:nvPr>
            <p:ph type="body" sz="quarter" idx="22" hasCustomPrompt="1"/>
          </p:nvPr>
        </p:nvSpPr>
        <p:spPr>
          <a:xfrm>
            <a:off x="773147" y="5382133"/>
            <a:ext cx="6351553" cy="1142491"/>
          </a:xfrm>
        </p:spPr>
        <p:txBody>
          <a:bodyPr lIns="0" tIns="0" rIns="0" bIns="0"/>
          <a:lstStyle>
            <a:lvl1pPr>
              <a:buFontTx/>
              <a:buNone/>
              <a:defRPr sz="1400" b="0" i="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date, location, or additional content</a:t>
            </a:r>
          </a:p>
        </p:txBody>
      </p:sp>
      <p:pic>
        <p:nvPicPr>
          <p:cNvPr id="12" name="Picture 11">
            <a:extLst>
              <a:ext uri="{FF2B5EF4-FFF2-40B4-BE49-F238E27FC236}">
                <a16:creationId xmlns:a16="http://schemas.microsoft.com/office/drawing/2014/main" id="{4509C096-9973-EF42-BC88-D6ADDE589AE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932928" y="206264"/>
            <a:ext cx="1899562" cy="827777"/>
          </a:xfrm>
          <a:prstGeom prst="rect">
            <a:avLst/>
          </a:prstGeom>
        </p:spPr>
      </p:pic>
      <p:pic>
        <p:nvPicPr>
          <p:cNvPr id="13" name="Picture 12">
            <a:extLst>
              <a:ext uri="{FF2B5EF4-FFF2-40B4-BE49-F238E27FC236}">
                <a16:creationId xmlns:a16="http://schemas.microsoft.com/office/drawing/2014/main" id="{7B30676C-5F7C-9C42-9914-B73F06BACB0C}"/>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10272826" y="5073548"/>
            <a:ext cx="1863045" cy="257655"/>
          </a:xfrm>
          <a:prstGeom prst="rect">
            <a:avLst/>
          </a:prstGeom>
        </p:spPr>
      </p:pic>
    </p:spTree>
    <p:extLst>
      <p:ext uri="{BB962C8B-B14F-4D97-AF65-F5344CB8AC3E}">
        <p14:creationId xmlns:p14="http://schemas.microsoft.com/office/powerpoint/2010/main" val="160292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Section_Break_NM&amp;CA_U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0F807EE3-5A7B-7B43-9CD9-05809754EE92}"/>
              </a:ext>
            </a:extLst>
          </p:cNvPr>
          <p:cNvSpPr>
            <a:spLocks noGrp="1"/>
          </p:cNvSpPr>
          <p:nvPr>
            <p:ph type="subTitle" idx="1" hasCustomPrompt="1"/>
          </p:nvPr>
        </p:nvSpPr>
        <p:spPr>
          <a:xfrm>
            <a:off x="4130694" y="5064546"/>
            <a:ext cx="7070704" cy="993354"/>
          </a:xfrm>
        </p:spPr>
        <p:txBody>
          <a:bodyPr lIns="0" rIns="0">
            <a:normAutofit/>
          </a:bodyPr>
          <a:lstStyle>
            <a:lvl1pPr marL="0" indent="0" algn="l">
              <a:buNone/>
              <a:defRPr sz="1800" b="0" i="0" cap="none" spc="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add subtitle</a:t>
            </a:r>
          </a:p>
        </p:txBody>
      </p:sp>
      <p:sp>
        <p:nvSpPr>
          <p:cNvPr id="10" name="Title 1">
            <a:extLst>
              <a:ext uri="{FF2B5EF4-FFF2-40B4-BE49-F238E27FC236}">
                <a16:creationId xmlns:a16="http://schemas.microsoft.com/office/drawing/2014/main" id="{AB80C274-88C4-EF40-AFFB-1D3EE28ABA97}"/>
              </a:ext>
            </a:extLst>
          </p:cNvPr>
          <p:cNvSpPr>
            <a:spLocks noGrp="1"/>
          </p:cNvSpPr>
          <p:nvPr>
            <p:ph type="ctrTitle" hasCustomPrompt="1"/>
          </p:nvPr>
        </p:nvSpPr>
        <p:spPr>
          <a:xfrm>
            <a:off x="4130694" y="3112607"/>
            <a:ext cx="7070706" cy="1690255"/>
          </a:xfrm>
        </p:spPr>
        <p:txBody>
          <a:bodyPr lIns="0" rIns="0" anchor="ctr">
            <a:normAutofit/>
          </a:bodyPr>
          <a:lstStyle>
            <a:lvl1pPr algn="l">
              <a:lnSpc>
                <a:spcPts val="3700"/>
              </a:lnSpc>
              <a:defRPr sz="3600" b="0" i="0" spc="31" baseline="0">
                <a:solidFill>
                  <a:schemeClr val="bg1"/>
                </a:solidFill>
                <a:latin typeface="+mj-lt"/>
                <a:ea typeface="Open Sans SemiBold" panose="020B0606030504020204" pitchFamily="34" charset="0"/>
                <a:cs typeface="Open Sans SemiBold" panose="020B0606030504020204" pitchFamily="34" charset="0"/>
              </a:defRPr>
            </a:lvl1pPr>
          </a:lstStyle>
          <a:p>
            <a:r>
              <a:rPr lang="en-US" dirty="0"/>
              <a:t>Click to add section title</a:t>
            </a:r>
          </a:p>
        </p:txBody>
      </p:sp>
      <p:sp>
        <p:nvSpPr>
          <p:cNvPr id="12" name="Date Placeholder 8">
            <a:extLst>
              <a:ext uri="{FF2B5EF4-FFF2-40B4-BE49-F238E27FC236}">
                <a16:creationId xmlns:a16="http://schemas.microsoft.com/office/drawing/2014/main" id="{28F9A4F9-E91B-894E-980A-89E25D983C8D}"/>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3" name="Footer Placeholder 9">
            <a:extLst>
              <a:ext uri="{FF2B5EF4-FFF2-40B4-BE49-F238E27FC236}">
                <a16:creationId xmlns:a16="http://schemas.microsoft.com/office/drawing/2014/main" id="{9BB042E6-FFFD-3849-9A9F-1B3E03339F6B}"/>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362760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2_Title_and_Content_UU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648" y="359772"/>
            <a:ext cx="10480752" cy="570225"/>
          </a:xfrm>
          <a:prstGeom prst="rect">
            <a:avLst/>
          </a:prstGeom>
        </p:spPr>
        <p:txBody>
          <a:bodyPr/>
          <a:lstStyle>
            <a:lvl1pPr marL="0">
              <a:defRPr/>
            </a:lvl1pPr>
          </a:lstStyle>
          <a:p>
            <a:r>
              <a:rPr lang="en-US" dirty="0"/>
              <a:t>Title and Content - Click to add title</a:t>
            </a:r>
          </a:p>
        </p:txBody>
      </p:sp>
      <p:sp>
        <p:nvSpPr>
          <p:cNvPr id="3" name="Content Placeholder 2"/>
          <p:cNvSpPr>
            <a:spLocks noGrp="1"/>
          </p:cNvSpPr>
          <p:nvPr>
            <p:ph idx="1" hasCustomPrompt="1"/>
          </p:nvPr>
        </p:nvSpPr>
        <p:spPr>
          <a:xfrm>
            <a:off x="720647" y="1429233"/>
            <a:ext cx="10480751" cy="4636287"/>
          </a:xfrm>
          <a:prstGeom prst="rect">
            <a:avLst/>
          </a:prstGeom>
        </p:spPr>
        <p:txBody>
          <a:bodyPr/>
          <a:lstStyle>
            <a:lvl1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1pPr>
            <a:lvl2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2pPr>
            <a:lvl3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3pPr>
            <a:lvl4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4pPr>
            <a:lvl5pPr>
              <a:lnSpc>
                <a:spcPct val="100000"/>
              </a:lnSpc>
              <a:defRPr b="0" i="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7">
            <a:extLst>
              <a:ext uri="{FF2B5EF4-FFF2-40B4-BE49-F238E27FC236}">
                <a16:creationId xmlns:a16="http://schemas.microsoft.com/office/drawing/2014/main" id="{84653370-8875-2C4D-A315-258AE5BBDEBE}"/>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solidFill>
                <a:latin typeface="Open Sans" panose="020B0606030504020204" pitchFamily="34" charset="0"/>
              </a:defRPr>
            </a:lvl1pPr>
          </a:lstStyle>
          <a:p>
            <a:fld id="{F6B149FD-26F7-3645-B4E7-BA8B8CC5EEA8}" type="slidenum">
              <a:rPr lang="en-US" smtClean="0"/>
              <a:pPr/>
              <a:t>‹#›</a:t>
            </a:fld>
            <a:endParaRPr lang="en-US" dirty="0"/>
          </a:p>
        </p:txBody>
      </p:sp>
      <p:sp>
        <p:nvSpPr>
          <p:cNvPr id="11" name="Date Placeholder 8">
            <a:extLst>
              <a:ext uri="{FF2B5EF4-FFF2-40B4-BE49-F238E27FC236}">
                <a16:creationId xmlns:a16="http://schemas.microsoft.com/office/drawing/2014/main" id="{60925A80-6FB1-1F4E-8281-11634B44449A}"/>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2" name="Footer Placeholder 9">
            <a:extLst>
              <a:ext uri="{FF2B5EF4-FFF2-40B4-BE49-F238E27FC236}">
                <a16:creationId xmlns:a16="http://schemas.microsoft.com/office/drawing/2014/main" id="{C3CAD971-D42D-864F-B8DE-C3410EC67E06}"/>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238501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0648" y="359772"/>
            <a:ext cx="10480752" cy="570225"/>
          </a:xfrm>
          <a:prstGeom prst="rect">
            <a:avLst/>
          </a:prstGeom>
        </p:spPr>
        <p:txBody>
          <a:bodyPr vert="horz" lIns="45720" tIns="45720" rIns="45720" bIns="45720" rtlCol="0" anchor="t">
            <a:normAutofit/>
          </a:bodyPr>
          <a:lstStyle/>
          <a:p>
            <a:r>
              <a:rPr lang="en-US" dirty="0"/>
              <a:t>Click to add title</a:t>
            </a:r>
          </a:p>
        </p:txBody>
      </p:sp>
      <p:sp>
        <p:nvSpPr>
          <p:cNvPr id="3" name="Text Placeholder 2"/>
          <p:cNvSpPr>
            <a:spLocks noGrp="1"/>
          </p:cNvSpPr>
          <p:nvPr>
            <p:ph type="body" idx="1"/>
          </p:nvPr>
        </p:nvSpPr>
        <p:spPr>
          <a:xfrm>
            <a:off x="720647" y="1429233"/>
            <a:ext cx="10480751" cy="4636287"/>
          </a:xfrm>
          <a:prstGeom prst="rect">
            <a:avLst/>
          </a:prstGeom>
        </p:spPr>
        <p:txBody>
          <a:bodyPr vert="horz" lIns="45720" tIns="45720" rIns="45720" bIns="45720" rtlCol="0">
            <a:normAutofit/>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AD1E2D48-26E4-F540-8A4B-081EC834D04C}"/>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lumMod val="50000"/>
                  </a:schemeClr>
                </a:solidFill>
                <a:latin typeface="Open Sans" panose="020B0606030504020204" pitchFamily="34" charset="0"/>
              </a:defRPr>
            </a:lvl1pPr>
          </a:lstStyle>
          <a:p>
            <a:pPr algn="ctr"/>
            <a:fld id="{F6B149FD-26F7-3645-B4E7-BA8B8CC5EEA8}" type="slidenum">
              <a:rPr lang="en-US" smtClean="0"/>
              <a:pPr/>
              <a:t>‹#›</a:t>
            </a:fld>
            <a:endParaRPr lang="en-US" dirty="0"/>
          </a:p>
        </p:txBody>
      </p:sp>
      <p:sp>
        <p:nvSpPr>
          <p:cNvPr id="9" name="Date Placeholder 8">
            <a:extLst>
              <a:ext uri="{FF2B5EF4-FFF2-40B4-BE49-F238E27FC236}">
                <a16:creationId xmlns:a16="http://schemas.microsoft.com/office/drawing/2014/main" id="{F27CFCD6-42D6-CF46-A09D-23B16AA07F0A}"/>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lumMod val="50000"/>
                  </a:schemeClr>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0" name="Footer Placeholder 9">
            <a:extLst>
              <a:ext uri="{FF2B5EF4-FFF2-40B4-BE49-F238E27FC236}">
                <a16:creationId xmlns:a16="http://schemas.microsoft.com/office/drawing/2014/main" id="{AC1FC436-ACD0-714D-A860-1E9467D1FE58}"/>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lumMod val="50000"/>
                  </a:schemeClr>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3996895408"/>
      </p:ext>
    </p:extLst>
  </p:cSld>
  <p:clrMap bg1="lt1" tx1="dk1" bg2="lt2" tx2="dk2" accent1="accent1" accent2="accent2" accent3="accent3" accent4="accent4" accent5="accent5" accent6="accent6" hlink="hlink" folHlink="folHlink"/>
  <p:sldLayoutIdLst>
    <p:sldLayoutId id="2147483806" r:id="rId1"/>
    <p:sldLayoutId id="2147483701" r:id="rId2"/>
    <p:sldLayoutId id="2147483813" r:id="rId3"/>
    <p:sldLayoutId id="2147483697" r:id="rId4"/>
    <p:sldLayoutId id="2147483698" r:id="rId5"/>
    <p:sldLayoutId id="2147483769"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800" b="0" i="0" kern="1200" spc="100" baseline="0">
          <a:solidFill>
            <a:schemeClr val="bg2">
              <a:lumMod val="25000"/>
            </a:schemeClr>
          </a:solidFill>
          <a:latin typeface="+mj-lt"/>
          <a:ea typeface="Open Sans SemiBold" panose="020B0606030504020204" pitchFamily="34" charset="0"/>
          <a:cs typeface="Open Sans SemiBold" panose="020B0606030504020204" pitchFamily="34" charset="0"/>
        </a:defRPr>
      </a:lvl1pPr>
    </p:titleStyle>
    <p:bodyStyle>
      <a:lvl1pPr marL="0" indent="0" algn="l" defTabSz="914354" rtl="0" eaLnBrk="1" latinLnBrk="0" hangingPunct="0">
        <a:lnSpc>
          <a:spcPct val="100000"/>
        </a:lnSpc>
        <a:spcBef>
          <a:spcPts val="1200"/>
        </a:spcBef>
        <a:spcAft>
          <a:spcPts val="200"/>
        </a:spcAft>
        <a:buClr>
          <a:schemeClr val="accent1"/>
        </a:buClr>
        <a:buSzPct val="100000"/>
        <a:buFontTx/>
        <a:buNone/>
        <a:defRPr sz="20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486909" indent="-285750" algn="l" defTabSz="914354" rtl="0" eaLnBrk="1" latinLnBrk="0" hangingPunct="0">
        <a:lnSpc>
          <a:spcPct val="100000"/>
        </a:lnSpc>
        <a:spcBef>
          <a:spcPts val="200"/>
        </a:spcBef>
        <a:spcAft>
          <a:spcPts val="400"/>
        </a:spcAft>
        <a:buClr>
          <a:schemeClr val="accent1"/>
        </a:buClr>
        <a:buFont typeface="Wingdings" pitchFamily="2" charset="2"/>
        <a:buChar char="§"/>
        <a:defRPr sz="18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669780" indent="-285750" algn="l" defTabSz="914354" rtl="0" eaLnBrk="1" latinLnBrk="0" hangingPunct="0">
        <a:lnSpc>
          <a:spcPct val="100000"/>
        </a:lnSpc>
        <a:spcBef>
          <a:spcPts val="200"/>
        </a:spcBef>
        <a:spcAft>
          <a:spcPts val="400"/>
        </a:spcAft>
        <a:buClr>
          <a:schemeClr val="accent1"/>
        </a:buClr>
        <a:buFont typeface="Wingdings" pitchFamily="2" charset="2"/>
        <a:buChar char="§"/>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852651" indent="-285750" algn="l" defTabSz="914354" rtl="0" eaLnBrk="1" latinLnBrk="0" hangingPunct="0">
        <a:lnSpc>
          <a:spcPct val="100000"/>
        </a:lnSpc>
        <a:spcBef>
          <a:spcPts val="200"/>
        </a:spcBef>
        <a:spcAft>
          <a:spcPts val="400"/>
        </a:spcAft>
        <a:buClr>
          <a:schemeClr val="accent1"/>
        </a:buClr>
        <a:buFont typeface="Wingdings" pitchFamily="2" charset="2"/>
        <a:buChar char="§"/>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1035522" indent="-285750" algn="l" defTabSz="914354" rtl="0" eaLnBrk="1" latinLnBrk="0" hangingPunct="0">
        <a:lnSpc>
          <a:spcPct val="100000"/>
        </a:lnSpc>
        <a:spcBef>
          <a:spcPts val="200"/>
        </a:spcBef>
        <a:spcAft>
          <a:spcPts val="400"/>
        </a:spcAft>
        <a:buClr>
          <a:schemeClr val="accent1"/>
        </a:buClr>
        <a:buFont typeface="Wingdings" pitchFamily="2" charset="2"/>
        <a:buChar char="§"/>
        <a:defRPr sz="1400" b="0" i="0" kern="120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Placeholder 1">
            <a:extLst>
              <a:ext uri="{FF2B5EF4-FFF2-40B4-BE49-F238E27FC236}">
                <a16:creationId xmlns:a16="http://schemas.microsoft.com/office/drawing/2014/main" id="{6A1891C8-40F6-0844-84D7-FB57C74DFCAB}"/>
              </a:ext>
            </a:extLst>
          </p:cNvPr>
          <p:cNvSpPr>
            <a:spLocks noGrp="1"/>
          </p:cNvSpPr>
          <p:nvPr>
            <p:ph type="title"/>
          </p:nvPr>
        </p:nvSpPr>
        <p:spPr>
          <a:xfrm>
            <a:off x="720648" y="359772"/>
            <a:ext cx="10480752" cy="570225"/>
          </a:xfrm>
          <a:prstGeom prst="rect">
            <a:avLst/>
          </a:prstGeom>
        </p:spPr>
        <p:txBody>
          <a:bodyPr vert="horz" lIns="45720" tIns="45720" rIns="45720" bIns="45720" rtlCol="0" anchor="t">
            <a:normAutofit/>
          </a:bodyPr>
          <a:lstStyle/>
          <a:p>
            <a:r>
              <a:rPr lang="en-US" dirty="0"/>
              <a:t>Click to add title</a:t>
            </a:r>
          </a:p>
        </p:txBody>
      </p:sp>
      <p:sp>
        <p:nvSpPr>
          <p:cNvPr id="11" name="Text Placeholder 2">
            <a:extLst>
              <a:ext uri="{FF2B5EF4-FFF2-40B4-BE49-F238E27FC236}">
                <a16:creationId xmlns:a16="http://schemas.microsoft.com/office/drawing/2014/main" id="{11E04381-06F4-6A4A-986B-6305FD5236CF}"/>
              </a:ext>
            </a:extLst>
          </p:cNvPr>
          <p:cNvSpPr>
            <a:spLocks noGrp="1"/>
          </p:cNvSpPr>
          <p:nvPr>
            <p:ph type="body" idx="1"/>
          </p:nvPr>
        </p:nvSpPr>
        <p:spPr>
          <a:xfrm>
            <a:off x="720647" y="1429233"/>
            <a:ext cx="10480751" cy="4636287"/>
          </a:xfrm>
          <a:prstGeom prst="rect">
            <a:avLst/>
          </a:prstGeom>
        </p:spPr>
        <p:txBody>
          <a:bodyPr vert="horz" lIns="0" tIns="45720" rIns="0" bIns="45720" rtlCol="0">
            <a:normAutofit/>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7">
            <a:extLst>
              <a:ext uri="{FF2B5EF4-FFF2-40B4-BE49-F238E27FC236}">
                <a16:creationId xmlns:a16="http://schemas.microsoft.com/office/drawing/2014/main" id="{1C83E4D2-C847-754F-86F1-AE63596BA0FB}"/>
              </a:ext>
            </a:extLst>
          </p:cNvPr>
          <p:cNvSpPr>
            <a:spLocks noGrp="1"/>
          </p:cNvSpPr>
          <p:nvPr>
            <p:ph type="sldNum" sz="quarter" idx="4"/>
          </p:nvPr>
        </p:nvSpPr>
        <p:spPr>
          <a:xfrm>
            <a:off x="0" y="356686"/>
            <a:ext cx="559397" cy="570225"/>
          </a:xfrm>
          <a:prstGeom prst="rect">
            <a:avLst/>
          </a:prstGeom>
        </p:spPr>
        <p:txBody>
          <a:bodyPr vert="horz" lIns="45720" tIns="45720" rIns="45720" bIns="45720" rtlCol="0" anchor="ctr"/>
          <a:lstStyle>
            <a:lvl1pPr algn="ctr">
              <a:defRPr sz="1400" b="0" i="0">
                <a:solidFill>
                  <a:schemeClr val="bg1"/>
                </a:solidFill>
                <a:latin typeface="Open Sans" panose="020B0606030504020204" pitchFamily="34" charset="0"/>
              </a:defRPr>
            </a:lvl1pPr>
          </a:lstStyle>
          <a:p>
            <a:fld id="{F6B149FD-26F7-3645-B4E7-BA8B8CC5EEA8}" type="slidenum">
              <a:rPr lang="en-US" smtClean="0"/>
              <a:pPr/>
              <a:t>‹#›</a:t>
            </a:fld>
            <a:endParaRPr lang="en-US" dirty="0"/>
          </a:p>
        </p:txBody>
      </p:sp>
      <p:sp>
        <p:nvSpPr>
          <p:cNvPr id="13" name="Date Placeholder 8">
            <a:extLst>
              <a:ext uri="{FF2B5EF4-FFF2-40B4-BE49-F238E27FC236}">
                <a16:creationId xmlns:a16="http://schemas.microsoft.com/office/drawing/2014/main" id="{D5068D1B-B42E-8343-A696-82B7686B4067}"/>
              </a:ext>
            </a:extLst>
          </p:cNvPr>
          <p:cNvSpPr>
            <a:spLocks noGrp="1"/>
          </p:cNvSpPr>
          <p:nvPr>
            <p:ph type="dt" sz="half" idx="2"/>
          </p:nvPr>
        </p:nvSpPr>
        <p:spPr>
          <a:xfrm>
            <a:off x="0" y="6572013"/>
            <a:ext cx="1088571" cy="277823"/>
          </a:xfrm>
          <a:prstGeom prst="rect">
            <a:avLst/>
          </a:prstGeom>
        </p:spPr>
        <p:txBody>
          <a:bodyPr vert="horz" lIns="91440" tIns="45720" rIns="45720" bIns="45720" rtlCol="0" anchor="ctr"/>
          <a:lstStyle>
            <a:lvl1pPr algn="l">
              <a:defRPr sz="1000" b="0" i="0">
                <a:solidFill>
                  <a:schemeClr val="bg1"/>
                </a:solidFill>
                <a:latin typeface="Open Sans" panose="020B0606030504020204" pitchFamily="34" charset="0"/>
              </a:defRPr>
            </a:lvl1pPr>
          </a:lstStyle>
          <a:p>
            <a:fld id="{DC07D2C2-EEDA-094F-A4D5-546DE82D3808}" type="datetimeFigureOut">
              <a:rPr lang="en-US" smtClean="0"/>
              <a:pPr/>
              <a:t>9/16/2022</a:t>
            </a:fld>
            <a:endParaRPr lang="en-US" dirty="0"/>
          </a:p>
        </p:txBody>
      </p:sp>
      <p:sp>
        <p:nvSpPr>
          <p:cNvPr id="14" name="Footer Placeholder 9">
            <a:extLst>
              <a:ext uri="{FF2B5EF4-FFF2-40B4-BE49-F238E27FC236}">
                <a16:creationId xmlns:a16="http://schemas.microsoft.com/office/drawing/2014/main" id="{1259F7E5-8F2B-7D4F-BF1C-8C5936265044}"/>
              </a:ext>
            </a:extLst>
          </p:cNvPr>
          <p:cNvSpPr>
            <a:spLocks noGrp="1"/>
          </p:cNvSpPr>
          <p:nvPr>
            <p:ph type="ftr" sz="quarter" idx="3"/>
          </p:nvPr>
        </p:nvSpPr>
        <p:spPr>
          <a:xfrm>
            <a:off x="1400287" y="6572013"/>
            <a:ext cx="9391426" cy="285987"/>
          </a:xfrm>
          <a:prstGeom prst="rect">
            <a:avLst/>
          </a:prstGeom>
        </p:spPr>
        <p:txBody>
          <a:bodyPr vert="horz" lIns="45720" tIns="45720" rIns="45720" bIns="45720" rtlCol="0" anchor="ctr">
            <a:normAutofit/>
          </a:bodyPr>
          <a:lstStyle>
            <a:lvl1pPr algn="ctr">
              <a:defRPr sz="1000" b="0" i="0">
                <a:solidFill>
                  <a:schemeClr val="bg1"/>
                </a:solidFill>
                <a:latin typeface="Open Sans" panose="020B0606030504020204" pitchFamily="34" charset="0"/>
              </a:defRPr>
            </a:lvl1pPr>
          </a:lstStyle>
          <a:p>
            <a:r>
              <a:rPr lang="en-US"/>
              <a:t>FOOTER</a:t>
            </a:r>
            <a:endParaRPr lang="en-US" dirty="0"/>
          </a:p>
        </p:txBody>
      </p:sp>
    </p:spTree>
    <p:extLst>
      <p:ext uri="{BB962C8B-B14F-4D97-AF65-F5344CB8AC3E}">
        <p14:creationId xmlns:p14="http://schemas.microsoft.com/office/powerpoint/2010/main" val="2627178048"/>
      </p:ext>
    </p:extLst>
  </p:cSld>
  <p:clrMap bg1="lt1" tx1="dk1" bg2="lt2" tx2="dk2" accent1="accent1" accent2="accent2" accent3="accent3" accent4="accent4" accent5="accent5" accent6="accent6" hlink="hlink" folHlink="folHlink"/>
  <p:sldLayoutIdLst>
    <p:sldLayoutId id="2147483807" r:id="rId1"/>
    <p:sldLayoutId id="2147483756" r:id="rId2"/>
    <p:sldLayoutId id="2147483758" r:id="rId3"/>
    <p:sldLayoutId id="2147483759" r:id="rId4"/>
    <p:sldLayoutId id="2147483765" r:id="rId5"/>
    <p:sldLayoutId id="214748377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800" b="0" i="0" kern="1200" spc="100" baseline="0">
          <a:solidFill>
            <a:schemeClr val="bg1"/>
          </a:solidFill>
          <a:latin typeface="+mj-lt"/>
          <a:ea typeface="Open Sans SemiBold" panose="020B0606030504020204" pitchFamily="34" charset="0"/>
          <a:cs typeface="Open Sans SemiBold" panose="020B0606030504020204" pitchFamily="34" charset="0"/>
        </a:defRPr>
      </a:lvl1pPr>
    </p:titleStyle>
    <p:bodyStyle>
      <a:lvl1pPr marL="91436" indent="-91436" algn="l" defTabSz="914354" rtl="0" eaLnBrk="1" latinLnBrk="0" hangingPunct="1">
        <a:lnSpc>
          <a:spcPct val="100000"/>
        </a:lnSpc>
        <a:spcBef>
          <a:spcPts val="1200"/>
        </a:spcBef>
        <a:spcAft>
          <a:spcPts val="200"/>
        </a:spcAft>
        <a:buClr>
          <a:srgbClr val="00B0F0"/>
        </a:buClr>
        <a:buSzPct val="100000"/>
        <a:buFont typeface="Calibri" panose="020F0502020204030204" pitchFamily="34" charset="0"/>
        <a:buChar char=" "/>
        <a:defRPr sz="20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384029" indent="-182870" algn="l" defTabSz="914354" rtl="0" eaLnBrk="1" latinLnBrk="0" hangingPunct="1">
        <a:lnSpc>
          <a:spcPct val="100000"/>
        </a:lnSpc>
        <a:spcBef>
          <a:spcPts val="200"/>
        </a:spcBef>
        <a:spcAft>
          <a:spcPts val="400"/>
        </a:spcAft>
        <a:buClr>
          <a:srgbClr val="00B0F0"/>
        </a:buClr>
        <a:buFont typeface="Wingdings" pitchFamily="2" charset="2"/>
        <a:buChar char="§"/>
        <a:defRPr sz="18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566900" indent="-182870" algn="l" defTabSz="914354" rtl="0" eaLnBrk="1" latinLnBrk="0" hangingPunct="1">
        <a:lnSpc>
          <a:spcPct val="100000"/>
        </a:lnSpc>
        <a:spcBef>
          <a:spcPts val="200"/>
        </a:spcBef>
        <a:spcAft>
          <a:spcPts val="400"/>
        </a:spcAft>
        <a:buClr>
          <a:srgbClr val="00B0F0"/>
        </a:buClr>
        <a:buFont typeface="Wingdings" pitchFamily="2" charset="2"/>
        <a:buChar char="§"/>
        <a:defRPr sz="14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749771" indent="-182870" algn="l" defTabSz="914354" rtl="0" eaLnBrk="1" latinLnBrk="0" hangingPunct="1">
        <a:lnSpc>
          <a:spcPct val="100000"/>
        </a:lnSpc>
        <a:spcBef>
          <a:spcPts val="200"/>
        </a:spcBef>
        <a:spcAft>
          <a:spcPts val="400"/>
        </a:spcAft>
        <a:buClr>
          <a:srgbClr val="00B0F0"/>
        </a:buClr>
        <a:buFont typeface="Wingdings" pitchFamily="2" charset="2"/>
        <a:buChar char="§"/>
        <a:defRPr sz="14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932642" indent="-182870" algn="l" defTabSz="914354" rtl="0" eaLnBrk="1" latinLnBrk="0" hangingPunct="1">
        <a:lnSpc>
          <a:spcPct val="100000"/>
        </a:lnSpc>
        <a:spcBef>
          <a:spcPts val="200"/>
        </a:spcBef>
        <a:spcAft>
          <a:spcPts val="400"/>
        </a:spcAft>
        <a:buClr>
          <a:srgbClr val="00B0F0"/>
        </a:buClr>
        <a:buFont typeface="Wingdings" pitchFamily="2" charset="2"/>
        <a:buChar char="§"/>
        <a:defRPr sz="14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mailto:djclayt@sandia.gov" TargetMode="External"/><Relationship Id="rId2" Type="http://schemas.openxmlformats.org/officeDocument/2006/relationships/hyperlink" Target="mailto:kaclavi@sandia.gov" TargetMode="External"/><Relationship Id="rId1" Type="http://schemas.openxmlformats.org/officeDocument/2006/relationships/slideLayout" Target="../slideLayouts/slideLayout3.xml"/><Relationship Id="rId4" Type="http://schemas.openxmlformats.org/officeDocument/2006/relationships/hyperlink" Target="mailto:Keith.Compton@nrc.gov"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www.epa.gov/scram/air-quality-dispersion-modeling-preferred-and-recommended-models"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AF4D8B3A-FD4A-B145-BF47-2951FF38439F}"/>
              </a:ext>
            </a:extLst>
          </p:cNvPr>
          <p:cNvSpPr>
            <a:spLocks noGrp="1"/>
          </p:cNvSpPr>
          <p:nvPr>
            <p:ph type="ctrTitle"/>
          </p:nvPr>
        </p:nvSpPr>
        <p:spPr>
          <a:xfrm>
            <a:off x="285467" y="1194099"/>
            <a:ext cx="7090693" cy="1727005"/>
          </a:xfrm>
        </p:spPr>
        <p:txBody>
          <a:bodyPr>
            <a:normAutofit fontScale="90000"/>
          </a:bodyPr>
          <a:lstStyle/>
          <a:p>
            <a:r>
              <a:rPr lang="en-US" dirty="0"/>
              <a:t>Qualitatively Reviewing MACCS Capabilities for Assessing Variable Radionuclide Physical/Chemical Forms and Tritium</a:t>
            </a:r>
          </a:p>
        </p:txBody>
      </p:sp>
      <p:sp>
        <p:nvSpPr>
          <p:cNvPr id="23" name="Text Placeholder 22">
            <a:extLst>
              <a:ext uri="{FF2B5EF4-FFF2-40B4-BE49-F238E27FC236}">
                <a16:creationId xmlns:a16="http://schemas.microsoft.com/office/drawing/2014/main" id="{ACCD0F44-4EA8-8C44-9450-19DE5A3992E6}"/>
              </a:ext>
            </a:extLst>
          </p:cNvPr>
          <p:cNvSpPr>
            <a:spLocks noGrp="1"/>
          </p:cNvSpPr>
          <p:nvPr>
            <p:ph type="body" sz="quarter" idx="15"/>
          </p:nvPr>
        </p:nvSpPr>
        <p:spPr/>
        <p:txBody>
          <a:bodyPr/>
          <a:lstStyle/>
          <a:p>
            <a:r>
              <a:rPr lang="en-US" dirty="0"/>
              <a:t>SAND2022-12468 C</a:t>
            </a:r>
          </a:p>
        </p:txBody>
      </p:sp>
      <p:sp>
        <p:nvSpPr>
          <p:cNvPr id="21" name="Subtitle 20">
            <a:extLst>
              <a:ext uri="{FF2B5EF4-FFF2-40B4-BE49-F238E27FC236}">
                <a16:creationId xmlns:a16="http://schemas.microsoft.com/office/drawing/2014/main" id="{05146071-E038-D245-BA97-211FAFC0578B}"/>
              </a:ext>
            </a:extLst>
          </p:cNvPr>
          <p:cNvSpPr>
            <a:spLocks noGrp="1"/>
          </p:cNvSpPr>
          <p:nvPr>
            <p:ph type="subTitle" idx="1"/>
          </p:nvPr>
        </p:nvSpPr>
        <p:spPr/>
        <p:txBody>
          <a:bodyPr>
            <a:normAutofit fontScale="85000" lnSpcReduction="20000"/>
          </a:bodyPr>
          <a:lstStyle/>
          <a:p>
            <a:r>
              <a:rPr lang="en-US" dirty="0"/>
              <a:t>Kyle Clavier, PhD, SNL</a:t>
            </a:r>
          </a:p>
          <a:p>
            <a:r>
              <a:rPr lang="en-US" dirty="0"/>
              <a:t>Dan Clayton, PhD, SNL</a:t>
            </a:r>
          </a:p>
          <a:p>
            <a:r>
              <a:rPr lang="en-US" dirty="0"/>
              <a:t>Keith Compton, PhD, US NRC</a:t>
            </a:r>
          </a:p>
        </p:txBody>
      </p:sp>
      <p:sp>
        <p:nvSpPr>
          <p:cNvPr id="28" name="Text Placeholder 27">
            <a:extLst>
              <a:ext uri="{FF2B5EF4-FFF2-40B4-BE49-F238E27FC236}">
                <a16:creationId xmlns:a16="http://schemas.microsoft.com/office/drawing/2014/main" id="{D3DE3501-3CD2-0F44-87FB-60856AFB3D0B}"/>
              </a:ext>
            </a:extLst>
          </p:cNvPr>
          <p:cNvSpPr>
            <a:spLocks noGrp="1"/>
          </p:cNvSpPr>
          <p:nvPr>
            <p:ph type="body" sz="quarter" idx="22"/>
          </p:nvPr>
        </p:nvSpPr>
        <p:spPr/>
        <p:txBody>
          <a:bodyPr/>
          <a:lstStyle/>
          <a:p>
            <a:r>
              <a:rPr lang="en-US" dirty="0"/>
              <a:t>2022 International MACCS User Group (IMUG) Conference</a:t>
            </a:r>
          </a:p>
          <a:p>
            <a:r>
              <a:rPr lang="en-US" dirty="0"/>
              <a:t>September 19-21, 2022</a:t>
            </a:r>
          </a:p>
        </p:txBody>
      </p:sp>
    </p:spTree>
    <p:extLst>
      <p:ext uri="{BB962C8B-B14F-4D97-AF65-F5344CB8AC3E}">
        <p14:creationId xmlns:p14="http://schemas.microsoft.com/office/powerpoint/2010/main" val="116910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2E87B-4C02-4C62-A681-8726C2354FA2}"/>
              </a:ext>
            </a:extLst>
          </p:cNvPr>
          <p:cNvSpPr>
            <a:spLocks noGrp="1"/>
          </p:cNvSpPr>
          <p:nvPr>
            <p:ph type="title"/>
          </p:nvPr>
        </p:nvSpPr>
        <p:spPr/>
        <p:txBody>
          <a:bodyPr>
            <a:normAutofit fontScale="90000"/>
          </a:bodyPr>
          <a:lstStyle/>
          <a:p>
            <a:r>
              <a:rPr lang="en-US" dirty="0"/>
              <a:t>Other relevant, newer documentation exists for dosimetry but are often associated with occupational intakes</a:t>
            </a:r>
          </a:p>
        </p:txBody>
      </p:sp>
      <p:sp>
        <p:nvSpPr>
          <p:cNvPr id="3" name="Content Placeholder 2">
            <a:extLst>
              <a:ext uri="{FF2B5EF4-FFF2-40B4-BE49-F238E27FC236}">
                <a16:creationId xmlns:a16="http://schemas.microsoft.com/office/drawing/2014/main" id="{B7365A97-2383-4D86-BB43-316F53DF0D55}"/>
              </a:ext>
            </a:extLst>
          </p:cNvPr>
          <p:cNvSpPr>
            <a:spLocks noGrp="1"/>
          </p:cNvSpPr>
          <p:nvPr>
            <p:ph idx="1"/>
          </p:nvPr>
        </p:nvSpPr>
        <p:spPr/>
        <p:txBody>
          <a:bodyPr/>
          <a:lstStyle/>
          <a:p>
            <a:pPr marL="342900" indent="-342900">
              <a:buFont typeface="Arial" panose="020B0604020202020204" pitchFamily="34" charset="0"/>
              <a:buChar char="•"/>
            </a:pPr>
            <a:r>
              <a:rPr lang="en-US" dirty="0"/>
              <a:t>ICRP 68 supersedes ICRP 61 and provides dose coefficients for occupational intake of radionuclides</a:t>
            </a:r>
          </a:p>
          <a:p>
            <a:pPr marL="829809" lvl="1" indent="-342900">
              <a:buFont typeface="Arial" panose="020B0604020202020204" pitchFamily="34" charset="0"/>
              <a:buChar char="•"/>
            </a:pPr>
            <a:r>
              <a:rPr lang="en-US" dirty="0"/>
              <a:t>Used the lung model from ICRP 66</a:t>
            </a:r>
          </a:p>
          <a:p>
            <a:pPr marL="829809" lvl="1" indent="-342900">
              <a:buFont typeface="Arial" panose="020B0604020202020204" pitchFamily="34" charset="0"/>
              <a:buChar char="•"/>
            </a:pPr>
            <a:r>
              <a:rPr lang="en-US" dirty="0"/>
              <a:t>Tabulates effective dose coefficients for inhalation for varying isotopes, clearance classes, and particle sizes</a:t>
            </a:r>
          </a:p>
          <a:p>
            <a:pPr marL="829809" lvl="1" indent="-342900">
              <a:buFont typeface="Arial" panose="020B0604020202020204" pitchFamily="34" charset="0"/>
              <a:buChar char="•"/>
            </a:pPr>
            <a:r>
              <a:rPr lang="en-US" dirty="0"/>
              <a:t>Provides recommendations for clearance types and f</a:t>
            </a:r>
            <a:r>
              <a:rPr lang="en-US" baseline="-25000" dirty="0"/>
              <a:t>1 </a:t>
            </a:r>
            <a:r>
              <a:rPr lang="en-US" dirty="0"/>
              <a:t>values for various chemical compounds</a:t>
            </a:r>
          </a:p>
          <a:p>
            <a:pPr marL="342900" indent="-342900">
              <a:buFont typeface="Arial" panose="020B0604020202020204" pitchFamily="34" charset="0"/>
              <a:buChar char="•"/>
            </a:pPr>
            <a:r>
              <a:rPr lang="en-US" dirty="0"/>
              <a:t>Beginning in 2015, Occupational Intakes of Radionuclides (OIR) reports published by ICRP to replace the ICRP 30 series, ICRP 54, 68, and 78</a:t>
            </a:r>
          </a:p>
          <a:p>
            <a:pPr marL="829809" lvl="1" indent="-342900">
              <a:buFont typeface="Arial" panose="020B0604020202020204" pitchFamily="34" charset="0"/>
              <a:buChar char="•"/>
            </a:pPr>
            <a:r>
              <a:rPr lang="en-US" dirty="0"/>
              <a:t>Contains more up-to-date and detailed information than ICRP 68</a:t>
            </a:r>
          </a:p>
          <a:p>
            <a:pPr marL="829809" lvl="1" indent="-342900">
              <a:buFont typeface="Arial" panose="020B0604020202020204" pitchFamily="34" charset="0"/>
              <a:buChar char="•"/>
            </a:pPr>
            <a:r>
              <a:rPr lang="en-US" dirty="0"/>
              <a:t>Detailed information on chemical forms commonly encountered in an occupational setting and associated clearance class and f</a:t>
            </a:r>
            <a:r>
              <a:rPr lang="en-US" baseline="-25000" dirty="0"/>
              <a:t>1 </a:t>
            </a:r>
            <a:r>
              <a:rPr lang="en-US" dirty="0"/>
              <a:t>values</a:t>
            </a:r>
          </a:p>
          <a:p>
            <a:pPr marL="829809" lvl="1" indent="-342900">
              <a:buFont typeface="Arial" panose="020B0604020202020204" pitchFamily="34" charset="0"/>
              <a:buChar char="•"/>
            </a:pPr>
            <a:r>
              <a:rPr lang="en-US" dirty="0"/>
              <a:t>An update to FGR 13 may logically include a reference to the OIR series</a:t>
            </a:r>
          </a:p>
          <a:p>
            <a:pPr lvl="1" indent="0">
              <a:buNone/>
            </a:pPr>
            <a:endParaRPr lang="en-US" dirty="0"/>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4FBD2199-7971-4F85-AF45-977B44E17B38}"/>
              </a:ext>
            </a:extLst>
          </p:cNvPr>
          <p:cNvSpPr>
            <a:spLocks noGrp="1"/>
          </p:cNvSpPr>
          <p:nvPr>
            <p:ph type="sldNum" sz="quarter" idx="4"/>
          </p:nvPr>
        </p:nvSpPr>
        <p:spPr/>
        <p:txBody>
          <a:bodyPr/>
          <a:lstStyle/>
          <a:p>
            <a:pPr algn="ctr"/>
            <a:fld id="{F6B149FD-26F7-3645-B4E7-BA8B8CC5EEA8}" type="slidenum">
              <a:rPr lang="en-US" smtClean="0"/>
              <a:pPr algn="ctr"/>
              <a:t>10</a:t>
            </a:fld>
            <a:endParaRPr lang="en-US" dirty="0"/>
          </a:p>
        </p:txBody>
      </p:sp>
    </p:spTree>
    <p:extLst>
      <p:ext uri="{BB962C8B-B14F-4D97-AF65-F5344CB8AC3E}">
        <p14:creationId xmlns:p14="http://schemas.microsoft.com/office/powerpoint/2010/main" val="345739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2863A-0E23-4D64-B1E4-F05C51A68127}"/>
              </a:ext>
            </a:extLst>
          </p:cNvPr>
          <p:cNvSpPr>
            <a:spLocks noGrp="1"/>
          </p:cNvSpPr>
          <p:nvPr>
            <p:ph type="title"/>
          </p:nvPr>
        </p:nvSpPr>
        <p:spPr/>
        <p:txBody>
          <a:bodyPr>
            <a:normAutofit fontScale="90000"/>
          </a:bodyPr>
          <a:lstStyle/>
          <a:p>
            <a:r>
              <a:rPr lang="en-US" dirty="0"/>
              <a:t>Other deposition models exist, but MACCS is consistent with state-of-practice specifically for modeling variable chemical/physical forms</a:t>
            </a:r>
          </a:p>
        </p:txBody>
      </p:sp>
      <p:sp>
        <p:nvSpPr>
          <p:cNvPr id="3" name="Content Placeholder 2">
            <a:extLst>
              <a:ext uri="{FF2B5EF4-FFF2-40B4-BE49-F238E27FC236}">
                <a16:creationId xmlns:a16="http://schemas.microsoft.com/office/drawing/2014/main" id="{7620F5C6-0957-4E25-9922-41AB252E18D0}"/>
              </a:ext>
            </a:extLst>
          </p:cNvPr>
          <p:cNvSpPr>
            <a:spLocks noGrp="1"/>
          </p:cNvSpPr>
          <p:nvPr>
            <p:ph idx="1"/>
          </p:nvPr>
        </p:nvSpPr>
        <p:spPr/>
        <p:txBody>
          <a:bodyPr/>
          <a:lstStyle/>
          <a:p>
            <a:pPr marL="342900" indent="-342900">
              <a:buFont typeface="Arial" panose="020B0604020202020204" pitchFamily="34" charset="0"/>
              <a:buChar char="•"/>
            </a:pPr>
            <a:r>
              <a:rPr lang="en-US" dirty="0"/>
              <a:t>EPA AERMOD model includes algorithms for both dry and wet deposition for particulates and gaseous emissions and relies on the resistance model</a:t>
            </a:r>
          </a:p>
          <a:p>
            <a:pPr marL="829809" lvl="1" indent="-342900">
              <a:buFont typeface="Arial" panose="020B0604020202020204" pitchFamily="34" charset="0"/>
              <a:buChar char="•"/>
            </a:pPr>
            <a:r>
              <a:rPr lang="en-US" dirty="0"/>
              <a:t>Particulate deposition calculation method based on particle size</a:t>
            </a:r>
          </a:p>
          <a:p>
            <a:pPr marL="829809" lvl="1" indent="-342900">
              <a:buFont typeface="Arial" panose="020B0604020202020204" pitchFamily="34" charset="0"/>
              <a:buChar char="•"/>
            </a:pPr>
            <a:r>
              <a:rPr lang="en-US" dirty="0"/>
              <a:t>Wet deposition depends on washout coefficient and precipitation rates</a:t>
            </a:r>
          </a:p>
          <a:p>
            <a:pPr marL="342900" indent="-342900">
              <a:buFont typeface="Arial" panose="020B0604020202020204" pitchFamily="34" charset="0"/>
              <a:buChar char="•"/>
            </a:pPr>
            <a:r>
              <a:rPr lang="en-US" dirty="0"/>
              <a:t>NOAA HYSPLIT uses either a user specified velocity or calculated using a known particle diameter, air density and particle density</a:t>
            </a:r>
          </a:p>
          <a:p>
            <a:pPr marL="829809" lvl="1" indent="-342900">
              <a:buFont typeface="Arial" panose="020B0604020202020204" pitchFamily="34" charset="0"/>
              <a:buChar char="•"/>
            </a:pPr>
            <a:r>
              <a:rPr lang="en-US" dirty="0"/>
              <a:t>Users can optionally select the resistance model</a:t>
            </a:r>
          </a:p>
          <a:p>
            <a:pPr marL="829809" lvl="1" indent="-342900">
              <a:buFont typeface="Arial" panose="020B0604020202020204" pitchFamily="34" charset="0"/>
              <a:buChar char="•"/>
            </a:pPr>
            <a:r>
              <a:rPr lang="en-US" dirty="0"/>
              <a:t>Wet deposition model assumes a scavenging ratio to account for rainout and washout (removal constant)</a:t>
            </a:r>
          </a:p>
          <a:p>
            <a:pPr marL="342900" indent="-342900">
              <a:buFont typeface="Arial" panose="020B0604020202020204" pitchFamily="34" charset="0"/>
              <a:buChar char="•"/>
            </a:pPr>
            <a:r>
              <a:rPr lang="en-US" dirty="0"/>
              <a:t>Generally, the impact of chemical form on wet and dry deposition is not currently account for in any state-of-practice model for particulate deposition, including MACCS</a:t>
            </a:r>
          </a:p>
          <a:p>
            <a:pPr lvl="1" indent="0">
              <a:buNone/>
            </a:pPr>
            <a:endParaRPr lang="en-US" dirty="0"/>
          </a:p>
        </p:txBody>
      </p:sp>
      <p:sp>
        <p:nvSpPr>
          <p:cNvPr id="4" name="Slide Number Placeholder 3">
            <a:extLst>
              <a:ext uri="{FF2B5EF4-FFF2-40B4-BE49-F238E27FC236}">
                <a16:creationId xmlns:a16="http://schemas.microsoft.com/office/drawing/2014/main" id="{F0B1FE13-8A2E-4FA2-859E-11BB88CB88A6}"/>
              </a:ext>
            </a:extLst>
          </p:cNvPr>
          <p:cNvSpPr>
            <a:spLocks noGrp="1"/>
          </p:cNvSpPr>
          <p:nvPr>
            <p:ph type="sldNum" sz="quarter" idx="4"/>
          </p:nvPr>
        </p:nvSpPr>
        <p:spPr/>
        <p:txBody>
          <a:bodyPr/>
          <a:lstStyle/>
          <a:p>
            <a:pPr algn="ctr"/>
            <a:fld id="{F6B149FD-26F7-3645-B4E7-BA8B8CC5EEA8}" type="slidenum">
              <a:rPr lang="en-US" smtClean="0"/>
              <a:pPr algn="ctr"/>
              <a:t>11</a:t>
            </a:fld>
            <a:endParaRPr lang="en-US" dirty="0"/>
          </a:p>
        </p:txBody>
      </p:sp>
    </p:spTree>
    <p:extLst>
      <p:ext uri="{BB962C8B-B14F-4D97-AF65-F5344CB8AC3E}">
        <p14:creationId xmlns:p14="http://schemas.microsoft.com/office/powerpoint/2010/main" val="287174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3E25C-D71F-487B-9421-1443EF8B046E}"/>
              </a:ext>
            </a:extLst>
          </p:cNvPr>
          <p:cNvSpPr>
            <a:spLocks noGrp="1"/>
          </p:cNvSpPr>
          <p:nvPr>
            <p:ph type="title"/>
          </p:nvPr>
        </p:nvSpPr>
        <p:spPr/>
        <p:txBody>
          <a:bodyPr>
            <a:normAutofit fontScale="90000"/>
          </a:bodyPr>
          <a:lstStyle/>
          <a:p>
            <a:r>
              <a:rPr lang="en-US" dirty="0"/>
              <a:t>Additional work may be warranted to produce data necessary to inform model improvements</a:t>
            </a:r>
          </a:p>
        </p:txBody>
      </p:sp>
      <p:sp>
        <p:nvSpPr>
          <p:cNvPr id="3" name="Content Placeholder 2">
            <a:extLst>
              <a:ext uri="{FF2B5EF4-FFF2-40B4-BE49-F238E27FC236}">
                <a16:creationId xmlns:a16="http://schemas.microsoft.com/office/drawing/2014/main" id="{A4EA47EC-D252-447C-874C-E176E10D5ECB}"/>
              </a:ext>
            </a:extLst>
          </p:cNvPr>
          <p:cNvSpPr>
            <a:spLocks noGrp="1"/>
          </p:cNvSpPr>
          <p:nvPr>
            <p:ph idx="1"/>
          </p:nvPr>
        </p:nvSpPr>
        <p:spPr/>
        <p:txBody>
          <a:bodyPr/>
          <a:lstStyle/>
          <a:p>
            <a:pPr marL="342900" indent="-342900">
              <a:buFont typeface="Arial" panose="020B0604020202020204" pitchFamily="34" charset="0"/>
              <a:buChar char="•"/>
            </a:pPr>
            <a:r>
              <a:rPr lang="en-US" dirty="0"/>
              <a:t>Identify whether non-LWR accident releases contain chemical forms other than insoluble oxide or hydroxide forms, and what those forms are</a:t>
            </a:r>
          </a:p>
          <a:p>
            <a:pPr marL="342900" indent="-342900">
              <a:buFont typeface="Arial" panose="020B0604020202020204" pitchFamily="34" charset="0"/>
              <a:buChar char="•"/>
            </a:pPr>
            <a:r>
              <a:rPr lang="en-US" dirty="0"/>
              <a:t>Conduct a sensitivity analysis for dose coefficients for variable chemical forms </a:t>
            </a:r>
          </a:p>
          <a:p>
            <a:pPr marL="342900" indent="-342900">
              <a:buFont typeface="Arial" panose="020B0604020202020204" pitchFamily="34" charset="0"/>
              <a:buChar char="•"/>
            </a:pPr>
            <a:r>
              <a:rPr lang="en-US" dirty="0"/>
              <a:t>Expand the dose coefficient file and allow the user to define which chemical form should be used</a:t>
            </a:r>
          </a:p>
          <a:p>
            <a:pPr marL="342900" indent="-342900">
              <a:buFont typeface="Arial" panose="020B0604020202020204" pitchFamily="34" charset="0"/>
              <a:buChar char="•"/>
            </a:pPr>
            <a:r>
              <a:rPr lang="en-US" dirty="0"/>
              <a:t>Enhance MACCS to allow a user to specify release fractions for different chemical forms of the same isotope</a:t>
            </a:r>
          </a:p>
          <a:p>
            <a:pPr marL="342900" indent="-342900">
              <a:buFont typeface="Arial" panose="020B0604020202020204" pitchFamily="34" charset="0"/>
              <a:buChar char="•"/>
            </a:pPr>
            <a:r>
              <a:rPr lang="en-US" dirty="0"/>
              <a:t>Review non-LWR accident progression analyses to determine whether significant gaseous releases are likely</a:t>
            </a:r>
          </a:p>
          <a:p>
            <a:pPr marL="342900" indent="-342900">
              <a:buFont typeface="Arial" panose="020B0604020202020204" pitchFamily="34" charset="0"/>
              <a:buChar char="•"/>
            </a:pPr>
            <a:r>
              <a:rPr lang="en-US" dirty="0"/>
              <a:t>Benchmark the MACCS dry and wet deposition models against alternate state of practice models</a:t>
            </a:r>
          </a:p>
        </p:txBody>
      </p:sp>
      <p:sp>
        <p:nvSpPr>
          <p:cNvPr id="4" name="Slide Number Placeholder 3">
            <a:extLst>
              <a:ext uri="{FF2B5EF4-FFF2-40B4-BE49-F238E27FC236}">
                <a16:creationId xmlns:a16="http://schemas.microsoft.com/office/drawing/2014/main" id="{61AD0E20-72B8-4B98-89A8-6A8F6235C009}"/>
              </a:ext>
            </a:extLst>
          </p:cNvPr>
          <p:cNvSpPr>
            <a:spLocks noGrp="1"/>
          </p:cNvSpPr>
          <p:nvPr>
            <p:ph type="sldNum" sz="quarter" idx="4"/>
          </p:nvPr>
        </p:nvSpPr>
        <p:spPr/>
        <p:txBody>
          <a:bodyPr/>
          <a:lstStyle/>
          <a:p>
            <a:pPr algn="ctr"/>
            <a:fld id="{F6B149FD-26F7-3645-B4E7-BA8B8CC5EEA8}" type="slidenum">
              <a:rPr lang="en-US" smtClean="0"/>
              <a:pPr algn="ctr"/>
              <a:t>12</a:t>
            </a:fld>
            <a:endParaRPr lang="en-US" dirty="0"/>
          </a:p>
        </p:txBody>
      </p:sp>
    </p:spTree>
    <p:extLst>
      <p:ext uri="{BB962C8B-B14F-4D97-AF65-F5344CB8AC3E}">
        <p14:creationId xmlns:p14="http://schemas.microsoft.com/office/powerpoint/2010/main" val="306333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899C2-0A86-44D5-80A4-D3A7E298714A}"/>
              </a:ext>
            </a:extLst>
          </p:cNvPr>
          <p:cNvSpPr>
            <a:spLocks noGrp="1"/>
          </p:cNvSpPr>
          <p:nvPr>
            <p:ph type="title"/>
          </p:nvPr>
        </p:nvSpPr>
        <p:spPr/>
        <p:txBody>
          <a:bodyPr>
            <a:normAutofit fontScale="90000"/>
          </a:bodyPr>
          <a:lstStyle/>
          <a:p>
            <a:r>
              <a:rPr lang="en-US" dirty="0"/>
              <a:t>Tritium has highly unique chemical behavior in the environment and may become important for advanced reactor consequence analyses</a:t>
            </a:r>
          </a:p>
        </p:txBody>
      </p:sp>
      <p:sp>
        <p:nvSpPr>
          <p:cNvPr id="3" name="Content Placeholder 2">
            <a:extLst>
              <a:ext uri="{FF2B5EF4-FFF2-40B4-BE49-F238E27FC236}">
                <a16:creationId xmlns:a16="http://schemas.microsoft.com/office/drawing/2014/main" id="{A3C871EE-92D5-4FD2-BC21-BC1983D9B429}"/>
              </a:ext>
            </a:extLst>
          </p:cNvPr>
          <p:cNvSpPr>
            <a:spLocks noGrp="1"/>
          </p:cNvSpPr>
          <p:nvPr>
            <p:ph idx="1"/>
          </p:nvPr>
        </p:nvSpPr>
        <p:spPr/>
        <p:txBody>
          <a:bodyPr/>
          <a:lstStyle/>
          <a:p>
            <a:pPr marL="342900" indent="-342900">
              <a:buFont typeface="Arial" panose="020B0604020202020204" pitchFamily="34" charset="0"/>
              <a:buChar char="•"/>
            </a:pPr>
            <a:r>
              <a:rPr lang="en-US" dirty="0"/>
              <a:t>If released in large enough quantities, it may be warranted to update MACCS capabilities to model tritium fate and transport more effectively in an accident scenario</a:t>
            </a:r>
          </a:p>
          <a:p>
            <a:pPr marL="342900" indent="-342900">
              <a:buFont typeface="Arial" panose="020B0604020202020204" pitchFamily="34" charset="0"/>
              <a:buChar char="•"/>
            </a:pPr>
            <a:r>
              <a:rPr lang="en-US" dirty="0"/>
              <a:t>Updates may be informed by existing modeling capabilities from other tritium models</a:t>
            </a:r>
          </a:p>
          <a:p>
            <a:pPr marL="342900" indent="-342900">
              <a:buFont typeface="Arial" panose="020B0604020202020204" pitchFamily="34" charset="0"/>
              <a:buChar char="•"/>
            </a:pPr>
            <a:r>
              <a:rPr lang="en-US" dirty="0"/>
              <a:t>MACCS has been used in previous studies to model tritium releases</a:t>
            </a:r>
          </a:p>
        </p:txBody>
      </p:sp>
      <p:sp>
        <p:nvSpPr>
          <p:cNvPr id="4" name="Slide Number Placeholder 3">
            <a:extLst>
              <a:ext uri="{FF2B5EF4-FFF2-40B4-BE49-F238E27FC236}">
                <a16:creationId xmlns:a16="http://schemas.microsoft.com/office/drawing/2014/main" id="{6F671652-ADB6-4697-8034-001F396422D2}"/>
              </a:ext>
            </a:extLst>
          </p:cNvPr>
          <p:cNvSpPr>
            <a:spLocks noGrp="1"/>
          </p:cNvSpPr>
          <p:nvPr>
            <p:ph type="sldNum" sz="quarter" idx="4"/>
          </p:nvPr>
        </p:nvSpPr>
        <p:spPr/>
        <p:txBody>
          <a:bodyPr/>
          <a:lstStyle/>
          <a:p>
            <a:pPr algn="ctr"/>
            <a:fld id="{F6B149FD-26F7-3645-B4E7-BA8B8CC5EEA8}" type="slidenum">
              <a:rPr lang="en-US" smtClean="0"/>
              <a:pPr algn="ctr"/>
              <a:t>13</a:t>
            </a:fld>
            <a:endParaRPr lang="en-US" dirty="0"/>
          </a:p>
        </p:txBody>
      </p:sp>
    </p:spTree>
    <p:extLst>
      <p:ext uri="{BB962C8B-B14F-4D97-AF65-F5344CB8AC3E}">
        <p14:creationId xmlns:p14="http://schemas.microsoft.com/office/powerpoint/2010/main" val="333654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A9B1C-EBCE-49E9-9F25-CE4E4F7D1734}"/>
              </a:ext>
            </a:extLst>
          </p:cNvPr>
          <p:cNvSpPr>
            <a:spLocks noGrp="1"/>
          </p:cNvSpPr>
          <p:nvPr>
            <p:ph type="title"/>
          </p:nvPr>
        </p:nvSpPr>
        <p:spPr/>
        <p:txBody>
          <a:bodyPr>
            <a:normAutofit fontScale="90000"/>
          </a:bodyPr>
          <a:lstStyle/>
          <a:p>
            <a:r>
              <a:rPr lang="en-US" dirty="0"/>
              <a:t>Tritium behaves similarly to hydrogen in the environment and biological processes</a:t>
            </a:r>
          </a:p>
        </p:txBody>
      </p:sp>
      <p:sp>
        <p:nvSpPr>
          <p:cNvPr id="3" name="Content Placeholder 2">
            <a:extLst>
              <a:ext uri="{FF2B5EF4-FFF2-40B4-BE49-F238E27FC236}">
                <a16:creationId xmlns:a16="http://schemas.microsoft.com/office/drawing/2014/main" id="{E9A6D849-8C05-4331-A8AE-CCFC18F78B21}"/>
              </a:ext>
            </a:extLst>
          </p:cNvPr>
          <p:cNvSpPr>
            <a:spLocks noGrp="1"/>
          </p:cNvSpPr>
          <p:nvPr>
            <p:ph idx="1"/>
          </p:nvPr>
        </p:nvSpPr>
        <p:spPr>
          <a:xfrm>
            <a:off x="150159" y="1429233"/>
            <a:ext cx="4856181" cy="5207787"/>
          </a:xfrm>
        </p:spPr>
        <p:txBody>
          <a:bodyPr>
            <a:normAutofit fontScale="92500" lnSpcReduction="10000"/>
          </a:bodyPr>
          <a:lstStyle/>
          <a:p>
            <a:pPr marL="342900" indent="-342900">
              <a:buFont typeface="Arial" panose="020B0604020202020204" pitchFamily="34" charset="0"/>
              <a:buChar char="•"/>
            </a:pPr>
            <a:r>
              <a:rPr lang="en-US" dirty="0"/>
              <a:t>Weak beta emitter – primary radiological hazard is through ingestion of tritiated organic molecules</a:t>
            </a:r>
          </a:p>
          <a:p>
            <a:pPr marL="342900" indent="-342900">
              <a:buFont typeface="Arial" panose="020B0604020202020204" pitchFamily="34" charset="0"/>
              <a:buChar char="•"/>
            </a:pPr>
            <a:r>
              <a:rPr lang="en-US" dirty="0"/>
              <a:t>Chemical form can heavily influence radiological risk posed by tritium</a:t>
            </a:r>
          </a:p>
          <a:p>
            <a:pPr marL="829809" lvl="1" indent="-342900">
              <a:buFont typeface="Arial" panose="020B0604020202020204" pitchFamily="34" charset="0"/>
              <a:buChar char="•"/>
            </a:pPr>
            <a:r>
              <a:rPr lang="en-US" dirty="0"/>
              <a:t>Inhaling gaseous tritium poses relatively limited radiological risk (low absorption, significant exhale). Dermal contact also limited</a:t>
            </a:r>
          </a:p>
          <a:p>
            <a:pPr marL="829809" lvl="1" indent="-342900">
              <a:buFont typeface="Arial" panose="020B0604020202020204" pitchFamily="34" charset="0"/>
              <a:buChar char="•"/>
            </a:pPr>
            <a:r>
              <a:rPr lang="en-US" dirty="0"/>
              <a:t>Ingestion and dermal contact with HTO poses a comparatively larger risk (high biological uptake)</a:t>
            </a:r>
          </a:p>
          <a:p>
            <a:pPr marL="829809" lvl="1" indent="-342900">
              <a:buFont typeface="Arial" panose="020B0604020202020204" pitchFamily="34" charset="0"/>
              <a:buChar char="•"/>
            </a:pPr>
            <a:r>
              <a:rPr lang="en-US" dirty="0"/>
              <a:t>Meaningful concentrations of HTO can also be absorbed through the skin at a rate approximately half that of inhalation</a:t>
            </a:r>
          </a:p>
          <a:p>
            <a:pPr marL="829809" lvl="1" indent="-342900">
              <a:buFont typeface="Arial" panose="020B0604020202020204" pitchFamily="34" charset="0"/>
              <a:buChar char="•"/>
            </a:pPr>
            <a:r>
              <a:rPr lang="en-US" dirty="0"/>
              <a:t>Can also bind to carbon through photosynthetic processes and create OBT</a:t>
            </a:r>
          </a:p>
          <a:p>
            <a:pPr marL="829809" lvl="1"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FEF309C8-BB4E-4176-A683-4DC2F3CCDBE7}"/>
              </a:ext>
            </a:extLst>
          </p:cNvPr>
          <p:cNvSpPr>
            <a:spLocks noGrp="1"/>
          </p:cNvSpPr>
          <p:nvPr>
            <p:ph type="sldNum" sz="quarter" idx="4"/>
          </p:nvPr>
        </p:nvSpPr>
        <p:spPr/>
        <p:txBody>
          <a:bodyPr/>
          <a:lstStyle/>
          <a:p>
            <a:pPr algn="ctr"/>
            <a:fld id="{F6B149FD-26F7-3645-B4E7-BA8B8CC5EEA8}" type="slidenum">
              <a:rPr lang="en-US" smtClean="0"/>
              <a:pPr algn="ctr"/>
              <a:t>14</a:t>
            </a:fld>
            <a:endParaRPr lang="en-US" dirty="0"/>
          </a:p>
        </p:txBody>
      </p:sp>
      <p:graphicFrame>
        <p:nvGraphicFramePr>
          <p:cNvPr id="5" name="Table 4">
            <a:extLst>
              <a:ext uri="{FF2B5EF4-FFF2-40B4-BE49-F238E27FC236}">
                <a16:creationId xmlns:a16="http://schemas.microsoft.com/office/drawing/2014/main" id="{8911F3E0-B37E-4E80-AEAC-476268BC12E0}"/>
              </a:ext>
            </a:extLst>
          </p:cNvPr>
          <p:cNvGraphicFramePr>
            <a:graphicFrameLocks noGrp="1"/>
          </p:cNvGraphicFramePr>
          <p:nvPr>
            <p:extLst>
              <p:ext uri="{D42A27DB-BD31-4B8C-83A1-F6EECF244321}">
                <p14:modId xmlns:p14="http://schemas.microsoft.com/office/powerpoint/2010/main" val="2976083164"/>
              </p:ext>
            </p:extLst>
          </p:nvPr>
        </p:nvGraphicFramePr>
        <p:xfrm>
          <a:off x="5987751" y="1552734"/>
          <a:ext cx="5034916" cy="4398486"/>
        </p:xfrm>
        <a:graphic>
          <a:graphicData uri="http://schemas.openxmlformats.org/drawingml/2006/table">
            <a:tbl>
              <a:tblPr firstRow="1" firstCol="1" bandRow="1">
                <a:tableStyleId>{5C22544A-7EE6-4342-B048-85BDC9FD1C3A}</a:tableStyleId>
              </a:tblPr>
              <a:tblGrid>
                <a:gridCol w="2517458">
                  <a:extLst>
                    <a:ext uri="{9D8B030D-6E8A-4147-A177-3AD203B41FA5}">
                      <a16:colId xmlns:a16="http://schemas.microsoft.com/office/drawing/2014/main" val="475564708"/>
                    </a:ext>
                  </a:extLst>
                </a:gridCol>
                <a:gridCol w="2517458">
                  <a:extLst>
                    <a:ext uri="{9D8B030D-6E8A-4147-A177-3AD203B41FA5}">
                      <a16:colId xmlns:a16="http://schemas.microsoft.com/office/drawing/2014/main" val="1653608325"/>
                    </a:ext>
                  </a:extLst>
                </a:gridCol>
              </a:tblGrid>
              <a:tr h="733081">
                <a:tc>
                  <a:txBody>
                    <a:bodyPr/>
                    <a:lstStyle/>
                    <a:p>
                      <a:pPr marL="0" marR="0" algn="ctr">
                        <a:spcBef>
                          <a:spcPts val="0"/>
                        </a:spcBef>
                        <a:spcAft>
                          <a:spcPts val="600"/>
                        </a:spcAft>
                      </a:pPr>
                      <a:r>
                        <a:rPr lang="en-US" sz="1200">
                          <a:effectLst/>
                        </a:rPr>
                        <a:t>Tritium Form</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lgn="ctr">
                        <a:spcBef>
                          <a:spcPts val="0"/>
                        </a:spcBef>
                        <a:spcAft>
                          <a:spcPts val="600"/>
                        </a:spcAft>
                      </a:pPr>
                      <a:r>
                        <a:rPr lang="en-US" sz="1200">
                          <a:effectLst/>
                        </a:rPr>
                        <a:t>Dose Coefficient (Sv/Bq)</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2072802912"/>
                  </a:ext>
                </a:extLst>
              </a:tr>
              <a:tr h="733081">
                <a:tc>
                  <a:txBody>
                    <a:bodyPr/>
                    <a:lstStyle/>
                    <a:p>
                      <a:pPr marL="0" marR="0">
                        <a:spcBef>
                          <a:spcPts val="0"/>
                        </a:spcBef>
                        <a:spcAft>
                          <a:spcPts val="600"/>
                        </a:spcAft>
                      </a:pPr>
                      <a:r>
                        <a:rPr lang="en-US" sz="1000">
                          <a:effectLst/>
                        </a:rPr>
                        <a:t>Organically Bound Tritium (Ingestion)</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spcBef>
                          <a:spcPts val="0"/>
                        </a:spcBef>
                        <a:spcAft>
                          <a:spcPts val="600"/>
                        </a:spcAft>
                      </a:pPr>
                      <a:r>
                        <a:rPr lang="en-US" sz="1000">
                          <a:effectLst/>
                        </a:rPr>
                        <a:t>4.2 E-11</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1743099943"/>
                  </a:ext>
                </a:extLst>
              </a:tr>
              <a:tr h="733081">
                <a:tc>
                  <a:txBody>
                    <a:bodyPr/>
                    <a:lstStyle/>
                    <a:p>
                      <a:pPr marL="0" marR="0">
                        <a:spcBef>
                          <a:spcPts val="0"/>
                        </a:spcBef>
                        <a:spcAft>
                          <a:spcPts val="600"/>
                        </a:spcAft>
                      </a:pPr>
                      <a:r>
                        <a:rPr lang="en-US" sz="1000">
                          <a:effectLst/>
                        </a:rPr>
                        <a:t>Tritiated Water (Ingestion)</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spcBef>
                          <a:spcPts val="0"/>
                        </a:spcBef>
                        <a:spcAft>
                          <a:spcPts val="600"/>
                        </a:spcAft>
                      </a:pPr>
                      <a:r>
                        <a:rPr lang="en-US" sz="1000">
                          <a:effectLst/>
                        </a:rPr>
                        <a:t>1.8 E-11</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2811145986"/>
                  </a:ext>
                </a:extLst>
              </a:tr>
              <a:tr h="733081">
                <a:tc>
                  <a:txBody>
                    <a:bodyPr/>
                    <a:lstStyle/>
                    <a:p>
                      <a:pPr marL="0" marR="0">
                        <a:spcBef>
                          <a:spcPts val="0"/>
                        </a:spcBef>
                        <a:spcAft>
                          <a:spcPts val="600"/>
                        </a:spcAft>
                      </a:pPr>
                      <a:r>
                        <a:rPr lang="en-US" sz="1000">
                          <a:effectLst/>
                        </a:rPr>
                        <a:t>Tritium Gas (Inhalation, Moderate Absorption)</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spcBef>
                          <a:spcPts val="0"/>
                        </a:spcBef>
                        <a:spcAft>
                          <a:spcPts val="600"/>
                        </a:spcAft>
                      </a:pPr>
                      <a:r>
                        <a:rPr lang="en-US" sz="1000">
                          <a:effectLst/>
                        </a:rPr>
                        <a:t>1.8E-15</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3175117540"/>
                  </a:ext>
                </a:extLst>
              </a:tr>
              <a:tr h="733081">
                <a:tc>
                  <a:txBody>
                    <a:bodyPr/>
                    <a:lstStyle/>
                    <a:p>
                      <a:pPr marL="0" marR="0">
                        <a:spcBef>
                          <a:spcPts val="0"/>
                        </a:spcBef>
                        <a:spcAft>
                          <a:spcPts val="600"/>
                        </a:spcAft>
                      </a:pPr>
                      <a:r>
                        <a:rPr lang="en-US" sz="1000">
                          <a:effectLst/>
                        </a:rPr>
                        <a:t>Organically Bound Tritium (Inhalation)</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spcBef>
                          <a:spcPts val="0"/>
                        </a:spcBef>
                        <a:spcAft>
                          <a:spcPts val="600"/>
                        </a:spcAft>
                      </a:pPr>
                      <a:r>
                        <a:rPr lang="en-US" sz="1000">
                          <a:effectLst/>
                        </a:rPr>
                        <a:t>4.1E-11</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2763485781"/>
                  </a:ext>
                </a:extLst>
              </a:tr>
              <a:tr h="733081">
                <a:tc>
                  <a:txBody>
                    <a:bodyPr/>
                    <a:lstStyle/>
                    <a:p>
                      <a:pPr marL="0" marR="0">
                        <a:spcBef>
                          <a:spcPts val="0"/>
                        </a:spcBef>
                        <a:spcAft>
                          <a:spcPts val="600"/>
                        </a:spcAft>
                      </a:pPr>
                      <a:r>
                        <a:rPr lang="en-US" sz="1000">
                          <a:effectLst/>
                        </a:rPr>
                        <a:t>Tritiated Water (Inhalation)</a:t>
                      </a:r>
                      <a:endParaRPr lang="en-US" sz="120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tc>
                  <a:txBody>
                    <a:bodyPr/>
                    <a:lstStyle/>
                    <a:p>
                      <a:pPr marL="0" marR="0">
                        <a:spcBef>
                          <a:spcPts val="0"/>
                        </a:spcBef>
                        <a:spcAft>
                          <a:spcPts val="600"/>
                        </a:spcAft>
                      </a:pPr>
                      <a:r>
                        <a:rPr lang="en-US" sz="1000" dirty="0">
                          <a:effectLst/>
                        </a:rPr>
                        <a:t>1.8E-11</a:t>
                      </a:r>
                      <a:endParaRPr lang="en-US" sz="12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73025" marR="73025" marT="36830" marB="36830" anchor="b"/>
                </a:tc>
                <a:extLst>
                  <a:ext uri="{0D108BD9-81ED-4DB2-BD59-A6C34878D82A}">
                    <a16:rowId xmlns:a16="http://schemas.microsoft.com/office/drawing/2014/main" val="2933845434"/>
                  </a:ext>
                </a:extLst>
              </a:tr>
            </a:tbl>
          </a:graphicData>
        </a:graphic>
      </p:graphicFrame>
    </p:spTree>
    <p:extLst>
      <p:ext uri="{BB962C8B-B14F-4D97-AF65-F5344CB8AC3E}">
        <p14:creationId xmlns:p14="http://schemas.microsoft.com/office/powerpoint/2010/main" val="141406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CCB1C-A767-4CF8-B280-A1DDF46C1DBF}"/>
              </a:ext>
            </a:extLst>
          </p:cNvPr>
          <p:cNvSpPr>
            <a:spLocks noGrp="1"/>
          </p:cNvSpPr>
          <p:nvPr>
            <p:ph type="title"/>
          </p:nvPr>
        </p:nvSpPr>
        <p:spPr/>
        <p:txBody>
          <a:bodyPr>
            <a:normAutofit fontScale="90000"/>
          </a:bodyPr>
          <a:lstStyle/>
          <a:p>
            <a:r>
              <a:rPr lang="en-US" dirty="0"/>
              <a:t>Complex environmental processes govern tritium transformation processes</a:t>
            </a:r>
          </a:p>
        </p:txBody>
      </p:sp>
      <p:sp>
        <p:nvSpPr>
          <p:cNvPr id="3" name="Content Placeholder 2">
            <a:extLst>
              <a:ext uri="{FF2B5EF4-FFF2-40B4-BE49-F238E27FC236}">
                <a16:creationId xmlns:a16="http://schemas.microsoft.com/office/drawing/2014/main" id="{69242A76-4EF3-4B83-A017-B1352E64807A}"/>
              </a:ext>
            </a:extLst>
          </p:cNvPr>
          <p:cNvSpPr>
            <a:spLocks noGrp="1"/>
          </p:cNvSpPr>
          <p:nvPr>
            <p:ph idx="1"/>
          </p:nvPr>
        </p:nvSpPr>
        <p:spPr>
          <a:xfrm>
            <a:off x="141527" y="1110856"/>
            <a:ext cx="11471353" cy="4636287"/>
          </a:xfrm>
        </p:spPr>
        <p:txBody>
          <a:bodyPr>
            <a:noAutofit/>
          </a:bodyPr>
          <a:lstStyle/>
          <a:p>
            <a:pPr marL="342900" indent="-342900">
              <a:buFont typeface="Arial" panose="020B0604020202020204" pitchFamily="34" charset="0"/>
              <a:buChar char="•"/>
            </a:pPr>
            <a:r>
              <a:rPr lang="en-US" sz="1600" dirty="0"/>
              <a:t>Gaseous tritium oxidation in the atmosphere (slow process)</a:t>
            </a:r>
          </a:p>
          <a:p>
            <a:pPr marL="829809" lvl="1" indent="-342900">
              <a:buFont typeface="Arial" panose="020B0604020202020204" pitchFamily="34" charset="0"/>
              <a:buChar char="•"/>
            </a:pPr>
            <a:r>
              <a:rPr lang="en-US" sz="1600" dirty="0"/>
              <a:t>Photochemical oxidation in the air</a:t>
            </a:r>
          </a:p>
          <a:p>
            <a:pPr marL="829809" lvl="1" indent="-342900">
              <a:buFont typeface="Arial" panose="020B0604020202020204" pitchFamily="34" charset="0"/>
              <a:buChar char="•"/>
            </a:pPr>
            <a:r>
              <a:rPr lang="en-US" sz="1600" dirty="0"/>
              <a:t>Isotopic exchange</a:t>
            </a:r>
          </a:p>
          <a:p>
            <a:pPr marL="829809" lvl="1" indent="-342900">
              <a:buFont typeface="Arial" panose="020B0604020202020204" pitchFamily="34" charset="0"/>
              <a:buChar char="•"/>
            </a:pPr>
            <a:r>
              <a:rPr lang="en-US" sz="1600" dirty="0"/>
              <a:t>Depends on gas mixture and tritium concentration</a:t>
            </a:r>
          </a:p>
          <a:p>
            <a:pPr marL="342900" indent="-342900">
              <a:buFont typeface="Arial" panose="020B0604020202020204" pitchFamily="34" charset="0"/>
              <a:buChar char="•"/>
            </a:pPr>
            <a:r>
              <a:rPr lang="en-US" sz="1600" dirty="0"/>
              <a:t>Oxidation via soil microbes</a:t>
            </a:r>
          </a:p>
          <a:p>
            <a:pPr marL="829809" lvl="1" indent="-342900">
              <a:buFont typeface="Arial" panose="020B0604020202020204" pitchFamily="34" charset="0"/>
              <a:buChar char="•"/>
            </a:pPr>
            <a:r>
              <a:rPr lang="en-US" sz="1600" dirty="0"/>
              <a:t>Air to soil transfer governed by diffusion, depends on soil humidity and/or concentration gradients</a:t>
            </a:r>
          </a:p>
          <a:p>
            <a:pPr marL="829809" lvl="1" indent="-342900">
              <a:buFont typeface="Arial" panose="020B0604020202020204" pitchFamily="34" charset="0"/>
              <a:buChar char="•"/>
            </a:pPr>
            <a:r>
              <a:rPr lang="en-US" sz="1600" dirty="0"/>
              <a:t>Oxidation depends on soil type, moisture and temperature</a:t>
            </a:r>
          </a:p>
          <a:p>
            <a:pPr marL="342900" indent="-342900">
              <a:buFont typeface="Arial" panose="020B0604020202020204" pitchFamily="34" charset="0"/>
              <a:buChar char="•"/>
            </a:pPr>
            <a:r>
              <a:rPr lang="en-US" sz="1600" dirty="0"/>
              <a:t>Transformation in plants</a:t>
            </a:r>
          </a:p>
          <a:p>
            <a:pPr marL="829809" lvl="1" indent="-342900">
              <a:buFont typeface="Arial" panose="020B0604020202020204" pitchFamily="34" charset="0"/>
              <a:buChar char="•"/>
            </a:pPr>
            <a:r>
              <a:rPr lang="en-US" sz="1600" dirty="0"/>
              <a:t>Tritium expected to naturally take part in the water cycle and thus subject to a great number of changing environmental conditions at any time and physiological processes of vegetation</a:t>
            </a:r>
          </a:p>
          <a:p>
            <a:pPr marL="829809" lvl="1" indent="-342900">
              <a:buFont typeface="Arial" panose="020B0604020202020204" pitchFamily="34" charset="0"/>
              <a:buChar char="•"/>
            </a:pPr>
            <a:r>
              <a:rPr lang="en-US" sz="1600" dirty="0"/>
              <a:t>Air to plant transfer depends on leaf exchange between vapor and free water in leaf organs</a:t>
            </a:r>
          </a:p>
          <a:p>
            <a:pPr marL="829809" lvl="1" indent="-342900">
              <a:buFont typeface="Arial" panose="020B0604020202020204" pitchFamily="34" charset="0"/>
              <a:buChar char="•"/>
            </a:pPr>
            <a:r>
              <a:rPr lang="en-US" sz="1600" dirty="0"/>
              <a:t>Timing of release (day vs. night) may strongly influence the transfer of tritium through plants</a:t>
            </a:r>
          </a:p>
          <a:p>
            <a:pPr marL="829809" lvl="1" indent="-342900">
              <a:buFont typeface="Arial" panose="020B0604020202020204" pitchFamily="34" charset="0"/>
              <a:buChar char="•"/>
            </a:pPr>
            <a:r>
              <a:rPr lang="en-US" sz="1600" dirty="0"/>
              <a:t>Eventually incorporated into plant organic matter (OBT)</a:t>
            </a:r>
          </a:p>
          <a:p>
            <a:pPr marL="342900" indent="-342900">
              <a:buFont typeface="Arial" panose="020B0604020202020204" pitchFamily="34" charset="0"/>
              <a:buChar char="•"/>
            </a:pPr>
            <a:r>
              <a:rPr lang="en-US" sz="1600" dirty="0"/>
              <a:t>Transfer to animals</a:t>
            </a:r>
          </a:p>
          <a:p>
            <a:pPr marL="829809" lvl="1" indent="-342900">
              <a:buFont typeface="Arial" panose="020B0604020202020204" pitchFamily="34" charset="0"/>
              <a:buChar char="•"/>
            </a:pPr>
            <a:r>
              <a:rPr lang="en-US" sz="1600" dirty="0"/>
              <a:t>Animals ingest grass or other plants containing exchangeable OBT</a:t>
            </a:r>
          </a:p>
          <a:p>
            <a:pPr marL="829809" lvl="1" indent="-342900">
              <a:buFont typeface="Arial" panose="020B0604020202020204" pitchFamily="34" charset="0"/>
              <a:buChar char="•"/>
            </a:pPr>
            <a:r>
              <a:rPr lang="en-US" sz="1600" dirty="0"/>
              <a:t>Consider relocating animals to uncontaminated grass</a:t>
            </a:r>
          </a:p>
          <a:p>
            <a:pPr marL="829809" lvl="1" indent="-342900">
              <a:buFont typeface="Arial" panose="020B0604020202020204" pitchFamily="34" charset="0"/>
              <a:buChar char="•"/>
            </a:pPr>
            <a:r>
              <a:rPr lang="en-US" sz="1600" dirty="0"/>
              <a:t>Milk and meat likely not a major exposure pathway (fast biological turnover of HTO and OBT)</a:t>
            </a:r>
          </a:p>
          <a:p>
            <a:pPr marL="829809" lvl="1" indent="-342900">
              <a:buFont typeface="Arial" panose="020B0604020202020204" pitchFamily="34" charset="0"/>
              <a:buChar char="•"/>
            </a:pPr>
            <a:endParaRPr lang="en-US" sz="1600" dirty="0"/>
          </a:p>
        </p:txBody>
      </p:sp>
      <p:sp>
        <p:nvSpPr>
          <p:cNvPr id="4" name="Slide Number Placeholder 3">
            <a:extLst>
              <a:ext uri="{FF2B5EF4-FFF2-40B4-BE49-F238E27FC236}">
                <a16:creationId xmlns:a16="http://schemas.microsoft.com/office/drawing/2014/main" id="{2EB45EAF-20D5-44E3-8B06-B8C53D101020}"/>
              </a:ext>
            </a:extLst>
          </p:cNvPr>
          <p:cNvSpPr>
            <a:spLocks noGrp="1"/>
          </p:cNvSpPr>
          <p:nvPr>
            <p:ph type="sldNum" sz="quarter" idx="4"/>
          </p:nvPr>
        </p:nvSpPr>
        <p:spPr/>
        <p:txBody>
          <a:bodyPr/>
          <a:lstStyle/>
          <a:p>
            <a:pPr algn="ctr"/>
            <a:fld id="{F6B149FD-26F7-3645-B4E7-BA8B8CC5EEA8}" type="slidenum">
              <a:rPr lang="en-US" smtClean="0"/>
              <a:pPr algn="ctr"/>
              <a:t>15</a:t>
            </a:fld>
            <a:endParaRPr lang="en-US" dirty="0"/>
          </a:p>
        </p:txBody>
      </p:sp>
    </p:spTree>
    <p:extLst>
      <p:ext uri="{BB962C8B-B14F-4D97-AF65-F5344CB8AC3E}">
        <p14:creationId xmlns:p14="http://schemas.microsoft.com/office/powerpoint/2010/main" val="3573215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A532B-D8B2-4D13-B182-6CFD95C089D1}"/>
              </a:ext>
            </a:extLst>
          </p:cNvPr>
          <p:cNvSpPr>
            <a:spLocks noGrp="1"/>
          </p:cNvSpPr>
          <p:nvPr>
            <p:ph type="title"/>
          </p:nvPr>
        </p:nvSpPr>
        <p:spPr/>
        <p:txBody>
          <a:bodyPr/>
          <a:lstStyle/>
          <a:p>
            <a:r>
              <a:rPr lang="en-US" dirty="0"/>
              <a:t>Existing tritium models</a:t>
            </a:r>
          </a:p>
        </p:txBody>
      </p:sp>
      <p:sp>
        <p:nvSpPr>
          <p:cNvPr id="3" name="Content Placeholder 2">
            <a:extLst>
              <a:ext uri="{FF2B5EF4-FFF2-40B4-BE49-F238E27FC236}">
                <a16:creationId xmlns:a16="http://schemas.microsoft.com/office/drawing/2014/main" id="{7B1E7A74-7750-4FD8-BBC3-18B1FA8BFBA2}"/>
              </a:ext>
            </a:extLst>
          </p:cNvPr>
          <p:cNvSpPr>
            <a:spLocks noGrp="1"/>
          </p:cNvSpPr>
          <p:nvPr>
            <p:ph idx="1"/>
          </p:nvPr>
        </p:nvSpPr>
        <p:spPr>
          <a:xfrm>
            <a:off x="613967" y="1193013"/>
            <a:ext cx="10480751" cy="4636287"/>
          </a:xfrm>
        </p:spPr>
        <p:txBody>
          <a:bodyPr>
            <a:normAutofit fontScale="92500" lnSpcReduction="10000"/>
          </a:bodyPr>
          <a:lstStyle/>
          <a:p>
            <a:pPr marL="342900" indent="-342900">
              <a:buFont typeface="Arial" panose="020B0604020202020204" pitchFamily="34" charset="0"/>
              <a:buChar char="•"/>
            </a:pPr>
            <a:r>
              <a:rPr lang="en-US" dirty="0"/>
              <a:t>UFOTRI – the most comprehensive model regarding tritium releases, dispersion, deposition and the subsequent movement and transformation through the environment</a:t>
            </a:r>
          </a:p>
          <a:p>
            <a:pPr marL="829809" lvl="1" indent="-342900">
              <a:buFont typeface="Arial" panose="020B0604020202020204" pitchFamily="34" charset="0"/>
              <a:buChar char="•"/>
            </a:pPr>
            <a:r>
              <a:rPr lang="en-US" dirty="0"/>
              <a:t>Similar Gaussian dispersion model to MACCS</a:t>
            </a:r>
          </a:p>
          <a:p>
            <a:pPr marL="829809" lvl="1" indent="-342900">
              <a:buFont typeface="Arial" panose="020B0604020202020204" pitchFamily="34" charset="0"/>
              <a:buChar char="•"/>
            </a:pPr>
            <a:r>
              <a:rPr lang="en-US" dirty="0"/>
              <a:t>Differentiates between different forms of tritium in the environment, has a detailed reemission physics model, accounts for the conversion of tritium to HTO, uptake by plants, and conversion into OBT</a:t>
            </a:r>
          </a:p>
          <a:p>
            <a:pPr marL="342900" indent="-342900">
              <a:buFont typeface="Arial" panose="020B0604020202020204" pitchFamily="34" charset="0"/>
              <a:buChar char="•"/>
            </a:pPr>
            <a:r>
              <a:rPr lang="en-US" dirty="0"/>
              <a:t>GENII – well documented dose and risk assessment model developed by EPA</a:t>
            </a:r>
          </a:p>
          <a:p>
            <a:pPr marL="829809" lvl="1" indent="-342900">
              <a:buFont typeface="Arial" panose="020B0604020202020204" pitchFamily="34" charset="0"/>
              <a:buChar char="•"/>
            </a:pPr>
            <a:r>
              <a:rPr lang="en-US" dirty="0"/>
              <a:t>Utilizes special tritium models for acute and chronic exposures</a:t>
            </a:r>
          </a:p>
          <a:p>
            <a:pPr marL="829809" lvl="1" indent="-342900">
              <a:buFont typeface="Arial" panose="020B0604020202020204" pitchFamily="34" charset="0"/>
              <a:buChar char="•"/>
            </a:pPr>
            <a:r>
              <a:rPr lang="en-US" dirty="0"/>
              <a:t>Chronic module depends on hydrogen content of plant/animal being contaminated</a:t>
            </a:r>
          </a:p>
          <a:p>
            <a:pPr marL="829809" lvl="1" indent="-342900">
              <a:buFont typeface="Arial" panose="020B0604020202020204" pitchFamily="34" charset="0"/>
              <a:buChar char="•"/>
            </a:pPr>
            <a:r>
              <a:rPr lang="en-US" dirty="0"/>
              <a:t>Also accounts for OBT generation</a:t>
            </a:r>
          </a:p>
          <a:p>
            <a:pPr marL="342900" indent="-342900">
              <a:buFont typeface="Arial" panose="020B0604020202020204" pitchFamily="34" charset="0"/>
              <a:buChar char="•"/>
            </a:pPr>
            <a:r>
              <a:rPr lang="en-US" dirty="0"/>
              <a:t>RSAC – Radiological Safety Analysis Computer program</a:t>
            </a:r>
          </a:p>
          <a:p>
            <a:pPr marL="829809" lvl="1" indent="-342900">
              <a:buFont typeface="Arial" panose="020B0604020202020204" pitchFamily="34" charset="0"/>
              <a:buChar char="•"/>
            </a:pPr>
            <a:r>
              <a:rPr lang="en-US" dirty="0"/>
              <a:t>Uses different equations for calculating ingestion doses from tritium</a:t>
            </a:r>
          </a:p>
          <a:p>
            <a:pPr marL="829809" lvl="1" indent="-342900">
              <a:buFont typeface="Arial" panose="020B0604020202020204" pitchFamily="34" charset="0"/>
              <a:buChar char="•"/>
            </a:pPr>
            <a:r>
              <a:rPr lang="en-US" dirty="0"/>
              <a:t>Assumed ratios of plant water and tritium concentration in plant water vs atmospheric water</a:t>
            </a:r>
          </a:p>
          <a:p>
            <a:pPr marL="342900" indent="-342900">
              <a:buFont typeface="Arial" panose="020B0604020202020204" pitchFamily="34" charset="0"/>
              <a:buChar char="•"/>
            </a:pPr>
            <a:r>
              <a:rPr lang="en-US" dirty="0"/>
              <a:t>Other less documented/research models</a:t>
            </a:r>
          </a:p>
        </p:txBody>
      </p:sp>
      <p:sp>
        <p:nvSpPr>
          <p:cNvPr id="4" name="Slide Number Placeholder 3">
            <a:extLst>
              <a:ext uri="{FF2B5EF4-FFF2-40B4-BE49-F238E27FC236}">
                <a16:creationId xmlns:a16="http://schemas.microsoft.com/office/drawing/2014/main" id="{71FC756D-9E45-4D51-977D-04B5ECFB0A7A}"/>
              </a:ext>
            </a:extLst>
          </p:cNvPr>
          <p:cNvSpPr>
            <a:spLocks noGrp="1"/>
          </p:cNvSpPr>
          <p:nvPr>
            <p:ph type="sldNum" sz="quarter" idx="4"/>
          </p:nvPr>
        </p:nvSpPr>
        <p:spPr/>
        <p:txBody>
          <a:bodyPr/>
          <a:lstStyle/>
          <a:p>
            <a:pPr algn="ctr"/>
            <a:fld id="{F6B149FD-26F7-3645-B4E7-BA8B8CC5EEA8}" type="slidenum">
              <a:rPr lang="en-US" smtClean="0"/>
              <a:pPr algn="ctr"/>
              <a:t>16</a:t>
            </a:fld>
            <a:endParaRPr lang="en-US" dirty="0"/>
          </a:p>
        </p:txBody>
      </p:sp>
    </p:spTree>
    <p:extLst>
      <p:ext uri="{BB962C8B-B14F-4D97-AF65-F5344CB8AC3E}">
        <p14:creationId xmlns:p14="http://schemas.microsoft.com/office/powerpoint/2010/main" val="301011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2C055-CB06-49A4-8609-D135B8172FC2}"/>
              </a:ext>
            </a:extLst>
          </p:cNvPr>
          <p:cNvSpPr>
            <a:spLocks noGrp="1"/>
          </p:cNvSpPr>
          <p:nvPr>
            <p:ph type="title"/>
          </p:nvPr>
        </p:nvSpPr>
        <p:spPr/>
        <p:txBody>
          <a:bodyPr>
            <a:normAutofit fontScale="90000"/>
          </a:bodyPr>
          <a:lstStyle/>
          <a:p>
            <a:r>
              <a:rPr lang="en-US" dirty="0"/>
              <a:t>Multiple pathways may exist for updates to MACCS to accommodate acute tritium releases</a:t>
            </a:r>
          </a:p>
        </p:txBody>
      </p:sp>
      <p:sp>
        <p:nvSpPr>
          <p:cNvPr id="3" name="Content Placeholder 2">
            <a:extLst>
              <a:ext uri="{FF2B5EF4-FFF2-40B4-BE49-F238E27FC236}">
                <a16:creationId xmlns:a16="http://schemas.microsoft.com/office/drawing/2014/main" id="{A692406C-E849-42D2-96AD-4F5ADCF8BF1C}"/>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en-US" dirty="0"/>
              <a:t>The atmospheric transport processes are largely similar, but MACCS may benefit from updates to longer-term environmental process models</a:t>
            </a:r>
          </a:p>
          <a:p>
            <a:pPr marL="342900" indent="-342900">
              <a:buFont typeface="Arial" panose="020B0604020202020204" pitchFamily="34" charset="0"/>
              <a:buChar char="•"/>
            </a:pPr>
            <a:r>
              <a:rPr lang="en-US" dirty="0"/>
              <a:t>Multiple pathways for updates:</a:t>
            </a:r>
          </a:p>
          <a:p>
            <a:pPr marL="829809" lvl="1" indent="-342900">
              <a:buFont typeface="Arial" panose="020B0604020202020204" pitchFamily="34" charset="0"/>
              <a:buChar char="•"/>
            </a:pPr>
            <a:r>
              <a:rPr lang="en-US" dirty="0"/>
              <a:t>Simply continue to use the most conservative dose coefficient for HTO in the existing MACCS code with no changes to the atmospheric transport or longer-term processes. Reduces the need to have an exact accounting of the chemical form of tritium releases</a:t>
            </a:r>
          </a:p>
          <a:p>
            <a:pPr marL="829809" lvl="1" indent="-342900">
              <a:buFont typeface="Arial" panose="020B0604020202020204" pitchFamily="34" charset="0"/>
              <a:buChar char="•"/>
            </a:pPr>
            <a:r>
              <a:rPr lang="en-US" dirty="0"/>
              <a:t>Develop the capabilities for MACCS to identify multiple different chemical forms of tritium and associated transformation. Variable tiers of complexity for which this might be accomplished (e.g., incorporating a simple transfer rate model)</a:t>
            </a:r>
          </a:p>
          <a:p>
            <a:pPr marL="829809" lvl="1" indent="-342900">
              <a:buFont typeface="Arial" panose="020B0604020202020204" pitchFamily="34" charset="0"/>
              <a:buChar char="•"/>
            </a:pPr>
            <a:r>
              <a:rPr lang="en-US" dirty="0"/>
              <a:t>Introduce tritium accounting capabilities similar to those in UFOTRI and the more complex capabilities of other models. This would require substantial effort but would provide more detailed estimations of tritium in an accident scenario</a:t>
            </a:r>
          </a:p>
          <a:p>
            <a:pPr marL="342900" indent="-342900">
              <a:buFont typeface="Arial" panose="020B0604020202020204" pitchFamily="34" charset="0"/>
              <a:buChar char="•"/>
            </a:pPr>
            <a:r>
              <a:rPr lang="en-US" dirty="0"/>
              <a:t>Consider examining advanced reactor inventories first to determine if model updates are worthwhile (i.e., is tritium even an issue?)</a:t>
            </a:r>
          </a:p>
        </p:txBody>
      </p:sp>
      <p:sp>
        <p:nvSpPr>
          <p:cNvPr id="4" name="Slide Number Placeholder 3">
            <a:extLst>
              <a:ext uri="{FF2B5EF4-FFF2-40B4-BE49-F238E27FC236}">
                <a16:creationId xmlns:a16="http://schemas.microsoft.com/office/drawing/2014/main" id="{647E9FB2-1063-479F-A88F-771E9534CD51}"/>
              </a:ext>
            </a:extLst>
          </p:cNvPr>
          <p:cNvSpPr>
            <a:spLocks noGrp="1"/>
          </p:cNvSpPr>
          <p:nvPr>
            <p:ph type="sldNum" sz="quarter" idx="4"/>
          </p:nvPr>
        </p:nvSpPr>
        <p:spPr/>
        <p:txBody>
          <a:bodyPr/>
          <a:lstStyle/>
          <a:p>
            <a:pPr algn="ctr"/>
            <a:fld id="{F6B149FD-26F7-3645-B4E7-BA8B8CC5EEA8}" type="slidenum">
              <a:rPr lang="en-US" smtClean="0"/>
              <a:pPr algn="ctr"/>
              <a:t>17</a:t>
            </a:fld>
            <a:endParaRPr lang="en-US" dirty="0"/>
          </a:p>
        </p:txBody>
      </p:sp>
    </p:spTree>
    <p:extLst>
      <p:ext uri="{BB962C8B-B14F-4D97-AF65-F5344CB8AC3E}">
        <p14:creationId xmlns:p14="http://schemas.microsoft.com/office/powerpoint/2010/main" val="319691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BBC9-7121-4B23-B6C9-285A61F24C39}"/>
              </a:ext>
            </a:extLst>
          </p:cNvPr>
          <p:cNvSpPr>
            <a:spLocks noGrp="1"/>
          </p:cNvSpPr>
          <p:nvPr>
            <p:ph type="title"/>
          </p:nvPr>
        </p:nvSpPr>
        <p:spPr/>
        <p:txBody>
          <a:bodyPr/>
          <a:lstStyle/>
          <a:p>
            <a:r>
              <a:rPr lang="en-US" dirty="0"/>
              <a:t>Thank you!</a:t>
            </a:r>
          </a:p>
        </p:txBody>
      </p:sp>
      <p:sp>
        <p:nvSpPr>
          <p:cNvPr id="3" name="Content Placeholder 2">
            <a:extLst>
              <a:ext uri="{FF2B5EF4-FFF2-40B4-BE49-F238E27FC236}">
                <a16:creationId xmlns:a16="http://schemas.microsoft.com/office/drawing/2014/main" id="{F6879E41-5DF3-4610-8597-B7A5F1E595DA}"/>
              </a:ext>
            </a:extLst>
          </p:cNvPr>
          <p:cNvSpPr>
            <a:spLocks noGrp="1"/>
          </p:cNvSpPr>
          <p:nvPr>
            <p:ph idx="1"/>
          </p:nvPr>
        </p:nvSpPr>
        <p:spPr>
          <a:xfrm>
            <a:off x="720647" y="1429233"/>
            <a:ext cx="10480751" cy="5068995"/>
          </a:xfrm>
        </p:spPr>
        <p:txBody>
          <a:bodyPr>
            <a:normAutofit fontScale="92500" lnSpcReduction="20000"/>
          </a:bodyPr>
          <a:lstStyle/>
          <a:p>
            <a:r>
              <a:rPr lang="en-US" dirty="0"/>
              <a:t>Kyle Clavier, PhD, Sandia National Laboratories</a:t>
            </a:r>
          </a:p>
          <a:p>
            <a:r>
              <a:rPr lang="en-US" dirty="0">
                <a:hlinkClick r:id="rId2"/>
              </a:rPr>
              <a:t>kaclavi@sandia.gov</a:t>
            </a:r>
            <a:endParaRPr lang="en-US" dirty="0"/>
          </a:p>
          <a:p>
            <a:endParaRPr lang="en-US" dirty="0"/>
          </a:p>
          <a:p>
            <a:r>
              <a:rPr lang="en-US" dirty="0"/>
              <a:t>Dan Clayton, PhD, Sandia National Laboratories</a:t>
            </a:r>
          </a:p>
          <a:p>
            <a:r>
              <a:rPr lang="en-US" dirty="0">
                <a:hlinkClick r:id="rId3"/>
              </a:rPr>
              <a:t>djclayt@sandia.gov</a:t>
            </a:r>
            <a:endParaRPr lang="en-US" dirty="0"/>
          </a:p>
          <a:p>
            <a:endParaRPr lang="en-US" dirty="0"/>
          </a:p>
          <a:p>
            <a:r>
              <a:rPr lang="en-US" dirty="0"/>
              <a:t>Keith Compton, US Nuclear Regulatory Commission </a:t>
            </a:r>
          </a:p>
          <a:p>
            <a:r>
              <a:rPr lang="en-US" dirty="0">
                <a:hlinkClick r:id="rId4"/>
              </a:rPr>
              <a:t>Keith.Compton@nrc.gov</a:t>
            </a:r>
            <a:r>
              <a:rPr lang="en-US" dirty="0"/>
              <a:t> </a:t>
            </a:r>
          </a:p>
          <a:p>
            <a:endParaRPr lang="en-US" dirty="0"/>
          </a:p>
          <a:p>
            <a:r>
              <a:rPr lang="en-US" dirty="0"/>
              <a:t>Authors would like to acknowledge the members of the larger MACCS team at SNL: Mariah Smith, Jennifer Leute, Joshua Dise, and John Fulton. Authors would like to additionally acknowledge the following NRC staff for their technical and programmatic contributions to this effort: Salman </a:t>
            </a:r>
            <a:r>
              <a:rPr lang="en-US" dirty="0" err="1"/>
              <a:t>Haq</a:t>
            </a:r>
            <a:r>
              <a:rPr lang="en-US" dirty="0"/>
              <a:t>, AJ Nosek and </a:t>
            </a:r>
            <a:r>
              <a:rPr lang="en-US" dirty="0" err="1"/>
              <a:t>Nazila</a:t>
            </a:r>
            <a:r>
              <a:rPr lang="en-US" dirty="0"/>
              <a:t> Tehrani. </a:t>
            </a:r>
          </a:p>
        </p:txBody>
      </p:sp>
      <p:sp>
        <p:nvSpPr>
          <p:cNvPr id="4" name="Slide Number Placeholder 3">
            <a:extLst>
              <a:ext uri="{FF2B5EF4-FFF2-40B4-BE49-F238E27FC236}">
                <a16:creationId xmlns:a16="http://schemas.microsoft.com/office/drawing/2014/main" id="{1B9AF7B3-DB6A-458D-BAB1-17A5287C50A8}"/>
              </a:ext>
            </a:extLst>
          </p:cNvPr>
          <p:cNvSpPr>
            <a:spLocks noGrp="1"/>
          </p:cNvSpPr>
          <p:nvPr>
            <p:ph type="sldNum" sz="quarter" idx="4"/>
          </p:nvPr>
        </p:nvSpPr>
        <p:spPr/>
        <p:txBody>
          <a:bodyPr/>
          <a:lstStyle/>
          <a:p>
            <a:pPr algn="ctr"/>
            <a:fld id="{F6B149FD-26F7-3645-B4E7-BA8B8CC5EEA8}" type="slidenum">
              <a:rPr lang="en-US" smtClean="0"/>
              <a:pPr algn="ctr"/>
              <a:t>18</a:t>
            </a:fld>
            <a:endParaRPr lang="en-US" dirty="0"/>
          </a:p>
        </p:txBody>
      </p:sp>
    </p:spTree>
    <p:extLst>
      <p:ext uri="{BB962C8B-B14F-4D97-AF65-F5344CB8AC3E}">
        <p14:creationId xmlns:p14="http://schemas.microsoft.com/office/powerpoint/2010/main" val="2534548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85D57-D327-4DDD-BDF1-123002943785}"/>
              </a:ext>
            </a:extLst>
          </p:cNvPr>
          <p:cNvSpPr>
            <a:spLocks noGrp="1"/>
          </p:cNvSpPr>
          <p:nvPr>
            <p:ph type="title"/>
          </p:nvPr>
        </p:nvSpPr>
        <p:spPr>
          <a:xfrm>
            <a:off x="659688" y="85359"/>
            <a:ext cx="10480752" cy="570225"/>
          </a:xfrm>
        </p:spPr>
        <p:txBody>
          <a:bodyPr/>
          <a:lstStyle/>
          <a:p>
            <a:r>
              <a:rPr lang="en-US" dirty="0"/>
              <a:t>References</a:t>
            </a:r>
          </a:p>
        </p:txBody>
      </p:sp>
      <p:sp>
        <p:nvSpPr>
          <p:cNvPr id="3" name="Content Placeholder 2">
            <a:extLst>
              <a:ext uri="{FF2B5EF4-FFF2-40B4-BE49-F238E27FC236}">
                <a16:creationId xmlns:a16="http://schemas.microsoft.com/office/drawing/2014/main" id="{378D0477-0615-4DFA-A7EB-FCDDEC66570F}"/>
              </a:ext>
            </a:extLst>
          </p:cNvPr>
          <p:cNvSpPr>
            <a:spLocks noGrp="1"/>
          </p:cNvSpPr>
          <p:nvPr>
            <p:ph idx="1"/>
          </p:nvPr>
        </p:nvSpPr>
        <p:spPr>
          <a:xfrm>
            <a:off x="165398" y="827671"/>
            <a:ext cx="11805622" cy="4636287"/>
          </a:xfrm>
        </p:spPr>
        <p:txBody>
          <a:bodyPr>
            <a:noAutofit/>
          </a:bodyPr>
          <a:lstStyle/>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U.S Nuclear Regulatory Commission (NRC), 2020. NRC Non-Light Water Reactor (Non-LWR) Vision and Strategy, Volume 3- Computer Code Development Plans for Severe Accident Progression, Source Term, and Consequence Analysis, Revision 1. </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Nosek, A.J., Bixler, N, 2021. MACCS Theory Manual. SAND2021-11535</a:t>
            </a:r>
          </a:p>
          <a:p>
            <a:pPr marR="0" lvl="0">
              <a:spcBef>
                <a:spcPts val="0"/>
              </a:spcBef>
              <a:spcAft>
                <a:spcPts val="300"/>
              </a:spcAft>
              <a:tabLst>
                <a:tab pos="228600" algn="l"/>
              </a:tabLst>
            </a:pP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Eckerman</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K.F., Leggett, R.W., Nelson, C.B.,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Puskin</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J.S., Richardson, A.C.B., 1999. Federal Guidance Report No. 13, Cancer Risk Coefficients for Environmental Exposure to Radionuclides. EPA 402-R-99-001</a:t>
            </a:r>
          </a:p>
          <a:p>
            <a:pPr marR="0" lvl="0">
              <a:spcBef>
                <a:spcPts val="0"/>
              </a:spcBef>
              <a:spcAft>
                <a:spcPts val="300"/>
              </a:spcAft>
              <a:tabLst>
                <a:tab pos="228600" algn="l"/>
              </a:tabLst>
            </a:pP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Haaker</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R.F., Bixler, N.E., 2019. FGR 13 Dose Conversion Factor Files. SAND2019-13422R.</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Runkle, G.E.,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Ostmeyer</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R.M., 1985. An Assessment of Dosimetry Data for Accidental Radionuclide Releases from Nuclear Reactors. NUREG/CR-4185, SAND85-0283</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1991. ICRP Publication 60, 1990 Recommendations of the International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Comission</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on Radiological Protection. Vol. 21, 1-3. ISSN 0146-6453.</a:t>
            </a:r>
          </a:p>
          <a:p>
            <a:pPr marR="0" lvl="0">
              <a:spcBef>
                <a:spcPts val="0"/>
              </a:spcBef>
              <a:spcAft>
                <a:spcPts val="300"/>
              </a:spcAft>
              <a:tabLst>
                <a:tab pos="228600" algn="l"/>
              </a:tabLst>
            </a:pP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Eckerman</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K.F., Ryman, J.C., 1993. Federal Guidance Report No. 12, External Exposure to Radionuclides in Air, Water and Soil. EPA-402-R-93-081.</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1996. ICRP Publication 72, Age-dependent Doses to Members of the Public from Intake of Radionuclides: Part 5 Compilation of Ingestion and Inhalation Dose Coefficients. Vol. 26, 1. ISSN 0146-6453</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1995. ICRP Publication 71, Age-dependent Doses to Members of the Public from Intake of Radionuclides: Part 4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Inahlation</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Dose Coefficients. Vol. 25, 3-4. ISSN 0146-6453.</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1994. ICRP Publication 66, Human Respiratory Tract Model for Radiological Protection. Vol. 24, 1-3. ISSN 0146-6453.</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1959. ICRP Publication 2, Permissible Dose for Internal Radiation. Pergamon Press. </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International Commission on Radiological Protection (ICRP), 1979. ICRP Publication 30, Limits for Intakes of Radionuclides by Workers. Vol. 2, 3-4. Pergamon Press. </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1994. ICRP Publication 68, Dose Coefficients for Intakes of Radionuclides by Workers. Vol 24, 4. ISSN 0146-6453. Pergamon Press</a:t>
            </a:r>
          </a:p>
          <a:p>
            <a:endParaRPr lang="en-US" sz="1600" dirty="0"/>
          </a:p>
        </p:txBody>
      </p:sp>
      <p:sp>
        <p:nvSpPr>
          <p:cNvPr id="4" name="Slide Number Placeholder 3">
            <a:extLst>
              <a:ext uri="{FF2B5EF4-FFF2-40B4-BE49-F238E27FC236}">
                <a16:creationId xmlns:a16="http://schemas.microsoft.com/office/drawing/2014/main" id="{AAC2FDC0-E7E6-4227-AB15-63C8E56D6395}"/>
              </a:ext>
            </a:extLst>
          </p:cNvPr>
          <p:cNvSpPr>
            <a:spLocks noGrp="1"/>
          </p:cNvSpPr>
          <p:nvPr>
            <p:ph type="sldNum" sz="quarter" idx="4"/>
          </p:nvPr>
        </p:nvSpPr>
        <p:spPr/>
        <p:txBody>
          <a:bodyPr/>
          <a:lstStyle/>
          <a:p>
            <a:pPr algn="ctr"/>
            <a:fld id="{F6B149FD-26F7-3645-B4E7-BA8B8CC5EEA8}" type="slidenum">
              <a:rPr lang="en-US" smtClean="0"/>
              <a:pPr algn="ctr"/>
              <a:t>19</a:t>
            </a:fld>
            <a:endParaRPr lang="en-US" dirty="0"/>
          </a:p>
        </p:txBody>
      </p:sp>
    </p:spTree>
    <p:extLst>
      <p:ext uri="{BB962C8B-B14F-4D97-AF65-F5344CB8AC3E}">
        <p14:creationId xmlns:p14="http://schemas.microsoft.com/office/powerpoint/2010/main" val="2944372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344F8C4-202F-5748-954E-E748CC614D70}"/>
              </a:ext>
            </a:extLst>
          </p:cNvPr>
          <p:cNvSpPr>
            <a:spLocks noGrp="1"/>
          </p:cNvSpPr>
          <p:nvPr>
            <p:ph type="title"/>
          </p:nvPr>
        </p:nvSpPr>
        <p:spPr/>
        <p:txBody>
          <a:bodyPr/>
          <a:lstStyle/>
          <a:p>
            <a:r>
              <a:rPr lang="en-US" dirty="0"/>
              <a:t>Outline</a:t>
            </a:r>
          </a:p>
        </p:txBody>
      </p:sp>
      <p:sp>
        <p:nvSpPr>
          <p:cNvPr id="10" name="Content Placeholder 9">
            <a:extLst>
              <a:ext uri="{FF2B5EF4-FFF2-40B4-BE49-F238E27FC236}">
                <a16:creationId xmlns:a16="http://schemas.microsoft.com/office/drawing/2014/main" id="{C8C382F7-B28D-A24F-8A31-60568291B414}"/>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en-US" dirty="0"/>
              <a:t>Introduction to radionuclide chemical/physical forms</a:t>
            </a:r>
          </a:p>
          <a:p>
            <a:pPr marL="342900" indent="-342900">
              <a:buFont typeface="Arial" panose="020B0604020202020204" pitchFamily="34" charset="0"/>
              <a:buChar char="•"/>
            </a:pPr>
            <a:r>
              <a:rPr lang="en-US" dirty="0"/>
              <a:t>The MACCS dosimetry and deposition models</a:t>
            </a:r>
          </a:p>
          <a:p>
            <a:pPr marL="342900" indent="-342900">
              <a:buFont typeface="Arial" panose="020B0604020202020204" pitchFamily="34" charset="0"/>
              <a:buChar char="•"/>
            </a:pPr>
            <a:r>
              <a:rPr lang="en-US" dirty="0"/>
              <a:t>Dose coefficient development and MACCS dosimetry lineage</a:t>
            </a:r>
          </a:p>
          <a:p>
            <a:pPr marL="342900" indent="-342900">
              <a:buFont typeface="Arial" panose="020B0604020202020204" pitchFamily="34" charset="0"/>
              <a:buChar char="•"/>
            </a:pPr>
            <a:r>
              <a:rPr lang="en-US" dirty="0"/>
              <a:t>Clearance class and f</a:t>
            </a:r>
            <a:r>
              <a:rPr lang="en-US" baseline="-25000" dirty="0"/>
              <a:t>1 </a:t>
            </a:r>
            <a:r>
              <a:rPr lang="en-US" dirty="0"/>
              <a:t>development</a:t>
            </a:r>
          </a:p>
          <a:p>
            <a:pPr marL="342900" indent="-342900">
              <a:buFont typeface="Arial" panose="020B0604020202020204" pitchFamily="34" charset="0"/>
              <a:buChar char="•"/>
            </a:pPr>
            <a:r>
              <a:rPr lang="en-US" dirty="0"/>
              <a:t>Deposition model state of practice</a:t>
            </a:r>
          </a:p>
          <a:p>
            <a:pPr marL="342900" indent="-342900">
              <a:buFont typeface="Arial" panose="020B0604020202020204" pitchFamily="34" charset="0"/>
              <a:buChar char="•"/>
            </a:pPr>
            <a:r>
              <a:rPr lang="en-US" dirty="0"/>
              <a:t>Opportunities for additional research</a:t>
            </a:r>
          </a:p>
          <a:p>
            <a:pPr marL="342900" indent="-342900">
              <a:buFont typeface="Arial" panose="020B0604020202020204" pitchFamily="34" charset="0"/>
              <a:buChar char="•"/>
            </a:pPr>
            <a:r>
              <a:rPr lang="en-US" dirty="0"/>
              <a:t>Tritium overview</a:t>
            </a:r>
          </a:p>
          <a:p>
            <a:pPr marL="342900" indent="-342900">
              <a:buFont typeface="Arial" panose="020B0604020202020204" pitchFamily="34" charset="0"/>
              <a:buChar char="•"/>
            </a:pPr>
            <a:r>
              <a:rPr lang="en-US" dirty="0"/>
              <a:t>Tritium transformation processes</a:t>
            </a:r>
          </a:p>
          <a:p>
            <a:pPr marL="342900" indent="-342900">
              <a:buFont typeface="Arial" panose="020B0604020202020204" pitchFamily="34" charset="0"/>
              <a:buChar char="•"/>
            </a:pPr>
            <a:r>
              <a:rPr lang="en-US" dirty="0"/>
              <a:t>Existing tritium models</a:t>
            </a:r>
          </a:p>
          <a:p>
            <a:pPr marL="342900" indent="-342900">
              <a:buFont typeface="Arial" panose="020B0604020202020204" pitchFamily="34" charset="0"/>
              <a:buChar char="•"/>
            </a:pPr>
            <a:r>
              <a:rPr lang="en-US" dirty="0"/>
              <a:t>Recommendations for potential MACCS upgrades</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69C24318-C227-C14C-8797-6BDA81B9987F}"/>
              </a:ext>
            </a:extLst>
          </p:cNvPr>
          <p:cNvSpPr>
            <a:spLocks noGrp="1"/>
          </p:cNvSpPr>
          <p:nvPr>
            <p:ph type="sldNum" sz="quarter" idx="4"/>
          </p:nvPr>
        </p:nvSpPr>
        <p:spPr/>
        <p:txBody>
          <a:bodyPr/>
          <a:lstStyle/>
          <a:p>
            <a:fld id="{F6B149FD-26F7-3645-B4E7-BA8B8CC5EEA8}" type="slidenum">
              <a:rPr lang="en-US" smtClean="0"/>
              <a:pPr/>
              <a:t>2</a:t>
            </a:fld>
            <a:endParaRPr lang="en-US" dirty="0"/>
          </a:p>
        </p:txBody>
      </p:sp>
    </p:spTree>
    <p:extLst>
      <p:ext uri="{BB962C8B-B14F-4D97-AF65-F5344CB8AC3E}">
        <p14:creationId xmlns:p14="http://schemas.microsoft.com/office/powerpoint/2010/main" val="362535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1FAD3-AD16-4710-8554-A3668ED71DEC}"/>
              </a:ext>
            </a:extLst>
          </p:cNvPr>
          <p:cNvSpPr>
            <a:spLocks noGrp="1"/>
          </p:cNvSpPr>
          <p:nvPr>
            <p:ph type="title"/>
          </p:nvPr>
        </p:nvSpPr>
        <p:spPr/>
        <p:txBody>
          <a:bodyPr/>
          <a:lstStyle/>
          <a:p>
            <a:r>
              <a:rPr lang="en-US" dirty="0"/>
              <a:t>References (cont.)</a:t>
            </a:r>
          </a:p>
        </p:txBody>
      </p:sp>
      <p:sp>
        <p:nvSpPr>
          <p:cNvPr id="3" name="Content Placeholder 2">
            <a:extLst>
              <a:ext uri="{FF2B5EF4-FFF2-40B4-BE49-F238E27FC236}">
                <a16:creationId xmlns:a16="http://schemas.microsoft.com/office/drawing/2014/main" id="{7DB0B41A-019A-49C0-BF45-FFE96D7381E1}"/>
              </a:ext>
            </a:extLst>
          </p:cNvPr>
          <p:cNvSpPr>
            <a:spLocks noGrp="1"/>
          </p:cNvSpPr>
          <p:nvPr>
            <p:ph idx="1"/>
          </p:nvPr>
        </p:nvSpPr>
        <p:spPr>
          <a:xfrm>
            <a:off x="279698" y="972390"/>
            <a:ext cx="11584642" cy="4636287"/>
          </a:xfrm>
        </p:spPr>
        <p:txBody>
          <a:bodyPr>
            <a:noAutofit/>
          </a:bodyPr>
          <a:lstStyle/>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2022. ICRP Publication 151, Occupational Intakes of Radionuclides: Part 5. Vol 51, 1-2. </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International Commission on Radiological Protection (ICRP), 2019. ICRP Publication 141, Occupational Intakes of Radionuclides: Part 4. Vol 48, 2-3.</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International Commission on Radiological Protection (ICRP), 2017. ICRP Publication 137, Occupational Intakes of Radionuclides: Part 3. Vol 46, 3-4.</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International Commission on Radiological Protection (ICRP), 2016. ICRP Publication 134, Occupational Intakes of Radionuclides: Part 2. Vol 45, 3-4.</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International Commission on Radiological Protection (ICRP), 2015. ICRP Publication 130, Occupational Intakes of Radionuclides: Part 1. Vol 44, 2.</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United States Environmental Protection Agency (EPA), 2021. User’s Guide for the AMS/EPA Regulatory Model (AERMOD). EPA-454/B-21-001.</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Wesely</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M.L.,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Doskey</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P.V., Shannon, J.D., 2002. Deposition Parameterizations for the Industrial Source Complex (ISC3) Model. ANL/ER/TR-01/003. </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United States Environmental Protection Agency (EPA), 2004. AERMOD Deposition Algorithms – Science Document (Revised Draft). Published online at </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https://www.epa.gov/scram/air-quality-dispersion-modeling-preferred-and-recommended-models</a:t>
            </a:r>
            <a:endPar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endParaRP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Stein, A.F.,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Draxler</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R.R.,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Rolph</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G.D.,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Stunder</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B.J.B., Cohen, M.D., Ngan, F. 2015. NOAA’s HYSPLIT Atmospheric Transport and Dispersion Modeling System. Bulletin of the American Meteorological Society. 96 (12), 2059-2077</a:t>
            </a:r>
          </a:p>
          <a:p>
            <a:pPr marR="0" lvl="0">
              <a:spcBef>
                <a:spcPts val="0"/>
              </a:spcBef>
              <a:spcAft>
                <a:spcPts val="300"/>
              </a:spcAft>
              <a:tabLst>
                <a:tab pos="228600" algn="l"/>
              </a:tabLst>
            </a:pP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Draxler</a:t>
            </a:r>
            <a:r>
              <a:rPr lang="en-US" sz="18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R.R., Hess, G.D. 1998. An Overview of the HYSPLIT_4 Modelling System for Trajectories, Dispersion, and Deposition. Australian Meteorological Magazine. 47, 295-308. </a:t>
            </a:r>
          </a:p>
          <a:p>
            <a:endParaRPr lang="en-US" sz="1800" dirty="0"/>
          </a:p>
        </p:txBody>
      </p:sp>
      <p:sp>
        <p:nvSpPr>
          <p:cNvPr id="4" name="Slide Number Placeholder 3">
            <a:extLst>
              <a:ext uri="{FF2B5EF4-FFF2-40B4-BE49-F238E27FC236}">
                <a16:creationId xmlns:a16="http://schemas.microsoft.com/office/drawing/2014/main" id="{A1F52B1C-EE21-42F4-8A04-C8380191D614}"/>
              </a:ext>
            </a:extLst>
          </p:cNvPr>
          <p:cNvSpPr>
            <a:spLocks noGrp="1"/>
          </p:cNvSpPr>
          <p:nvPr>
            <p:ph type="sldNum" sz="quarter" idx="4"/>
          </p:nvPr>
        </p:nvSpPr>
        <p:spPr/>
        <p:txBody>
          <a:bodyPr/>
          <a:lstStyle/>
          <a:p>
            <a:pPr algn="ctr"/>
            <a:fld id="{F6B149FD-26F7-3645-B4E7-BA8B8CC5EEA8}" type="slidenum">
              <a:rPr lang="en-US" smtClean="0"/>
              <a:pPr algn="ctr"/>
              <a:t>20</a:t>
            </a:fld>
            <a:endParaRPr lang="en-US" dirty="0"/>
          </a:p>
        </p:txBody>
      </p:sp>
    </p:spTree>
    <p:extLst>
      <p:ext uri="{BB962C8B-B14F-4D97-AF65-F5344CB8AC3E}">
        <p14:creationId xmlns:p14="http://schemas.microsoft.com/office/powerpoint/2010/main" val="364409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16962-215D-46D7-8877-E5898F7E0FC3}"/>
              </a:ext>
            </a:extLst>
          </p:cNvPr>
          <p:cNvSpPr>
            <a:spLocks noGrp="1"/>
          </p:cNvSpPr>
          <p:nvPr>
            <p:ph type="title"/>
          </p:nvPr>
        </p:nvSpPr>
        <p:spPr/>
        <p:txBody>
          <a:bodyPr/>
          <a:lstStyle/>
          <a:p>
            <a:r>
              <a:rPr lang="en-US" dirty="0"/>
              <a:t>References</a:t>
            </a:r>
          </a:p>
        </p:txBody>
      </p:sp>
      <p:sp>
        <p:nvSpPr>
          <p:cNvPr id="4" name="Slide Number Placeholder 3">
            <a:extLst>
              <a:ext uri="{FF2B5EF4-FFF2-40B4-BE49-F238E27FC236}">
                <a16:creationId xmlns:a16="http://schemas.microsoft.com/office/drawing/2014/main" id="{AEC572D6-02FA-4ACF-8F37-FEEA532E29C5}"/>
              </a:ext>
            </a:extLst>
          </p:cNvPr>
          <p:cNvSpPr>
            <a:spLocks noGrp="1"/>
          </p:cNvSpPr>
          <p:nvPr>
            <p:ph type="sldNum" sz="quarter" idx="4"/>
          </p:nvPr>
        </p:nvSpPr>
        <p:spPr/>
        <p:txBody>
          <a:bodyPr/>
          <a:lstStyle/>
          <a:p>
            <a:pPr algn="ctr"/>
            <a:fld id="{F6B149FD-26F7-3645-B4E7-BA8B8CC5EEA8}" type="slidenum">
              <a:rPr lang="en-US" smtClean="0"/>
              <a:pPr algn="ctr"/>
              <a:t>21</a:t>
            </a:fld>
            <a:endParaRPr lang="en-US" dirty="0"/>
          </a:p>
        </p:txBody>
      </p:sp>
      <p:sp>
        <p:nvSpPr>
          <p:cNvPr id="6" name="Content Placeholder 5">
            <a:extLst>
              <a:ext uri="{FF2B5EF4-FFF2-40B4-BE49-F238E27FC236}">
                <a16:creationId xmlns:a16="http://schemas.microsoft.com/office/drawing/2014/main" id="{185AC063-542A-424B-A0FC-57824D14CC56}"/>
              </a:ext>
            </a:extLst>
          </p:cNvPr>
          <p:cNvSpPr>
            <a:spLocks noGrp="1"/>
          </p:cNvSpPr>
          <p:nvPr>
            <p:ph idx="1"/>
          </p:nvPr>
        </p:nvSpPr>
        <p:spPr>
          <a:xfrm>
            <a:off x="114299" y="752225"/>
            <a:ext cx="11907579" cy="4636287"/>
          </a:xfrm>
        </p:spPr>
        <p:txBody>
          <a:bodyPr>
            <a:noAutofit/>
          </a:bodyPr>
          <a:lstStyle/>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Atomic Energy Agency (IAEA), 2014. IAEA-TECDOC-1738, Transfer of tritium in the environment after accidental releases from nuclear facilities: report of working group 7. Environmental Modelling for Radiation Safety (EMRAS II)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Programme</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Vienna, Austria.</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Murphy Jr., C.E., Wortham, G.R., 1995. An atmospheric tritium release database for model comparisons (U). WSRC-TR-91-671, Rev 2 (Revision Date: September 15, 1997).</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Commission on Radiological Protection (ICRP), 2012. ICRP Publication 119, Compendium of Dose Coefficients Based on ICRP Publication 60. Volume 41, Supplement 1, Annals of the ICRP, ISSN 0146-6453, ISBN 978-1-4557-5430-4.</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United States Department of Energy, March 1999. Final environmental impact statement for the production of tritium in a commercial light water reactor. DOE/EIS-0288.</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Napier, B.A., Peloquin, R.A.,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Strenge</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D.L., Ramsdell, J.V., 1988. GENII- The Hanford Environmental Radiation Dosimetry Software System. PNL-6584 Vol. 1 UC-600. </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U.S. Nuclear Regulatory Commission (NRC), 2019. Tritium, Radiation Protection Limits, and Drinking Water Standards. </a:t>
            </a:r>
          </a:p>
          <a:p>
            <a:pPr marR="0" lvl="0">
              <a:spcBef>
                <a:spcPts val="0"/>
              </a:spcBef>
              <a:spcAft>
                <a:spcPts val="300"/>
              </a:spcAft>
              <a:tabLst>
                <a:tab pos="228600" algn="l"/>
              </a:tabLst>
            </a:pP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Barry, P.J., Watkins, B.M.,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Belot</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Y., Davis, P.A.,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Edlund</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O.,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Galeriu</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D., Raskob, W., Russell, S., </a:t>
            </a:r>
            <a:r>
              <a:rPr lang="en-US" sz="16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Togawa</a:t>
            </a:r>
            <a:r>
              <a:rPr lang="en-US" sz="16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O., 1999. Intercomparison of model predictions of tritium concentrations in soil and foods following acute airborne HTO exposure. Journal of Environmental Radioactivity, 42, 191-207. </a:t>
            </a:r>
          </a:p>
          <a:p>
            <a:endParaRPr lang="en-US" sz="1600" dirty="0"/>
          </a:p>
        </p:txBody>
      </p:sp>
    </p:spTree>
    <p:extLst>
      <p:ext uri="{BB962C8B-B14F-4D97-AF65-F5344CB8AC3E}">
        <p14:creationId xmlns:p14="http://schemas.microsoft.com/office/powerpoint/2010/main" val="3738611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D9BA7-77BB-4AAF-A4D4-362C5088404E}"/>
              </a:ext>
            </a:extLst>
          </p:cNvPr>
          <p:cNvSpPr>
            <a:spLocks noGrp="1"/>
          </p:cNvSpPr>
          <p:nvPr>
            <p:ph type="title"/>
          </p:nvPr>
        </p:nvSpPr>
        <p:spPr/>
        <p:txBody>
          <a:bodyPr/>
          <a:lstStyle/>
          <a:p>
            <a:r>
              <a:rPr lang="en-US" dirty="0"/>
              <a:t>References (cont.)</a:t>
            </a:r>
          </a:p>
        </p:txBody>
      </p:sp>
      <p:sp>
        <p:nvSpPr>
          <p:cNvPr id="3" name="Content Placeholder 2">
            <a:extLst>
              <a:ext uri="{FF2B5EF4-FFF2-40B4-BE49-F238E27FC236}">
                <a16:creationId xmlns:a16="http://schemas.microsoft.com/office/drawing/2014/main" id="{446654D3-33A4-4BF0-BA72-EC727FEC8957}"/>
              </a:ext>
            </a:extLst>
          </p:cNvPr>
          <p:cNvSpPr>
            <a:spLocks noGrp="1"/>
          </p:cNvSpPr>
          <p:nvPr>
            <p:ph idx="1"/>
          </p:nvPr>
        </p:nvSpPr>
        <p:spPr>
          <a:xfrm>
            <a:off x="380405" y="1195317"/>
            <a:ext cx="10953902" cy="4636287"/>
          </a:xfrm>
        </p:spPr>
        <p:txBody>
          <a:bodyPr>
            <a:normAutofit fontScale="85000" lnSpcReduction="10000"/>
          </a:bodyPr>
          <a:lstStyle/>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Raskob, W.,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Hasemann</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 1991. User guide for UFOTRI: A Program for Assessing the Off-Site Consequences from Accidental Tritium Releases.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KfK</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4853</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Raskob, W., 1990. UFOTRI: Program for Assessing the Off-Site Consequences from Accidental Tritium Releases.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KfK</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4605</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Garland, J.A., Cox, L.C., 1980. The absorption of tritium gas by English soils, plants and the sea. Water, Air, and Soil Pollution. 14, 103-114.</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Raskob, W., 1994. Description of NORMTRI: a computer program for assessing the off-site consequences from air-borne releases of tritium during normal operation of nuclear facilities.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KfK</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5364. </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Napier, B.A..,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Strenge</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D.L., Ramsdell Jr., J.V., Eslinger, P.W.,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Fosmire</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C., 2009. GENII Version 2 software design document. PNNL-14584 Rev. 3.</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Schrader, B.J., 2010. Radiological Safety Analysis Computer (RSAC) Program Version 7.2 Users Manual. INL/EXT-09-15275.</a:t>
            </a:r>
          </a:p>
          <a:p>
            <a:pPr marR="0" lvl="0">
              <a:spcBef>
                <a:spcPts val="0"/>
              </a:spcBef>
              <a:spcAft>
                <a:spcPts val="300"/>
              </a:spcAft>
              <a:tabLst>
                <a:tab pos="228600" algn="l"/>
              </a:tabLst>
            </a:pP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Ogram</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G.L., 1991. Improved ETMOD modules for HTO exchange, HT deposition, and vegetation HTO. Canadian Fusion Fuels Technology Project, CFFTP G-9188, OHRD No. 91-191-K</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BIOMOVS II Technical Report No.8 Tritium in the Food Chain Intercomparison of Model Predictions of Contamination in Soil, Crops, Milk and Beef after a Short Exposure to Tritiated Water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Vapour</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in Air.</a:t>
            </a:r>
          </a:p>
          <a:p>
            <a:pPr marR="0" lvl="0">
              <a:spcBef>
                <a:spcPts val="0"/>
              </a:spcBef>
              <a:spcAft>
                <a:spcPts val="300"/>
              </a:spcAft>
              <a:tabLst>
                <a:tab pos="228600" algn="l"/>
              </a:tabLst>
            </a:pP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International Atomic Energy Agency, 2022. Modelling and Data for Radiological Impact Assessments (MODARIA) </a:t>
            </a:r>
            <a:r>
              <a:rPr lang="en-US" sz="2000" dirty="0" err="1">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Programme</a:t>
            </a:r>
            <a:r>
              <a:rPr lang="en-US" sz="20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Report of Working Group 7. Harmonization and intercomparison of models for accidental tritium releases to the atmosphere. IAEA-TECDOC-1991</a:t>
            </a:r>
          </a:p>
          <a:p>
            <a:endParaRPr lang="en-US" dirty="0"/>
          </a:p>
        </p:txBody>
      </p:sp>
      <p:sp>
        <p:nvSpPr>
          <p:cNvPr id="4" name="Slide Number Placeholder 3">
            <a:extLst>
              <a:ext uri="{FF2B5EF4-FFF2-40B4-BE49-F238E27FC236}">
                <a16:creationId xmlns:a16="http://schemas.microsoft.com/office/drawing/2014/main" id="{CE4E8843-3595-49AE-92FF-EE5D523373B9}"/>
              </a:ext>
            </a:extLst>
          </p:cNvPr>
          <p:cNvSpPr>
            <a:spLocks noGrp="1"/>
          </p:cNvSpPr>
          <p:nvPr>
            <p:ph type="sldNum" sz="quarter" idx="4"/>
          </p:nvPr>
        </p:nvSpPr>
        <p:spPr/>
        <p:txBody>
          <a:bodyPr/>
          <a:lstStyle/>
          <a:p>
            <a:pPr algn="ctr"/>
            <a:fld id="{F6B149FD-26F7-3645-B4E7-BA8B8CC5EEA8}" type="slidenum">
              <a:rPr lang="en-US" smtClean="0"/>
              <a:pPr algn="ctr"/>
              <a:t>22</a:t>
            </a:fld>
            <a:endParaRPr lang="en-US" dirty="0"/>
          </a:p>
        </p:txBody>
      </p:sp>
    </p:spTree>
    <p:extLst>
      <p:ext uri="{BB962C8B-B14F-4D97-AF65-F5344CB8AC3E}">
        <p14:creationId xmlns:p14="http://schemas.microsoft.com/office/powerpoint/2010/main" val="227797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32F3C-5717-4D43-9753-2B310010EDE8}"/>
              </a:ext>
            </a:extLst>
          </p:cNvPr>
          <p:cNvSpPr>
            <a:spLocks noGrp="1"/>
          </p:cNvSpPr>
          <p:nvPr>
            <p:ph type="title"/>
          </p:nvPr>
        </p:nvSpPr>
        <p:spPr/>
        <p:txBody>
          <a:bodyPr>
            <a:normAutofit fontScale="90000"/>
          </a:bodyPr>
          <a:lstStyle/>
          <a:p>
            <a:r>
              <a:rPr lang="en-US" dirty="0"/>
              <a:t>In a nuclear accident scenario, it is possible that there are multiple chemical and physical forms of a given radionuclide released</a:t>
            </a:r>
          </a:p>
        </p:txBody>
      </p:sp>
      <p:sp>
        <p:nvSpPr>
          <p:cNvPr id="3" name="Content Placeholder 2">
            <a:extLst>
              <a:ext uri="{FF2B5EF4-FFF2-40B4-BE49-F238E27FC236}">
                <a16:creationId xmlns:a16="http://schemas.microsoft.com/office/drawing/2014/main" id="{194B6F43-CA42-4201-90E6-2F7778D64D0A}"/>
              </a:ext>
            </a:extLst>
          </p:cNvPr>
          <p:cNvSpPr>
            <a:spLocks noGrp="1"/>
          </p:cNvSpPr>
          <p:nvPr>
            <p:ph idx="1"/>
          </p:nvPr>
        </p:nvSpPr>
        <p:spPr/>
        <p:txBody>
          <a:bodyPr/>
          <a:lstStyle/>
          <a:p>
            <a:pPr marL="342900" indent="-342900">
              <a:buFont typeface="Arial" panose="020B0604020202020204" pitchFamily="34" charset="0"/>
              <a:buChar char="•"/>
            </a:pPr>
            <a:r>
              <a:rPr lang="en-US" dirty="0"/>
              <a:t>NRC non-LWR Vision and Strategy calls for an investigation into how MACCS handles radionuclide size, shape and chemical form in atmospheric and dosimetry calculations</a:t>
            </a:r>
          </a:p>
          <a:p>
            <a:pPr marL="829809" lvl="1" indent="-342900">
              <a:buFont typeface="Arial" panose="020B0604020202020204" pitchFamily="34" charset="0"/>
              <a:buChar char="•"/>
            </a:pPr>
            <a:r>
              <a:rPr lang="en-US" dirty="0"/>
              <a:t>Inform potential improvements to MACCS capabilities for atmospheric transport and dosimetry</a:t>
            </a:r>
          </a:p>
          <a:p>
            <a:pPr marL="342900" indent="-342900">
              <a:buFont typeface="Arial" panose="020B0604020202020204" pitchFamily="34" charset="0"/>
              <a:buChar char="•"/>
            </a:pPr>
            <a:r>
              <a:rPr lang="en-US" dirty="0"/>
              <a:t>MACCS has robust, flexible modeling capabilities that are generally well-suited to accommodate diverse forms of a given isotope</a:t>
            </a:r>
          </a:p>
          <a:p>
            <a:pPr marL="829809" lvl="1" indent="-342900">
              <a:buFont typeface="Arial" panose="020B0604020202020204" pitchFamily="34" charset="0"/>
              <a:buChar char="•"/>
            </a:pPr>
            <a:r>
              <a:rPr lang="en-US" dirty="0"/>
              <a:t>Understanding existing capabilities will help to inform improvements</a:t>
            </a:r>
          </a:p>
          <a:p>
            <a:pPr marL="342900" indent="-342900">
              <a:buFont typeface="Arial" panose="020B0604020202020204" pitchFamily="34" charset="0"/>
              <a:buChar char="•"/>
            </a:pPr>
            <a:r>
              <a:rPr lang="en-US" dirty="0"/>
              <a:t>It is pertinent to investigate MACCS variables relevant to chemical and physical form modeling and how MACCS functionality facilitates the analysis of accident consequences from varying forms of a given isotope</a:t>
            </a:r>
          </a:p>
          <a:p>
            <a:pPr marL="829809" lvl="1" indent="-342900">
              <a:buFont typeface="Arial" panose="020B0604020202020204" pitchFamily="34" charset="0"/>
              <a:buChar char="•"/>
            </a:pPr>
            <a:r>
              <a:rPr lang="en-US" dirty="0"/>
              <a:t>Look into dosimetry and transport assumptions relative to state of practice</a:t>
            </a:r>
          </a:p>
          <a:p>
            <a:pPr marL="829809" lvl="1" indent="-342900">
              <a:buFont typeface="Arial" panose="020B0604020202020204" pitchFamily="34" charset="0"/>
              <a:buChar char="•"/>
            </a:pPr>
            <a:r>
              <a:rPr lang="en-US" dirty="0"/>
              <a:t>Technology neutral fashion</a:t>
            </a:r>
          </a:p>
        </p:txBody>
      </p:sp>
      <p:sp>
        <p:nvSpPr>
          <p:cNvPr id="4" name="Slide Number Placeholder 3">
            <a:extLst>
              <a:ext uri="{FF2B5EF4-FFF2-40B4-BE49-F238E27FC236}">
                <a16:creationId xmlns:a16="http://schemas.microsoft.com/office/drawing/2014/main" id="{44B54AEB-0C70-4F6E-A397-72C8CF99F634}"/>
              </a:ext>
            </a:extLst>
          </p:cNvPr>
          <p:cNvSpPr>
            <a:spLocks noGrp="1"/>
          </p:cNvSpPr>
          <p:nvPr>
            <p:ph type="sldNum" sz="quarter" idx="4"/>
          </p:nvPr>
        </p:nvSpPr>
        <p:spPr/>
        <p:txBody>
          <a:bodyPr/>
          <a:lstStyle/>
          <a:p>
            <a:pPr algn="ctr"/>
            <a:fld id="{F6B149FD-26F7-3645-B4E7-BA8B8CC5EEA8}" type="slidenum">
              <a:rPr lang="en-US" smtClean="0"/>
              <a:pPr algn="ctr"/>
              <a:t>3</a:t>
            </a:fld>
            <a:endParaRPr lang="en-US" dirty="0"/>
          </a:p>
        </p:txBody>
      </p:sp>
    </p:spTree>
    <p:extLst>
      <p:ext uri="{BB962C8B-B14F-4D97-AF65-F5344CB8AC3E}">
        <p14:creationId xmlns:p14="http://schemas.microsoft.com/office/powerpoint/2010/main" val="353828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5B63B-2757-4864-BB35-C496E658F67E}"/>
              </a:ext>
            </a:extLst>
          </p:cNvPr>
          <p:cNvSpPr>
            <a:spLocks noGrp="1"/>
          </p:cNvSpPr>
          <p:nvPr>
            <p:ph type="title"/>
          </p:nvPr>
        </p:nvSpPr>
        <p:spPr/>
        <p:txBody>
          <a:bodyPr/>
          <a:lstStyle/>
          <a:p>
            <a:r>
              <a:rPr lang="en-US" dirty="0"/>
              <a:t>The MACCS dosimetry model</a:t>
            </a:r>
          </a:p>
        </p:txBody>
      </p:sp>
      <p:sp>
        <p:nvSpPr>
          <p:cNvPr id="3" name="Content Placeholder 2">
            <a:extLst>
              <a:ext uri="{FF2B5EF4-FFF2-40B4-BE49-F238E27FC236}">
                <a16:creationId xmlns:a16="http://schemas.microsoft.com/office/drawing/2014/main" id="{D5BA9CBD-AF5C-484B-A5F3-877F020CABEC}"/>
              </a:ext>
            </a:extLst>
          </p:cNvPr>
          <p:cNvSpPr>
            <a:spLocks noGrp="1"/>
          </p:cNvSpPr>
          <p:nvPr>
            <p:ph idx="1"/>
          </p:nvPr>
        </p:nvSpPr>
        <p:spPr/>
        <p:txBody>
          <a:bodyPr/>
          <a:lstStyle/>
          <a:p>
            <a:pPr marL="342900" indent="-342900">
              <a:buFont typeface="Arial" panose="020B0604020202020204" pitchFamily="34" charset="0"/>
              <a:buChar char="•"/>
            </a:pPr>
            <a:r>
              <a:rPr lang="en-US" dirty="0"/>
              <a:t>EARLY: </a:t>
            </a:r>
            <a:r>
              <a:rPr lang="en-US" dirty="0" err="1"/>
              <a:t>cloudshine</a:t>
            </a:r>
            <a:r>
              <a:rPr lang="en-US" dirty="0"/>
              <a:t>, </a:t>
            </a:r>
            <a:r>
              <a:rPr lang="en-US" dirty="0" err="1"/>
              <a:t>groundshine</a:t>
            </a:r>
            <a:r>
              <a:rPr lang="en-US" dirty="0"/>
              <a:t>, direct/resuspension inhalation and skin deposition</a:t>
            </a:r>
          </a:p>
          <a:p>
            <a:pPr marL="829809" lvl="1" indent="-342900">
              <a:buFont typeface="Arial" panose="020B0604020202020204" pitchFamily="34" charset="0"/>
              <a:buChar char="•"/>
            </a:pPr>
            <a:r>
              <a:rPr lang="en-US" dirty="0"/>
              <a:t>Difference dose coefficients for each pathway read from the DC file supplied with MACCS</a:t>
            </a:r>
          </a:p>
          <a:p>
            <a:pPr marL="829809" lvl="1" indent="-342900">
              <a:buFont typeface="Arial" panose="020B0604020202020204" pitchFamily="34" charset="0"/>
              <a:buChar char="•"/>
            </a:pPr>
            <a:r>
              <a:rPr lang="en-US" dirty="0"/>
              <a:t>Generally, dose is a product of exposure and dose coefficient</a:t>
            </a:r>
          </a:p>
          <a:p>
            <a:pPr marL="342900" indent="-342900">
              <a:buFont typeface="Arial" panose="020B0604020202020204" pitchFamily="34" charset="0"/>
              <a:buChar char="•"/>
            </a:pPr>
            <a:r>
              <a:rPr lang="en-US" dirty="0"/>
              <a:t>CHRONC: MACCS additionally considers food and water ingestion (in addition to </a:t>
            </a:r>
            <a:r>
              <a:rPr lang="en-US" dirty="0" err="1"/>
              <a:t>groundshine</a:t>
            </a:r>
            <a:r>
              <a:rPr lang="en-US" dirty="0"/>
              <a:t> and resuspension inhalation doses)</a:t>
            </a:r>
          </a:p>
          <a:p>
            <a:pPr marL="829809" lvl="1" indent="-342900">
              <a:buFont typeface="Arial" panose="020B0604020202020204" pitchFamily="34" charset="0"/>
              <a:buChar char="•"/>
            </a:pPr>
            <a:r>
              <a:rPr lang="en-US" dirty="0"/>
              <a:t>Indirect late-phase doses from ingestion may occur in different spatial elements than where the deposition processes occurred</a:t>
            </a:r>
          </a:p>
          <a:p>
            <a:pPr marL="829809" lvl="1" indent="-342900">
              <a:buFont typeface="Arial" panose="020B0604020202020204" pitchFamily="34" charset="0"/>
              <a:buChar char="•"/>
            </a:pPr>
            <a:r>
              <a:rPr lang="en-US" dirty="0"/>
              <a:t>Food ingestion doses will depend on farmable land area and ground concentration</a:t>
            </a:r>
          </a:p>
          <a:p>
            <a:pPr marL="829809" lvl="1" indent="-342900">
              <a:buFont typeface="Arial" panose="020B0604020202020204" pitchFamily="34" charset="0"/>
              <a:buChar char="•"/>
            </a:pPr>
            <a:r>
              <a:rPr lang="en-US" dirty="0"/>
              <a:t>Water ingestion will depend on direct deposition and </a:t>
            </a:r>
            <a:r>
              <a:rPr lang="en-US" dirty="0" err="1"/>
              <a:t>washoff</a:t>
            </a:r>
            <a:r>
              <a:rPr lang="en-US" dirty="0"/>
              <a:t> to freshwater bodies (simple secondary transport equation)</a:t>
            </a:r>
          </a:p>
          <a:p>
            <a:pPr marL="342900" indent="-342900">
              <a:buFont typeface="Arial" panose="020B0604020202020204" pitchFamily="34" charset="0"/>
              <a:buChar char="•"/>
            </a:pPr>
            <a:r>
              <a:rPr lang="en-US" dirty="0"/>
              <a:t>MACCS currently does not allow for multiple chemical forms for the same isotope</a:t>
            </a:r>
          </a:p>
          <a:p>
            <a:pPr marL="829809" lvl="1" indent="-342900">
              <a:buFont typeface="Arial" panose="020B0604020202020204" pitchFamily="34" charset="0"/>
              <a:buChar char="•"/>
            </a:pPr>
            <a:r>
              <a:rPr lang="en-US" dirty="0"/>
              <a:t>Each isotope of a given element is attributed the same dose coefficient (for a given organ/pathway)</a:t>
            </a:r>
          </a:p>
          <a:p>
            <a:pPr marL="829809" lvl="1" indent="-342900">
              <a:buFont typeface="Arial" panose="020B0604020202020204" pitchFamily="34" charset="0"/>
              <a:buChar char="•"/>
            </a:pPr>
            <a:endParaRPr lang="en-US" dirty="0"/>
          </a:p>
          <a:p>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191AF5B9-21D5-4B07-92B6-C3DB0B1B673E}"/>
              </a:ext>
            </a:extLst>
          </p:cNvPr>
          <p:cNvSpPr>
            <a:spLocks noGrp="1"/>
          </p:cNvSpPr>
          <p:nvPr>
            <p:ph type="sldNum" sz="quarter" idx="4"/>
          </p:nvPr>
        </p:nvSpPr>
        <p:spPr/>
        <p:txBody>
          <a:bodyPr/>
          <a:lstStyle/>
          <a:p>
            <a:pPr algn="ctr"/>
            <a:fld id="{F6B149FD-26F7-3645-B4E7-BA8B8CC5EEA8}" type="slidenum">
              <a:rPr lang="en-US" smtClean="0"/>
              <a:pPr algn="ctr"/>
              <a:t>4</a:t>
            </a:fld>
            <a:endParaRPr lang="en-US" dirty="0"/>
          </a:p>
        </p:txBody>
      </p:sp>
    </p:spTree>
    <p:extLst>
      <p:ext uri="{BB962C8B-B14F-4D97-AF65-F5344CB8AC3E}">
        <p14:creationId xmlns:p14="http://schemas.microsoft.com/office/powerpoint/2010/main" val="133356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6E616-901B-4F9B-BE5D-3B0FF56FB295}"/>
              </a:ext>
            </a:extLst>
          </p:cNvPr>
          <p:cNvSpPr>
            <a:spLocks noGrp="1"/>
          </p:cNvSpPr>
          <p:nvPr>
            <p:ph type="title"/>
          </p:nvPr>
        </p:nvSpPr>
        <p:spPr/>
        <p:txBody>
          <a:bodyPr/>
          <a:lstStyle/>
          <a:p>
            <a:r>
              <a:rPr lang="en-US" dirty="0"/>
              <a:t>The MACCS deposition model</a:t>
            </a:r>
          </a:p>
        </p:txBody>
      </p:sp>
      <p:sp>
        <p:nvSpPr>
          <p:cNvPr id="3" name="Content Placeholder 2">
            <a:extLst>
              <a:ext uri="{FF2B5EF4-FFF2-40B4-BE49-F238E27FC236}">
                <a16:creationId xmlns:a16="http://schemas.microsoft.com/office/drawing/2014/main" id="{FF084A53-FA2D-4740-9FD3-3B131E7410BB}"/>
              </a:ext>
            </a:extLst>
          </p:cNvPr>
          <p:cNvSpPr>
            <a:spLocks noGrp="1"/>
          </p:cNvSpPr>
          <p:nvPr>
            <p:ph idx="1"/>
          </p:nvPr>
        </p:nvSpPr>
        <p:spPr/>
        <p:txBody>
          <a:bodyPr>
            <a:normAutofit fontScale="92500" lnSpcReduction="20000"/>
          </a:bodyPr>
          <a:lstStyle/>
          <a:p>
            <a:pPr marL="342900" indent="-342900">
              <a:buFont typeface="Arial" panose="020B0604020202020204" pitchFamily="34" charset="0"/>
              <a:buChar char="•"/>
            </a:pPr>
            <a:r>
              <a:rPr lang="en-US" dirty="0"/>
              <a:t>MACCS allows user to assign radionuclides to various high-level chemical groups based on physical and chemical properties that are assumed to be identical</a:t>
            </a:r>
          </a:p>
          <a:p>
            <a:pPr marL="829809" lvl="1" indent="-342900">
              <a:buFont typeface="Arial" panose="020B0604020202020204" pitchFamily="34" charset="0"/>
              <a:buChar char="•"/>
            </a:pPr>
            <a:r>
              <a:rPr lang="en-US" dirty="0"/>
              <a:t>Typically defined to be consistent with accident progression codes like MELCOR</a:t>
            </a:r>
          </a:p>
          <a:p>
            <a:pPr marL="342900" indent="-342900">
              <a:buFont typeface="Arial" panose="020B0604020202020204" pitchFamily="34" charset="0"/>
              <a:buChar char="•"/>
            </a:pPr>
            <a:r>
              <a:rPr lang="en-US" dirty="0"/>
              <a:t>Assuming every isotope in a group behaves the same ignores the unique physical/chemical properties of radioactive molecules</a:t>
            </a:r>
          </a:p>
          <a:p>
            <a:pPr marL="829809" lvl="1" indent="-342900">
              <a:buFont typeface="Arial" panose="020B0604020202020204" pitchFamily="34" charset="0"/>
              <a:buChar char="•"/>
            </a:pPr>
            <a:r>
              <a:rPr lang="en-US" dirty="0"/>
              <a:t>Particle size</a:t>
            </a:r>
          </a:p>
          <a:p>
            <a:pPr marL="829809" lvl="1" indent="-342900">
              <a:buFont typeface="Arial" panose="020B0604020202020204" pitchFamily="34" charset="0"/>
              <a:buChar char="•"/>
            </a:pPr>
            <a:r>
              <a:rPr lang="en-US" dirty="0"/>
              <a:t>Transformation in the environment</a:t>
            </a:r>
          </a:p>
          <a:p>
            <a:pPr marL="829809" lvl="1" indent="-342900">
              <a:buFont typeface="Arial" panose="020B0604020202020204" pitchFamily="34" charset="0"/>
              <a:buChar char="•"/>
            </a:pPr>
            <a:r>
              <a:rPr lang="en-US" dirty="0"/>
              <a:t>Hygroscopicity</a:t>
            </a:r>
          </a:p>
          <a:p>
            <a:pPr marL="829809" lvl="1" indent="-342900">
              <a:buFont typeface="Arial" panose="020B0604020202020204" pitchFamily="34" charset="0"/>
              <a:buChar char="•"/>
            </a:pPr>
            <a:r>
              <a:rPr lang="en-US" dirty="0"/>
              <a:t>Agglomeration</a:t>
            </a:r>
          </a:p>
          <a:p>
            <a:pPr marL="829809" lvl="1" indent="-342900">
              <a:buFont typeface="Arial" panose="020B0604020202020204" pitchFamily="34" charset="0"/>
              <a:buChar char="•"/>
            </a:pPr>
            <a:r>
              <a:rPr lang="en-US" dirty="0"/>
              <a:t>Density</a:t>
            </a:r>
          </a:p>
          <a:p>
            <a:pPr marL="342900" indent="-342900">
              <a:buFont typeface="Arial" panose="020B0604020202020204" pitchFamily="34" charset="0"/>
              <a:buChar char="•"/>
            </a:pPr>
            <a:r>
              <a:rPr lang="en-US" dirty="0"/>
              <a:t>Aerosol size distribution is used to assign a dry deposition velocity </a:t>
            </a:r>
          </a:p>
          <a:p>
            <a:pPr marL="829809" lvl="1" indent="-342900">
              <a:buFont typeface="Arial" panose="020B0604020202020204" pitchFamily="34" charset="0"/>
              <a:buChar char="•"/>
            </a:pPr>
            <a:r>
              <a:rPr lang="en-US" dirty="0"/>
              <a:t>Dry deposition a function of ground level air concentration and dry deposition velocity</a:t>
            </a:r>
          </a:p>
          <a:p>
            <a:pPr marL="829809" lvl="1" indent="-342900">
              <a:buFont typeface="Arial" panose="020B0604020202020204" pitchFamily="34" charset="0"/>
              <a:buChar char="•"/>
            </a:pPr>
            <a:r>
              <a:rPr lang="en-US" dirty="0"/>
              <a:t>Particle size distribution are binned and each assigned dry deposition velocity</a:t>
            </a:r>
          </a:p>
          <a:p>
            <a:pPr marL="342900" indent="-342900">
              <a:buFont typeface="Arial" panose="020B0604020202020204" pitchFamily="34" charset="0"/>
              <a:buChar char="•"/>
            </a:pPr>
            <a:r>
              <a:rPr lang="en-US" dirty="0"/>
              <a:t>Wet deposition functions independently of particle size</a:t>
            </a:r>
          </a:p>
        </p:txBody>
      </p:sp>
      <p:sp>
        <p:nvSpPr>
          <p:cNvPr id="4" name="Slide Number Placeholder 3">
            <a:extLst>
              <a:ext uri="{FF2B5EF4-FFF2-40B4-BE49-F238E27FC236}">
                <a16:creationId xmlns:a16="http://schemas.microsoft.com/office/drawing/2014/main" id="{1A3B6A99-746A-41A0-998C-9F50C6FE1936}"/>
              </a:ext>
            </a:extLst>
          </p:cNvPr>
          <p:cNvSpPr>
            <a:spLocks noGrp="1"/>
          </p:cNvSpPr>
          <p:nvPr>
            <p:ph type="sldNum" sz="quarter" idx="4"/>
          </p:nvPr>
        </p:nvSpPr>
        <p:spPr/>
        <p:txBody>
          <a:bodyPr/>
          <a:lstStyle/>
          <a:p>
            <a:pPr algn="ctr"/>
            <a:fld id="{F6B149FD-26F7-3645-B4E7-BA8B8CC5EEA8}" type="slidenum">
              <a:rPr lang="en-US" smtClean="0"/>
              <a:pPr algn="ctr"/>
              <a:t>5</a:t>
            </a:fld>
            <a:endParaRPr lang="en-US" dirty="0"/>
          </a:p>
        </p:txBody>
      </p:sp>
    </p:spTree>
    <p:extLst>
      <p:ext uri="{BB962C8B-B14F-4D97-AF65-F5344CB8AC3E}">
        <p14:creationId xmlns:p14="http://schemas.microsoft.com/office/powerpoint/2010/main" val="121541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7FE63-E7CE-4E95-B0D1-0E607B5531A3}"/>
              </a:ext>
            </a:extLst>
          </p:cNvPr>
          <p:cNvSpPr>
            <a:spLocks noGrp="1"/>
          </p:cNvSpPr>
          <p:nvPr>
            <p:ph type="title"/>
          </p:nvPr>
        </p:nvSpPr>
        <p:spPr/>
        <p:txBody>
          <a:bodyPr>
            <a:normAutofit fontScale="90000"/>
          </a:bodyPr>
          <a:lstStyle/>
          <a:p>
            <a:r>
              <a:rPr lang="en-US" dirty="0"/>
              <a:t>Other summary observations regarding the MACCS conceptual models</a:t>
            </a:r>
          </a:p>
        </p:txBody>
      </p:sp>
      <p:sp>
        <p:nvSpPr>
          <p:cNvPr id="3" name="Content Placeholder 2">
            <a:extLst>
              <a:ext uri="{FF2B5EF4-FFF2-40B4-BE49-F238E27FC236}">
                <a16:creationId xmlns:a16="http://schemas.microsoft.com/office/drawing/2014/main" id="{8FD0D811-BFC9-4EDD-929B-4206912C79C5}"/>
              </a:ext>
            </a:extLst>
          </p:cNvPr>
          <p:cNvSpPr>
            <a:spLocks noGrp="1"/>
          </p:cNvSpPr>
          <p:nvPr>
            <p:ph idx="1"/>
          </p:nvPr>
        </p:nvSpPr>
        <p:spPr>
          <a:xfrm>
            <a:off x="415847" y="1299693"/>
            <a:ext cx="11090353" cy="4636287"/>
          </a:xfrm>
        </p:spPr>
        <p:txBody>
          <a:bodyPr>
            <a:noAutofit/>
          </a:bodyPr>
          <a:lstStyle/>
          <a:p>
            <a:pPr marL="342900" indent="-342900">
              <a:buFont typeface="Arial" panose="020B0604020202020204" pitchFamily="34" charset="0"/>
              <a:buChar char="•"/>
            </a:pPr>
            <a:r>
              <a:rPr lang="en-US" sz="1800" dirty="0"/>
              <a:t>The dose calculation for a given radioisotope in MACCS assumes chemical form does not change following release to the atmosphere</a:t>
            </a:r>
          </a:p>
          <a:p>
            <a:pPr marL="342900" indent="-342900">
              <a:buFont typeface="Arial" panose="020B0604020202020204" pitchFamily="34" charset="0"/>
              <a:buChar char="•"/>
            </a:pPr>
            <a:r>
              <a:rPr lang="en-US" sz="1800" dirty="0"/>
              <a:t>No secondary environmental transport is assumed after deposition</a:t>
            </a:r>
          </a:p>
          <a:p>
            <a:pPr marL="342900" indent="-342900">
              <a:buFont typeface="Arial" panose="020B0604020202020204" pitchFamily="34" charset="0"/>
              <a:buChar char="•"/>
            </a:pPr>
            <a:r>
              <a:rPr lang="en-US" sz="1800" dirty="0"/>
              <a:t>Risk coefficient uncertainty can vary considerably across applications</a:t>
            </a:r>
          </a:p>
          <a:p>
            <a:pPr marL="829809" lvl="1" indent="-342900">
              <a:buFont typeface="Arial" panose="020B0604020202020204" pitchFamily="34" charset="0"/>
              <a:buChar char="•"/>
            </a:pPr>
            <a:r>
              <a:rPr lang="en-US" dirty="0"/>
              <a:t>E.g., inhalation risk may depend strongly on availability of information on the chemical/physical form inhaled</a:t>
            </a:r>
          </a:p>
          <a:p>
            <a:pPr marL="342900" indent="-342900">
              <a:buFont typeface="Arial" panose="020B0604020202020204" pitchFamily="34" charset="0"/>
              <a:buChar char="•"/>
            </a:pPr>
            <a:r>
              <a:rPr lang="en-US" sz="1800" dirty="0"/>
              <a:t>FGR 13: “the biokinetic, </a:t>
            </a:r>
            <a:r>
              <a:rPr lang="en-US" sz="1800" dirty="0" err="1"/>
              <a:t>dosimetric</a:t>
            </a:r>
            <a:r>
              <a:rPr lang="en-US" sz="1800" dirty="0"/>
              <a:t>, and radiation risk models generally have been derived from much less detailed and sometimes inconsistent databases (with) substantial uncertainties”</a:t>
            </a:r>
          </a:p>
          <a:p>
            <a:pPr marL="342900" indent="-342900">
              <a:buFont typeface="Arial" panose="020B0604020202020204" pitchFamily="34" charset="0"/>
              <a:buChar char="•"/>
            </a:pPr>
            <a:r>
              <a:rPr lang="en-US" sz="1800" dirty="0"/>
              <a:t>Default absorption types are recommended, but information regarding this selection is often limited and, in many cases, reflects occupational rather than environmental experience</a:t>
            </a:r>
          </a:p>
          <a:p>
            <a:pPr marL="342900" indent="-342900">
              <a:buFont typeface="Arial" panose="020B0604020202020204" pitchFamily="34" charset="0"/>
              <a:buChar char="•"/>
            </a:pPr>
            <a:r>
              <a:rPr lang="en-US" sz="1800" dirty="0"/>
              <a:t>An analyst should consider the timescale in which chemical transformations are expected to happen</a:t>
            </a:r>
          </a:p>
          <a:p>
            <a:pPr marL="829809" lvl="1" indent="-342900">
              <a:buFont typeface="Arial" panose="020B0604020202020204" pitchFamily="34" charset="0"/>
              <a:buChar char="•"/>
            </a:pPr>
            <a:r>
              <a:rPr lang="en-US" dirty="0"/>
              <a:t>Environmental transformation processes happen slowly</a:t>
            </a:r>
          </a:p>
          <a:p>
            <a:pPr marL="829809" lvl="1" indent="-342900">
              <a:buFont typeface="Arial" panose="020B0604020202020204" pitchFamily="34" charset="0"/>
              <a:buChar char="•"/>
            </a:pPr>
            <a:r>
              <a:rPr lang="en-US" dirty="0"/>
              <a:t>E.g., is a given radionuclide expected to oxidize before substantially decaying?</a:t>
            </a:r>
          </a:p>
        </p:txBody>
      </p:sp>
      <p:sp>
        <p:nvSpPr>
          <p:cNvPr id="4" name="Slide Number Placeholder 3">
            <a:extLst>
              <a:ext uri="{FF2B5EF4-FFF2-40B4-BE49-F238E27FC236}">
                <a16:creationId xmlns:a16="http://schemas.microsoft.com/office/drawing/2014/main" id="{5A63A60D-BCA4-4EB8-A458-C5EA9AB8DF97}"/>
              </a:ext>
            </a:extLst>
          </p:cNvPr>
          <p:cNvSpPr>
            <a:spLocks noGrp="1"/>
          </p:cNvSpPr>
          <p:nvPr>
            <p:ph type="sldNum" sz="quarter" idx="4"/>
          </p:nvPr>
        </p:nvSpPr>
        <p:spPr/>
        <p:txBody>
          <a:bodyPr/>
          <a:lstStyle/>
          <a:p>
            <a:pPr algn="ctr"/>
            <a:fld id="{F6B149FD-26F7-3645-B4E7-BA8B8CC5EEA8}" type="slidenum">
              <a:rPr lang="en-US" smtClean="0"/>
              <a:pPr algn="ctr"/>
              <a:t>6</a:t>
            </a:fld>
            <a:endParaRPr lang="en-US" dirty="0"/>
          </a:p>
        </p:txBody>
      </p:sp>
    </p:spTree>
    <p:extLst>
      <p:ext uri="{BB962C8B-B14F-4D97-AF65-F5344CB8AC3E}">
        <p14:creationId xmlns:p14="http://schemas.microsoft.com/office/powerpoint/2010/main" val="179391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8AF50-8697-4A91-BA51-668739B47BD4}"/>
              </a:ext>
            </a:extLst>
          </p:cNvPr>
          <p:cNvSpPr>
            <a:spLocks noGrp="1"/>
          </p:cNvSpPr>
          <p:nvPr>
            <p:ph type="title"/>
          </p:nvPr>
        </p:nvSpPr>
        <p:spPr/>
        <p:txBody>
          <a:bodyPr>
            <a:normAutofit fontScale="90000"/>
          </a:bodyPr>
          <a:lstStyle/>
          <a:p>
            <a:r>
              <a:rPr lang="en-US" dirty="0"/>
              <a:t>Conceptual accounting for alternate physical/chemical forms in dose coefficient development</a:t>
            </a:r>
          </a:p>
        </p:txBody>
      </p:sp>
      <p:sp>
        <p:nvSpPr>
          <p:cNvPr id="3" name="Content Placeholder 2">
            <a:extLst>
              <a:ext uri="{FF2B5EF4-FFF2-40B4-BE49-F238E27FC236}">
                <a16:creationId xmlns:a16="http://schemas.microsoft.com/office/drawing/2014/main" id="{5D7485C8-DDA9-4E99-BE57-09BCAB9DAC06}"/>
              </a:ext>
            </a:extLst>
          </p:cNvPr>
          <p:cNvSpPr>
            <a:spLocks noGrp="1"/>
          </p:cNvSpPr>
          <p:nvPr>
            <p:ph idx="1"/>
          </p:nvPr>
        </p:nvSpPr>
        <p:spPr/>
        <p:txBody>
          <a:bodyPr/>
          <a:lstStyle/>
          <a:p>
            <a:pPr marL="342900" indent="-342900">
              <a:buFont typeface="Arial" panose="020B0604020202020204" pitchFamily="34" charset="0"/>
              <a:buChar char="•"/>
            </a:pPr>
            <a:r>
              <a:rPr lang="en-US" dirty="0"/>
              <a:t>EPA regularly publishes federal guidance reports to assist with radiation protection programs</a:t>
            </a:r>
          </a:p>
          <a:p>
            <a:pPr marL="829809" lvl="1" indent="-342900">
              <a:buFont typeface="Arial" panose="020B0604020202020204" pitchFamily="34" charset="0"/>
              <a:buChar char="•"/>
            </a:pPr>
            <a:r>
              <a:rPr lang="en-US" dirty="0"/>
              <a:t>FGR13 provides technical accounting for risk coefficients, dependent on age, gender, metabolism, dosimetry, radiogenic risk, and competing causes of death</a:t>
            </a:r>
          </a:p>
          <a:p>
            <a:pPr marL="829809" lvl="1" indent="-342900">
              <a:buFont typeface="Arial" panose="020B0604020202020204" pitchFamily="34" charset="0"/>
              <a:buChar char="•"/>
            </a:pPr>
            <a:r>
              <a:rPr lang="en-US" dirty="0"/>
              <a:t>A supplement to FGR provides the basis for dose coefficients in MACCS</a:t>
            </a:r>
          </a:p>
          <a:p>
            <a:pPr marL="829809" lvl="1" indent="-342900">
              <a:buFont typeface="Arial" panose="020B0604020202020204" pitchFamily="34" charset="0"/>
              <a:buChar char="•"/>
            </a:pPr>
            <a:r>
              <a:rPr lang="en-US" dirty="0"/>
              <a:t>Effective dose coefficients based on ICRP60 recommendations for tissue weighting</a:t>
            </a:r>
          </a:p>
          <a:p>
            <a:pPr marL="342900" indent="-342900">
              <a:buFont typeface="Arial" panose="020B0604020202020204" pitchFamily="34" charset="0"/>
              <a:buChar char="•"/>
            </a:pPr>
            <a:r>
              <a:rPr lang="en-US" dirty="0"/>
              <a:t>Absorption type/clearance class in MACCS consistent with Runkle and </a:t>
            </a:r>
            <a:r>
              <a:rPr lang="en-US" dirty="0" err="1"/>
              <a:t>Ostmeyer</a:t>
            </a:r>
            <a:r>
              <a:rPr lang="en-US" dirty="0"/>
              <a:t> (1985), a study discussing </a:t>
            </a:r>
            <a:r>
              <a:rPr lang="en-US" dirty="0" err="1"/>
              <a:t>dosimetric</a:t>
            </a:r>
            <a:r>
              <a:rPr lang="en-US" dirty="0"/>
              <a:t> data for accidental radionuclide release from nuclear reactors</a:t>
            </a:r>
          </a:p>
          <a:p>
            <a:pPr marL="829809" lvl="1" indent="-342900">
              <a:buFont typeface="Arial" panose="020B0604020202020204" pitchFamily="34" charset="0"/>
              <a:buChar char="•"/>
            </a:pPr>
            <a:r>
              <a:rPr lang="en-US" dirty="0"/>
              <a:t>Runkle and </a:t>
            </a:r>
            <a:r>
              <a:rPr lang="en-US" dirty="0" err="1"/>
              <a:t>Ostmeyer</a:t>
            </a:r>
            <a:r>
              <a:rPr lang="en-US" dirty="0"/>
              <a:t> (1985): “the most probable chemical forms of the inhaled radionuclides are used to assign clearance classes…except for Cs and I isotopes, most of the important inhaled radionuclides will be in the form of insoluble compounds (principally oxides and hydroxides)”</a:t>
            </a:r>
          </a:p>
        </p:txBody>
      </p:sp>
      <p:sp>
        <p:nvSpPr>
          <p:cNvPr id="4" name="Slide Number Placeholder 3">
            <a:extLst>
              <a:ext uri="{FF2B5EF4-FFF2-40B4-BE49-F238E27FC236}">
                <a16:creationId xmlns:a16="http://schemas.microsoft.com/office/drawing/2014/main" id="{539372E9-A431-454E-8954-0F63C65CA8C3}"/>
              </a:ext>
            </a:extLst>
          </p:cNvPr>
          <p:cNvSpPr>
            <a:spLocks noGrp="1"/>
          </p:cNvSpPr>
          <p:nvPr>
            <p:ph type="sldNum" sz="quarter" idx="4"/>
          </p:nvPr>
        </p:nvSpPr>
        <p:spPr/>
        <p:txBody>
          <a:bodyPr/>
          <a:lstStyle/>
          <a:p>
            <a:pPr algn="ctr"/>
            <a:fld id="{F6B149FD-26F7-3645-B4E7-BA8B8CC5EEA8}" type="slidenum">
              <a:rPr lang="en-US" smtClean="0"/>
              <a:pPr algn="ctr"/>
              <a:t>7</a:t>
            </a:fld>
            <a:endParaRPr lang="en-US" dirty="0"/>
          </a:p>
        </p:txBody>
      </p:sp>
    </p:spTree>
    <p:extLst>
      <p:ext uri="{BB962C8B-B14F-4D97-AF65-F5344CB8AC3E}">
        <p14:creationId xmlns:p14="http://schemas.microsoft.com/office/powerpoint/2010/main" val="1184717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09FAB-20C6-46C1-B84B-1E82C9CEEF71}"/>
              </a:ext>
            </a:extLst>
          </p:cNvPr>
          <p:cNvSpPr>
            <a:spLocks noGrp="1"/>
          </p:cNvSpPr>
          <p:nvPr>
            <p:ph type="title"/>
          </p:nvPr>
        </p:nvSpPr>
        <p:spPr/>
        <p:txBody>
          <a:bodyPr/>
          <a:lstStyle/>
          <a:p>
            <a:r>
              <a:rPr lang="en-US" dirty="0"/>
              <a:t>More on the MACCS dosimetry lineage</a:t>
            </a:r>
          </a:p>
        </p:txBody>
      </p:sp>
      <p:sp>
        <p:nvSpPr>
          <p:cNvPr id="3" name="Content Placeholder 2">
            <a:extLst>
              <a:ext uri="{FF2B5EF4-FFF2-40B4-BE49-F238E27FC236}">
                <a16:creationId xmlns:a16="http://schemas.microsoft.com/office/drawing/2014/main" id="{9B0BABFE-91F9-42E3-827C-775CE2AEA4F7}"/>
              </a:ext>
            </a:extLst>
          </p:cNvPr>
          <p:cNvSpPr>
            <a:spLocks noGrp="1"/>
          </p:cNvSpPr>
          <p:nvPr>
            <p:ph idx="1"/>
          </p:nvPr>
        </p:nvSpPr>
        <p:spPr/>
        <p:txBody>
          <a:bodyPr/>
          <a:lstStyle/>
          <a:p>
            <a:pPr marL="342900" indent="-342900">
              <a:buFont typeface="Arial" panose="020B0604020202020204" pitchFamily="34" charset="0"/>
              <a:buChar char="•"/>
            </a:pPr>
            <a:r>
              <a:rPr lang="en-US" dirty="0"/>
              <a:t>FGR 12 and ICRP 72 informed external and internal dose coefficients, respectively, included in FGR 13</a:t>
            </a:r>
          </a:p>
          <a:p>
            <a:pPr marL="829809" lvl="1" indent="-342900">
              <a:buFont typeface="Arial" panose="020B0604020202020204" pitchFamily="34" charset="0"/>
              <a:buChar char="•"/>
            </a:pPr>
            <a:r>
              <a:rPr lang="en-US" dirty="0"/>
              <a:t>External considered radionuclides with a half-life of at least 10 minutes or occurring in the decay chain of a radionuclide that does</a:t>
            </a:r>
          </a:p>
          <a:p>
            <a:pPr marL="829809" lvl="1" indent="-342900">
              <a:buFont typeface="Arial" panose="020B0604020202020204" pitchFamily="34" charset="0"/>
              <a:buChar char="•"/>
            </a:pPr>
            <a:r>
              <a:rPr lang="en-US" dirty="0"/>
              <a:t>Internal excluded radionuclides with half-life less than 10 minutes and isotopes of noble gases</a:t>
            </a:r>
          </a:p>
          <a:p>
            <a:pPr marL="829809" lvl="1" indent="-342900">
              <a:buFont typeface="Arial" panose="020B0604020202020204" pitchFamily="34" charset="0"/>
              <a:buChar char="•"/>
            </a:pPr>
            <a:r>
              <a:rPr lang="en-US" dirty="0"/>
              <a:t>No practical differences between ICRP72 dose coefficients and those used to developed FGR 13 for isotopes of interest for consequences analysis</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2F0C3DFE-B5A6-41E5-84C7-1D31E5B3FF10}"/>
              </a:ext>
            </a:extLst>
          </p:cNvPr>
          <p:cNvSpPr>
            <a:spLocks noGrp="1"/>
          </p:cNvSpPr>
          <p:nvPr>
            <p:ph type="sldNum" sz="quarter" idx="4"/>
          </p:nvPr>
        </p:nvSpPr>
        <p:spPr/>
        <p:txBody>
          <a:bodyPr/>
          <a:lstStyle/>
          <a:p>
            <a:pPr algn="ctr"/>
            <a:fld id="{F6B149FD-26F7-3645-B4E7-BA8B8CC5EEA8}" type="slidenum">
              <a:rPr lang="en-US" smtClean="0"/>
              <a:pPr algn="ctr"/>
              <a:t>8</a:t>
            </a:fld>
            <a:endParaRPr lang="en-US" dirty="0"/>
          </a:p>
        </p:txBody>
      </p:sp>
    </p:spTree>
    <p:extLst>
      <p:ext uri="{BB962C8B-B14F-4D97-AF65-F5344CB8AC3E}">
        <p14:creationId xmlns:p14="http://schemas.microsoft.com/office/powerpoint/2010/main" val="2856914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F4613-C4A1-4F4D-ACDD-1FF7C511E586}"/>
              </a:ext>
            </a:extLst>
          </p:cNvPr>
          <p:cNvSpPr>
            <a:spLocks noGrp="1"/>
          </p:cNvSpPr>
          <p:nvPr>
            <p:ph type="title"/>
          </p:nvPr>
        </p:nvSpPr>
        <p:spPr/>
        <p:txBody>
          <a:bodyPr>
            <a:normAutofit fontScale="90000"/>
          </a:bodyPr>
          <a:lstStyle/>
          <a:p>
            <a:r>
              <a:rPr lang="en-US" dirty="0"/>
              <a:t>Clearance class and f</a:t>
            </a:r>
            <a:r>
              <a:rPr lang="en-US" baseline="-25000" dirty="0"/>
              <a:t>1</a:t>
            </a:r>
            <a:r>
              <a:rPr lang="en-US" dirty="0"/>
              <a:t> development dates back to the 1950s</a:t>
            </a:r>
          </a:p>
        </p:txBody>
      </p:sp>
      <p:sp>
        <p:nvSpPr>
          <p:cNvPr id="3" name="Content Placeholder 2">
            <a:extLst>
              <a:ext uri="{FF2B5EF4-FFF2-40B4-BE49-F238E27FC236}">
                <a16:creationId xmlns:a16="http://schemas.microsoft.com/office/drawing/2014/main" id="{59C67A5F-074C-49AA-A706-BEB8AA36B71F}"/>
              </a:ext>
            </a:extLst>
          </p:cNvPr>
          <p:cNvSpPr>
            <a:spLocks noGrp="1"/>
          </p:cNvSpPr>
          <p:nvPr>
            <p:ph idx="1"/>
          </p:nvPr>
        </p:nvSpPr>
        <p:spPr/>
        <p:txBody>
          <a:bodyPr/>
          <a:lstStyle/>
          <a:p>
            <a:pPr marL="342900" indent="-342900">
              <a:buFont typeface="Arial" panose="020B0604020202020204" pitchFamily="34" charset="0"/>
              <a:buChar char="•"/>
            </a:pPr>
            <a:r>
              <a:rPr lang="en-US" dirty="0"/>
              <a:t>ICRP 2 (1959) – provided a foundational, single compartment model for the lung to predict deposition, retention and clearance of inhaled aerosols</a:t>
            </a:r>
          </a:p>
          <a:p>
            <a:pPr marL="342900" indent="-342900">
              <a:buFont typeface="Arial" panose="020B0604020202020204" pitchFamily="34" charset="0"/>
              <a:buChar char="•"/>
            </a:pPr>
            <a:r>
              <a:rPr lang="en-US" dirty="0"/>
              <a:t>ICRP 30 (1979) – supersedes ICRP 2, improved estimations of deposition in and clearance from the respiratory tract </a:t>
            </a:r>
          </a:p>
          <a:p>
            <a:pPr marL="829809" lvl="1" indent="-342900">
              <a:buFont typeface="Arial" panose="020B0604020202020204" pitchFamily="34" charset="0"/>
              <a:buChar char="•"/>
            </a:pPr>
            <a:r>
              <a:rPr lang="en-US" dirty="0"/>
              <a:t>3 anatomical compartments were used: nasopharyngeal, tracheobronchial and pulmonary </a:t>
            </a:r>
          </a:p>
          <a:p>
            <a:pPr marL="829809" lvl="1" indent="-342900">
              <a:buFont typeface="Arial" panose="020B0604020202020204" pitchFamily="34" charset="0"/>
              <a:buChar char="•"/>
            </a:pPr>
            <a:r>
              <a:rPr lang="en-US" dirty="0"/>
              <a:t>Introduced the “D, W, Y” shorthand</a:t>
            </a:r>
          </a:p>
          <a:p>
            <a:pPr marL="342900" indent="-342900">
              <a:buFont typeface="Arial" panose="020B0604020202020204" pitchFamily="34" charset="0"/>
              <a:buChar char="•"/>
            </a:pPr>
            <a:r>
              <a:rPr lang="en-US" dirty="0"/>
              <a:t>ICRP 66 (1994) – further revises ICRP 30 model and includes morphometry, respiratory physiology, radiation biology, deposition, clearance, and dosimetry</a:t>
            </a:r>
          </a:p>
          <a:p>
            <a:pPr marL="829809" lvl="1" indent="-342900">
              <a:buFont typeface="Arial" panose="020B0604020202020204" pitchFamily="34" charset="0"/>
              <a:buChar char="•"/>
            </a:pPr>
            <a:r>
              <a:rPr lang="en-US" dirty="0"/>
              <a:t>Changed the “D,W,Y” clearance class convention to “F,M,S”</a:t>
            </a:r>
          </a:p>
          <a:p>
            <a:pPr marL="829809" lvl="1" indent="-342900">
              <a:buFont typeface="Arial" panose="020B0604020202020204" pitchFamily="34" charset="0"/>
              <a:buChar char="•"/>
            </a:pPr>
            <a:r>
              <a:rPr lang="en-US" dirty="0"/>
              <a:t>Broad nature of clearance class timelines means the risk associated with some radionuclides may be over/underestimated (actual clearance times are on lower/upper end of clearance time bin)</a:t>
            </a:r>
          </a:p>
          <a:p>
            <a:pPr marL="342900" indent="-3429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6F4F0DD0-0DC8-47DF-A00E-5367C703CD6F}"/>
              </a:ext>
            </a:extLst>
          </p:cNvPr>
          <p:cNvSpPr>
            <a:spLocks noGrp="1"/>
          </p:cNvSpPr>
          <p:nvPr>
            <p:ph type="sldNum" sz="quarter" idx="4"/>
          </p:nvPr>
        </p:nvSpPr>
        <p:spPr/>
        <p:txBody>
          <a:bodyPr/>
          <a:lstStyle/>
          <a:p>
            <a:pPr algn="ctr"/>
            <a:fld id="{F6B149FD-26F7-3645-B4E7-BA8B8CC5EEA8}" type="slidenum">
              <a:rPr lang="en-US" smtClean="0"/>
              <a:pPr algn="ctr"/>
              <a:t>9</a:t>
            </a:fld>
            <a:endParaRPr lang="en-US" dirty="0"/>
          </a:p>
        </p:txBody>
      </p:sp>
    </p:spTree>
    <p:extLst>
      <p:ext uri="{BB962C8B-B14F-4D97-AF65-F5344CB8AC3E}">
        <p14:creationId xmlns:p14="http://schemas.microsoft.com/office/powerpoint/2010/main" val="3595036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Sandia_Brand_Light_Theme_UUR">
  <a:themeElements>
    <a:clrScheme name="SandiaBrandTheme">
      <a:dk1>
        <a:srgbClr val="3C3C3C"/>
      </a:dk1>
      <a:lt1>
        <a:srgbClr val="FFFFFF"/>
      </a:lt1>
      <a:dk2>
        <a:srgbClr val="005376"/>
      </a:dk2>
      <a:lt2>
        <a:srgbClr val="FFFFFF"/>
      </a:lt2>
      <a:accent1>
        <a:srgbClr val="00ADD0"/>
      </a:accent1>
      <a:accent2>
        <a:srgbClr val="6CB312"/>
      </a:accent2>
      <a:accent3>
        <a:srgbClr val="FFA033"/>
      </a:accent3>
      <a:accent4>
        <a:srgbClr val="008E74"/>
      </a:accent4>
      <a:accent5>
        <a:srgbClr val="A92C00"/>
      </a:accent5>
      <a:accent6>
        <a:srgbClr val="7D0D7C"/>
      </a:accent6>
      <a:hlink>
        <a:srgbClr val="27ADCF"/>
      </a:hlink>
      <a:folHlink>
        <a:srgbClr val="2588BA"/>
      </a:folHlink>
    </a:clrScheme>
    <a:fontScheme name="Sandia Fonts">
      <a:majorFont>
        <a:latin typeface="Exo 2 SemiBold"/>
        <a:ea typeface=""/>
        <a:cs typeface=""/>
      </a:majorFont>
      <a:minorFont>
        <a:latin typeface="Open Sans"/>
        <a:ea typeface=""/>
        <a:cs typeface=""/>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andiaClassic_16x9_revNov20" id="{28973EA0-F79F-D143-9F2E-E02473C2F5DC}" vid="{C1F72220-3D98-BD46-AD2C-B53DD4038D98}"/>
    </a:ext>
  </a:extLst>
</a:theme>
</file>

<file path=ppt/theme/theme2.xml><?xml version="1.0" encoding="utf-8"?>
<a:theme xmlns:a="http://schemas.openxmlformats.org/drawingml/2006/main" name="2_Sandia_Brand_Dark_Blue_Theme_UUR">
  <a:themeElements>
    <a:clrScheme name="SandiaBrandTheme">
      <a:dk1>
        <a:srgbClr val="3C3C3C"/>
      </a:dk1>
      <a:lt1>
        <a:srgbClr val="FFFFFF"/>
      </a:lt1>
      <a:dk2>
        <a:srgbClr val="005376"/>
      </a:dk2>
      <a:lt2>
        <a:srgbClr val="FFFFFF"/>
      </a:lt2>
      <a:accent1>
        <a:srgbClr val="00ADD0"/>
      </a:accent1>
      <a:accent2>
        <a:srgbClr val="6CB312"/>
      </a:accent2>
      <a:accent3>
        <a:srgbClr val="FFA033"/>
      </a:accent3>
      <a:accent4>
        <a:srgbClr val="008E74"/>
      </a:accent4>
      <a:accent5>
        <a:srgbClr val="A92C00"/>
      </a:accent5>
      <a:accent6>
        <a:srgbClr val="7D0D7C"/>
      </a:accent6>
      <a:hlink>
        <a:srgbClr val="27ADCF"/>
      </a:hlink>
      <a:folHlink>
        <a:srgbClr val="2588BA"/>
      </a:folHlink>
    </a:clrScheme>
    <a:fontScheme name="Sandia Fonts">
      <a:majorFont>
        <a:latin typeface="Exo 2 SemiBold"/>
        <a:ea typeface=""/>
        <a:cs typeface=""/>
      </a:majorFont>
      <a:minorFont>
        <a:latin typeface="Open Sans"/>
        <a:ea typeface=""/>
        <a:cs typeface=""/>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andiaClassic_16x9_revNov20" id="{28973EA0-F79F-D143-9F2E-E02473C2F5DC}" vid="{C1F72220-3D98-BD46-AD2C-B53DD4038D9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6119</TotalTime>
  <Words>3597</Words>
  <Application>Microsoft Office PowerPoint</Application>
  <PresentationFormat>Widescreen</PresentationFormat>
  <Paragraphs>244</Paragraphs>
  <Slides>22</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Wingdings</vt:lpstr>
      <vt:lpstr>Garamond</vt:lpstr>
      <vt:lpstr>Exo 2 SemiBold</vt:lpstr>
      <vt:lpstr>Open Sans</vt:lpstr>
      <vt:lpstr>Calibri</vt:lpstr>
      <vt:lpstr>1_Sandia_Brand_Light_Theme_UUR</vt:lpstr>
      <vt:lpstr>2_Sandia_Brand_Dark_Blue_Theme_UUR</vt:lpstr>
      <vt:lpstr>Qualitatively Reviewing MACCS Capabilities for Assessing Variable Radionuclide Physical/Chemical Forms and Tritium</vt:lpstr>
      <vt:lpstr>Outline</vt:lpstr>
      <vt:lpstr>In a nuclear accident scenario, it is possible that there are multiple chemical and physical forms of a given radionuclide released</vt:lpstr>
      <vt:lpstr>The MACCS dosimetry model</vt:lpstr>
      <vt:lpstr>The MACCS deposition model</vt:lpstr>
      <vt:lpstr>Other summary observations regarding the MACCS conceptual models</vt:lpstr>
      <vt:lpstr>Conceptual accounting for alternate physical/chemical forms in dose coefficient development</vt:lpstr>
      <vt:lpstr>More on the MACCS dosimetry lineage</vt:lpstr>
      <vt:lpstr>Clearance class and f1 development dates back to the 1950s</vt:lpstr>
      <vt:lpstr>Other relevant, newer documentation exists for dosimetry but are often associated with occupational intakes</vt:lpstr>
      <vt:lpstr>Other deposition models exist, but MACCS is consistent with state-of-practice specifically for modeling variable chemical/physical forms</vt:lpstr>
      <vt:lpstr>Additional work may be warranted to produce data necessary to inform model improvements</vt:lpstr>
      <vt:lpstr>Tritium has highly unique chemical behavior in the environment and may become important for advanced reactor consequence analyses</vt:lpstr>
      <vt:lpstr>Tritium behaves similarly to hydrogen in the environment and biological processes</vt:lpstr>
      <vt:lpstr>Complex environmental processes govern tritium transformation processes</vt:lpstr>
      <vt:lpstr>Existing tritium models</vt:lpstr>
      <vt:lpstr>Multiple pathways may exist for updates to MACCS to accommodate acute tritium releases</vt:lpstr>
      <vt:lpstr>Thank you!</vt:lpstr>
      <vt:lpstr>References</vt:lpstr>
      <vt:lpstr>References (cont.)</vt:lpstr>
      <vt:lpstr>References</vt:lpstr>
      <vt:lpstr>References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Clavier, Kyle Austin</cp:lastModifiedBy>
  <cp:revision>383</cp:revision>
  <dcterms:created xsi:type="dcterms:W3CDTF">2017-10-14T01:15:26Z</dcterms:created>
  <dcterms:modified xsi:type="dcterms:W3CDTF">2022-09-16T13:05:38Z</dcterms:modified>
</cp:coreProperties>
</file>