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</p:sldMasterIdLst>
  <p:notesMasterIdLst>
    <p:notesMasterId r:id="rId19"/>
  </p:notesMasterIdLst>
  <p:sldIdLst>
    <p:sldId id="274" r:id="rId2"/>
    <p:sldId id="275" r:id="rId3"/>
    <p:sldId id="277" r:id="rId4"/>
    <p:sldId id="291" r:id="rId5"/>
    <p:sldId id="292" r:id="rId6"/>
    <p:sldId id="260" r:id="rId7"/>
    <p:sldId id="276" r:id="rId8"/>
    <p:sldId id="377" r:id="rId9"/>
    <p:sldId id="378" r:id="rId10"/>
    <p:sldId id="283" r:id="rId11"/>
    <p:sldId id="278" r:id="rId12"/>
    <p:sldId id="287" r:id="rId13"/>
    <p:sldId id="379" r:id="rId14"/>
    <p:sldId id="382" r:id="rId15"/>
    <p:sldId id="381" r:id="rId16"/>
    <p:sldId id="380" r:id="rId17"/>
    <p:sldId id="289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4070"/>
    <a:srgbClr val="00A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80" autoAdjust="0"/>
    <p:restoredTop sz="94694"/>
  </p:normalViewPr>
  <p:slideViewPr>
    <p:cSldViewPr snapToGrid="0" snapToObjects="1">
      <p:cViewPr varScale="1">
        <p:scale>
          <a:sx n="101" d="100"/>
          <a:sy n="101" d="100"/>
        </p:scale>
        <p:origin x="29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121" d="100"/>
          <a:sy n="121" d="100"/>
        </p:scale>
        <p:origin x="408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C89B6-0167-0549-A9D3-815C20C90D38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430F75-B5EC-044F-A636-30352D0A1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83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M 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1228439"/>
            <a:ext cx="9144000" cy="1690255"/>
          </a:xfrm>
          <a:prstGeom prst="rect">
            <a:avLst/>
          </a:prstGeom>
          <a:solidFill>
            <a:schemeClr val="tx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9" name="Picture 28"/>
          <p:cNvPicPr>
            <a:picLocks noChangeAspect="1"/>
          </p:cNvPicPr>
          <p:nvPr userDrawn="1"/>
        </p:nvPicPr>
        <p:blipFill rotWithShape="1">
          <a:blip r:embed="rId2" cstate="email">
            <a:alphaModFix amt="3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571"/>
          <a:stretch/>
        </p:blipFill>
        <p:spPr>
          <a:xfrm>
            <a:off x="5674179" y="2915624"/>
            <a:ext cx="3469822" cy="3942376"/>
          </a:xfrm>
          <a:prstGeom prst="rect">
            <a:avLst/>
          </a:prstGeom>
        </p:spPr>
      </p:pic>
      <p:sp>
        <p:nvSpPr>
          <p:cNvPr id="32" name="Rectangle 31"/>
          <p:cNvSpPr/>
          <p:nvPr userDrawn="1"/>
        </p:nvSpPr>
        <p:spPr>
          <a:xfrm>
            <a:off x="5674180" y="0"/>
            <a:ext cx="1967594" cy="6858000"/>
          </a:xfrm>
          <a:prstGeom prst="rect">
            <a:avLst/>
          </a:prstGeom>
          <a:solidFill>
            <a:schemeClr val="accent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4" name="Picture 33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5893746" y="388060"/>
            <a:ext cx="1569767" cy="60625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Rectangle 34"/>
          <p:cNvSpPr/>
          <p:nvPr userDrawn="1"/>
        </p:nvSpPr>
        <p:spPr>
          <a:xfrm>
            <a:off x="1" y="1228439"/>
            <a:ext cx="152348" cy="169025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" name="TextBox 35"/>
          <p:cNvSpPr txBox="1"/>
          <p:nvPr userDrawn="1"/>
        </p:nvSpPr>
        <p:spPr>
          <a:xfrm>
            <a:off x="525308" y="4644099"/>
            <a:ext cx="16687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spc="225" dirty="0">
                <a:solidFill>
                  <a:srgbClr val="00ACD9"/>
                </a:solidFill>
              </a:rPr>
              <a:t>PRESENTED BY</a:t>
            </a:r>
          </a:p>
        </p:txBody>
      </p:sp>
      <p:pic>
        <p:nvPicPr>
          <p:cNvPr id="37" name="Picture 36"/>
          <p:cNvPicPr>
            <a:picLocks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934" y="5241815"/>
            <a:ext cx="7049838" cy="36576"/>
          </a:xfrm>
          <a:prstGeom prst="rect">
            <a:avLst/>
          </a:prstGeom>
        </p:spPr>
      </p:pic>
      <p:sp>
        <p:nvSpPr>
          <p:cNvPr id="44" name="TextBox 43"/>
          <p:cNvSpPr txBox="1"/>
          <p:nvPr userDrawn="1"/>
        </p:nvSpPr>
        <p:spPr>
          <a:xfrm>
            <a:off x="7695526" y="6094148"/>
            <a:ext cx="1399922" cy="670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7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Sandia National Laboratories is a multimission laboratory managed and operated by National Technology &amp; Engineering Solutions of Sandia, LLC, a wholly owned subsidiary of Honeywell International Inc., for the U.S. Department of Energy’s National Nuclear Security Administration under contract DE-NA0003525.</a:t>
            </a:r>
          </a:p>
          <a:p>
            <a:pPr algn="ctr"/>
            <a:r>
              <a:rPr lang="en-US" sz="47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SAND2022-12411 PE</a:t>
            </a:r>
            <a:endParaRPr lang="en-US" sz="470" dirty="0">
              <a:solidFill>
                <a:schemeClr val="tx1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15761" y="1228439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81CBDD-4B6C-4E43-92BF-40DAE8631D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2728" y="5907945"/>
            <a:ext cx="447351" cy="1297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333625-D837-489E-A481-4C2BE006AEB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527" y="5882240"/>
            <a:ext cx="610223" cy="153192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EDD3BCB-A54E-4588-82F5-AAAE87F1682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1208" y="4873752"/>
            <a:ext cx="4695998" cy="356616"/>
          </a:xfrm>
        </p:spPr>
        <p:txBody>
          <a:bodyPr lIns="91440" rIns="91440"/>
          <a:lstStyle>
            <a:lvl1pPr marL="0" indent="0">
              <a:spcBef>
                <a:spcPts val="900"/>
              </a:spcBef>
              <a:spcAft>
                <a:spcPts val="150"/>
              </a:spcAft>
              <a:buNone/>
              <a:defRPr sz="1600" spc="150" baseline="0"/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M Section 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email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597"/>
          <a:stretch/>
        </p:blipFill>
        <p:spPr>
          <a:xfrm>
            <a:off x="0" y="7"/>
            <a:ext cx="9144000" cy="68579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597"/>
          <a:stretch/>
        </p:blipFill>
        <p:spPr>
          <a:xfrm>
            <a:off x="-1" y="7"/>
            <a:ext cx="3029221" cy="685799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 rotWithShape="1">
          <a:blip r:embed="rId4" cstate="email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597"/>
          <a:stretch/>
        </p:blipFill>
        <p:spPr>
          <a:xfrm>
            <a:off x="0" y="5"/>
            <a:ext cx="9144000" cy="685799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597"/>
          <a:stretch/>
        </p:blipFill>
        <p:spPr>
          <a:xfrm>
            <a:off x="-1" y="5"/>
            <a:ext cx="3029221" cy="6857995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" y="3112603"/>
            <a:ext cx="9144000" cy="1695216"/>
          </a:xfrm>
          <a:prstGeom prst="rect">
            <a:avLst/>
          </a:prstGeom>
          <a:solidFill>
            <a:schemeClr val="tx2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98021" y="3112607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98023" y="5064547"/>
            <a:ext cx="4695998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350" cap="none" spc="150" baseline="0">
                <a:solidFill>
                  <a:schemeClr val="tx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84" indent="0" algn="ctr">
              <a:buNone/>
              <a:defRPr sz="1800"/>
            </a:lvl2pPr>
            <a:lvl3pPr marL="685766" indent="0" algn="ctr">
              <a:buNone/>
              <a:defRPr sz="1800"/>
            </a:lvl3pPr>
            <a:lvl4pPr marL="1028649" indent="0" algn="ctr">
              <a:buNone/>
              <a:defRPr sz="1500"/>
            </a:lvl4pPr>
            <a:lvl5pPr marL="1371532" indent="0" algn="ctr">
              <a:buNone/>
              <a:defRPr sz="1500"/>
            </a:lvl5pPr>
            <a:lvl6pPr marL="1714415" indent="0" algn="ctr">
              <a:buNone/>
              <a:defRPr sz="1500"/>
            </a:lvl6pPr>
            <a:lvl7pPr marL="2057297" indent="0" algn="ctr">
              <a:buNone/>
              <a:defRPr sz="1500"/>
            </a:lvl7pPr>
            <a:lvl8pPr marL="2400180" indent="0" algn="ctr">
              <a:buNone/>
              <a:defRPr sz="1500"/>
            </a:lvl8pPr>
            <a:lvl9pPr marL="2743064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478971" y="6459789"/>
            <a:ext cx="410175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1" y="3112607"/>
            <a:ext cx="152348" cy="169025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pic>
        <p:nvPicPr>
          <p:cNvPr id="7" name="Picture 6"/>
          <p:cNvPicPr>
            <a:picLocks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9221" y="4893379"/>
            <a:ext cx="6114782" cy="636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7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288022" indent="-137153">
              <a:buClrTx/>
              <a:buFont typeface="Arial" panose="020B0604020202020204" pitchFamily="34" charset="0"/>
              <a:buChar char="•"/>
              <a:defRPr/>
            </a:lvl2pPr>
            <a:lvl3pPr marL="425175" indent="-137153">
              <a:buFont typeface="Wingdings" panose="05000000000000000000" pitchFamily="2" charset="2"/>
              <a:buChar char="§"/>
              <a:defRPr sz="1400"/>
            </a:lvl3pPr>
            <a:lvl4pPr marL="562328" indent="-137153">
              <a:buClr>
                <a:schemeClr val="accent4"/>
              </a:buClr>
              <a:buFont typeface="Wingdings" panose="05000000000000000000" pitchFamily="2" charset="2"/>
              <a:buChar char="§"/>
              <a:defRPr sz="1400"/>
            </a:lvl4pPr>
            <a:lvl5pPr marL="699482" indent="-137153">
              <a:buClr>
                <a:schemeClr val="accent5"/>
              </a:buClr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ouble Cont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618867" y="1125414"/>
            <a:ext cx="3700865" cy="48880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4493820" y="1125414"/>
            <a:ext cx="3668789" cy="48880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631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e Only (BLAN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41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/>
              <a:t>Official Use Only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55A7B-7854-E145-92D9-B491DF4BAE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0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5400000">
            <a:off x="171455" y="318897"/>
            <a:ext cx="685800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8600" y="400687"/>
            <a:ext cx="7543800" cy="5702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867" y="1127759"/>
            <a:ext cx="7543800" cy="489204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381" y="437653"/>
            <a:ext cx="363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8458196" y="321774"/>
            <a:ext cx="685800" cy="368300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1421" y="380825"/>
            <a:ext cx="259675" cy="251610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 userDrawn="1"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5677895" y="3391897"/>
            <a:ext cx="6857999" cy="7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552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0" r:id="rId2"/>
    <p:sldLayoutId id="2147483675" r:id="rId3"/>
    <p:sldLayoutId id="2147483686" r:id="rId4"/>
    <p:sldLayoutId id="2147483676" r:id="rId5"/>
    <p:sldLayoutId id="2147483677" r:id="rId6"/>
    <p:sldLayoutId id="2147483713" r:id="rId7"/>
    <p:sldLayoutId id="2147483714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685766" rtl="0" eaLnBrk="1" latinLnBrk="0" hangingPunct="1">
        <a:lnSpc>
          <a:spcPct val="85000"/>
        </a:lnSpc>
        <a:spcBef>
          <a:spcPct val="0"/>
        </a:spcBef>
        <a:buNone/>
        <a:defRPr sz="2200" b="0" i="0" kern="1200" spc="75" baseline="0">
          <a:solidFill>
            <a:schemeClr val="bg2">
              <a:lumMod val="25000"/>
            </a:schemeClr>
          </a:solidFill>
          <a:latin typeface="Gill Sans MT" charset="0"/>
          <a:ea typeface="Gill Sans MT" charset="0"/>
          <a:cs typeface="Gill Sans MT" charset="0"/>
        </a:defRPr>
      </a:lvl1pPr>
    </p:titleStyle>
    <p:bodyStyle>
      <a:lvl1pPr marL="68577" indent="-68577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SzPct val="100000"/>
        <a:buFont typeface="Calibri" panose="020F0502020204030204" pitchFamily="34" charset="0"/>
        <a:buChar char=" "/>
        <a:defRPr sz="1800" kern="1200">
          <a:solidFill>
            <a:schemeClr val="bg2">
              <a:lumMod val="25000"/>
            </a:schemeClr>
          </a:solidFill>
          <a:latin typeface="Garamond" charset="0"/>
          <a:ea typeface="Garamond" charset="0"/>
          <a:cs typeface="Garamond" charset="0"/>
        </a:defRPr>
      </a:lvl1pPr>
      <a:lvl2pPr marL="288022" indent="-137153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Tx/>
        <a:buFont typeface="Arial" panose="020B0604020202020204" pitchFamily="34" charset="0"/>
        <a:buChar char="•"/>
        <a:defRPr sz="1600" kern="1200">
          <a:solidFill>
            <a:schemeClr val="bg2">
              <a:lumMod val="25000"/>
            </a:schemeClr>
          </a:solidFill>
          <a:latin typeface="Garamond" charset="0"/>
          <a:ea typeface="Garamond" charset="0"/>
          <a:cs typeface="Garamond" charset="0"/>
        </a:defRPr>
      </a:lvl2pPr>
      <a:lvl3pPr marL="425175" indent="-137153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bg2">
              <a:lumMod val="25000"/>
            </a:schemeClr>
          </a:solidFill>
          <a:latin typeface="Garamond" charset="0"/>
          <a:ea typeface="Garamond" charset="0"/>
          <a:cs typeface="Garamond" charset="0"/>
        </a:defRPr>
      </a:lvl3pPr>
      <a:lvl4pPr marL="562328" indent="-137153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4"/>
        </a:buClr>
        <a:buFont typeface="Wingdings" panose="05000000000000000000" pitchFamily="2" charset="2"/>
        <a:buChar char="§"/>
        <a:defRPr sz="1400" kern="1200">
          <a:solidFill>
            <a:schemeClr val="bg2">
              <a:lumMod val="25000"/>
            </a:schemeClr>
          </a:solidFill>
          <a:latin typeface="Garamond" charset="0"/>
          <a:ea typeface="Garamond" charset="0"/>
          <a:cs typeface="Garamond" charset="0"/>
        </a:defRPr>
      </a:lvl4pPr>
      <a:lvl5pPr marL="699482" indent="-137153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5"/>
        </a:buClr>
        <a:buFont typeface="Wingdings" panose="05000000000000000000" pitchFamily="2" charset="2"/>
        <a:buChar char="§"/>
        <a:defRPr sz="1400" kern="1200">
          <a:solidFill>
            <a:schemeClr val="bg2">
              <a:lumMod val="25000"/>
            </a:schemeClr>
          </a:solidFill>
          <a:latin typeface="Garamond" charset="0"/>
          <a:ea typeface="Garamond" charset="0"/>
          <a:cs typeface="Garamond" charset="0"/>
        </a:defRPr>
      </a:lvl5pPr>
      <a:lvl6pPr marL="824960" indent="-171442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4952" indent="-171442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4944" indent="-171442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4937" indent="-171442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888C6-0520-44B6-9835-BE98047619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000" dirty="0"/>
              <a:t>Space Nuclear Systems Launch Safety and MACCS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2C4E19-E67E-46F7-B093-E46C23F783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1208" y="4887826"/>
            <a:ext cx="4695998" cy="755810"/>
          </a:xfrm>
        </p:spPr>
        <p:txBody>
          <a:bodyPr>
            <a:normAutofit/>
          </a:bodyPr>
          <a:lstStyle/>
          <a:p>
            <a:pPr fontAlgn="auto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Dan Clayton</a:t>
            </a:r>
          </a:p>
          <a:p>
            <a:pPr fontAlgn="auto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September 21, 2022</a:t>
            </a:r>
            <a:endParaRPr lang="en-US" dirty="0"/>
          </a:p>
        </p:txBody>
      </p:sp>
      <p:pic>
        <p:nvPicPr>
          <p:cNvPr id="9" name="Picture 4" descr="\\snl\ne_gs\RTG_Launch\19_Ext_Ref_Lib\MSL\MSL_On_Mars\2013-02-11_self_portrait_Klein\Self_Portrait_at_John_Klein_2013_02_11_MMRTG_zoom&amp;wide_50%.jpg">
            <a:extLst>
              <a:ext uri="{FF2B5EF4-FFF2-40B4-BE49-F238E27FC236}">
                <a16:creationId xmlns:a16="http://schemas.microsoft.com/office/drawing/2014/main" id="{94679E78-5661-4EB2-97AE-64A6389BD4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06964" y="2918694"/>
            <a:ext cx="2467216" cy="106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rjlipin\Pictures\CHopper_1p5_Release_Locations3.jpg">
            <a:extLst>
              <a:ext uri="{FF2B5EF4-FFF2-40B4-BE49-F238E27FC236}">
                <a16:creationId xmlns:a16="http://schemas.microsoft.com/office/drawing/2014/main" id="{05312257-3410-42E1-8653-0A1087B993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4268" y="2918694"/>
            <a:ext cx="1535121" cy="106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A4319A7C-6D6C-4BC3-B485-A88644E284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79389" y="2916205"/>
            <a:ext cx="1435092" cy="10684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440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FC0DDD9-34A4-4E02-86DF-5FF0CE089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Launch Safety Analysis Approach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5D04BE4-5B44-4912-B710-98E0C1EB2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2400" dirty="0"/>
              <a:t>Identify </a:t>
            </a:r>
            <a:r>
              <a:rPr lang="en-US" sz="2400" b="1" dirty="0">
                <a:solidFill>
                  <a:schemeClr val="accent1"/>
                </a:solidFill>
              </a:rPr>
              <a:t>main sources </a:t>
            </a:r>
            <a:r>
              <a:rPr lang="en-US" sz="2400" dirty="0"/>
              <a:t>of risk, to allow for potential </a:t>
            </a:r>
            <a:r>
              <a:rPr lang="en-US" sz="2400" b="1" dirty="0">
                <a:solidFill>
                  <a:schemeClr val="accent1"/>
                </a:solidFill>
              </a:rPr>
              <a:t>mitigating actions</a:t>
            </a:r>
            <a:r>
              <a:rPr lang="en-US" sz="2400" dirty="0"/>
              <a:t>, to </a:t>
            </a:r>
            <a:r>
              <a:rPr lang="en-US" sz="2400" b="1" dirty="0">
                <a:solidFill>
                  <a:schemeClr val="accent1"/>
                </a:solidFill>
              </a:rPr>
              <a:t>reduce</a:t>
            </a:r>
            <a:r>
              <a:rPr lang="en-US" sz="2400" dirty="0"/>
              <a:t> the overall mission </a:t>
            </a:r>
            <a:r>
              <a:rPr lang="en-US" sz="2400" b="1" dirty="0">
                <a:solidFill>
                  <a:schemeClr val="accent1"/>
                </a:solidFill>
              </a:rPr>
              <a:t>risk</a:t>
            </a:r>
          </a:p>
          <a:p>
            <a:r>
              <a:rPr lang="en-US" sz="2400" dirty="0"/>
              <a:t>Goal:  </a:t>
            </a:r>
            <a:r>
              <a:rPr lang="en-US" sz="2400" b="1" dirty="0">
                <a:solidFill>
                  <a:schemeClr val="accent1"/>
                </a:solidFill>
              </a:rPr>
              <a:t>Quantitative</a:t>
            </a:r>
            <a:r>
              <a:rPr lang="en-US" sz="2400" dirty="0"/>
              <a:t> estimate of the risk that is </a:t>
            </a:r>
            <a:r>
              <a:rPr lang="en-US" sz="2400" b="1" dirty="0">
                <a:solidFill>
                  <a:schemeClr val="accent1"/>
                </a:solidFill>
              </a:rPr>
              <a:t>defensible</a:t>
            </a:r>
            <a:r>
              <a:rPr lang="en-US" sz="2400" dirty="0"/>
              <a:t> and </a:t>
            </a:r>
            <a:r>
              <a:rPr lang="en-US" sz="2400" b="1" dirty="0">
                <a:solidFill>
                  <a:schemeClr val="accent1"/>
                </a:solidFill>
              </a:rPr>
              <a:t>credible</a:t>
            </a:r>
          </a:p>
          <a:p>
            <a:pPr lvl="1"/>
            <a:r>
              <a:rPr lang="en-US" sz="2000" dirty="0"/>
              <a:t>Mean probability of an accident</a:t>
            </a:r>
          </a:p>
          <a:p>
            <a:pPr lvl="1"/>
            <a:r>
              <a:rPr lang="en-US" sz="2000" dirty="0"/>
              <a:t>Mean probability of release of radioactive material</a:t>
            </a:r>
            <a:endParaRPr lang="en-US" sz="2000" baseline="-25000" dirty="0"/>
          </a:p>
          <a:p>
            <a:pPr lvl="1"/>
            <a:r>
              <a:rPr lang="en-US" sz="2000" dirty="0"/>
              <a:t>Mass of material released (“source term”)</a:t>
            </a:r>
          </a:p>
          <a:p>
            <a:pPr lvl="1"/>
            <a:r>
              <a:rPr lang="en-US" sz="2000" dirty="0"/>
              <a:t>Health effects (doses, latent cancer fatalities)</a:t>
            </a:r>
          </a:p>
          <a:p>
            <a:pPr lvl="1"/>
            <a:r>
              <a:rPr lang="en-US" sz="2000" dirty="0"/>
              <a:t>Land, crop contamination</a:t>
            </a:r>
          </a:p>
          <a:p>
            <a:pPr lvl="1"/>
            <a:r>
              <a:rPr lang="en-US" sz="2000" dirty="0"/>
              <a:t>All expressed as mean values, percentile values, and exceedance probability graphs</a:t>
            </a:r>
          </a:p>
          <a:p>
            <a:pPr lvl="1"/>
            <a:r>
              <a:rPr lang="en-US" sz="2000" dirty="0"/>
              <a:t>Quantify uncertainty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926EFA-E12A-4A94-BE67-AFC4DF84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68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2E3F591-A7EC-4A66-A57B-03BD21BE0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Risk Estimation Methodology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78082C9-EF6E-4AB7-9C10-A33DAEF840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867" y="1127759"/>
            <a:ext cx="7543800" cy="5434966"/>
          </a:xfrm>
        </p:spPr>
        <p:txBody>
          <a:bodyPr>
            <a:normAutofit lnSpcReduction="10000"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0000"/>
                </a:solidFill>
              </a:rPr>
              <a:t>Detailed simulations and Monte Carlo sequence codes used to develop the probabilistic risk analysis</a:t>
            </a:r>
          </a:p>
          <a:p>
            <a:pPr lvl="1"/>
            <a:r>
              <a:rPr lang="en-US" sz="2000" b="1" dirty="0">
                <a:solidFill>
                  <a:schemeClr val="accent1"/>
                </a:solidFill>
              </a:rPr>
              <a:t>Potential accidents </a:t>
            </a:r>
            <a:r>
              <a:rPr lang="en-US" sz="2000" dirty="0">
                <a:solidFill>
                  <a:srgbClr val="000000"/>
                </a:solidFill>
              </a:rPr>
              <a:t>associated with the launch</a:t>
            </a:r>
          </a:p>
          <a:p>
            <a:pPr lvl="2"/>
            <a:r>
              <a:rPr lang="en-US" sz="1800" dirty="0">
                <a:solidFill>
                  <a:srgbClr val="000000"/>
                </a:solidFill>
              </a:rPr>
              <a:t>Probability</a:t>
            </a:r>
          </a:p>
          <a:p>
            <a:pPr lvl="2">
              <a:spcAft>
                <a:spcPts val="1200"/>
              </a:spcAft>
            </a:pPr>
            <a:r>
              <a:rPr lang="en-US" sz="1800" dirty="0">
                <a:solidFill>
                  <a:srgbClr val="000000"/>
                </a:solidFill>
              </a:rPr>
              <a:t>Environment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Detailed understanding of the </a:t>
            </a:r>
            <a:r>
              <a:rPr lang="en-US" sz="2000" b="1" dirty="0">
                <a:solidFill>
                  <a:schemeClr val="accent1"/>
                </a:solidFill>
              </a:rPr>
              <a:t>response of system </a:t>
            </a:r>
            <a:r>
              <a:rPr lang="en-US" sz="2000" dirty="0">
                <a:solidFill>
                  <a:srgbClr val="000000"/>
                </a:solidFill>
              </a:rPr>
              <a:t>to insults</a:t>
            </a:r>
          </a:p>
          <a:p>
            <a:pPr lvl="2"/>
            <a:r>
              <a:rPr lang="en-US" sz="1800" dirty="0">
                <a:solidFill>
                  <a:srgbClr val="000000"/>
                </a:solidFill>
              </a:rPr>
              <a:t>Explosion Overpressure</a:t>
            </a:r>
          </a:p>
          <a:p>
            <a:pPr lvl="2"/>
            <a:r>
              <a:rPr lang="en-US" sz="1800" dirty="0">
                <a:solidFill>
                  <a:srgbClr val="000000"/>
                </a:solidFill>
              </a:rPr>
              <a:t>Fragments</a:t>
            </a:r>
          </a:p>
          <a:p>
            <a:pPr lvl="2"/>
            <a:r>
              <a:rPr lang="en-US" sz="1800" dirty="0">
                <a:solidFill>
                  <a:srgbClr val="000000"/>
                </a:solidFill>
              </a:rPr>
              <a:t>Ground Impact</a:t>
            </a:r>
          </a:p>
          <a:p>
            <a:pPr lvl="2"/>
            <a:r>
              <a:rPr lang="en-US" sz="1800" dirty="0">
                <a:solidFill>
                  <a:srgbClr val="000000"/>
                </a:solidFill>
              </a:rPr>
              <a:t>Thermal Environment</a:t>
            </a:r>
          </a:p>
          <a:p>
            <a:pPr lvl="2"/>
            <a:r>
              <a:rPr lang="en-US" sz="1800" dirty="0">
                <a:solidFill>
                  <a:srgbClr val="000000"/>
                </a:solidFill>
              </a:rPr>
              <a:t>Reentry</a:t>
            </a:r>
          </a:p>
          <a:p>
            <a:pPr lvl="2">
              <a:spcAft>
                <a:spcPts val="1200"/>
              </a:spcAft>
            </a:pPr>
            <a:r>
              <a:rPr lang="en-US" sz="1800" dirty="0">
                <a:solidFill>
                  <a:srgbClr val="000000"/>
                </a:solidFill>
              </a:rPr>
              <a:t>Criticality</a:t>
            </a:r>
          </a:p>
          <a:p>
            <a:pPr lvl="1"/>
            <a:r>
              <a:rPr lang="en-US" sz="2000" b="1" dirty="0">
                <a:solidFill>
                  <a:schemeClr val="accent1"/>
                </a:solidFill>
              </a:rPr>
              <a:t>Atmospheric transport and consequences</a:t>
            </a:r>
          </a:p>
          <a:p>
            <a:pPr lvl="2"/>
            <a:r>
              <a:rPr lang="en-US" sz="1800" dirty="0">
                <a:solidFill>
                  <a:srgbClr val="000000"/>
                </a:solidFill>
              </a:rPr>
              <a:t>Thermal buoyancy effects from fires</a:t>
            </a:r>
          </a:p>
          <a:p>
            <a:pPr lvl="2"/>
            <a:r>
              <a:rPr lang="en-US" sz="1800" dirty="0">
                <a:solidFill>
                  <a:srgbClr val="000000"/>
                </a:solidFill>
              </a:rPr>
              <a:t>Meteorological conditions</a:t>
            </a:r>
          </a:p>
          <a:p>
            <a:pPr lvl="2"/>
            <a:r>
              <a:rPr lang="en-US" sz="1800" dirty="0">
                <a:solidFill>
                  <a:srgbClr val="000000"/>
                </a:solidFill>
              </a:rPr>
              <a:t>Population and land usage distribution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EA9788-B37A-4AE6-9246-508A8D9DB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3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7014C-5297-4D6A-BED1-281A9B18D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Atmospheric Transport &amp; Consequences (1/2)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E57092-8D1F-4BD2-9BBD-9E9D1BEBF1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STORM code</a:t>
            </a:r>
          </a:p>
          <a:p>
            <a:pPr lvl="1"/>
            <a:r>
              <a:rPr lang="en-US" sz="2200" dirty="0"/>
              <a:t>Establishes </a:t>
            </a:r>
            <a:r>
              <a:rPr lang="en-US" sz="2200" b="1" dirty="0">
                <a:solidFill>
                  <a:schemeClr val="accent1"/>
                </a:solidFill>
              </a:rPr>
              <a:t>transport</a:t>
            </a:r>
            <a:r>
              <a:rPr lang="en-US" sz="2200" dirty="0"/>
              <a:t> and </a:t>
            </a:r>
            <a:r>
              <a:rPr lang="en-US" sz="2200" b="1" dirty="0">
                <a:solidFill>
                  <a:schemeClr val="accent1"/>
                </a:solidFill>
              </a:rPr>
              <a:t>deposition</a:t>
            </a:r>
            <a:r>
              <a:rPr lang="en-US" sz="2200" dirty="0"/>
              <a:t> of source terms using</a:t>
            </a:r>
          </a:p>
          <a:p>
            <a:pPr lvl="2"/>
            <a:r>
              <a:rPr lang="en-US" sz="1800" dirty="0"/>
              <a:t>Puff/plume height (IAT)</a:t>
            </a:r>
          </a:p>
          <a:p>
            <a:pPr lvl="2">
              <a:spcAft>
                <a:spcPts val="1200"/>
              </a:spcAft>
            </a:pPr>
            <a:r>
              <a:rPr lang="en-US" sz="1800" dirty="0"/>
              <a:t>Meteorological effects (HYSPLIT)</a:t>
            </a:r>
          </a:p>
          <a:p>
            <a:pPr lvl="1"/>
            <a:r>
              <a:rPr lang="en-US" sz="2200" dirty="0"/>
              <a:t>Determine potential </a:t>
            </a:r>
            <a:r>
              <a:rPr lang="en-US" sz="2200" b="1" dirty="0">
                <a:solidFill>
                  <a:schemeClr val="accent1"/>
                </a:solidFill>
              </a:rPr>
              <a:t>health effects </a:t>
            </a:r>
            <a:r>
              <a:rPr lang="en-US" sz="2200" dirty="0"/>
              <a:t>from release (FDOSE)</a:t>
            </a:r>
          </a:p>
          <a:p>
            <a:pPr lvl="2"/>
            <a:r>
              <a:rPr lang="en-US" sz="1800" dirty="0"/>
              <a:t>Inhalation, resuspension, ingestion, </a:t>
            </a:r>
            <a:r>
              <a:rPr lang="en-US" sz="1800" dirty="0" err="1"/>
              <a:t>cloudshine</a:t>
            </a:r>
            <a:r>
              <a:rPr lang="en-US" sz="1800" dirty="0"/>
              <a:t>, and </a:t>
            </a:r>
            <a:r>
              <a:rPr lang="en-US" sz="1800" dirty="0" err="1"/>
              <a:t>groundshine</a:t>
            </a:r>
            <a:endParaRPr lang="en-US" sz="1800" dirty="0"/>
          </a:p>
          <a:p>
            <a:pPr lvl="2"/>
            <a:r>
              <a:rPr lang="en-US" sz="1800" dirty="0"/>
              <a:t>Doses, land contamination, crop sequestration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F07A3-C595-4B2D-A483-B26914C1B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12</a:t>
            </a:fld>
            <a:endParaRPr lang="en-US" dirty="0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5E504D08-FCD5-4006-A9DD-4E09A4C30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6110891" y="3855110"/>
            <a:ext cx="238632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D4CBCDBC-04A4-45B6-BAB7-8176B3BC25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1937" y="3855110"/>
            <a:ext cx="2971800" cy="2284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FC8BAFC-F074-4D74-B0C6-6C4D2413FBAC}"/>
              </a:ext>
            </a:extLst>
          </p:cNvPr>
          <p:cNvSpPr txBox="1"/>
          <p:nvPr/>
        </p:nvSpPr>
        <p:spPr>
          <a:xfrm>
            <a:off x="523875" y="6035556"/>
            <a:ext cx="2447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Fireball Rise Height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762257-E756-45BB-8010-F9718F277DEC}"/>
              </a:ext>
            </a:extLst>
          </p:cNvPr>
          <p:cNvSpPr txBox="1"/>
          <p:nvPr/>
        </p:nvSpPr>
        <p:spPr>
          <a:xfrm>
            <a:off x="6080091" y="6040571"/>
            <a:ext cx="2447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Particle Transport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017DEE5A-FF2D-4207-B120-2DECDAA45D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474" t="36568" r="42374" b="8564"/>
          <a:stretch/>
        </p:blipFill>
        <p:spPr bwMode="auto">
          <a:xfrm>
            <a:off x="3418665" y="4585893"/>
            <a:ext cx="1217697" cy="1342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36971008-3C48-4DE8-B603-4F2187E94A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38" t="34599" r="52084" b="7700"/>
          <a:stretch/>
        </p:blipFill>
        <p:spPr bwMode="auto">
          <a:xfrm>
            <a:off x="4649289" y="4585893"/>
            <a:ext cx="1217697" cy="1342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2243CC6-5E85-4A36-9AEB-DAB01DD79B43}"/>
              </a:ext>
            </a:extLst>
          </p:cNvPr>
          <p:cNvSpPr txBox="1"/>
          <p:nvPr/>
        </p:nvSpPr>
        <p:spPr>
          <a:xfrm>
            <a:off x="3141969" y="5948854"/>
            <a:ext cx="2970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Comparison between calculations and observation</a:t>
            </a:r>
          </a:p>
        </p:txBody>
      </p:sp>
    </p:spTree>
    <p:extLst>
      <p:ext uri="{BB962C8B-B14F-4D97-AF65-F5344CB8AC3E}">
        <p14:creationId xmlns:p14="http://schemas.microsoft.com/office/powerpoint/2010/main" val="22084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9E8207-E747-4070-8251-0EC64894F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6455" y="1127759"/>
            <a:ext cx="2986289" cy="3200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155E64-EB61-464B-94E0-9882FDB1C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Atmospheric Transport &amp; Consequences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B4ADC3-113B-43AC-9038-51142B57E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867" y="1127759"/>
            <a:ext cx="4727684" cy="4892040"/>
          </a:xfrm>
        </p:spPr>
        <p:txBody>
          <a:bodyPr/>
          <a:lstStyle/>
          <a:p>
            <a:r>
              <a:rPr lang="en-US" sz="2200" dirty="0">
                <a:solidFill>
                  <a:schemeClr val="tx1"/>
                </a:solidFill>
              </a:rPr>
              <a:t>MACCS code</a:t>
            </a:r>
          </a:p>
          <a:p>
            <a:pPr lvl="1"/>
            <a:r>
              <a:rPr lang="en-US" sz="2000" b="1" dirty="0">
                <a:solidFill>
                  <a:schemeClr val="accent1"/>
                </a:solidFill>
              </a:rPr>
              <a:t>Transport</a:t>
            </a:r>
            <a:r>
              <a:rPr lang="en-US" sz="2200" dirty="0"/>
              <a:t> and </a:t>
            </a:r>
            <a:r>
              <a:rPr lang="en-US" sz="2000" b="1" dirty="0">
                <a:solidFill>
                  <a:schemeClr val="accent1"/>
                </a:solidFill>
              </a:rPr>
              <a:t>dispersion</a:t>
            </a:r>
            <a:r>
              <a:rPr lang="en-US" sz="2200" dirty="0"/>
              <a:t> of source terms (ATMOS module)</a:t>
            </a:r>
          </a:p>
          <a:p>
            <a:pPr lvl="2"/>
            <a:r>
              <a:rPr lang="en-US" sz="1800" dirty="0"/>
              <a:t>Plume rise</a:t>
            </a:r>
          </a:p>
          <a:p>
            <a:pPr lvl="2"/>
            <a:r>
              <a:rPr lang="en-US" sz="1800" dirty="0"/>
              <a:t>Gaussian plume segment model with plume meander models</a:t>
            </a:r>
          </a:p>
          <a:p>
            <a:pPr lvl="2"/>
            <a:r>
              <a:rPr lang="en-US" sz="1800" dirty="0"/>
              <a:t>Lagrangian particle model (HYSPLIT)</a:t>
            </a:r>
          </a:p>
          <a:p>
            <a:pPr lvl="1"/>
            <a:r>
              <a:rPr lang="en-US" sz="2200" dirty="0"/>
              <a:t>Determines potential </a:t>
            </a:r>
            <a:r>
              <a:rPr lang="en-US" sz="2000" b="1" dirty="0">
                <a:solidFill>
                  <a:schemeClr val="accent1"/>
                </a:solidFill>
              </a:rPr>
              <a:t>health effects </a:t>
            </a:r>
            <a:r>
              <a:rPr lang="en-US" sz="2200" dirty="0"/>
              <a:t>(EARLY and CHRONC modules)</a:t>
            </a:r>
          </a:p>
          <a:p>
            <a:pPr lvl="2"/>
            <a:r>
              <a:rPr lang="en-US" sz="1800" dirty="0"/>
              <a:t>Inhalation, resuspension, ingestion, cloudshine, and groundshine</a:t>
            </a:r>
          </a:p>
          <a:p>
            <a:pPr lvl="2"/>
            <a:r>
              <a:rPr lang="en-US" sz="1800" dirty="0"/>
              <a:t>Doses, land contamination, crop sequestration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59FCA5-C3D4-4797-AD9C-A446D3F8F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94B92AE-BD18-4A67-AC7A-EE64741284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0511" y="2971800"/>
            <a:ext cx="2974622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70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DC5A1-E0F5-4332-8C6E-EA070477D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Code Differences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0AB079-6F1F-4FDC-8D57-C1936FD4CA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867" y="1809749"/>
            <a:ext cx="7734558" cy="4800601"/>
          </a:xfrm>
        </p:spPr>
        <p:txBody>
          <a:bodyPr>
            <a:normAutofit/>
          </a:bodyPr>
          <a:lstStyle/>
          <a:p>
            <a:r>
              <a:rPr lang="en-US" sz="2400" dirty="0"/>
              <a:t>Source term location</a:t>
            </a:r>
          </a:p>
          <a:p>
            <a:pPr lvl="1"/>
            <a:r>
              <a:rPr lang="en-US" sz="2200" dirty="0"/>
              <a:t>MACCS – one location per calculation</a:t>
            </a:r>
          </a:p>
          <a:p>
            <a:pPr lvl="1"/>
            <a:r>
              <a:rPr lang="en-US" sz="2200" dirty="0"/>
              <a:t>STORM – varied release locations throughout the world in same calculation</a:t>
            </a:r>
          </a:p>
          <a:p>
            <a:r>
              <a:rPr lang="en-US" sz="2400" dirty="0"/>
              <a:t>Population locations</a:t>
            </a:r>
          </a:p>
          <a:p>
            <a:pPr lvl="1"/>
            <a:r>
              <a:rPr lang="en-US" sz="2000" dirty="0"/>
              <a:t>MACCS – census data (US based)</a:t>
            </a:r>
          </a:p>
          <a:p>
            <a:pPr lvl="1"/>
            <a:r>
              <a:rPr lang="en-US" sz="2000" dirty="0"/>
              <a:t>STORM – </a:t>
            </a:r>
            <a:r>
              <a:rPr lang="en-US" sz="2000" dirty="0" err="1"/>
              <a:t>Landscan</a:t>
            </a:r>
            <a:r>
              <a:rPr lang="en-US" sz="2000" dirty="0"/>
              <a:t> data across the globe</a:t>
            </a:r>
          </a:p>
          <a:p>
            <a:r>
              <a:rPr lang="en-US" sz="2400" dirty="0"/>
              <a:t>Weather sampling</a:t>
            </a:r>
          </a:p>
          <a:p>
            <a:pPr lvl="1"/>
            <a:r>
              <a:rPr lang="en-US" sz="2000" dirty="0"/>
              <a:t>MACCS – sampling over full day and date during year</a:t>
            </a:r>
          </a:p>
          <a:p>
            <a:pPr lvl="1"/>
            <a:r>
              <a:rPr lang="en-US" sz="2000" dirty="0"/>
              <a:t>STORM – specific time periods during day and date during year</a:t>
            </a:r>
          </a:p>
          <a:p>
            <a:r>
              <a:rPr lang="en-US" sz="2400" dirty="0"/>
              <a:t>Dose coefficients</a:t>
            </a:r>
          </a:p>
          <a:p>
            <a:pPr lvl="1"/>
            <a:r>
              <a:rPr lang="en-US" sz="2200" dirty="0"/>
              <a:t>MACCS – Organ and pathway dependent</a:t>
            </a:r>
          </a:p>
          <a:p>
            <a:pPr lvl="1"/>
            <a:r>
              <a:rPr lang="en-US" sz="2200" dirty="0"/>
              <a:t>STORM – Organ, pathway, age, and particle size dependent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107CF0-BECD-4E3F-8463-4EE4B1D13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14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7F22D9-8080-4F91-9BA3-EC95F20A53ED}"/>
              </a:ext>
            </a:extLst>
          </p:cNvPr>
          <p:cNvSpPr txBox="1"/>
          <p:nvPr/>
        </p:nvSpPr>
        <p:spPr>
          <a:xfrm>
            <a:off x="899983" y="970912"/>
            <a:ext cx="7172325" cy="830997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Garamond" panose="02020404030301010803" pitchFamily="18" charset="0"/>
              </a:rPr>
              <a:t>MACCS used as a bounding calculation, semi-deterministic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Garamond" panose="02020404030301010803" pitchFamily="18" charset="0"/>
              </a:rPr>
              <a:t>STORM used for more detailed, probabilistic results</a:t>
            </a:r>
          </a:p>
        </p:txBody>
      </p:sp>
    </p:spTree>
    <p:extLst>
      <p:ext uri="{BB962C8B-B14F-4D97-AF65-F5344CB8AC3E}">
        <p14:creationId xmlns:p14="http://schemas.microsoft.com/office/powerpoint/2010/main" val="49744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DA262-2C1A-4DE0-A0E3-50B8EA928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Example Output from MACCS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1671073-85CC-4853-8426-D7C9A0ADB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15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AEBDD14-1F97-4A19-9CE3-AEFC78FCA510}"/>
              </a:ext>
            </a:extLst>
          </p:cNvPr>
          <p:cNvGrpSpPr/>
          <p:nvPr/>
        </p:nvGrpSpPr>
        <p:grpSpPr>
          <a:xfrm>
            <a:off x="679695" y="1206334"/>
            <a:ext cx="7784609" cy="5183690"/>
            <a:chOff x="679695" y="1206334"/>
            <a:chExt cx="7784609" cy="5183690"/>
          </a:xfrm>
        </p:grpSpPr>
        <p:pic>
          <p:nvPicPr>
            <p:cNvPr id="4" name="Picture 5">
              <a:extLst>
                <a:ext uri="{FF2B5EF4-FFF2-40B4-BE49-F238E27FC236}">
                  <a16:creationId xmlns:a16="http://schemas.microsoft.com/office/drawing/2014/main" id="{9D38219D-D373-44B6-B7DF-8B62DFBF51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679695" y="1206334"/>
              <a:ext cx="7784609" cy="518369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95E7744-66D9-494B-8010-0059A9AFFA1B}"/>
                </a:ext>
              </a:extLst>
            </p:cNvPr>
            <p:cNvSpPr txBox="1"/>
            <p:nvPr/>
          </p:nvSpPr>
          <p:spPr>
            <a:xfrm>
              <a:off x="3946971" y="1590015"/>
              <a:ext cx="1250058" cy="391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25 rem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007765F-F781-4E02-A850-833619F02B35}"/>
                </a:ext>
              </a:extLst>
            </p:cNvPr>
            <p:cNvSpPr txBox="1"/>
            <p:nvPr/>
          </p:nvSpPr>
          <p:spPr>
            <a:xfrm>
              <a:off x="4106194" y="2215867"/>
              <a:ext cx="931609" cy="3705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5 rem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3C357A5-0989-4B47-9D7E-6B6015EA7700}"/>
                </a:ext>
              </a:extLst>
            </p:cNvPr>
            <p:cNvSpPr txBox="1"/>
            <p:nvPr/>
          </p:nvSpPr>
          <p:spPr>
            <a:xfrm>
              <a:off x="1687865" y="4555100"/>
              <a:ext cx="1250058" cy="391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25 mrem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716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7907953-A5D3-4EAC-93F7-7614E1359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Example Comparisons with Safety Guidelines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230E72-9522-413E-A5F4-495120085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760908-55F9-4591-B0F6-EF856AD56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79695" y="970912"/>
            <a:ext cx="7784609" cy="565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15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6ACEB-C888-400F-B7E0-2473E3257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2DE6BC-553F-402B-BC61-49B098C38C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1"/>
                </a:solidFill>
              </a:rPr>
              <a:t>Safety analyses </a:t>
            </a:r>
            <a:r>
              <a:rPr lang="en-US" sz="2400" dirty="0"/>
              <a:t>are </a:t>
            </a:r>
            <a:r>
              <a:rPr lang="en-US" sz="2400" b="1" dirty="0">
                <a:solidFill>
                  <a:schemeClr val="accent1"/>
                </a:solidFill>
              </a:rPr>
              <a:t>required</a:t>
            </a:r>
            <a:r>
              <a:rPr lang="en-US" sz="2400" dirty="0"/>
              <a:t> by NSPM-20, and </a:t>
            </a:r>
            <a:r>
              <a:rPr lang="en-US" sz="2400" b="1" dirty="0">
                <a:solidFill>
                  <a:schemeClr val="accent1"/>
                </a:solidFill>
              </a:rPr>
              <a:t>enabling</a:t>
            </a:r>
            <a:r>
              <a:rPr lang="en-US" sz="2400" dirty="0"/>
              <a:t>, for the use of space nuclear systems</a:t>
            </a:r>
          </a:p>
          <a:p>
            <a:pPr>
              <a:spcBef>
                <a:spcPts val="1200"/>
              </a:spcBef>
            </a:pPr>
            <a:r>
              <a:rPr lang="en-US" sz="2400" b="1" dirty="0">
                <a:solidFill>
                  <a:schemeClr val="accent1"/>
                </a:solidFill>
              </a:rPr>
              <a:t>Detailed simulations </a:t>
            </a:r>
            <a:r>
              <a:rPr lang="en-US" sz="2400" dirty="0"/>
              <a:t>are used to develop the </a:t>
            </a:r>
            <a:r>
              <a:rPr lang="en-US" sz="2400" b="1" dirty="0">
                <a:solidFill>
                  <a:schemeClr val="accent1"/>
                </a:solidFill>
              </a:rPr>
              <a:t>probabilistic risk analysis</a:t>
            </a:r>
            <a:r>
              <a:rPr lang="en-US" sz="2400" dirty="0"/>
              <a:t> by </a:t>
            </a:r>
            <a:r>
              <a:rPr lang="en-US" sz="2400" b="1" dirty="0">
                <a:solidFill>
                  <a:schemeClr val="accent1"/>
                </a:solidFill>
              </a:rPr>
              <a:t>multi-disciplinary</a:t>
            </a:r>
            <a:r>
              <a:rPr lang="en-US" sz="2400" dirty="0"/>
              <a:t> teams and expertise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The </a:t>
            </a:r>
            <a:r>
              <a:rPr lang="en-US" sz="2400" b="1" dirty="0">
                <a:solidFill>
                  <a:schemeClr val="accent1"/>
                </a:solidFill>
              </a:rPr>
              <a:t>atmospheric transport &amp; consequences</a:t>
            </a:r>
            <a:r>
              <a:rPr lang="en-US" sz="2400" dirty="0"/>
              <a:t> are modeled in a </a:t>
            </a:r>
            <a:r>
              <a:rPr lang="en-US" sz="2400" b="1" dirty="0">
                <a:solidFill>
                  <a:schemeClr val="accent1"/>
                </a:solidFill>
              </a:rPr>
              <a:t>probabilistic manner </a:t>
            </a:r>
            <a:r>
              <a:rPr lang="en-US" sz="2400" dirty="0"/>
              <a:t>with several codes</a:t>
            </a:r>
            <a:endParaRPr lang="en-US" sz="2400" b="1" dirty="0">
              <a:solidFill>
                <a:schemeClr val="accent1"/>
              </a:solidFill>
            </a:endParaRPr>
          </a:p>
          <a:p>
            <a:pPr lvl="1"/>
            <a:r>
              <a:rPr lang="en-US" sz="2000" dirty="0"/>
              <a:t>Results are combined and weighted by appropriate likelihood values</a:t>
            </a:r>
          </a:p>
          <a:p>
            <a:pPr lvl="1"/>
            <a:r>
              <a:rPr lang="en-US" sz="2000" dirty="0"/>
              <a:t>Estimated consequences calculated</a:t>
            </a:r>
            <a:endParaRPr lang="en-US" sz="2400" dirty="0"/>
          </a:p>
          <a:p>
            <a:pPr>
              <a:spcBef>
                <a:spcPts val="1200"/>
              </a:spcBef>
            </a:pPr>
            <a:r>
              <a:rPr lang="en-US" sz="2400" dirty="0"/>
              <a:t>This information is used to </a:t>
            </a:r>
            <a:r>
              <a:rPr lang="en-US" sz="2400" b="1" dirty="0">
                <a:solidFill>
                  <a:schemeClr val="accent1"/>
                </a:solidFill>
              </a:rPr>
              <a:t>guide</a:t>
            </a:r>
            <a:r>
              <a:rPr lang="en-US" sz="2400" dirty="0"/>
              <a:t> power system or spacecraft </a:t>
            </a:r>
            <a:r>
              <a:rPr lang="en-US" sz="2400" b="1" dirty="0">
                <a:solidFill>
                  <a:schemeClr val="accent1"/>
                </a:solidFill>
              </a:rPr>
              <a:t>designs</a:t>
            </a:r>
            <a:r>
              <a:rPr lang="en-US" sz="2400" dirty="0"/>
              <a:t>, mission </a:t>
            </a:r>
            <a:r>
              <a:rPr lang="en-US" sz="2400" b="1" dirty="0">
                <a:solidFill>
                  <a:schemeClr val="accent1"/>
                </a:solidFill>
              </a:rPr>
              <a:t>architecture</a:t>
            </a:r>
            <a:r>
              <a:rPr lang="en-US" sz="2400" dirty="0"/>
              <a:t> or launch </a:t>
            </a:r>
            <a:r>
              <a:rPr lang="en-US" sz="2400" b="1" dirty="0">
                <a:solidFill>
                  <a:schemeClr val="accent1"/>
                </a:solidFill>
              </a:rPr>
              <a:t>procedures</a:t>
            </a:r>
          </a:p>
          <a:p>
            <a:pPr lvl="1"/>
            <a:r>
              <a:rPr lang="en-US" sz="2000" dirty="0"/>
              <a:t>Potentially reduce risk</a:t>
            </a:r>
          </a:p>
          <a:p>
            <a:pPr lvl="1"/>
            <a:r>
              <a:rPr lang="en-US" sz="2000" dirty="0"/>
              <a:t>Inform decision makers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43BE44-14E5-4421-B081-7CC20F9EE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206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6D086C6-20B1-4004-8510-C5491F8AD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Perseverance &amp; Curiosity Rovers on Mars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87C778-7DEE-45C0-8228-CAFEE7EA0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4" name="Picture 3" descr="\\snl\ne_gs\RTG_Launch\19_Ext_Ref_Lib\MSL\MSL_On_Mars\2013-02-11_self_portrait_Klein\Self_Portrait_at_John_Klein_2013_02_11_cropped2_25%.jpg">
            <a:extLst>
              <a:ext uri="{FF2B5EF4-FFF2-40B4-BE49-F238E27FC236}">
                <a16:creationId xmlns:a16="http://schemas.microsoft.com/office/drawing/2014/main" id="{9348C7D8-E553-4D1C-9EE4-87B95C81FF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907193"/>
            <a:ext cx="9144000" cy="5629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CD905D45-9417-40CA-9C6A-03A4CD4E47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2226" y="2171688"/>
            <a:ext cx="1433364" cy="95410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sz="1400" dirty="0"/>
              <a:t>Multi-Mission Radioisotope Thermoelectric Generator</a:t>
            </a:r>
          </a:p>
        </p:txBody>
      </p:sp>
      <p:sp>
        <p:nvSpPr>
          <p:cNvPr id="6" name="Line 6">
            <a:extLst>
              <a:ext uri="{FF2B5EF4-FFF2-40B4-BE49-F238E27FC236}">
                <a16:creationId xmlns:a16="http://schemas.microsoft.com/office/drawing/2014/main" id="{96BB27B6-5495-4A24-B019-FEB251F60C0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98780" y="2648741"/>
            <a:ext cx="683446" cy="80684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1940306-46D8-4E6B-9FA9-014A1A9D9416}"/>
              </a:ext>
            </a:extLst>
          </p:cNvPr>
          <p:cNvSpPr/>
          <p:nvPr/>
        </p:nvSpPr>
        <p:spPr>
          <a:xfrm>
            <a:off x="549212" y="6566490"/>
            <a:ext cx="198163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Image Courtesy NASA/JPL</a:t>
            </a:r>
          </a:p>
        </p:txBody>
      </p:sp>
    </p:spTree>
    <p:extLst>
      <p:ext uri="{BB962C8B-B14F-4D97-AF65-F5344CB8AC3E}">
        <p14:creationId xmlns:p14="http://schemas.microsoft.com/office/powerpoint/2010/main" val="286657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A5958-6ED3-4013-A3D5-0686782B6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Multi-Mission Radioisotope Thermoelectric Generator (MMRTG)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834B79-25ED-48CB-8F66-889BF09BC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1BAD8C-D9B3-44A1-A4ED-F48B0919C217}"/>
              </a:ext>
            </a:extLst>
          </p:cNvPr>
          <p:cNvSpPr txBox="1"/>
          <p:nvPr/>
        </p:nvSpPr>
        <p:spPr>
          <a:xfrm>
            <a:off x="1400176" y="6051214"/>
            <a:ext cx="6734174" cy="70788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Safety is built from the inside out and from the outside in.</a:t>
            </a:r>
          </a:p>
          <a:p>
            <a:r>
              <a:rPr lang="en-US" sz="2000" dirty="0"/>
              <a:t>Analysis must quantify this for decision makers.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FEFA92F-41C1-4D47-B49F-FEF1FF576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5594406" y="1142776"/>
            <a:ext cx="3425456" cy="482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E48A0679-813E-4B5C-948A-14A0833D5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618" y="1384968"/>
            <a:ext cx="5095875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410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BA7A3-463A-4CF1-9D05-52FABE0AD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Light Weight Radioisotope Heater Unit (LWRHU)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BEB5EAC-2654-44DE-BD4D-1DF1986F0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39E742-DDC5-45DD-BD13-D5EDAFD3B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416913"/>
            <a:ext cx="58483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28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47C28-50DB-4624-A363-C7F9F3B88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Nuclear Thermal Propulsion and Fission Surface Power Systems (Future Possibilities)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82BDF8-7D99-418D-BB8A-522B00AEB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5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3ECA9F-AE19-4A48-9B4A-23ECCEA4D670}"/>
              </a:ext>
            </a:extLst>
          </p:cNvPr>
          <p:cNvSpPr/>
          <p:nvPr/>
        </p:nvSpPr>
        <p:spPr>
          <a:xfrm>
            <a:off x="549212" y="6566490"/>
            <a:ext cx="154882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Images Courtesy NASA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05D0F0-A4B5-4815-8D89-20EC02D0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62479"/>
            <a:ext cx="5600207" cy="2163797"/>
          </a:xfrm>
          <a:prstGeom prst="rect">
            <a:avLst/>
          </a:prstGeom>
        </p:spPr>
      </p:pic>
      <p:pic>
        <p:nvPicPr>
          <p:cNvPr id="15" name="Picture 14" descr="A picture containing indoor&#10;&#10;Description automatically generated">
            <a:extLst>
              <a:ext uri="{FF2B5EF4-FFF2-40B4-BE49-F238E27FC236}">
                <a16:creationId xmlns:a16="http://schemas.microsoft.com/office/drawing/2014/main" id="{1CE094C6-A87C-46E8-B771-AE6088B32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437" y="3923930"/>
            <a:ext cx="4932748" cy="277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66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08600" y="100485"/>
            <a:ext cx="7543800" cy="870428"/>
          </a:xfrm>
        </p:spPr>
        <p:txBody>
          <a:bodyPr/>
          <a:lstStyle/>
          <a:p>
            <a:r>
              <a:rPr lang="en-US" sz="3200" dirty="0"/>
              <a:t>Space Nuclear System Sits on Top of </a:t>
            </a:r>
            <a:br>
              <a:rPr lang="en-US" sz="3200" dirty="0"/>
            </a:br>
            <a:r>
              <a:rPr lang="en-US" sz="3200" dirty="0"/>
              <a:t>a Very Powerful Launch Vehicle</a:t>
            </a:r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A0B96592-9D9E-42BB-BAC4-684877798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6</a:t>
            </a:fld>
            <a:endParaRPr lang="en-US" dirty="0"/>
          </a:p>
        </p:txBody>
      </p:sp>
      <p:pic>
        <p:nvPicPr>
          <p:cNvPr id="3" name="Picture 2" descr="A picture containing transport, rocket&#10;&#10;Description automatically generated">
            <a:extLst>
              <a:ext uri="{FF2B5EF4-FFF2-40B4-BE49-F238E27FC236}">
                <a16:creationId xmlns:a16="http://schemas.microsoft.com/office/drawing/2014/main" id="{F236EB7F-4B19-4E8E-9808-54189D91FA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762" y="2130251"/>
            <a:ext cx="5551586" cy="34691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BAD9DC6-834E-4AFD-A001-E7E5234736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643" y="1243077"/>
            <a:ext cx="2329315" cy="496891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16D9C81-B1A2-4E21-9857-376404F64685}"/>
              </a:ext>
            </a:extLst>
          </p:cNvPr>
          <p:cNvSpPr/>
          <p:nvPr/>
        </p:nvSpPr>
        <p:spPr>
          <a:xfrm>
            <a:off x="549212" y="6566490"/>
            <a:ext cx="154882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Images Courtesy NASA</a:t>
            </a:r>
          </a:p>
        </p:txBody>
      </p:sp>
    </p:spTree>
    <p:extLst>
      <p:ext uri="{BB962C8B-B14F-4D97-AF65-F5344CB8AC3E}">
        <p14:creationId xmlns:p14="http://schemas.microsoft.com/office/powerpoint/2010/main" val="405855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87081-6A95-425F-BD9C-37A053603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Launches Can Fail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39CA129-CC1F-4123-95C9-891E21380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7</a:t>
            </a:fld>
            <a:endParaRPr lang="en-US" dirty="0"/>
          </a:p>
        </p:txBody>
      </p:sp>
      <p:pic>
        <p:nvPicPr>
          <p:cNvPr id="14" name="Picture 4" descr="Atlas Fallback">
            <a:extLst>
              <a:ext uri="{FF2B5EF4-FFF2-40B4-BE49-F238E27FC236}">
                <a16:creationId xmlns:a16="http://schemas.microsoft.com/office/drawing/2014/main" id="{270E60EC-CCFE-46A6-8599-2DD0689EE8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4375" y="1066800"/>
            <a:ext cx="3214688" cy="220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 descr="Delta-241">
            <a:extLst>
              <a:ext uri="{FF2B5EF4-FFF2-40B4-BE49-F238E27FC236}">
                <a16:creationId xmlns:a16="http://schemas.microsoft.com/office/drawing/2014/main" id="{D2DC5B28-FE6D-451D-B25A-265F88FE5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5295" y="3729239"/>
            <a:ext cx="2913479" cy="2436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6">
            <a:extLst>
              <a:ext uri="{FF2B5EF4-FFF2-40B4-BE49-F238E27FC236}">
                <a16:creationId xmlns:a16="http://schemas.microsoft.com/office/drawing/2014/main" id="{7E7D7130-3B4B-47B3-BD6F-1BB2F2C04C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7202" y="3298085"/>
            <a:ext cx="20890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 dirty="0"/>
              <a:t>Atlas Fallback-1965</a:t>
            </a:r>
          </a:p>
        </p:txBody>
      </p:sp>
      <p:sp>
        <p:nvSpPr>
          <p:cNvPr id="17" name="Text Box 7">
            <a:extLst>
              <a:ext uri="{FF2B5EF4-FFF2-40B4-BE49-F238E27FC236}">
                <a16:creationId xmlns:a16="http://schemas.microsoft.com/office/drawing/2014/main" id="{C654748A-0921-455A-8C4D-67115ADE78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6809" y="6172103"/>
            <a:ext cx="23631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 dirty="0"/>
              <a:t>Delta 241-Jan 27, 1997</a:t>
            </a:r>
          </a:p>
        </p:txBody>
      </p:sp>
      <p:sp>
        <p:nvSpPr>
          <p:cNvPr id="18" name="Text Box 8">
            <a:extLst>
              <a:ext uri="{FF2B5EF4-FFF2-40B4-BE49-F238E27FC236}">
                <a16:creationId xmlns:a16="http://schemas.microsoft.com/office/drawing/2014/main" id="{ADB9B5E7-759D-446D-8638-6FA3F52DBD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5159" y="3250827"/>
            <a:ext cx="238187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 dirty="0"/>
              <a:t>Titan 34D-Apr 18, 1986</a:t>
            </a: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24CBD827-7DB4-4DF7-ADC6-DCDB8A8F13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2920" y="1066800"/>
            <a:ext cx="3265206" cy="2198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57479161-F974-4E51-8F5C-E4AEF54E6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875" y="3685483"/>
            <a:ext cx="3824012" cy="2477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 Box 7">
            <a:extLst>
              <a:ext uri="{FF2B5EF4-FFF2-40B4-BE49-F238E27FC236}">
                <a16:creationId xmlns:a16="http://schemas.microsoft.com/office/drawing/2014/main" id="{DC862868-BCAD-487C-AB74-B3C0ADD2C4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9090" y="6176239"/>
            <a:ext cx="22156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 dirty="0"/>
              <a:t>Antares-Oct 28, 2014</a:t>
            </a:r>
          </a:p>
        </p:txBody>
      </p:sp>
    </p:spTree>
    <p:extLst>
      <p:ext uri="{BB962C8B-B14F-4D97-AF65-F5344CB8AC3E}">
        <p14:creationId xmlns:p14="http://schemas.microsoft.com/office/powerpoint/2010/main" val="1795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FC0DDD9-34A4-4E02-86DF-5FF0CE089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599" y="400687"/>
            <a:ext cx="8029374" cy="570225"/>
          </a:xfrm>
        </p:spPr>
        <p:txBody>
          <a:bodyPr/>
          <a:lstStyle/>
          <a:p>
            <a:r>
              <a:rPr lang="en-US" sz="2800" dirty="0"/>
              <a:t>National Security Presidential Memorandum-20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5D04BE4-5B44-4912-B710-98E0C1EB2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Aft>
                <a:spcPts val="1200"/>
              </a:spcAft>
            </a:pPr>
            <a:r>
              <a:rPr lang="en-US" sz="2400" dirty="0"/>
              <a:t>This Memorandum establishes an updated and risk-informed </a:t>
            </a:r>
            <a:r>
              <a:rPr lang="en-US" sz="2400" b="1" dirty="0">
                <a:solidFill>
                  <a:schemeClr val="accent1"/>
                </a:solidFill>
              </a:rPr>
              <a:t>process</a:t>
            </a:r>
            <a:r>
              <a:rPr lang="en-US" sz="2400" dirty="0"/>
              <a:t> for </a:t>
            </a:r>
            <a:r>
              <a:rPr lang="en-US" sz="2400" b="1" dirty="0">
                <a:solidFill>
                  <a:schemeClr val="accent1"/>
                </a:solidFill>
              </a:rPr>
              <a:t>launching space nuclear systems</a:t>
            </a:r>
            <a:r>
              <a:rPr lang="en-US" sz="2400" dirty="0"/>
              <a:t> by</a:t>
            </a:r>
          </a:p>
          <a:p>
            <a:pPr lvl="1">
              <a:spcAft>
                <a:spcPts val="1200"/>
              </a:spcAft>
            </a:pPr>
            <a:r>
              <a:rPr lang="en-US" sz="2200" dirty="0"/>
              <a:t>Structuring launch authorization for space nuclear systems to follow a </a:t>
            </a:r>
            <a:r>
              <a:rPr lang="en-US" sz="2200" b="1" dirty="0">
                <a:solidFill>
                  <a:schemeClr val="accent1"/>
                </a:solidFill>
              </a:rPr>
              <a:t>tiered process </a:t>
            </a:r>
            <a:r>
              <a:rPr lang="en-US" sz="2200" dirty="0"/>
              <a:t>based on system characteristics, level of potential risk, and national security considerations</a:t>
            </a:r>
          </a:p>
          <a:p>
            <a:pPr lvl="1">
              <a:spcAft>
                <a:spcPts val="1200"/>
              </a:spcAft>
            </a:pPr>
            <a:r>
              <a:rPr lang="en-US" sz="2200" dirty="0"/>
              <a:t>Establishing </a:t>
            </a:r>
            <a:r>
              <a:rPr lang="en-US" sz="2200" b="1" dirty="0">
                <a:solidFill>
                  <a:schemeClr val="accent1"/>
                </a:solidFill>
              </a:rPr>
              <a:t>safety guidelines </a:t>
            </a:r>
            <a:r>
              <a:rPr lang="en-US" sz="2200" dirty="0"/>
              <a:t>to assist mission planners and launch authorization authorities in ensuring launch safety across the full range of space nuclear systems.</a:t>
            </a:r>
          </a:p>
          <a:p>
            <a:pPr lvl="1">
              <a:spcAft>
                <a:spcPts val="1200"/>
              </a:spcAft>
            </a:pPr>
            <a:r>
              <a:rPr lang="en-US" sz="2200" dirty="0"/>
              <a:t>Directing that safety analyses incorporate </a:t>
            </a:r>
            <a:r>
              <a:rPr lang="en-US" sz="2200" b="1" dirty="0">
                <a:solidFill>
                  <a:schemeClr val="accent1"/>
                </a:solidFill>
              </a:rPr>
              <a:t>past experience </a:t>
            </a:r>
            <a:r>
              <a:rPr lang="en-US" sz="2200" dirty="0"/>
              <a:t>to maximize effectiveness and efficiency.</a:t>
            </a:r>
          </a:p>
          <a:p>
            <a:pPr lvl="1">
              <a:spcAft>
                <a:spcPts val="1200"/>
              </a:spcAft>
            </a:pPr>
            <a:r>
              <a:rPr lang="en-US" sz="2200" dirty="0"/>
              <a:t>Replacing the mission-specific </a:t>
            </a:r>
            <a:r>
              <a:rPr lang="en-US" sz="2200" b="1" dirty="0">
                <a:solidFill>
                  <a:schemeClr val="accent1"/>
                </a:solidFill>
              </a:rPr>
              <a:t>ad hoc </a:t>
            </a:r>
            <a:r>
              <a:rPr lang="en-US" sz="2200" dirty="0"/>
              <a:t>Interagency Nuclear Review </a:t>
            </a:r>
            <a:r>
              <a:rPr lang="en-US" sz="2200" b="1" dirty="0">
                <a:solidFill>
                  <a:schemeClr val="accent1"/>
                </a:solidFill>
              </a:rPr>
              <a:t>Panel</a:t>
            </a:r>
            <a:r>
              <a:rPr lang="en-US" sz="2200" dirty="0"/>
              <a:t> (INSRP) with a </a:t>
            </a:r>
            <a:r>
              <a:rPr lang="en-US" sz="2200" b="1" dirty="0">
                <a:solidFill>
                  <a:schemeClr val="accent1"/>
                </a:solidFill>
              </a:rPr>
              <a:t>standing</a:t>
            </a:r>
            <a:r>
              <a:rPr lang="en-US" sz="2200" dirty="0"/>
              <a:t> Interagency Nuclear Safety Review </a:t>
            </a:r>
            <a:r>
              <a:rPr lang="en-US" sz="2200" b="1" dirty="0">
                <a:solidFill>
                  <a:schemeClr val="accent1"/>
                </a:solidFill>
              </a:rPr>
              <a:t>Board</a:t>
            </a:r>
            <a:r>
              <a:rPr lang="en-US" sz="2200" dirty="0"/>
              <a:t> (INSRB).</a:t>
            </a:r>
            <a:endParaRPr lang="en-US" sz="2400" dirty="0"/>
          </a:p>
          <a:p>
            <a:pPr>
              <a:spcAft>
                <a:spcPts val="1200"/>
              </a:spcAft>
            </a:pP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926EFA-E12A-4A94-BE67-AFC4DF84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81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7907953-A5D3-4EAC-93F7-7614E1359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Safety Guidelines/Tier Dose Limits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230E72-9522-413E-A5F4-495120085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9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760908-55F9-4591-B0F6-EF856AD56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85800" y="970912"/>
            <a:ext cx="7772400" cy="564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2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andia Theme (White Background)">
  <a:themeElements>
    <a:clrScheme name="Sandia 2018">
      <a:dk1>
        <a:srgbClr val="000000"/>
      </a:dk1>
      <a:lt1>
        <a:srgbClr val="FFFFFF"/>
      </a:lt1>
      <a:dk2>
        <a:srgbClr val="005376"/>
      </a:dk2>
      <a:lt2>
        <a:srgbClr val="E7E6E6"/>
      </a:lt2>
      <a:accent1>
        <a:srgbClr val="008E74"/>
      </a:accent1>
      <a:accent2>
        <a:srgbClr val="6CB312"/>
      </a:accent2>
      <a:accent3>
        <a:srgbClr val="FFA033"/>
      </a:accent3>
      <a:accent4>
        <a:srgbClr val="A92C00"/>
      </a:accent4>
      <a:accent5>
        <a:srgbClr val="7D0D7C"/>
      </a:accent5>
      <a:accent6>
        <a:srgbClr val="00ADD0"/>
      </a:accent6>
      <a:hlink>
        <a:srgbClr val="0563C1"/>
      </a:hlink>
      <a:folHlink>
        <a:srgbClr val="954F72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Sandia2018_16x9_1</Template>
  <TotalTime>4856</TotalTime>
  <Words>704</Words>
  <Application>Microsoft Office PowerPoint</Application>
  <PresentationFormat>On-screen Show (4:3)</PresentationFormat>
  <Paragraphs>117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Garamond</vt:lpstr>
      <vt:lpstr>Gill Sans MT</vt:lpstr>
      <vt:lpstr>Wingdings</vt:lpstr>
      <vt:lpstr>Sandia Theme (White Background)</vt:lpstr>
      <vt:lpstr>Space Nuclear Systems Launch Safety and MACCS</vt:lpstr>
      <vt:lpstr>Perseverance &amp; Curiosity Rovers on Mars</vt:lpstr>
      <vt:lpstr>Multi-Mission Radioisotope Thermoelectric Generator (MMRTG)</vt:lpstr>
      <vt:lpstr>Light Weight Radioisotope Heater Unit (LWRHU)</vt:lpstr>
      <vt:lpstr>Nuclear Thermal Propulsion and Fission Surface Power Systems (Future Possibilities)</vt:lpstr>
      <vt:lpstr>Space Nuclear System Sits on Top of  a Very Powerful Launch Vehicle</vt:lpstr>
      <vt:lpstr>Launches Can Fail</vt:lpstr>
      <vt:lpstr>National Security Presidential Memorandum-20</vt:lpstr>
      <vt:lpstr>Safety Guidelines/Tier Dose Limits</vt:lpstr>
      <vt:lpstr>Launch Safety Analysis Approach</vt:lpstr>
      <vt:lpstr>Risk Estimation Methodology</vt:lpstr>
      <vt:lpstr>Atmospheric Transport &amp; Consequences (1/2)</vt:lpstr>
      <vt:lpstr>Atmospheric Transport &amp; Consequences (2/2)</vt:lpstr>
      <vt:lpstr>Code Differences</vt:lpstr>
      <vt:lpstr>Example Output from MACCS</vt:lpstr>
      <vt:lpstr>Example Comparisons with Safety Guidelines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Clayton, Daniel James</cp:lastModifiedBy>
  <cp:revision>123</cp:revision>
  <dcterms:created xsi:type="dcterms:W3CDTF">2017-10-14T01:15:26Z</dcterms:created>
  <dcterms:modified xsi:type="dcterms:W3CDTF">2022-09-15T17:15:13Z</dcterms:modified>
</cp:coreProperties>
</file>