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92" r:id="rId1"/>
    <p:sldMasterId id="2147483753" r:id="rId2"/>
  </p:sldMasterIdLst>
  <p:notesMasterIdLst>
    <p:notesMasterId r:id="rId18"/>
  </p:notesMasterIdLst>
  <p:sldIdLst>
    <p:sldId id="1796" r:id="rId3"/>
    <p:sldId id="1801" r:id="rId4"/>
    <p:sldId id="1803" r:id="rId5"/>
    <p:sldId id="1804" r:id="rId6"/>
    <p:sldId id="1808" r:id="rId7"/>
    <p:sldId id="1805" r:id="rId8"/>
    <p:sldId id="1802" r:id="rId9"/>
    <p:sldId id="1806" r:id="rId10"/>
    <p:sldId id="1807" r:id="rId11"/>
    <p:sldId id="1809" r:id="rId12"/>
    <p:sldId id="1810" r:id="rId13"/>
    <p:sldId id="1811" r:id="rId14"/>
    <p:sldId id="1812" r:id="rId15"/>
    <p:sldId id="1813" r:id="rId16"/>
    <p:sldId id="1814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Exo 2 SemiBold" panose="020B0604020202020204" charset="0"/>
      <p:regular r:id="rId23"/>
      <p:bold r:id="rId24"/>
      <p:italic r:id="rId25"/>
      <p:boldItalic r:id="rId26"/>
    </p:embeddedFont>
    <p:embeddedFont>
      <p:font typeface="Garamond" panose="02020404030301010803" pitchFamily="18" charset="0"/>
      <p:regular r:id="rId27"/>
      <p:bold r:id="rId28"/>
      <p:italic r:id="rId29"/>
    </p:embeddedFont>
    <p:embeddedFont>
      <p:font typeface="Open Sans" panose="020B060603050402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2071116-5396-8A40-964D-A2307C474208}">
          <p14:sldIdLst>
            <p14:sldId id="1796"/>
            <p14:sldId id="1801"/>
            <p14:sldId id="1803"/>
            <p14:sldId id="1804"/>
            <p14:sldId id="1808"/>
            <p14:sldId id="1805"/>
            <p14:sldId id="1802"/>
            <p14:sldId id="1806"/>
            <p14:sldId id="1807"/>
            <p14:sldId id="1809"/>
            <p14:sldId id="1810"/>
            <p14:sldId id="1811"/>
            <p14:sldId id="1812"/>
            <p14:sldId id="1813"/>
            <p14:sldId id="181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A3B5"/>
    <a:srgbClr val="A1A878"/>
    <a:srgbClr val="A12F83"/>
    <a:srgbClr val="12846D"/>
    <a:srgbClr val="00ADD9"/>
    <a:srgbClr val="000000"/>
    <a:srgbClr val="004070"/>
    <a:srgbClr val="00A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03" autoAdjust="0"/>
    <p:restoredTop sz="94701"/>
  </p:normalViewPr>
  <p:slideViewPr>
    <p:cSldViewPr snapToGrid="0" snapToObjects="1">
      <p:cViewPr>
        <p:scale>
          <a:sx n="95" d="100"/>
          <a:sy n="95" d="100"/>
        </p:scale>
        <p:origin x="300" y="-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Open Sans" panose="020B0606030504020204" pitchFamily="34" charset="0"/>
              </a:defRPr>
            </a:lvl1pPr>
          </a:lstStyle>
          <a:p>
            <a:fld id="{2F1C89B6-0167-0549-A9D3-815C20C90D3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Open Sans" panose="020B0606030504020204" pitchFamily="34" charset="0"/>
              </a:defRPr>
            </a:lvl1pPr>
          </a:lstStyle>
          <a:p>
            <a:fld id="{A2430F75-B5EC-044F-A636-30352D0A135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8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44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667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_Slide_NM&amp;CA_U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2405A7D0-A065-44E8-BD31-2D1AF2D5E0D2}"/>
              </a:ext>
            </a:extLst>
          </p:cNvPr>
          <p:cNvSpPr txBox="1"/>
          <p:nvPr userDrawn="1"/>
        </p:nvSpPr>
        <p:spPr>
          <a:xfrm>
            <a:off x="10193121" y="5382134"/>
            <a:ext cx="1998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0" i="0" u="none" strike="noStrike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Sandia National Laboratories is a </a:t>
            </a:r>
            <a:r>
              <a:rPr lang="en-US" sz="800" b="0" i="0" u="none" strike="noStrike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multimission</a:t>
            </a:r>
            <a:r>
              <a:rPr lang="en-US" sz="800" b="0" i="0" u="none" strike="noStrike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800" b="0" i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773147" y="1194099"/>
            <a:ext cx="6351553" cy="1727005"/>
          </a:xfrm>
        </p:spPr>
        <p:txBody>
          <a:bodyPr lIns="0" tIns="91440" rIns="0" bIns="91440" anchor="ctr">
            <a:normAutofit/>
          </a:bodyPr>
          <a:lstStyle>
            <a:lvl1pPr algn="l">
              <a:lnSpc>
                <a:spcPts val="3700"/>
              </a:lnSpc>
              <a:defRPr sz="3600" b="0" i="0" spc="31" baseline="0">
                <a:solidFill>
                  <a:schemeClr val="bg1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F50582B7-4485-2444-8D1C-E899F3EE07AB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286421" y="6586868"/>
            <a:ext cx="1828800" cy="136525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 b="1" i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SAND XXXX-XXXX P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E8D43900-98D7-A44C-A2C8-C8E5D501587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3147" y="4142965"/>
            <a:ext cx="6351553" cy="914399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1800" b="0" i="0" cap="none" spc="200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ADD PRESENTER/AUTHOR NAMES</a:t>
            </a:r>
          </a:p>
        </p:txBody>
      </p:sp>
      <p:sp>
        <p:nvSpPr>
          <p:cNvPr id="32" name="Picture Placeholder 30">
            <a:extLst>
              <a:ext uri="{FF2B5EF4-FFF2-40B4-BE49-F238E27FC236}">
                <a16:creationId xmlns:a16="http://schemas.microsoft.com/office/drawing/2014/main" id="{F1AEF7CB-72B7-B743-A375-6E9BEACA879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732140" y="2921104"/>
            <a:ext cx="1302311" cy="914400"/>
          </a:xfrm>
        </p:spPr>
        <p:txBody>
          <a:bodyPr/>
          <a:lstStyle>
            <a:lvl1pPr marL="0" indent="0">
              <a:buFontTx/>
              <a:buNone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4" name="Picture Placeholder 32">
            <a:extLst>
              <a:ext uri="{FF2B5EF4-FFF2-40B4-BE49-F238E27FC236}">
                <a16:creationId xmlns:a16="http://schemas.microsoft.com/office/drawing/2014/main" id="{34437CB5-4FD1-BD4C-9E3F-DE0347134F2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91894" y="2921104"/>
            <a:ext cx="1828800" cy="914400"/>
          </a:xfrm>
        </p:spPr>
        <p:txBody>
          <a:bodyPr/>
          <a:lstStyle>
            <a:lvl1pPr marL="0" indent="0" algn="l">
              <a:buFontTx/>
              <a:buNone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6" name="Picture Placeholder 34">
            <a:extLst>
              <a:ext uri="{FF2B5EF4-FFF2-40B4-BE49-F238E27FC236}">
                <a16:creationId xmlns:a16="http://schemas.microsoft.com/office/drawing/2014/main" id="{7D39CEF2-EAFF-1F4F-8C1B-1AFC16A91F4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45897" y="2921104"/>
            <a:ext cx="2167575" cy="914400"/>
          </a:xfrm>
        </p:spPr>
        <p:txBody>
          <a:bodyPr/>
          <a:lstStyle>
            <a:lvl1pPr>
              <a:buFontTx/>
              <a:buNone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7" name="Picture Placeholder 18">
            <a:extLst>
              <a:ext uri="{FF2B5EF4-FFF2-40B4-BE49-F238E27FC236}">
                <a16:creationId xmlns:a16="http://schemas.microsoft.com/office/drawing/2014/main" id="{55971632-141A-4A41-AE8A-7917773F35A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65571" y="1342125"/>
            <a:ext cx="2623459" cy="1461583"/>
          </a:xfrm>
        </p:spPr>
        <p:txBody>
          <a:bodyPr/>
          <a:lstStyle>
            <a:lvl1pPr algn="ctr">
              <a:buFontTx/>
              <a:buNone/>
              <a:defRPr sz="18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8" name="Picture Placeholder 30">
            <a:extLst>
              <a:ext uri="{FF2B5EF4-FFF2-40B4-BE49-F238E27FC236}">
                <a16:creationId xmlns:a16="http://schemas.microsoft.com/office/drawing/2014/main" id="{3A1840DD-E6D4-FF44-BEE3-04222F6806E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424919" y="2921812"/>
            <a:ext cx="1135118" cy="914400"/>
          </a:xfrm>
        </p:spPr>
        <p:txBody>
          <a:bodyPr/>
          <a:lstStyle>
            <a:lvl1pPr marL="0" indent="0">
              <a:buFontTx/>
              <a:buNone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C02D1180-C050-974C-B328-F450BBE244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3147" y="5382133"/>
            <a:ext cx="6351553" cy="1142491"/>
          </a:xfrm>
        </p:spPr>
        <p:txBody>
          <a:bodyPr lIns="0" tIns="0" rIns="0" bIns="0"/>
          <a:lstStyle>
            <a:lvl1pPr>
              <a:buFontTx/>
              <a:buNone/>
              <a:defRPr sz="1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date, location, or additional content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EC3E3-A630-AA4F-992A-001F1FFBC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2928" y="206264"/>
            <a:ext cx="1899562" cy="8277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4DA566-7623-2445-81B1-57244B033C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0507" y="5068122"/>
            <a:ext cx="1740628" cy="25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1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_and_Double_Content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648" y="359772"/>
            <a:ext cx="10480752" cy="5702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and Double Content - Click to add title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 hasCustomPrompt="1"/>
          </p:nvPr>
        </p:nvSpPr>
        <p:spPr>
          <a:xfrm>
            <a:off x="720724" y="1409700"/>
            <a:ext cx="5029200" cy="46482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6158660" y="1409700"/>
            <a:ext cx="5029200" cy="46482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7">
            <a:extLst>
              <a:ext uri="{FF2B5EF4-FFF2-40B4-BE49-F238E27FC236}">
                <a16:creationId xmlns:a16="http://schemas.microsoft.com/office/drawing/2014/main" id="{533CBC10-5638-7E46-81C8-B530E4D766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Date Placeholder 8">
            <a:extLst>
              <a:ext uri="{FF2B5EF4-FFF2-40B4-BE49-F238E27FC236}">
                <a16:creationId xmlns:a16="http://schemas.microsoft.com/office/drawing/2014/main" id="{CC0FC208-2094-5247-B442-914250E198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14" name="Footer Placeholder 9">
            <a:extLst>
              <a:ext uri="{FF2B5EF4-FFF2-40B4-BE49-F238E27FC236}">
                <a16:creationId xmlns:a16="http://schemas.microsoft.com/office/drawing/2014/main" id="{93BA4CF5-05C5-E44F-BFA8-5F66D79FCD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54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_Only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648" y="359772"/>
            <a:ext cx="10480752" cy="570225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j-lt"/>
              </a:defRPr>
            </a:lvl1pPr>
          </a:lstStyle>
          <a:p>
            <a:r>
              <a:rPr lang="en-US" dirty="0"/>
              <a:t>Title Only - Click to add title</a:t>
            </a:r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D9194FF3-FB44-4F4A-BEA2-4A866309E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>
            <a:extLst>
              <a:ext uri="{FF2B5EF4-FFF2-40B4-BE49-F238E27FC236}">
                <a16:creationId xmlns:a16="http://schemas.microsoft.com/office/drawing/2014/main" id="{E5A6C9AA-8F75-6E4A-9E5F-9953F798B9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8BF130D3-3334-8F4F-B697-35A9F2814C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01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_Slide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82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Section_Break_NM&amp;CA_U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30694" y="5064546"/>
            <a:ext cx="7070704" cy="993354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800" b="0" i="0" cap="none" spc="20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130694" y="3112607"/>
            <a:ext cx="7070706" cy="1690255"/>
          </a:xfrm>
        </p:spPr>
        <p:txBody>
          <a:bodyPr lIns="0" rIns="0" anchor="ctr">
            <a:normAutofit/>
          </a:bodyPr>
          <a:lstStyle>
            <a:lvl1pPr algn="l">
              <a:lnSpc>
                <a:spcPts val="3700"/>
              </a:lnSpc>
              <a:defRPr sz="3600" b="0" i="0" spc="31" baseline="0">
                <a:solidFill>
                  <a:schemeClr val="bg1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sp>
        <p:nvSpPr>
          <p:cNvPr id="8" name="Date Placeholder 8">
            <a:extLst>
              <a:ext uri="{FF2B5EF4-FFF2-40B4-BE49-F238E27FC236}">
                <a16:creationId xmlns:a16="http://schemas.microsoft.com/office/drawing/2014/main" id="{3BEBB9B5-AA21-3743-AE6F-D669D968EB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4B41CB23-D8A4-634B-8696-A8C38E3AC1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03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Title and Content - 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00000"/>
              </a:lnSpc>
              <a:buFontTx/>
              <a:buNone/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00000"/>
              </a:lnSpc>
              <a:buFont typeface="Wingdings" pitchFamily="2" charset="2"/>
              <a:buChar char="§"/>
              <a:defRPr/>
            </a:lvl2pPr>
            <a:lvl3pPr>
              <a:lnSpc>
                <a:spcPct val="100000"/>
              </a:lnSpc>
              <a:buFont typeface="Wingdings" pitchFamily="2" charset="2"/>
              <a:buChar char="§"/>
              <a:defRPr/>
            </a:lvl3pPr>
            <a:lvl4pPr>
              <a:lnSpc>
                <a:spcPct val="100000"/>
              </a:lnSpc>
              <a:buFont typeface="Wingdings" pitchFamily="2" charset="2"/>
              <a:buChar char="§"/>
              <a:defRPr/>
            </a:lvl4pPr>
            <a:lvl5pPr>
              <a:lnSpc>
                <a:spcPct val="100000"/>
              </a:lnSpc>
              <a:buFont typeface="Wingdings" pitchFamily="2" charset="2"/>
              <a:buChar char="§"/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DA5D46-7DB6-A447-B104-EB1662B309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pPr algn="ctr"/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6531D3A3-757D-8B47-A2D3-3517AB7E4E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6376D8E-D4AE-934B-B500-E11F86158F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99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and_Double_Content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Double Content - Click to add title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6158660" y="1409700"/>
            <a:ext cx="5029200" cy="4648200"/>
          </a:xfrm>
        </p:spPr>
        <p:txBody>
          <a:bodyPr lIns="45720"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AFE68596-C998-4449-AA72-201F663B108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20724" y="1409700"/>
            <a:ext cx="5029200" cy="4648200"/>
          </a:xfrm>
        </p:spPr>
        <p:txBody>
          <a:bodyPr/>
          <a:lstStyle>
            <a:lvl1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7">
            <a:extLst>
              <a:ext uri="{FF2B5EF4-FFF2-40B4-BE49-F238E27FC236}">
                <a16:creationId xmlns:a16="http://schemas.microsoft.com/office/drawing/2014/main" id="{88CC8865-9B06-F04A-B596-67CF2250F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pPr algn="ctr"/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Date Placeholder 8">
            <a:extLst>
              <a:ext uri="{FF2B5EF4-FFF2-40B4-BE49-F238E27FC236}">
                <a16:creationId xmlns:a16="http://schemas.microsoft.com/office/drawing/2014/main" id="{8984D5BE-3984-D642-8048-62E970BD9D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D37F498F-8C04-8E41-B8E2-2CF797996E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79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_Only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>
                <a:latin typeface="+mj-lt"/>
              </a:defRPr>
            </a:lvl1pPr>
          </a:lstStyle>
          <a:p>
            <a:r>
              <a:rPr lang="en-US" dirty="0"/>
              <a:t>Title Only - Click to add title</a:t>
            </a:r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047140F4-9603-3740-AC59-61030724EC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pPr algn="ctr"/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>
            <a:extLst>
              <a:ext uri="{FF2B5EF4-FFF2-40B4-BE49-F238E27FC236}">
                <a16:creationId xmlns:a16="http://schemas.microsoft.com/office/drawing/2014/main" id="{32A26D86-2879-4B46-86CA-D69ABD3FE8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B861089-20B6-544A-BC46-4CA4C9A1BB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80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_Slide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13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_Slide_NM&amp;CA_U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2405A7D0-A065-44E8-BD31-2D1AF2D5E0D2}"/>
              </a:ext>
            </a:extLst>
          </p:cNvPr>
          <p:cNvSpPr txBox="1"/>
          <p:nvPr userDrawn="1"/>
        </p:nvSpPr>
        <p:spPr>
          <a:xfrm>
            <a:off x="10193121" y="5382134"/>
            <a:ext cx="1998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0" i="0" u="none" strike="noStrike" kern="12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Sandia National Laboratories is a </a:t>
            </a:r>
            <a:r>
              <a:rPr lang="en-US" sz="800" b="0" i="0" u="none" strike="noStrike" kern="1200" dirty="0" err="1">
                <a:solidFill>
                  <a:schemeClr val="bg1"/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multimission</a:t>
            </a:r>
            <a:r>
              <a:rPr lang="en-US" sz="800" b="0" i="0" u="none" strike="noStrike" kern="12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800" b="0" i="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Picture Placeholder 30">
            <a:extLst>
              <a:ext uri="{FF2B5EF4-FFF2-40B4-BE49-F238E27FC236}">
                <a16:creationId xmlns:a16="http://schemas.microsoft.com/office/drawing/2014/main" id="{F1AEF7CB-72B7-B743-A375-6E9BEACA879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732140" y="2921104"/>
            <a:ext cx="1302311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4" name="Picture Placeholder 32">
            <a:extLst>
              <a:ext uri="{FF2B5EF4-FFF2-40B4-BE49-F238E27FC236}">
                <a16:creationId xmlns:a16="http://schemas.microsoft.com/office/drawing/2014/main" id="{34437CB5-4FD1-BD4C-9E3F-DE0347134F2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91894" y="2921104"/>
            <a:ext cx="1828800" cy="914400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6" name="Picture Placeholder 34">
            <a:extLst>
              <a:ext uri="{FF2B5EF4-FFF2-40B4-BE49-F238E27FC236}">
                <a16:creationId xmlns:a16="http://schemas.microsoft.com/office/drawing/2014/main" id="{7D39CEF2-EAFF-1F4F-8C1B-1AFC16A91F4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45897" y="2921104"/>
            <a:ext cx="2167575" cy="91440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7" name="Picture Placeholder 18">
            <a:extLst>
              <a:ext uri="{FF2B5EF4-FFF2-40B4-BE49-F238E27FC236}">
                <a16:creationId xmlns:a16="http://schemas.microsoft.com/office/drawing/2014/main" id="{55971632-141A-4A41-AE8A-7917773F35A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65571" y="1342125"/>
            <a:ext cx="2623459" cy="1461583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18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8" name="Picture Placeholder 30">
            <a:extLst>
              <a:ext uri="{FF2B5EF4-FFF2-40B4-BE49-F238E27FC236}">
                <a16:creationId xmlns:a16="http://schemas.microsoft.com/office/drawing/2014/main" id="{3A1840DD-E6D4-FF44-BEE3-04222F6806E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424919" y="2921812"/>
            <a:ext cx="1135118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A640D0C-6768-054F-A9E5-72433DED96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3147" y="1194099"/>
            <a:ext cx="6351553" cy="1727005"/>
          </a:xfrm>
        </p:spPr>
        <p:txBody>
          <a:bodyPr lIns="0" tIns="91440" rIns="0" bIns="91440" anchor="ctr">
            <a:normAutofit/>
          </a:bodyPr>
          <a:lstStyle>
            <a:lvl1pPr algn="l">
              <a:lnSpc>
                <a:spcPts val="3700"/>
              </a:lnSpc>
              <a:defRPr sz="3600" b="0" i="0" spc="31" baseline="0">
                <a:solidFill>
                  <a:schemeClr val="bg1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9EC6533-A0BD-5E46-AF14-AB8CC26AA9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286421" y="6586868"/>
            <a:ext cx="1828800" cy="136525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SAND XXXX-XXXX P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B7B0D49C-82E5-0B42-A64F-A7234DA2B0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3147" y="4142965"/>
            <a:ext cx="6351553" cy="914399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1800" b="0" i="0" cap="none" spc="20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ADD PRESENTER/AUTHOR NAMES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044566E6-F23A-E842-B04D-8E74C1E5C08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3147" y="5382133"/>
            <a:ext cx="6351553" cy="1142491"/>
          </a:xfrm>
        </p:spPr>
        <p:txBody>
          <a:bodyPr lIns="0" tIns="0" rIns="0" bIns="0"/>
          <a:lstStyle>
            <a:lvl1pPr>
              <a:buFontTx/>
              <a:buNone/>
              <a:defRPr sz="1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date, location, or additional content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509C096-9973-EF42-BC88-D6ADDE589A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2928" y="206264"/>
            <a:ext cx="1899562" cy="8277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B30676C-5F7C-9C42-9914-B73F06BACB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2826" y="5073548"/>
            <a:ext cx="1863045" cy="25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_Break_NM&amp;CA_U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0F807EE3-5A7B-7B43-9CD9-05809754EE9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30694" y="5064546"/>
            <a:ext cx="7070704" cy="993354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800" b="0" i="0" cap="none" spc="200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80C274-88C4-EF40-AFFB-1D3EE28ABA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30694" y="3112607"/>
            <a:ext cx="7070706" cy="1690255"/>
          </a:xfrm>
        </p:spPr>
        <p:txBody>
          <a:bodyPr lIns="0" rIns="0" anchor="ctr">
            <a:normAutofit/>
          </a:bodyPr>
          <a:lstStyle>
            <a:lvl1pPr algn="l">
              <a:lnSpc>
                <a:spcPts val="3700"/>
              </a:lnSpc>
              <a:defRPr sz="3600" b="0" i="0" spc="31" baseline="0">
                <a:solidFill>
                  <a:schemeClr val="bg1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sp>
        <p:nvSpPr>
          <p:cNvPr id="12" name="Date Placeholder 8">
            <a:extLst>
              <a:ext uri="{FF2B5EF4-FFF2-40B4-BE49-F238E27FC236}">
                <a16:creationId xmlns:a16="http://schemas.microsoft.com/office/drawing/2014/main" id="{28F9A4F9-E91B-894E-980A-89E25D983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9BB042E6-FFFD-3849-9A9F-1B3E0333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60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_and_Content_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648" y="359772"/>
            <a:ext cx="10480752" cy="570225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Title and Content - 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20647" y="1429233"/>
            <a:ext cx="10480751" cy="46362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00000"/>
              </a:lnSpc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7">
            <a:extLst>
              <a:ext uri="{FF2B5EF4-FFF2-40B4-BE49-F238E27FC236}">
                <a16:creationId xmlns:a16="http://schemas.microsoft.com/office/drawing/2014/main" id="{84653370-8875-2C4D-A315-258AE5BBDE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Date Placeholder 8">
            <a:extLst>
              <a:ext uri="{FF2B5EF4-FFF2-40B4-BE49-F238E27FC236}">
                <a16:creationId xmlns:a16="http://schemas.microsoft.com/office/drawing/2014/main" id="{60925A80-6FB1-1F4E-8281-11634B4444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C3CAD971-D42D-864F-B8DE-C3410EC67E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1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648" y="359772"/>
            <a:ext cx="10480752" cy="570225"/>
          </a:xfrm>
          <a:prstGeom prst="rect">
            <a:avLst/>
          </a:prstGeom>
        </p:spPr>
        <p:txBody>
          <a:bodyPr vert="horz" lIns="45720" tIns="45720" rIns="45720" bIns="45720" rtlCol="0" anchor="t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47" y="1429233"/>
            <a:ext cx="10480751" cy="463628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D1E2D48-26E4-F540-8A4B-081EC834D0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pPr algn="ctr"/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F27CFCD6-42D6-CF46-A09D-23B16AA07F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C1FC436-ACD0-714D-A860-1E9467D1FE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895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701" r:id="rId2"/>
    <p:sldLayoutId id="2147483813" r:id="rId3"/>
    <p:sldLayoutId id="2147483697" r:id="rId4"/>
    <p:sldLayoutId id="2147483698" r:id="rId5"/>
    <p:sldLayoutId id="2147483769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354" rtl="0" eaLnBrk="1" latinLnBrk="0" hangingPunct="1">
        <a:lnSpc>
          <a:spcPct val="85000"/>
        </a:lnSpc>
        <a:spcBef>
          <a:spcPct val="0"/>
        </a:spcBef>
        <a:buNone/>
        <a:defRPr sz="2800" b="0" i="0" kern="1200" spc="100" baseline="0">
          <a:solidFill>
            <a:schemeClr val="bg2">
              <a:lumMod val="25000"/>
            </a:schemeClr>
          </a:solidFill>
          <a:latin typeface="+mj-lt"/>
          <a:ea typeface="Open Sans SemiBold" panose="020B0606030504020204" pitchFamily="34" charset="0"/>
          <a:cs typeface="Open Sans SemiBold" panose="020B0606030504020204" pitchFamily="34" charset="0"/>
        </a:defRPr>
      </a:lvl1pPr>
    </p:titleStyle>
    <p:bodyStyle>
      <a:lvl1pPr marL="0" indent="0" algn="l" defTabSz="914354" rtl="0" eaLnBrk="1" latinLnBrk="0" hangingPunct="0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Tx/>
        <a:buNone/>
        <a:defRPr sz="20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486909" indent="-285750" algn="l" defTabSz="914354" rtl="0" eaLnBrk="1" latinLnBrk="0" hangingPunct="0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8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669780" indent="-285750" algn="l" defTabSz="914354" rtl="0" eaLnBrk="1" latinLnBrk="0" hangingPunct="0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852651" indent="-285750" algn="l" defTabSz="914354" rtl="0" eaLnBrk="1" latinLnBrk="0" hangingPunct="0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035522" indent="-285750" algn="l" defTabSz="914354" rtl="0" eaLnBrk="1" latinLnBrk="0" hangingPunct="0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09994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93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925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91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6A1891C8-40F6-0844-84D7-FB57C74DF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48" y="359772"/>
            <a:ext cx="10480752" cy="570225"/>
          </a:xfrm>
          <a:prstGeom prst="rect">
            <a:avLst/>
          </a:prstGeom>
        </p:spPr>
        <p:txBody>
          <a:bodyPr vert="horz" lIns="45720" tIns="45720" rIns="45720" bIns="45720" rtlCol="0" anchor="t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1E04381-06F4-6A4A-986B-6305FD5236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647" y="1429233"/>
            <a:ext cx="10480751" cy="463628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7">
            <a:extLst>
              <a:ext uri="{FF2B5EF4-FFF2-40B4-BE49-F238E27FC236}">
                <a16:creationId xmlns:a16="http://schemas.microsoft.com/office/drawing/2014/main" id="{1C83E4D2-C847-754F-86F1-AE63596BA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356686"/>
            <a:ext cx="559397" cy="5702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F6B149FD-26F7-3645-B4E7-BA8B8CC5EE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Date Placeholder 8">
            <a:extLst>
              <a:ext uri="{FF2B5EF4-FFF2-40B4-BE49-F238E27FC236}">
                <a16:creationId xmlns:a16="http://schemas.microsoft.com/office/drawing/2014/main" id="{D5068D1B-B42E-8343-A696-82B7686B40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72013"/>
            <a:ext cx="1088571" cy="27782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DC07D2C2-EEDA-094F-A4D5-546DE82D3808}" type="datetimeFigureOut">
              <a:rPr lang="en-US" smtClean="0"/>
              <a:pPr/>
              <a:t>9/16/2022</a:t>
            </a:fld>
            <a:endParaRPr lang="en-US" dirty="0"/>
          </a:p>
        </p:txBody>
      </p:sp>
      <p:sp>
        <p:nvSpPr>
          <p:cNvPr id="14" name="Footer Placeholder 9">
            <a:extLst>
              <a:ext uri="{FF2B5EF4-FFF2-40B4-BE49-F238E27FC236}">
                <a16:creationId xmlns:a16="http://schemas.microsoft.com/office/drawing/2014/main" id="{1259F7E5-8F2B-7D4F-BF1C-8C59362650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0287" y="6572013"/>
            <a:ext cx="9391426" cy="285987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1000" b="0" i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178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756" r:id="rId2"/>
    <p:sldLayoutId id="2147483758" r:id="rId3"/>
    <p:sldLayoutId id="2147483759" r:id="rId4"/>
    <p:sldLayoutId id="2147483765" r:id="rId5"/>
    <p:sldLayoutId id="2147483772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354" rtl="0" eaLnBrk="1" latinLnBrk="0" hangingPunct="1">
        <a:lnSpc>
          <a:spcPct val="85000"/>
        </a:lnSpc>
        <a:spcBef>
          <a:spcPct val="0"/>
        </a:spcBef>
        <a:buNone/>
        <a:defRPr sz="2800" b="0" i="0" kern="1200" spc="100" baseline="0">
          <a:solidFill>
            <a:schemeClr val="bg1"/>
          </a:solidFill>
          <a:latin typeface="+mj-lt"/>
          <a:ea typeface="Open Sans SemiBold" panose="020B0606030504020204" pitchFamily="34" charset="0"/>
          <a:cs typeface="Open Sans SemiBold" panose="020B0606030504020204" pitchFamily="34" charset="0"/>
        </a:defRPr>
      </a:lvl1pPr>
    </p:titleStyle>
    <p:bodyStyle>
      <a:lvl1pPr marL="91436" indent="-91436" algn="l" defTabSz="914354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rgbClr val="00B0F0"/>
        </a:buClr>
        <a:buSzPct val="100000"/>
        <a:buFont typeface="Calibri" panose="020F0502020204030204" pitchFamily="34" charset="0"/>
        <a:buChar char=" "/>
        <a:defRPr sz="2000" b="0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384029" indent="-182870" algn="l" defTabSz="914354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rgbClr val="00B0F0"/>
        </a:buClr>
        <a:buFont typeface="Wingdings" pitchFamily="2" charset="2"/>
        <a:buChar char="§"/>
        <a:defRPr sz="1800" b="0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566900" indent="-182870" algn="l" defTabSz="914354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rgbClr val="00B0F0"/>
        </a:buClr>
        <a:buFont typeface="Wingdings" pitchFamily="2" charset="2"/>
        <a:buChar char="§"/>
        <a:defRPr sz="1400" b="0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749771" indent="-182870" algn="l" defTabSz="914354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rgbClr val="00B0F0"/>
        </a:buClr>
        <a:buFont typeface="Wingdings" pitchFamily="2" charset="2"/>
        <a:buChar char="§"/>
        <a:defRPr sz="1400" b="0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932642" indent="-182870" algn="l" defTabSz="914354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rgbClr val="00B0F0"/>
        </a:buClr>
        <a:buFont typeface="Wingdings" pitchFamily="2" charset="2"/>
        <a:buChar char="§"/>
        <a:defRPr sz="1400" b="0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09994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93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925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91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djclayt@sandia.gov" TargetMode="External"/><Relationship Id="rId2" Type="http://schemas.openxmlformats.org/officeDocument/2006/relationships/hyperlink" Target="mailto:kaclavi@sandia.gov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Keith.Compton@nrc.gov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AF4D8B3A-FD4A-B145-BF47-2951FF3843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1" y="1194099"/>
            <a:ext cx="7185660" cy="1727005"/>
          </a:xfrm>
        </p:spPr>
        <p:txBody>
          <a:bodyPr>
            <a:noAutofit/>
          </a:bodyPr>
          <a:lstStyle/>
          <a:p>
            <a:r>
              <a:rPr lang="en-US" sz="3000" dirty="0"/>
              <a:t>Developing a Method to Quantitatively Screen Advanced Reactor Radionuclides Using a Heat Pipe Reactor Inventory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ACCD0F44-4EA8-8C44-9450-19DE5A3992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SAND2022-12467 C</a:t>
            </a:r>
          </a:p>
        </p:txBody>
      </p:sp>
      <p:sp>
        <p:nvSpPr>
          <p:cNvPr id="21" name="Subtitle 20">
            <a:extLst>
              <a:ext uri="{FF2B5EF4-FFF2-40B4-BE49-F238E27FC236}">
                <a16:creationId xmlns:a16="http://schemas.microsoft.com/office/drawing/2014/main" id="{05146071-E038-D245-BA97-211FAFC057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3147" y="4142965"/>
            <a:ext cx="6786890" cy="91439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Kyle Clavier, PhD, SNL</a:t>
            </a:r>
          </a:p>
          <a:p>
            <a:r>
              <a:rPr lang="en-US" dirty="0"/>
              <a:t>Dan Clayton, PhD, SNL</a:t>
            </a:r>
          </a:p>
          <a:p>
            <a:r>
              <a:rPr lang="en-US" dirty="0"/>
              <a:t>Keith Compton, PhD, US NRC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3DE3501-3CD2-0F44-87FB-60856AFB3D0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2022 International MACCS User Group (IMUG) Conference</a:t>
            </a:r>
          </a:p>
          <a:p>
            <a:r>
              <a:rPr lang="en-US" dirty="0"/>
              <a:t>September 19-21, 2022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10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9E0D0-AE74-432C-B883-025FBCC25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MACCS 4.1 was used to assess the relative importance of advanced reactor radionuclide suite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71F8C-098F-4277-B287-DA533117C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Step 1</a:t>
            </a:r>
            <a:r>
              <a:rPr lang="en-US" dirty="0"/>
              <a:t>: calculate an activity-normalized dose of combined list of 57 preliminary radionuclides and heat pipe reactor suite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Screen heat pipe reactor by eliminating radionuclides with short half-lives (&lt;1 hour) and low contribution to the total inventory (&lt;0.0001%)</a:t>
            </a:r>
          </a:p>
          <a:p>
            <a:pPr marL="1012680" lvl="2" indent="-342900">
              <a:buFont typeface="Arial" panose="020B0604020202020204" pitchFamily="34" charset="0"/>
              <a:buChar char="•"/>
            </a:pPr>
            <a:r>
              <a:rPr lang="en-US" dirty="0"/>
              <a:t>&gt; 1200 radionuclides reduced to 108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EARLY and CHRONC doses from a unit 1-Ci release were modeled for each of these radionuclides and normalized to equivalent releases of I-131 and Cs-137, respectively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In this manner, a relative biological hazard list was developed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Step 2</a:t>
            </a:r>
            <a:r>
              <a:rPr lang="en-US" dirty="0"/>
              <a:t>: illustrate using a heat pipe reactor inventory to scale these “hazard rankings” by the inventory (relative to I-131 or Cs-137 as appropriate)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Identify radionuclides that, if released in sufficient quantities, may be important to early or long-term dose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Step 3</a:t>
            </a:r>
            <a:r>
              <a:rPr lang="en-US" dirty="0"/>
              <a:t>: additionally screen this list by eliminating radionuclides with effective and organ doses less than 1% of those of I-131 (early phase) and Cs-137 (late phase doses)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C6D113-0C89-4689-94F2-4F7A57E6FC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01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0C6A3-5C28-4037-8A03-602C8D42F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MACCS assumptions used for this analysis mirrored those in previous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852934-E855-46BA-9FC0-36D1D580ED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L-ICRP60ED </a:t>
            </a:r>
            <a:r>
              <a:rPr lang="en-US" dirty="0" err="1"/>
              <a:t>dosimetric</a:t>
            </a:r>
            <a:r>
              <a:rPr lang="en-US" dirty="0"/>
              <a:t> quantity used as surrogate for potential latent health effects from both EARLY and CHRONC phase doses. A-RED MARR and A-LUNG used for surrogates of early health effects from early phase doses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Constant, “typical” weather conditions – D stability, 4 m/s windspeed, no rain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Release occurs outside of the growing season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Doses from elements/isotopes include the effect of radioactive decay and in-growth or decay progeny during transport.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Nonbuoyant release from a single plume at 40 m elevation. Uniform 1-hour release immediately after accident initiation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0.002 m/sec dry dep. velocity, radiation protection factors of 0.75, 0.22, and 0.46 for </a:t>
            </a:r>
            <a:r>
              <a:rPr lang="en-US" dirty="0" err="1"/>
              <a:t>cloudshine</a:t>
            </a:r>
            <a:r>
              <a:rPr lang="en-US" dirty="0"/>
              <a:t>, </a:t>
            </a:r>
            <a:r>
              <a:rPr lang="en-US" dirty="0" err="1"/>
              <a:t>groundshine</a:t>
            </a:r>
            <a:r>
              <a:rPr lang="en-US" dirty="0"/>
              <a:t>, and inhalation and skin, respectively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Uniform population distribution of approximate CONUS average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emergency protective actions, exposure duration of 7 days for EARLY, CHRONC duration of 1 year, no intermediate phase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5C6DF9-5477-4CE7-9559-2FE77A8AA4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96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FD8F4-E5E3-4B1C-BB9B-4018040A0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48" y="177825"/>
            <a:ext cx="10480752" cy="570225"/>
          </a:xfrm>
        </p:spPr>
        <p:txBody>
          <a:bodyPr>
            <a:normAutofit fontScale="90000"/>
          </a:bodyPr>
          <a:lstStyle/>
          <a:p>
            <a:r>
              <a:rPr lang="en-US" dirty="0"/>
              <a:t>Analysis suggests that 69 heat pipe reactor radionuclides may be of importance if released in sufficient quantities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8F90E-4BD6-475C-B73E-ED55C3D8E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29233"/>
            <a:ext cx="2868373" cy="463628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48 of these radionuclides are already considered for LWR analyses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21 new radionuclides listed here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Note: decay progeny not listed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12BD47-0BE3-42BD-9BDD-69E897E9D6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12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CF9EFD3-32EA-4B6C-BDE4-B23A4F0E4E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305143"/>
              </p:ext>
            </p:extLst>
          </p:nvPr>
        </p:nvGraphicFramePr>
        <p:xfrm>
          <a:off x="3069771" y="938818"/>
          <a:ext cx="8611592" cy="57593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5804">
                  <a:extLst>
                    <a:ext uri="{9D8B030D-6E8A-4147-A177-3AD203B41FA5}">
                      <a16:colId xmlns:a16="http://schemas.microsoft.com/office/drawing/2014/main" val="272239266"/>
                    </a:ext>
                  </a:extLst>
                </a:gridCol>
                <a:gridCol w="1264298">
                  <a:extLst>
                    <a:ext uri="{9D8B030D-6E8A-4147-A177-3AD203B41FA5}">
                      <a16:colId xmlns:a16="http://schemas.microsoft.com/office/drawing/2014/main" val="662418345"/>
                    </a:ext>
                  </a:extLst>
                </a:gridCol>
                <a:gridCol w="1264298">
                  <a:extLst>
                    <a:ext uri="{9D8B030D-6E8A-4147-A177-3AD203B41FA5}">
                      <a16:colId xmlns:a16="http://schemas.microsoft.com/office/drawing/2014/main" val="276098098"/>
                    </a:ext>
                  </a:extLst>
                </a:gridCol>
                <a:gridCol w="1264298">
                  <a:extLst>
                    <a:ext uri="{9D8B030D-6E8A-4147-A177-3AD203B41FA5}">
                      <a16:colId xmlns:a16="http://schemas.microsoft.com/office/drawing/2014/main" val="3960932273"/>
                    </a:ext>
                  </a:extLst>
                </a:gridCol>
                <a:gridCol w="1264298">
                  <a:extLst>
                    <a:ext uri="{9D8B030D-6E8A-4147-A177-3AD203B41FA5}">
                      <a16:colId xmlns:a16="http://schemas.microsoft.com/office/drawing/2014/main" val="3911580751"/>
                    </a:ext>
                  </a:extLst>
                </a:gridCol>
                <a:gridCol w="1264298">
                  <a:extLst>
                    <a:ext uri="{9D8B030D-6E8A-4147-A177-3AD203B41FA5}">
                      <a16:colId xmlns:a16="http://schemas.microsoft.com/office/drawing/2014/main" val="1688685501"/>
                    </a:ext>
                  </a:extLst>
                </a:gridCol>
                <a:gridCol w="1264298">
                  <a:extLst>
                    <a:ext uri="{9D8B030D-6E8A-4147-A177-3AD203B41FA5}">
                      <a16:colId xmlns:a16="http://schemas.microsoft.com/office/drawing/2014/main" val="140513018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Isotope</a:t>
                      </a:r>
                      <a:endParaRPr lang="en-US" sz="14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EARLY Relative ICRP60 Effective Dose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EARLY Relative Red Marrow Dose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EARLY Relative Lung Dose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CHRONC Relative ICRP60 Effective Dose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CHRONC Relative Red Marrow Dose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CHRONC Relative Lung Dose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extLst>
                  <a:ext uri="{0D108BD9-81ED-4DB2-BD59-A6C34878D82A}">
                    <a16:rowId xmlns:a16="http://schemas.microsoft.com/office/drawing/2014/main" val="30495498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Ag-111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0.04</a:t>
                      </a:r>
                      <a:endParaRPr lang="en-US" sz="14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1042946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Ag-112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0.01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36387843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Cd-115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8826001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Eu-155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0.017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341029595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Eu-156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0.031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0.063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175625076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Nb-95m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0.06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6260245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Nd-149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0.014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0.22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534866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Pd-109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0.09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9722276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Pm-147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0.34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1.57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10652294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Pm-148m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0.015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18877551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Pm-149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0.035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0.97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2053831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Pm-151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0.012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0.043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0.396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36915269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Pr-145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1.58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38526533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Sb-125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0.02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0.017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0.04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0.04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0.04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20919379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Sm-153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0.173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29717482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Sn-121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0.011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10332647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Sn-125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0.0301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16148901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Sn-127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0.028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2951330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Te-125m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0.0107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4733508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U-234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0.40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0.663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25350462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U-237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0.035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0.041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0.663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602" marR="17602" marT="0" marB="0" anchor="b"/>
                </a:tc>
                <a:extLst>
                  <a:ext uri="{0D108BD9-81ED-4DB2-BD59-A6C34878D82A}">
                    <a16:rowId xmlns:a16="http://schemas.microsoft.com/office/drawing/2014/main" val="3227212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69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FD5A7-8A81-4AF5-A9E2-4677B659C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and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B76B9-62CD-4F24-A820-EC0E166FE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 method for the identification of radionuclides of potential for advanced reactors – based on half-life, biological hazard, and relative abundance in a core – is provided and illustrated using a radiological inventory developed for a heat pipe reactor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Provide a traceable and transparent basis for selecting radionuclides for inclusion in advanced reactor consequence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Radionuclides were progressively screened, first based on half-life and relative inventory, and then further based upon relative biological hazard to develop a list of 21 new radionuclides to consider for the heat pipe reactor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 theory, this method can be applied to any advanced reactor inventory as they become available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Some radionuclides did not have dose coefficients in MACCS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Complexities of H-3 and C-14 are generally unaccounted for in MACCS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Food ingestion ignored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Normalizing to doses of volatile isotopes of iodine and cesium means that large releases not associated with high elemental volatility may need to be reassessed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Other thresholds for half-life, relative abundance, or relative biological hazard may be used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75DD01-9572-441A-9102-A738C05EE9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26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8BBC9-7121-4B23-B6C9-285A61F24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879E41-5DF3-4610-8597-B7A5F1E59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647" y="1429233"/>
            <a:ext cx="10480751" cy="506899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Kyle Clavier, PhD, Sandia National Laboratories</a:t>
            </a:r>
          </a:p>
          <a:p>
            <a:r>
              <a:rPr lang="en-US" dirty="0">
                <a:hlinkClick r:id="rId2"/>
              </a:rPr>
              <a:t>kaclavi@sandia.gov</a:t>
            </a:r>
            <a:endParaRPr lang="en-US" dirty="0"/>
          </a:p>
          <a:p>
            <a:endParaRPr lang="en-US" dirty="0"/>
          </a:p>
          <a:p>
            <a:r>
              <a:rPr lang="en-US" dirty="0"/>
              <a:t>Dan Clayton, PhD, Sandia National Laboratories</a:t>
            </a:r>
          </a:p>
          <a:p>
            <a:r>
              <a:rPr lang="en-US" dirty="0">
                <a:hlinkClick r:id="rId3"/>
              </a:rPr>
              <a:t>djclayt@sandia.gov</a:t>
            </a:r>
            <a:endParaRPr lang="en-US" dirty="0"/>
          </a:p>
          <a:p>
            <a:endParaRPr lang="en-US" dirty="0"/>
          </a:p>
          <a:p>
            <a:r>
              <a:rPr lang="en-US" dirty="0"/>
              <a:t>Keith Compton, US Nuclear Regulatory Commission </a:t>
            </a:r>
          </a:p>
          <a:p>
            <a:r>
              <a:rPr lang="en-US" dirty="0">
                <a:hlinkClick r:id="rId4"/>
              </a:rPr>
              <a:t>Keith.Compton@nrc.gov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Authors would like to acknowledge the members of the larger MACCS team at SNL: Mariah Smith, Jennifer Leute, Joshua Dise, and John Fulton. Authors would like to additionally acknowledge the following NRC staff for their technical and programmatic contributions to this effort: Salman </a:t>
            </a:r>
            <a:r>
              <a:rPr lang="en-US" dirty="0" err="1"/>
              <a:t>Haq</a:t>
            </a:r>
            <a:r>
              <a:rPr lang="en-US" dirty="0"/>
              <a:t>, AJ Nosek and </a:t>
            </a:r>
            <a:r>
              <a:rPr lang="en-US" dirty="0" err="1"/>
              <a:t>Nazila</a:t>
            </a:r>
            <a:r>
              <a:rPr lang="en-US" dirty="0"/>
              <a:t> Tehrani.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AF7B3-DB6A-458D-BAB1-17A5287C50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54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738E2-B3AB-4F20-A159-B9F853167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FEE44-90AA-4A04-B9A5-801DE86CAC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United States Nuclear Regulatory Commission (US NRC) 2019. NRC Non-Light Water Reactor (Non-LWR) Vision and Strategy: Volume 3: Computer Code Development Plans for Severe Accident Progression, Source Term, and Consequence Analysis. </a:t>
            </a:r>
          </a:p>
          <a:p>
            <a:r>
              <a:rPr lang="en-US" dirty="0"/>
              <a:t>WASH-1400 Reactor Safety Study: An Assessment of Accident Risks in U.S. Commercial Nuclear Power Plants. NUREG-75/014.</a:t>
            </a:r>
          </a:p>
          <a:p>
            <a:r>
              <a:rPr lang="en-US" dirty="0"/>
              <a:t>Alpert, D.J., </a:t>
            </a:r>
            <a:r>
              <a:rPr lang="en-US" dirty="0" err="1"/>
              <a:t>Chanin</a:t>
            </a:r>
            <a:r>
              <a:rPr lang="en-US" dirty="0"/>
              <a:t>, D.I., Ritchie, L.T. 1986. Relative Importance of Individual Elements to Reactor Accident Consequences Assuming Equal Release Fractions. NUREG/CR-4467, SAND85-2575.</a:t>
            </a:r>
          </a:p>
          <a:p>
            <a:r>
              <a:rPr lang="en-US" dirty="0"/>
              <a:t>Chang, R., </a:t>
            </a:r>
            <a:r>
              <a:rPr lang="en-US" dirty="0" err="1"/>
              <a:t>Schaperow</a:t>
            </a:r>
            <a:r>
              <a:rPr lang="en-US" dirty="0"/>
              <a:t>, J., Ghosh, T., Barr, J., </a:t>
            </a:r>
            <a:r>
              <a:rPr lang="en-US" dirty="0" err="1"/>
              <a:t>Tinkler</a:t>
            </a:r>
            <a:r>
              <a:rPr lang="en-US" dirty="0"/>
              <a:t>, C., </a:t>
            </a:r>
            <a:r>
              <a:rPr lang="en-US" dirty="0" err="1"/>
              <a:t>Stutzke</a:t>
            </a:r>
            <a:r>
              <a:rPr lang="en-US" dirty="0"/>
              <a:t>, M. November 2012. State-of-the-Art Reactor Consequence Analysis (SOARCA) Report. NUREG-1935</a:t>
            </a:r>
          </a:p>
          <a:p>
            <a:r>
              <a:rPr lang="en-US" dirty="0"/>
              <a:t>Andrews, N.C., Higgins, M., </a:t>
            </a:r>
            <a:r>
              <a:rPr lang="en-US" dirty="0" err="1"/>
              <a:t>Taconi</a:t>
            </a:r>
            <a:r>
              <a:rPr lang="en-US" dirty="0"/>
              <a:t>, A., Leute, J. 2021. Preliminary Radioisotope Screening for Off-site Consequence Assessment of Advanced Non-LWR Systems, SAND2021-11703</a:t>
            </a:r>
          </a:p>
          <a:p>
            <a:r>
              <a:rPr lang="en-US" dirty="0"/>
              <a:t>2022 SCALE Non-LWR Models for NRC Volume 3. https://code.ornl.gov/scale/analysis/non-lwr-models-vol3</a:t>
            </a:r>
          </a:p>
          <a:p>
            <a:r>
              <a:rPr lang="en-US" dirty="0"/>
              <a:t>Walker, E., Skutnik, S., Wieselquist, W., Shaw, A., </a:t>
            </a:r>
            <a:r>
              <a:rPr lang="en-US" dirty="0" err="1"/>
              <a:t>Bostelmann</a:t>
            </a:r>
            <a:r>
              <a:rPr lang="en-US" dirty="0"/>
              <a:t>, F., 2022. SCALE Modeling of the Fast-Spectrum Heat Pipe Reactor. ORNL/TM-2021/2021</a:t>
            </a:r>
          </a:p>
          <a:p>
            <a:r>
              <a:rPr lang="en-US" dirty="0"/>
              <a:t>Nosek, A.J., Bixler, N. 2021. MACCS Theory Manual. SAND2021-11535</a:t>
            </a:r>
          </a:p>
          <a:p>
            <a:r>
              <a:rPr lang="en-US" dirty="0" err="1"/>
              <a:t>Naegeli</a:t>
            </a:r>
            <a:r>
              <a:rPr lang="en-US" dirty="0"/>
              <a:t>, R.E. 2003. A MACCS2 Single Nuclide Downwind Dose Database for Sandia National Laboratories, Technical Area V. SAND2003-0883</a:t>
            </a:r>
          </a:p>
          <a:p>
            <a:r>
              <a:rPr lang="en-US" dirty="0"/>
              <a:t>Leute, J., Walton, F., Mitchell, R., Eubanks, L. 2021. MACCS (MELCOR Accident Consequence Code System) User Guide – Version 4.0. SAND2021-8998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33BDFE-7F92-4078-BC1F-3481A4B8E5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47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344F8C4-202F-5748-954E-E748CC614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8C382F7-B28D-A24F-8A31-60568291B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Introduction and Background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Screening Methodology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Important Findings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Conclusions, Limitations and Opportunities for Future 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C24318-C227-C14C-8797-6BDA81B998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6B149FD-26F7-3645-B4E7-BA8B8CC5EEA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35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1A5CB-CEE2-46D7-8C66-95A8F9D11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WASH-1400 identifies a subset of radionuclides to be included in a consequence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33A3E-C032-411A-AF4C-17D7BEE65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Section 3.3 and 8.2.1 of Appendix VI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This methodology includes consideration of: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Radionuclide half-life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Emitted radiation type and energy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Inventory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Release fraction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Elemental chemistry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6003EB-108C-45AA-8DDA-17D1417021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68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19DE77-68B2-4252-8DE2-E3F1EE901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Alpert et al. (1986) updated the list of radionuclides identified in WASH-1400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09780-447E-4EBE-8DD2-FEB80CF9D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818" y="1429233"/>
            <a:ext cx="6396433" cy="463628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Estimation of release fractions was subject of considerable uncertainty at the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Alpert et al. developed a method to consider relative importance of individual elements to reactor accident consequences assuming equal release fractions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Ultimately resulted in a list of 60 radionuclides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SOARCA updated this list even further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Explicitly includes short lived decay progeny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71 radionuclides in total identified for LWR consequence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EB830B-9CB2-4A48-A6F5-5CC8F6CBB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CA71C2-46C5-4235-B68C-E774F63282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64" t="2667" r="7309" b="1445"/>
          <a:stretch/>
        </p:blipFill>
        <p:spPr>
          <a:xfrm>
            <a:off x="6195059" y="1097280"/>
            <a:ext cx="5478965" cy="52654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1D10A62-0AAA-4D23-AA09-4F2C0EE08F5F}"/>
              </a:ext>
            </a:extLst>
          </p:cNvPr>
          <p:cNvSpPr txBox="1"/>
          <p:nvPr/>
        </p:nvSpPr>
        <p:spPr>
          <a:xfrm>
            <a:off x="8401050" y="6313562"/>
            <a:ext cx="2461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Alpert et al., 1986</a:t>
            </a:r>
          </a:p>
        </p:txBody>
      </p:sp>
    </p:spTree>
    <p:extLst>
      <p:ext uri="{BB962C8B-B14F-4D97-AF65-F5344CB8AC3E}">
        <p14:creationId xmlns:p14="http://schemas.microsoft.com/office/powerpoint/2010/main" val="299448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AF074-DCB9-491C-81D0-1476F200D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48" y="359772"/>
            <a:ext cx="10930332" cy="570225"/>
          </a:xfrm>
        </p:spPr>
        <p:txBody>
          <a:bodyPr>
            <a:normAutofit fontScale="90000"/>
          </a:bodyPr>
          <a:lstStyle/>
          <a:p>
            <a:r>
              <a:rPr lang="en-US" dirty="0"/>
              <a:t>71 radionuclides were identified as important for LWRs based on inventory, half-life and potential biological hazard of radionuclides expected to be present in a large LWR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F4444-3DF7-4EDF-BB22-67879652A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5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22F7CD4-C2FD-4F2F-B697-C80E048AB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429415"/>
              </p:ext>
            </p:extLst>
          </p:nvPr>
        </p:nvGraphicFramePr>
        <p:xfrm>
          <a:off x="122075" y="1428748"/>
          <a:ext cx="2974781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4365">
                  <a:extLst>
                    <a:ext uri="{9D8B030D-6E8A-4147-A177-3AD203B41FA5}">
                      <a16:colId xmlns:a16="http://schemas.microsoft.com/office/drawing/2014/main" val="2165972363"/>
                    </a:ext>
                  </a:extLst>
                </a:gridCol>
                <a:gridCol w="945208">
                  <a:extLst>
                    <a:ext uri="{9D8B030D-6E8A-4147-A177-3AD203B41FA5}">
                      <a16:colId xmlns:a16="http://schemas.microsoft.com/office/drawing/2014/main" val="4175353373"/>
                    </a:ext>
                  </a:extLst>
                </a:gridCol>
                <a:gridCol w="945208">
                  <a:extLst>
                    <a:ext uri="{9D8B030D-6E8A-4147-A177-3AD203B41FA5}">
                      <a16:colId xmlns:a16="http://schemas.microsoft.com/office/drawing/2014/main" val="23047482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Chemical Group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Isotope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</a:t>
                      </a:r>
                      <a:r>
                        <a:rPr lang="en-US" sz="1000" baseline="-25000" dirty="0">
                          <a:effectLst/>
                        </a:rPr>
                        <a:t>1/2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2781977015"/>
                  </a:ext>
                </a:extLst>
              </a:tr>
              <a:tr h="182880">
                <a:tc row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Noble Gas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Kr-85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10.72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08078999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Kr-85m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4.48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2259223690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Kr-87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76.3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216718804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Kr-88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2.84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76476117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Xe-133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5.25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025351556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Xe-135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9.09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73880949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Xe-135m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15.3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2446030585"/>
                  </a:ext>
                </a:extLst>
              </a:tr>
              <a:tr h="182880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Alkali Metals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Rb-86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18.7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78085423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Rb-88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17.8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1902937945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Cs-134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2.062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1713039816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Cs-136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13.1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13855691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Cs-137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30.0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864906909"/>
                  </a:ext>
                </a:extLst>
              </a:tr>
              <a:tr h="182880">
                <a:tc row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Alkaline Earths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Sr-89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50.5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1001697356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Sr-90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29.1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21676896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Sr-91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9.5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82270157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Sr-92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2.71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284517062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Ba-137m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2.55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237598582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Ba-139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82.7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230556360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Ba-140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12.74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1130427951"/>
                  </a:ext>
                </a:extLst>
              </a:tr>
              <a:tr h="182880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Halogens</a:t>
                      </a: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I-131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8.04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1471927206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Halogens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I-132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2.30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209744229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I-133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20.8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402643706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I-134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52.6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93173732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I-135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6.61 </a:t>
                      </a:r>
                      <a:r>
                        <a:rPr lang="en-US" sz="1000" dirty="0" err="1">
                          <a:effectLst/>
                        </a:rPr>
                        <a:t>hr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85329572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578BC1C-F0F5-4096-A798-35FBB2EE04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852369"/>
              </p:ext>
            </p:extLst>
          </p:nvPr>
        </p:nvGraphicFramePr>
        <p:xfrm>
          <a:off x="3652273" y="1371616"/>
          <a:ext cx="4185195" cy="5356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5065">
                  <a:extLst>
                    <a:ext uri="{9D8B030D-6E8A-4147-A177-3AD203B41FA5}">
                      <a16:colId xmlns:a16="http://schemas.microsoft.com/office/drawing/2014/main" val="305971632"/>
                    </a:ext>
                  </a:extLst>
                </a:gridCol>
                <a:gridCol w="1395065">
                  <a:extLst>
                    <a:ext uri="{9D8B030D-6E8A-4147-A177-3AD203B41FA5}">
                      <a16:colId xmlns:a16="http://schemas.microsoft.com/office/drawing/2014/main" val="474438529"/>
                    </a:ext>
                  </a:extLst>
                </a:gridCol>
                <a:gridCol w="1395065">
                  <a:extLst>
                    <a:ext uri="{9D8B030D-6E8A-4147-A177-3AD203B41FA5}">
                      <a16:colId xmlns:a16="http://schemas.microsoft.com/office/drawing/2014/main" val="1707893621"/>
                    </a:ext>
                  </a:extLst>
                </a:gridCol>
              </a:tblGrid>
              <a:tr h="172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Chemical Group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Isotope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</a:t>
                      </a:r>
                      <a:r>
                        <a:rPr lang="en-US" sz="1000" baseline="-25000" dirty="0">
                          <a:effectLst/>
                        </a:rPr>
                        <a:t>1/2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897073237"/>
                  </a:ext>
                </a:extLst>
              </a:tr>
              <a:tr h="172468">
                <a:tc row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Chalcogens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Te-127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9.35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856797816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Te-127m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109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216337473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Te-129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69.6 min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629923782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Te-129m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33.6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1335381839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Te-131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25.0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2723157767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Te-131m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30.0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820555807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Te-132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78.2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2804259076"/>
                  </a:ext>
                </a:extLst>
              </a:tr>
              <a:tr h="172468"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Platinoids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Ru-103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39.3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946982390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Ru-105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4.44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665250356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Ru-106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368.2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2824508179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Rh-103m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56.1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2391182927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Rh-105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35.4 </a:t>
                      </a:r>
                      <a:r>
                        <a:rPr lang="en-US" sz="1000" dirty="0" err="1">
                          <a:effectLst/>
                        </a:rPr>
                        <a:t>hr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091864510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Rh-106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29.9 sec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851330306"/>
                  </a:ext>
                </a:extLst>
              </a:tr>
              <a:tr h="172468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Early Transition Elements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Co-58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70.8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2666817815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Co-60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5.271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72319928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Nb-95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35.1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2406620921"/>
                  </a:ext>
                </a:extLst>
              </a:tr>
              <a:tr h="172468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Early Transition Elements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Nb-97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72.1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4268544084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Nb-97m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1.0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1146367334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Mo-99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66.0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2764733424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Tc-99m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6.02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165357975"/>
                  </a:ext>
                </a:extLst>
              </a:tr>
              <a:tr h="172468">
                <a:tc rowSpan="10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Tetravalents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Zr-95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64.0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907985847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Zr-97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16.9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619387188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Ce-141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32.5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677444867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Ce-143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33.0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3467377760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Ce-144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284.3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2087058258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Np-239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2.35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76825138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Pu-238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87.74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1379966467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Pu-239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2.41E4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1959654961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Pu-240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6.54E3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1829016831"/>
                  </a:ext>
                </a:extLst>
              </a:tr>
              <a:tr h="1724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Pu-241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14.4 </a:t>
                      </a:r>
                      <a:r>
                        <a:rPr lang="en-US" sz="1000" dirty="0" err="1">
                          <a:effectLst/>
                        </a:rPr>
                        <a:t>yr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913" marR="13913" marT="7017" marB="7017" anchor="ctr"/>
                </a:tc>
                <a:extLst>
                  <a:ext uri="{0D108BD9-81ED-4DB2-BD59-A6C34878D82A}">
                    <a16:rowId xmlns:a16="http://schemas.microsoft.com/office/drawing/2014/main" val="14477874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17AC990-749F-4EEA-B1EB-15D4732191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290289"/>
              </p:ext>
            </p:extLst>
          </p:nvPr>
        </p:nvGraphicFramePr>
        <p:xfrm>
          <a:off x="8392886" y="1428748"/>
          <a:ext cx="2751265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1519">
                  <a:extLst>
                    <a:ext uri="{9D8B030D-6E8A-4147-A177-3AD203B41FA5}">
                      <a16:colId xmlns:a16="http://schemas.microsoft.com/office/drawing/2014/main" val="3314015965"/>
                    </a:ext>
                  </a:extLst>
                </a:gridCol>
                <a:gridCol w="814873">
                  <a:extLst>
                    <a:ext uri="{9D8B030D-6E8A-4147-A177-3AD203B41FA5}">
                      <a16:colId xmlns:a16="http://schemas.microsoft.com/office/drawing/2014/main" val="1563056346"/>
                    </a:ext>
                  </a:extLst>
                </a:gridCol>
                <a:gridCol w="814873">
                  <a:extLst>
                    <a:ext uri="{9D8B030D-6E8A-4147-A177-3AD203B41FA5}">
                      <a16:colId xmlns:a16="http://schemas.microsoft.com/office/drawing/2014/main" val="2245070867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Chemical Group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Isotope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</a:t>
                      </a:r>
                      <a:r>
                        <a:rPr lang="en-US" sz="1000" baseline="-25000" dirty="0">
                          <a:effectLst/>
                        </a:rPr>
                        <a:t>1/2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895" marR="19895" marT="10034" marB="10034" anchor="ctr"/>
                </a:tc>
                <a:extLst>
                  <a:ext uri="{0D108BD9-81ED-4DB2-BD59-A6C34878D82A}">
                    <a16:rowId xmlns:a16="http://schemas.microsoft.com/office/drawing/2014/main" val="3061191508"/>
                  </a:ext>
                </a:extLst>
              </a:tr>
              <a:tr h="182880">
                <a:tc row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 err="1">
                          <a:effectLst/>
                        </a:rPr>
                        <a:t>Trivalents</a:t>
                      </a:r>
                      <a:endParaRPr lang="en-US" sz="1000" dirty="0">
                        <a:effectLst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Y-90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64.0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154575100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Y-91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58.5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173575354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Y-91m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49.7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460779050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Y-92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3.54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387537914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Y-93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10.1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252635444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La-140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40.3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37070493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 err="1">
                          <a:effectLst/>
                        </a:rPr>
                        <a:t>Trivalents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La-141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3.9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1870604055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La-142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92.5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2137735656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Pr-143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13.56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46748350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Pr-144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17.3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3672341120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Pr-144m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7.2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2231539120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Nd-147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11.0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272167627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 err="1">
                          <a:effectLst/>
                        </a:rPr>
                        <a:t>Trivalents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Am-241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432.2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2102163965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Cm-242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162.8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398039885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Cm-244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18.11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2821379185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Cadmium Group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Sb-127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3.85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129046054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Sb-129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4.32 </a:t>
                      </a:r>
                      <a:r>
                        <a:rPr lang="en-US" sz="1000" dirty="0" err="1">
                          <a:effectLst/>
                        </a:rPr>
                        <a:t>hr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72" marR="25772" marT="12998" marB="12998" anchor="ctr"/>
                </a:tc>
                <a:extLst>
                  <a:ext uri="{0D108BD9-81ED-4DB2-BD59-A6C34878D82A}">
                    <a16:rowId xmlns:a16="http://schemas.microsoft.com/office/drawing/2014/main" val="164796224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77A85C8-B5B2-4CD0-B752-2A2EEF55A06F}"/>
              </a:ext>
            </a:extLst>
          </p:cNvPr>
          <p:cNvSpPr txBox="1"/>
          <p:nvPr/>
        </p:nvSpPr>
        <p:spPr>
          <a:xfrm>
            <a:off x="8296780" y="4724800"/>
            <a:ext cx="2983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Source</a:t>
            </a:r>
            <a:r>
              <a:rPr lang="en-US" sz="1000" dirty="0"/>
              <a:t>: State of the Art Reactor Consequence Analysis (SOARCA)</a:t>
            </a:r>
          </a:p>
        </p:txBody>
      </p:sp>
    </p:spTree>
    <p:extLst>
      <p:ext uri="{BB962C8B-B14F-4D97-AF65-F5344CB8AC3E}">
        <p14:creationId xmlns:p14="http://schemas.microsoft.com/office/powerpoint/2010/main" val="149924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3896A-6809-4726-8111-3A09E8823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Advancing reactor technology has motivated an investigation into developing a similar subset of radionuclides relevant to advanced non-LWRs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180B8-185E-4FDF-A9FF-DE1FF3F94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High-temperature gas reactors (HTGR)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Fluoride-salt-cooled high-temperature reactor (FHR)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Molten-salt reactors (MSR)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Sodium fast reactor (SFR)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Liquid metal fast reactors (LMR)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E396FD-471C-4F88-87AD-FD32F02689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5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8A954-D807-4145-8F81-4EABE463B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NRC Vision and Strategy Document (Vol. 3) outlines a radionuclide screening effort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56151-EAE6-46A1-83FD-897F3D62C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Calls for the identification of a subset of radionuclides to be included in MACCS calculations for non-LWRs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Radionuclide selection should be based upon factors such as: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Core inventory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Nature of radioactivity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Specific organ effects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Expand upon previous qualitative efforts to screen advanced reactor radionuclides in </a:t>
            </a:r>
            <a:r>
              <a:rPr lang="en-US" i="1" dirty="0"/>
              <a:t>Preliminary Radioisotope Screening for Off-site Consequence Assessment of </a:t>
            </a:r>
            <a:r>
              <a:rPr lang="en-US" i="1" dirty="0" err="1"/>
              <a:t>Advaned</a:t>
            </a:r>
            <a:r>
              <a:rPr lang="en-US" i="1" dirty="0"/>
              <a:t> Non-LWR Systems</a:t>
            </a:r>
            <a:r>
              <a:rPr lang="en-US" dirty="0"/>
              <a:t> (Andrews et al., 2021)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Developed a preliminary, qualitative list of radionuclides for these reactors (57 radionuclides)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Identified knowledge gaps that still exist regarding reactor chemistry and system behavior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BC920F-8740-4E80-BCD4-0369639EE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5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062B2-2C88-4898-AF31-84164C728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57 radionuclides identified in preliminary qualitative screening assessment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AFCC6-9440-455F-8BC4-6A2DAF9CC0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8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93B7783-C433-4062-A043-282595FA51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680431"/>
              </p:ext>
            </p:extLst>
          </p:nvPr>
        </p:nvGraphicFramePr>
        <p:xfrm>
          <a:off x="65759" y="1290636"/>
          <a:ext cx="4223970" cy="4936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1892">
                  <a:extLst>
                    <a:ext uri="{9D8B030D-6E8A-4147-A177-3AD203B41FA5}">
                      <a16:colId xmlns:a16="http://schemas.microsoft.com/office/drawing/2014/main" val="1492463248"/>
                    </a:ext>
                  </a:extLst>
                </a:gridCol>
                <a:gridCol w="597629">
                  <a:extLst>
                    <a:ext uri="{9D8B030D-6E8A-4147-A177-3AD203B41FA5}">
                      <a16:colId xmlns:a16="http://schemas.microsoft.com/office/drawing/2014/main" val="1300974581"/>
                    </a:ext>
                  </a:extLst>
                </a:gridCol>
                <a:gridCol w="575405">
                  <a:extLst>
                    <a:ext uri="{9D8B030D-6E8A-4147-A177-3AD203B41FA5}">
                      <a16:colId xmlns:a16="http://schemas.microsoft.com/office/drawing/2014/main" val="1867768164"/>
                    </a:ext>
                  </a:extLst>
                </a:gridCol>
                <a:gridCol w="1369044">
                  <a:extLst>
                    <a:ext uri="{9D8B030D-6E8A-4147-A177-3AD203B41FA5}">
                      <a16:colId xmlns:a16="http://schemas.microsoft.com/office/drawing/2014/main" val="3191372172"/>
                    </a:ext>
                  </a:extLst>
                </a:gridCol>
              </a:tblGrid>
              <a:tr h="1813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Chemical Group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Isotope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</a:t>
                      </a:r>
                      <a:r>
                        <a:rPr lang="en-US" sz="1000" baseline="-25000" dirty="0">
                          <a:effectLst/>
                        </a:rPr>
                        <a:t>1/2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Reactor Type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3606321856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New Proposed Group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H-3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12.3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HTGR, FHR, MSR, SFR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293390833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C-14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5,730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HTGR, FHR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521288124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Alkali Metals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Na-22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2.6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SFR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235635225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Na-24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 h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SFR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30220323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Alkaline Earths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Ra-224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3.66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2986490090"/>
                  </a:ext>
                </a:extLst>
              </a:tr>
              <a:tr h="182880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Noble Gas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Ar-41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110 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SFR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79340441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Kr-83m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1.83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127230052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Xe-131m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11.9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379287449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Xe-133m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2.2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3049831072"/>
                  </a:ext>
                </a:extLst>
              </a:tr>
              <a:tr h="182880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Early Transition Elements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Cr-51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27.7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SFR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42863048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Mn-54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312.3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SFR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3751811000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Fe-59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44.5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SFR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145441003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Nb-93m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16.13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286441921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Ta-182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114.4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SFR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258283549"/>
                  </a:ext>
                </a:extLst>
              </a:tr>
              <a:tr h="182880"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Cadmium Group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As-77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38.5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345687626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Cd-113m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14.1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1017596845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Cd-115m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44.5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853790395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Sb-125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2.8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HTGR, FHR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182878484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Sb-126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12.3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330040755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Sb-128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9.01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1737483363"/>
                  </a:ext>
                </a:extLst>
              </a:tr>
              <a:tr h="182880"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Chalcogens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Se-81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18.4 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120767142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Se-81m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57.3 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701511665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Se-83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22.3 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77327539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Te-125m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57.5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392386457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Te-133m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55.4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232544078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Te-134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41.8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MSR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11086155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2D80FA-9858-4CEC-906E-E866DCB5C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020366"/>
              </p:ext>
            </p:extLst>
          </p:nvPr>
        </p:nvGraphicFramePr>
        <p:xfrm>
          <a:off x="4362214" y="1290637"/>
          <a:ext cx="3716967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5467">
                  <a:extLst>
                    <a:ext uri="{9D8B030D-6E8A-4147-A177-3AD203B41FA5}">
                      <a16:colId xmlns:a16="http://schemas.microsoft.com/office/drawing/2014/main" val="1000306837"/>
                    </a:ext>
                  </a:extLst>
                </a:gridCol>
                <a:gridCol w="636396">
                  <a:extLst>
                    <a:ext uri="{9D8B030D-6E8A-4147-A177-3AD203B41FA5}">
                      <a16:colId xmlns:a16="http://schemas.microsoft.com/office/drawing/2014/main" val="3076079148"/>
                    </a:ext>
                  </a:extLst>
                </a:gridCol>
                <a:gridCol w="659095">
                  <a:extLst>
                    <a:ext uri="{9D8B030D-6E8A-4147-A177-3AD203B41FA5}">
                      <a16:colId xmlns:a16="http://schemas.microsoft.com/office/drawing/2014/main" val="2181414718"/>
                    </a:ext>
                  </a:extLst>
                </a:gridCol>
                <a:gridCol w="1346009">
                  <a:extLst>
                    <a:ext uri="{9D8B030D-6E8A-4147-A177-3AD203B41FA5}">
                      <a16:colId xmlns:a16="http://schemas.microsoft.com/office/drawing/2014/main" val="245839805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Chemical Group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Isotope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</a:t>
                      </a:r>
                      <a:r>
                        <a:rPr lang="en-US" sz="1000" baseline="-25000" dirty="0">
                          <a:effectLst/>
                        </a:rPr>
                        <a:t>1/2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Reactor Type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133686594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Halogens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Br-83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2.4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MSR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3254636380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Br-84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31.8 min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1859544946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Platinoids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Pd-109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13.7 h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379094385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Pd-112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21.0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3315284090"/>
                  </a:ext>
                </a:extLst>
              </a:tr>
              <a:tr h="182880"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Tin Group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Ag-110m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250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HTGR, FHR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282551890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Ag-111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7.45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3448420305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Sn-117m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13.7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3820932827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Sn-119m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293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217643618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Sn-121m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43.9 yr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425933713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Sn-123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129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923039401"/>
                  </a:ext>
                </a:extLst>
              </a:tr>
              <a:tr h="182880">
                <a:tc rowSpan="1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Trivalents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Garamond" panose="02020404030301010803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Pr-146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24.2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210169113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Pm-147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2.6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HTGR, FHR, 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422440372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Pm-148m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41.3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64344349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Pm-149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53.1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390630664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Trivalents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Garamond" panose="02020404030301010803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Pm-151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28.4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168358949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Sm-151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88.8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HTGR, FHR, 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415706458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Sm-153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46.3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1142650565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Eu-154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8.6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HTGR, FHR, 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1099487826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Eu-155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4.8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HTGR, FHR, 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341595789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Eu-156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15.2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172169272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Eu-157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15.2 hr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294216662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Cm-243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29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MSR, LMR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798808596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Cm-245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8,500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HTGR, FHR, MSR, LMR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3447928780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Trivalents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Cm-246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4700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MSR, LMR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217521553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Am-242m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150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MSR, LMR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3836877456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Am-243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7400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MSR, LMR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192" marR="14192" marT="7158" marB="7158" anchor="ctr"/>
                </a:tc>
                <a:extLst>
                  <a:ext uri="{0D108BD9-81ED-4DB2-BD59-A6C34878D82A}">
                    <a16:rowId xmlns:a16="http://schemas.microsoft.com/office/drawing/2014/main" val="285324553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1A60054-6534-4719-ACCD-51BFA14D9E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146069"/>
              </p:ext>
            </p:extLst>
          </p:nvPr>
        </p:nvGraphicFramePr>
        <p:xfrm>
          <a:off x="8151666" y="1290637"/>
          <a:ext cx="3741940" cy="158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6261">
                  <a:extLst>
                    <a:ext uri="{9D8B030D-6E8A-4147-A177-3AD203B41FA5}">
                      <a16:colId xmlns:a16="http://schemas.microsoft.com/office/drawing/2014/main" val="2262698551"/>
                    </a:ext>
                  </a:extLst>
                </a:gridCol>
                <a:gridCol w="861893">
                  <a:extLst>
                    <a:ext uri="{9D8B030D-6E8A-4147-A177-3AD203B41FA5}">
                      <a16:colId xmlns:a16="http://schemas.microsoft.com/office/drawing/2014/main" val="2413014809"/>
                    </a:ext>
                  </a:extLst>
                </a:gridCol>
                <a:gridCol w="861893">
                  <a:extLst>
                    <a:ext uri="{9D8B030D-6E8A-4147-A177-3AD203B41FA5}">
                      <a16:colId xmlns:a16="http://schemas.microsoft.com/office/drawing/2014/main" val="1811674532"/>
                    </a:ext>
                  </a:extLst>
                </a:gridCol>
                <a:gridCol w="861893">
                  <a:extLst>
                    <a:ext uri="{9D8B030D-6E8A-4147-A177-3AD203B41FA5}">
                      <a16:colId xmlns:a16="http://schemas.microsoft.com/office/drawing/2014/main" val="1569345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Chemical Group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Isotope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</a:t>
                      </a:r>
                      <a:r>
                        <a:rPr lang="en-US" sz="1000" baseline="-25000" dirty="0">
                          <a:effectLst/>
                        </a:rPr>
                        <a:t>1/2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Reactor Type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446" marR="15446" marT="7790" marB="7790" anchor="ctr"/>
                </a:tc>
                <a:extLst>
                  <a:ext uri="{0D108BD9-81ED-4DB2-BD59-A6C34878D82A}">
                    <a16:rowId xmlns:a16="http://schemas.microsoft.com/office/drawing/2014/main" val="2672669724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Tetravalents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Th-228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1.91 y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extLst>
                  <a:ext uri="{0D108BD9-81ED-4DB2-BD59-A6C34878D82A}">
                    <a16:rowId xmlns:a16="http://schemas.microsoft.com/office/drawing/2014/main" val="359152343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Pa-233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27.0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MSR, MSR, LMR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extLst>
                  <a:ext uri="{0D108BD9-81ED-4DB2-BD59-A6C34878D82A}">
                    <a16:rowId xmlns:a16="http://schemas.microsoft.com/office/drawing/2014/main" val="26883482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Pu-242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373,300 y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HTGR, FHR, MSR, LMR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extLst>
                  <a:ext uri="{0D108BD9-81ED-4DB2-BD59-A6C34878D82A}">
                    <a16:rowId xmlns:a16="http://schemas.microsoft.com/office/drawing/2014/main" val="233271206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Uranium Group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U-232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68.9 y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MSR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extLst>
                  <a:ext uri="{0D108BD9-81ED-4DB2-BD59-A6C34878D82A}">
                    <a16:rowId xmlns:a16="http://schemas.microsoft.com/office/drawing/2014/main" val="55964826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U-237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6.75 d</a:t>
                      </a:r>
                      <a:endParaRPr lang="en-US" sz="100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MSR, LMR</a:t>
                      </a:r>
                      <a:endParaRPr lang="en-US" sz="1000" dirty="0"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43" marR="68543" marT="34570" marB="34570" anchor="ctr"/>
                </a:tc>
                <a:extLst>
                  <a:ext uri="{0D108BD9-81ED-4DB2-BD59-A6C34878D82A}">
                    <a16:rowId xmlns:a16="http://schemas.microsoft.com/office/drawing/2014/main" val="242417728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96E7F5A-8FFC-4EAD-89E6-BBBE03DA7B4C}"/>
              </a:ext>
            </a:extLst>
          </p:cNvPr>
          <p:cNvSpPr txBox="1"/>
          <p:nvPr/>
        </p:nvSpPr>
        <p:spPr>
          <a:xfrm>
            <a:off x="8079181" y="2845992"/>
            <a:ext cx="39246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Source</a:t>
            </a:r>
            <a:r>
              <a:rPr lang="en-US" sz="1000" dirty="0"/>
              <a:t>: Andrews et al., 2021. </a:t>
            </a:r>
            <a:r>
              <a:rPr lang="en-US" sz="1000" i="1" dirty="0"/>
              <a:t>Preliminary Radioisotope Screening for Off-site Consequence Assessment of Advanced Non-LWR Systems</a:t>
            </a:r>
            <a:r>
              <a:rPr lang="en-US" sz="1000" dirty="0"/>
              <a:t>, SAND2021-11703</a:t>
            </a:r>
          </a:p>
        </p:txBody>
      </p:sp>
    </p:spTree>
    <p:extLst>
      <p:ext uri="{BB962C8B-B14F-4D97-AF65-F5344CB8AC3E}">
        <p14:creationId xmlns:p14="http://schemas.microsoft.com/office/powerpoint/2010/main" val="145205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AC890-2204-48C3-95A6-4517E35B2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Advanced reactor research is still underway, but some preliminary information does exist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60232-CD7B-427F-A6BC-900381720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03" y="1299693"/>
            <a:ext cx="11428937" cy="4636287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Information on half-life and potential biological hazard for 825 radionuclides in MACCS is available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Still need reliable information for advanced reactors: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Inventories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Transport pathways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Chemistries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Some preliminary inventories are available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INL Heat Pipe Reactor Design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See Walker et al. (2022) </a:t>
            </a:r>
            <a:r>
              <a:rPr lang="en-US" i="1" dirty="0"/>
              <a:t>SCALE Modeling of the Fast-Spectrum Heat Pipe Reactor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Available inventories allow us to illustrate a method that can be applied to identify a list of radionuclides for any advanced reactor technology, provided that a quantitative inventory is available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Method analogous to Alpert et al. to estimate relative importance assuming equal release fraction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Identify “most important” contributors based on relative importance</a:t>
            </a:r>
          </a:p>
          <a:p>
            <a:pPr marL="829809" lvl="1" indent="-342900">
              <a:buFont typeface="Arial" panose="020B0604020202020204" pitchFamily="34" charset="0"/>
              <a:buChar char="•"/>
            </a:pPr>
            <a:r>
              <a:rPr lang="en-US" dirty="0"/>
              <a:t>Consider doses to multiple organs, scaled to that of I-131 (early phase) and Cs-137 (long-term phase)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2AA7A-33FD-46D9-9203-50DC6DE98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F6B149FD-26F7-3645-B4E7-BA8B8CC5EEA8}" type="slidenum">
              <a:rPr lang="en-US" smtClean="0"/>
              <a:pPr algn="ct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6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Sandia_Brand_Light_Theme_UUR">
  <a:themeElements>
    <a:clrScheme name="SandiaBrandTheme">
      <a:dk1>
        <a:srgbClr val="3C3C3C"/>
      </a:dk1>
      <a:lt1>
        <a:srgbClr val="FFFFFF"/>
      </a:lt1>
      <a:dk2>
        <a:srgbClr val="005376"/>
      </a:dk2>
      <a:lt2>
        <a:srgbClr val="FFFFFF"/>
      </a:lt2>
      <a:accent1>
        <a:srgbClr val="00ADD0"/>
      </a:accent1>
      <a:accent2>
        <a:srgbClr val="6CB312"/>
      </a:accent2>
      <a:accent3>
        <a:srgbClr val="FFA033"/>
      </a:accent3>
      <a:accent4>
        <a:srgbClr val="008E74"/>
      </a:accent4>
      <a:accent5>
        <a:srgbClr val="A92C00"/>
      </a:accent5>
      <a:accent6>
        <a:srgbClr val="7D0D7C"/>
      </a:accent6>
      <a:hlink>
        <a:srgbClr val="27ADCF"/>
      </a:hlink>
      <a:folHlink>
        <a:srgbClr val="2588BA"/>
      </a:folHlink>
    </a:clrScheme>
    <a:fontScheme name="Sandia Fonts">
      <a:majorFont>
        <a:latin typeface="Exo 2 SemiBold"/>
        <a:ea typeface=""/>
        <a:cs typeface=""/>
      </a:majorFont>
      <a:minorFont>
        <a:latin typeface="Open Sans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ndiaClassic_16x9_revNov20" id="{28973EA0-F79F-D143-9F2E-E02473C2F5DC}" vid="{C1F72220-3D98-BD46-AD2C-B53DD4038D98}"/>
    </a:ext>
  </a:extLst>
</a:theme>
</file>

<file path=ppt/theme/theme2.xml><?xml version="1.0" encoding="utf-8"?>
<a:theme xmlns:a="http://schemas.openxmlformats.org/drawingml/2006/main" name="2_Sandia_Brand_Dark_Blue_Theme_UUR">
  <a:themeElements>
    <a:clrScheme name="SandiaBrandTheme">
      <a:dk1>
        <a:srgbClr val="3C3C3C"/>
      </a:dk1>
      <a:lt1>
        <a:srgbClr val="FFFFFF"/>
      </a:lt1>
      <a:dk2>
        <a:srgbClr val="005376"/>
      </a:dk2>
      <a:lt2>
        <a:srgbClr val="FFFFFF"/>
      </a:lt2>
      <a:accent1>
        <a:srgbClr val="00ADD0"/>
      </a:accent1>
      <a:accent2>
        <a:srgbClr val="6CB312"/>
      </a:accent2>
      <a:accent3>
        <a:srgbClr val="FFA033"/>
      </a:accent3>
      <a:accent4>
        <a:srgbClr val="008E74"/>
      </a:accent4>
      <a:accent5>
        <a:srgbClr val="A92C00"/>
      </a:accent5>
      <a:accent6>
        <a:srgbClr val="7D0D7C"/>
      </a:accent6>
      <a:hlink>
        <a:srgbClr val="27ADCF"/>
      </a:hlink>
      <a:folHlink>
        <a:srgbClr val="2588BA"/>
      </a:folHlink>
    </a:clrScheme>
    <a:fontScheme name="Sandia Fonts">
      <a:majorFont>
        <a:latin typeface="Exo 2 SemiBold"/>
        <a:ea typeface=""/>
        <a:cs typeface=""/>
      </a:majorFont>
      <a:minorFont>
        <a:latin typeface="Open Sans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ndiaClassic_16x9_revNov20" id="{28973EA0-F79F-D143-9F2E-E02473C2F5DC}" vid="{C1F72220-3D98-BD46-AD2C-B53DD4038D9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6018</TotalTime>
  <Words>2277</Words>
  <Application>Microsoft Office PowerPoint</Application>
  <PresentationFormat>Widescreen</PresentationFormat>
  <Paragraphs>639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Exo 2 SemiBold</vt:lpstr>
      <vt:lpstr>Arial</vt:lpstr>
      <vt:lpstr>Garamond</vt:lpstr>
      <vt:lpstr>Wingdings</vt:lpstr>
      <vt:lpstr>Calibri</vt:lpstr>
      <vt:lpstr>Open Sans</vt:lpstr>
      <vt:lpstr>1_Sandia_Brand_Light_Theme_UUR</vt:lpstr>
      <vt:lpstr>2_Sandia_Brand_Dark_Blue_Theme_UUR</vt:lpstr>
      <vt:lpstr>Developing a Method to Quantitatively Screen Advanced Reactor Radionuclides Using a Heat Pipe Reactor Inventory</vt:lpstr>
      <vt:lpstr>Outline</vt:lpstr>
      <vt:lpstr>WASH-1400 identifies a subset of radionuclides to be included in a consequence analysis</vt:lpstr>
      <vt:lpstr>Alpert et al. (1986) updated the list of radionuclides identified in WASH-1400</vt:lpstr>
      <vt:lpstr>71 radionuclides were identified as important for LWRs based on inventory, half-life and potential biological hazard of radionuclides expected to be present in a large LWR</vt:lpstr>
      <vt:lpstr>Advancing reactor technology has motivated an investigation into developing a similar subset of radionuclides relevant to advanced non-LWRs</vt:lpstr>
      <vt:lpstr>The NRC Vision and Strategy Document (Vol. 3) outlines a radionuclide screening effort</vt:lpstr>
      <vt:lpstr>57 radionuclides identified in preliminary qualitative screening assessment </vt:lpstr>
      <vt:lpstr>Advanced reactor research is still underway, but some preliminary information does exist</vt:lpstr>
      <vt:lpstr>MACCS 4.1 was used to assess the relative importance of advanced reactor radionuclide suite</vt:lpstr>
      <vt:lpstr>The MACCS assumptions used for this analysis mirrored those in previous studies</vt:lpstr>
      <vt:lpstr>Analysis suggests that 69 heat pipe reactor radionuclides may be of importance if released in sufficient quantities</vt:lpstr>
      <vt:lpstr>Summary and Limitations</vt:lpstr>
      <vt:lpstr>Thank you!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Clavier, Kyle Austin</cp:lastModifiedBy>
  <cp:revision>376</cp:revision>
  <dcterms:created xsi:type="dcterms:W3CDTF">2017-10-14T01:15:26Z</dcterms:created>
  <dcterms:modified xsi:type="dcterms:W3CDTF">2022-09-16T13:03:24Z</dcterms:modified>
</cp:coreProperties>
</file>